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77" r:id="rId9"/>
    <p:sldId id="260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61" r:id="rId19"/>
    <p:sldId id="262" r:id="rId20"/>
    <p:sldId id="276" r:id="rId21"/>
  </p:sldIdLst>
  <p:sldSz cx="9144000" cy="6858000" type="screen4x3"/>
  <p:notesSz cx="6858000" cy="9144000"/>
  <p:embeddedFontLst>
    <p:embeddedFont>
      <p:font typeface="Fira Sans Light" charset="0"/>
      <p:regular r:id="rId23"/>
      <p:bold r:id="rId24"/>
      <p:italic r:id="rId25"/>
      <p:boldItalic r:id="rId26"/>
    </p:embeddedFont>
    <p:embeddedFont>
      <p:font typeface="Fira Sans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194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42561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f4098a2d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f4098a2d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4098a49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4098a49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4098a49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4098a49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4098a49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4098a49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4098a49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4098a49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4098a49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4098a49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4098a49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4098a49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4098a49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f4098a49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4098a49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f4098a49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4098a2d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f4098a2d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4098a2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4098a2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4098a4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4098a4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4098a4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4098a4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4098a4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4098a4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4098a4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4098a4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4098a49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4098a49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4098a49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4098a49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8FAFC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34450" y="2053400"/>
            <a:ext cx="7674900" cy="1326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Font typeface="Fira Sans Light"/>
              <a:buNone/>
              <a:defRPr sz="5600"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322553"/>
            <a:ext cx="8520600" cy="105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99A4"/>
              </a:buClr>
              <a:buSzPts val="2000"/>
              <a:buFont typeface="Fira Sans"/>
              <a:buNone/>
              <a:defRPr sz="2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502675" y="3999767"/>
            <a:ext cx="4138800" cy="1734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99A4"/>
              </a:buClr>
              <a:buSzPts val="1400"/>
              <a:buFont typeface="Fira Sans"/>
              <a:buChar char="●"/>
              <a:defRPr sz="14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 sz="14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 sz="14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 sz="14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 sz="14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 sz="14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 sz="1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2502675" y="5359300"/>
            <a:ext cx="4138800" cy="101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99A4"/>
              </a:buClr>
              <a:buSzPts val="1400"/>
              <a:buFont typeface="Fira Sans"/>
              <a:buChar char="●"/>
              <a:defRPr sz="14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 sz="14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 sz="14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 sz="14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 sz="14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 sz="14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 sz="1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9151" y="1399416"/>
            <a:ext cx="2485699" cy="2891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664600"/>
            <a:ext cx="8520600" cy="1122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Fira Sans Light"/>
              <a:buNone/>
              <a:defRPr sz="3600"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65750" y="2017267"/>
            <a:ext cx="8222100" cy="4555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65760" y="1980147"/>
            <a:ext cx="3999900" cy="4555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980147"/>
            <a:ext cx="3999900" cy="4555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1202871"/>
            <a:ext cx="2808000" cy="10077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65760" y="2314867"/>
            <a:ext cx="3260700" cy="423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65750" y="926867"/>
            <a:ext cx="6367800" cy="4801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EC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65760" y="1644233"/>
            <a:ext cx="4045200" cy="19764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Fira Sans Light"/>
              <a:buNone/>
              <a:defRPr sz="3600"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65760" y="3737433"/>
            <a:ext cx="4045200" cy="1646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800"/>
              <a:buFont typeface="Fira Sans Light"/>
              <a:buNone/>
              <a:defRPr sz="2800">
                <a:solidFill>
                  <a:srgbClr val="1D1D1D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5750" y="2017267"/>
            <a:ext cx="8222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115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300"/>
              <a:buFont typeface="Fira Sans"/>
              <a:buChar char="●"/>
              <a:defRPr sz="1300">
                <a:solidFill>
                  <a:srgbClr val="1D1D1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○"/>
              <a:defRPr sz="12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■"/>
              <a:defRPr sz="12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●"/>
              <a:defRPr sz="12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○"/>
              <a:defRPr sz="12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■"/>
              <a:defRPr sz="12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●"/>
              <a:defRPr sz="12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○"/>
              <a:defRPr sz="12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45000"/>
              </a:lnSpc>
              <a:spcBef>
                <a:spcPts val="1600"/>
              </a:spcBef>
              <a:spcAft>
                <a:spcPts val="1600"/>
              </a:spcAft>
              <a:buClr>
                <a:srgbClr val="8899A4"/>
              </a:buClr>
              <a:buSzPts val="1200"/>
              <a:buFont typeface="Fira Sans"/>
              <a:buChar char="■"/>
              <a:defRPr sz="12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r">
              <a:buNone/>
              <a:defRPr sz="1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r">
              <a:buNone/>
              <a:defRPr sz="1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r">
              <a:buNone/>
              <a:defRPr sz="1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r">
              <a:buNone/>
              <a:defRPr sz="1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r">
              <a:buNone/>
              <a:defRPr sz="1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r">
              <a:buNone/>
              <a:defRPr sz="1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r">
              <a:buNone/>
              <a:defRPr sz="1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r">
              <a:buNone/>
              <a:defRPr sz="1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5760" y="408781"/>
            <a:ext cx="843475" cy="2966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ha239/DressCodeBo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472925" y="2053400"/>
            <a:ext cx="8198100" cy="1326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DressCodeBot</a:t>
            </a:r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3322553"/>
            <a:ext cx="8520600" cy="105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 smtClean="0"/>
              <a:t>Руководитель: Борис Смирнов</a:t>
            </a:r>
            <a:r>
              <a:rPr lang="en" i="1" dirty="0"/>
              <a:t/>
            </a:r>
            <a:br>
              <a:rPr lang="en" i="1" dirty="0"/>
            </a:br>
            <a:r>
              <a:rPr lang="ru-RU" i="1" dirty="0" smtClean="0"/>
              <a:t>Студент: Мария Ведерникова</a:t>
            </a:r>
            <a:endParaRPr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Результаты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3224" y="2092753"/>
            <a:ext cx="1751149" cy="5001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128 пользователей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ru-RU" dirty="0" smtClean="0"/>
          </a:p>
        </p:txBody>
      </p:sp>
      <p:pic>
        <p:nvPicPr>
          <p:cNvPr id="1028" name="Picture 4" descr="C:\Users\Pusheen\Desktop\bot\mydata-master\bbot\output_11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77" y="2752667"/>
            <a:ext cx="4194153" cy="281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usheen\Desktop\bot\mydata-master\bbot\output_1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30" y="2752667"/>
            <a:ext cx="4183403" cy="281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999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Результаты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3224" y="2092753"/>
            <a:ext cx="7508976" cy="5001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128 пользователей, почти все из СПб, почти все работают…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ru-RU" dirty="0" smtClean="0"/>
          </a:p>
        </p:txBody>
      </p:sp>
      <p:pic>
        <p:nvPicPr>
          <p:cNvPr id="2050" name="Picture 2" descr="C:\Users\Pusheen\Desktop\bot\mydata-master\bbot\output_11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4" y="2855064"/>
            <a:ext cx="4111819" cy="28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usheen\Desktop\bot\mydata-master\bbot\output_11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733" y="2855063"/>
            <a:ext cx="4197904" cy="281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692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usheen\Desktop\bot\mydata-master\bbot\output_15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24513"/>
            <a:ext cx="848677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40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Результаты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3224" y="1879811"/>
            <a:ext cx="3179116" cy="5001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Кто-то не носит черный!</a:t>
            </a:r>
          </a:p>
        </p:txBody>
      </p:sp>
      <p:pic>
        <p:nvPicPr>
          <p:cNvPr id="5122" name="Picture 2" descr="C:\Users\Pusheen\Desktop\bot\mydata-master\bbot\output_19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974" y="1146224"/>
            <a:ext cx="5538135" cy="452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361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Результаты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3223" y="1879811"/>
            <a:ext cx="3692683" cy="5001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Мужчины и женщины (тест Манна-Уитни)</a:t>
            </a:r>
          </a:p>
        </p:txBody>
      </p:sp>
      <p:pic>
        <p:nvPicPr>
          <p:cNvPr id="6146" name="Picture 2" descr="C:\Users\Pusheen\Desktop\bot\mydata-master\bbot\output_25_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86" y="2383003"/>
            <a:ext cx="3595604" cy="260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usheen\Desktop\bot\mydata-master\bbot\output_26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" y="2383003"/>
            <a:ext cx="5106966" cy="422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36503" y="5223353"/>
            <a:ext cx="3416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Fira Sans" charset="0"/>
              </a:rPr>
              <a:t>Красно-фиолетовая гамма, бежевый, бирюзовый и почему-то серый</a:t>
            </a:r>
            <a:endParaRPr lang="ru-RU" dirty="0">
              <a:latin typeface="Fira Sans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58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07975" y="1062861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Результаты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07975" y="1792164"/>
            <a:ext cx="4306459" cy="5001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Возраст (тест ранговой корреляции </a:t>
            </a:r>
            <a:r>
              <a:rPr lang="ru-RU" dirty="0" err="1" smtClean="0"/>
              <a:t>Спирмена</a:t>
            </a:r>
            <a:r>
              <a:rPr lang="ru-RU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36503" y="5223353"/>
            <a:ext cx="341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Fira Sans" charset="0"/>
              </a:rPr>
              <a:t>Черный, белый, синий</a:t>
            </a:r>
            <a:endParaRPr lang="ru-RU" dirty="0">
              <a:latin typeface="Fira Sans" charset="0"/>
            </a:endParaRPr>
          </a:p>
        </p:txBody>
      </p:sp>
      <p:sp>
        <p:nvSpPr>
          <p:cNvPr id="2" name="AutoShape 2" descr="data:image/png;base64,iVBORw0KGgoAAAANSUhEUgAAAXYAAAEGCAYAAABxfL6kAAAABHNCSVQICAgIfAhkiAAAAAlwSFlzAAALEgAACxIB0t1+/AAAADh0RVh0U29mdHdhcmUAbWF0cGxvdGxpYiB2ZXJzaW9uMy4xLjMsIGh0dHA6Ly9tYXRwbG90bGliLm9yZy+AADFEAAAV2UlEQVR4nO3df5BdZ13H8c/HXSpiWtvaFUp3YzKdlEyoTaVLfugIqygkhSHgFOiKC3QgMQNBHGCaomPEMIxtbRwGKA0JZizGSazQkdhUO51q6ABBkkBTCGkwEwi7tkNTW9GA2kn4+sfebW+2u3vv2T3n3nOe837NZLL33mfvfp/z7H7Pc57nOc91RAgAkI6f6nYAAIB8kdgBIDEkdgBIDIkdABJDYgeAxPR26wdfcsklsWDBgm79eACopEOHDj0REX0zlelaYl+wYIEOHjzYrR8PAJVk+2SrMgzFAEBiSOwAkBgSOwAkhsQOAIkhsQNAYkjsAJCYlond9g7bj9v+1jSv2/bHbR+3/bDtl+UfJgCgXe302P9K0qoZXl8taVHj3zpJd8w9LADAbLVM7BHxoKQnZyiyRtJnY9xXJV1o+9K8Apxs+/bDGhjYqu3bDxf1IwpRhrhXrNgp+zatWLGzazFI2Y5FkcetyDjK0N6oL7fzQRu2F0i6JyKunOK1eyTdHBFfajx+QNLGiHjObaW212m8V6/58+dfc/JkyxuonmNgYKvGxk6rv3+eRkfXZ/7+bilD3PZtz3wd8cGuxCBlOxZFHrci4yhDeyNNtg9FxOBMZfKYPPUUz015toiIbRExGBGDfX0zbnUwrU2bVqq/f542bVo5q+/vljLEvXz5i875v1uyHIsij1uRcZShvVFfefTYPy1pX0Tsajw+JmkoIh6b6T0HBweDvWIAIJtO9dj3SHpbY3XMCkk/bJXUAQDFabm7o+1dkoYkXWJ7TNKfSHqeJEXEVkn3SrpW0nFJP5Z0Q1HBAgBaa5nYI2K4xesh6T25RQQAmBPuPAWAxJDYASAxJHYASAyJvYS4axHAXJDYS2jz5v0aGzutzZv3dzsUABVEYi8h7loEMBdt3XlaBO48BYDsOnXnKQCgREjsFcdEK4DJSOwVx0QrgMlI7BXHRCuAyZg8BYAKYfIUAGqIxA4AiUk+sbNqpDM4zkB5JJ/Ys6waKTI5pZ74brzxixobO60bb/xit0MBai/5xJ5l1UiRSwdTX5Zo+5z/AXRP8ol97dqlGh1dr7Vrl7YsW+TSwdSXJd5yyyvU3z9Pt9zyim6HAtRey4/Gq5O1a5e2dQIo23sDQLPke+xZpD4OXqTUh5qAKiGxNyE5zV7qQ01AlZDYm5CcZi/LXAZXRkCx2FIAHTcwsFVjY6fV3z9Po6Prux0OUClsKYBS4soIKBaJvYRSH6rIMmwDIDsSewkxiQtgLkjsJcRQRWekfmWE+mLyFLXFJC6qiMlTYAZcGSFV9NgBoEJy67HbXmX7mO3jtm+a4vWfs/0Ptg/bPmL7htkG3U2MuQJIQcvEbrtH0u2SVktaImnY9pJJxd4j6dsRsVTSkKQtts/LOdbCsRoFQAra6bEvk3Q8Ik5ExNOSdktaM6lMSDrf45txz5P0pKQzuUbaAWUZc+XKAcBctBxjt32dpFUR8a7G4xFJyyNiQ1OZ8yXtkbRY0vmS3hIRe6d4r3WS1knS/Pnzrzl58mRe9UgKqzUATCevMfapPhJn8tngNZIekvRiSVdL+qTtC57zTRHbImIwIgb7+vra+NH1VJYrBwDV1E5iH5M00PS4X9Kjk8rcIOnuGHdc0nc13nvHLHDL/bMYlgKyayexH5C0yPbCxoTo9Rofdmn2fUmvkiTbL5T0Ekkn8gwU9cSENpBdy8QeEWckbZB0n6Sjku6KiCO219ueGAD+iKRfsf1NSQ9I2hgRTxQVNDqjDL3loaEB9fRYQ0MDrQsDkNTmOvaIuDciroiIyyPio43ntkbE1sbXj0bEqyPilyLiyojYWWTQmJ2siboMveV9+0Z19mxo377RrsUAVA1bCjQpQw+1SFkTdRkmccsQA1A1bCnQJPVlhtu3H9bmzfu1adNKJmaBimITsIxS7x2y2gaoh8ol9iKHS0h8nZH6kJdUjzqivCo3FJP6cEkd1KEN61BHdEeSQzGpD5fUQR3asA51RHlVrscOAHWWZI8dADAzEjsAJIbEXiOs1KgX2ru+SOwlVNQfZBm2CMgq67EoSzIrQxxVbG/kg8ReQkX9QVZxpcbGjQ9qbOy0Nm58sK3yZUlmZYijiu2NfJDYS6ioP8gq3oA1sWqr3dVbZUlmZYijiu1dB524mmO5I0qN/W2QmrnevMZyRwAomU5czVUusZdhUqqqqnjsyjBWDeSpE0NklUvs/KHPXhWPXR0+QamKJ1yUW+USexkmpaqqiseuDp+gVMUTLsqNyVOUWh0mT+tQR+QnycnTIi9by3JJTBzPquqSvTIcuzLEgO6oXI+9yH2uy7KHNnFUX5ZjV9Rxpv3SlGSPvchx4rKMQVcxDnqH58py7Ipq77L8HqHzKtdjRznROwQ6I8keO8qJ3iFQHiR25KKqk5woHsN0nUdiB1Ao1ul3Hom9Q+i1oK4Ypus8Jk87hMlFAHlg8rRE6LUA6BR67ABQIbn12G2vsn3M9nHbN01TZsj2Q7aP2P7ibAJOGWPsADqlZWK33SPpdkmrJS2RNGx7yaQyF0r6lKTXR8RLJb2pgFgrjZUB5cPJFqlqp8e+TNLxiDgREU9L2i1pzaQyvyPp7oj4viRFxOP5hll9jLGXTxVPtpyM0I52Evtlkpo3wx5rPNfsCkkX2d5n+5Dtt031RrbX2T5o++CpU6dmF3FFcQNP+VTxZFvFkxE6r53E7imemzzj2ivpGkmvlfQaSX9s+4rnfFPEtogYjIjBvr6+zMECeariybaKJyN0Xm8bZcYkNX8uWb+kR6co80RE/EjSj2w/KGmppO/kEiUASeMnoyqdiNAd7fTYD0haZHuh7fMkXS9pz6QyX5D0a7Z7bb9A0nJJR/MNFQDQjpY99og4Y3uDpPsk9UjaERFHbK9vvL41Io7a/idJD0v6iaTPRMS3igwcADC1ttaxR8S9EXFFRFweER9tPLc1IrY2lfnziFgSEVdGxMeKChidwwoMoJrYUgDTYgUGUE0k9hIqS0+ZFRhANbFXTAmxEySA6bC7Y0XRU569slztAN1Ejx1J4WoHqaPHjtrhagcgsQNAckjsyEVZxrazLNEsS8xA3kjsyEVZ1rxnGYopS8xA3kjsyEVZxraz7NhYlpiBvLEqBgAqhFUxKCXGtoFikdjRcYxtA8UisTepYk+yyJhHRvaqt3eLRkb25vq+Q0MD6umxhoYGWhfOqKjjUdSxyKqKv6PoPMbYm1TxrsUiY+7t3aKzZ0M9PdaZMx/I7X2LjLmo9y7qWGRVxd9R5Isx9oyquEqiyJiHhxerp8caHl6c6/sWGXNR713Usciqir+j6Dx67ABQIfTYAaCGSOwAMAdlnNAmsQPAHJRx+S6JHQDmoIwT2kyeAkCFMHmKOSnj2CGA1kjsmFYZxw4BtEZix7TKOHZYd1xFoR2MsQMVwpYCYIwdSAxXUWgHPXYAqBB67DhHkeOzjP0C5UFir5EiV7lkeW9OAufieCBvJPYaKct2uSyjPBfHA3lrK7HbXmX7mO3jtm+aodzLbZ+1fV1+IaahDL2ytWuXanR0vdauXdrV92YC8FwcD+St5eSp7R5J35H0W5LGJB2QNBwR356i3P2S/lfSjoj43EzvW7fJU5apAchDXpOnyyQdj4gTEfG0pN2S1kxR7r2SPi/p8cyR1gC9svIpw1UUUIR2EvtlkkabHo81nnuG7cskvVHS1pneyPY62wdtHzx16lTWWCutyGEQzA5j20hVO4ndUzw3efzmY5I2RsTZmd4oIrZFxGBEDPb19bUbI1AIrqKQqnYS+5ikgabH/ZIenVRmUNJu29+TdJ2kT9l+Qy4RdhCX5vXCVRRS1U5iPyBpke2Fts+TdL2kPc0FImJhRCyIiAWSPifp3RHx97lHWzAuzQGkoGVij4gzkjZIuk/SUUl3RcQR2+ttJ7W8g0tzAClgr5iK2779sDZv3q9Nm1YypIBz8LuRpnaWO5LYK4718ZgOvxtpYhOwGmD4CNPhd6O+6LEDQIXQYweAGiKxAxXCvRZoB4kdqBDutUA7kk/sVezhjIzsVW/vFo2M7O1qHFU8dlliLvI4F3XshoYG1NNjDQ0NtC6M2kp+8rSKS756e7fo7NlQT4915swHuhZHFY9dlpiLPM5FHbsqtgnyxeSpqrnka3h4sXp6rOHhxV2No4rHLkvMRR7noo5dFdsEnZd8jx0AUkKPvQaqOA5eJI4HQGKvPFZJnIvj8SxOcvVFYq84xlzPxfF4Fie5+mKMHUgUuzumid0dASAxTJ6iY8pyUxUAEjtysmvXIzp7NrRr1yPdDgWoPRI7clGWm6qyYNUIUsUYO2rr4os/oaee+j9ddNFP68kn39vtcIC2MMYOzGCiU9Otzg1QFBI7auvWW1+p/v55uvXWV3Y7FCBXDMUAQIUwFAMANURiB4DEkNgBIDEkduSCNeFAeZDYa6TI5MtOgtXHyTkdJPYaKTL5sl1u9XFyTgeJvUaKTL5r1y7V6Oh6toetME7O6WAdOwBUSG7r2G2vsn3M9nHbN03x+lttP9z49xXbdNsAoEtaJnbbPZJul7Ra0hJJw7aXTCr2XUmvjIirJH1E0ra8AwUAtKedHvsySccj4kREPC1pt6Q1zQUi4isR8VTj4Vcl9ecbJgCgXe0k9sskjTY9Hms8N513SvrHqV6wvc72QdsHT5061X6UAIC2tZPYPcVzU8642v51jSf2jVO9HhHbImIwIgb7+vrajxIA0LZ2EvuYpIGmx/2SHp1cyPZVkj4jaU1E/Ec+4aHuuGlm9jh29dVOYj8gaZHthbbPk3S9pD3NBWzPl3S3pJGI+E7+YaKuuGlm9jh29dUysUfEGUkbJN0n6aikuyLiiO31ttc3im2S9POSPmX7IdssUEcuuGlm9jh29cUNSkjK9u2HtXnzfm3atJK7YJEkPmgDtcPwA0BiR8llnQBk+AFgKKZWqjhMMTCwVWNjp9XfP0+jo+tbfwOQOIZicI4qDlPQAweyI7HXSBWTJNsBA9kxFAMAFcJQDADUEIkdABJDYgcKwD4t6CYSO1CAKq5AQjpI7EABqrgCCelgVQwAVAirYgCghkjsAJAYEjsAJIbEDgCJIbEDQGJI7ACQGBI7ACSGxI7aSv22/9Trh+mR2FFbqd/2X2T9OGmUG4kdtZX6bf9F1i/1k2LVsaUAgMyq+Pm5qWhnSwESOwBUCHvFAEANkdgBIDEkdgBIDIkdABJDYgeAxJDYASAxbSV226tsH7N93PZNU7xu2x9vvP6w7ZflHyoAoB0tE7vtHkm3S1otaYmkYdtLJhVbLWlR4986SXfkHCcAoE3t9NiXSToeESci4mlJuyWtmVRmjaTPxrivSrrQ9qU5x4o5GhnZq97eLRoZ2dvVOFas2Cn7Nq1YsbNl2ax7klRxD5MsMZelDcuiiu3dCS3vPLV9naRVEfGuxuMRScsjYkNTmXsk3RwRX2o8fkDSxog4OOm91mm8R6/58+dfc/LkyTzrghZ6e7fo7NlQT4915swHuhaHfdszX0d8cMayAwNbNTZ2Wv398zQ6ur7le2ctXwZZYi5LG5ZFFdt7rvK689RTPDf5bNBOGUXEtogYjIjBvr6+Nn408jQ8vFg9Pdbw8OKuxrF8+YvO+X8mWTeyquLGXlliLksblkUV27sT2umxr5T04Yh4TePxhyQpIv6sqcynJe2LiF2Nx8ckDUXEY9O9L3vFAEB2efXYD0haZHuh7fMkXS9pz6QyeyS9rbE6ZoWkH86U1AEAxeltVSAiztjeIOk+ST2SdkTEEdvrG69vlXSvpGslHZf0Y0k3FBcyAGAmLRO7JEXEvRpP3s3PbW36OiS9J9/QAACzwZ2nAJAYEjsAJIbEDgCJIbEDQGJI7ACQmK59mLXtU5KqvqfAJZKe6HYQBUu9jtSv+lKv4+T6/WJEzHjrftcSewpsH2x1B1jVpV5H6ld9qddxNvVjKAYAEkNiB4DEkNjnZlu3A+iA1OtI/aov9Tpmrh9j7ACQGHrsAJAYEjsAJIbE3ibbA7b/xfZR20dsv6/x/MW277f9b43/L+p2rLMxQ/0+bPvfbT/U+Hdtt2OdDdvPt/0124cb9fvTxvNJtJ80Yx2TaMMJtntsf6PxkZxJtaE0Zf0ytx9j7G1qfDj3pRHxddvnSzok6Q2S3iHpyYi42fZNki6KiI1dDHVWZqjfmyWdjojbZnyDkrNtST8bEadtP0/SlyS9T9JvK4H2k2as4yol0IYTbL9f0qCkCyLidbZvVSJtKE1Zvw8rY/vRY29TRDwWEV9vfP3fko5KukzSGkl3NordqfFkWDkz1C8JMe504+HzGv9CibSfNGMdk2G7X9JrJX2m6elk2nCa+mVGYp8F2wsk/bKkf5X0womPAWz8/wvdiywfk+onSRtsP2x7R5UvcxuXuA9JelzS/RGRXPtNU0cpkTaU9DFJN0r6SdNzKbXhVPWTMrYfiT0j2/MkfV7SH0TEf3U7nrxNUb87JF0u6WpJj0na0sXw5iQizkbE1ZL6JS2zfWW3Y8rbNHVMog1tv07S4xFxqNuxFGGG+mVuPxJ7Bo1xy89L+puIuLvx9A8a49MT49SPdyu+uZqqfhHxg0ay+Imk7ZKWdTPGPETEf0rap/Gx52Tar1lzHRNqw1+V9Hrb35O0W9Jv2N6pdNpwyvrNpv1I7G1qTEz9paSjEfEXTS/tkfT2xtdvl/SFTseWh+nqN/EH0/BGSd/qdGx5sN1n+8LG1z8j6TclPaJE2k+avo6ptGFEfCgi+iNigaTrJf1zRPyuEmnD6eo3m/Zr68OsIWn8bDoi6ZuNMUxJ+kNJN0u6y/Y7JX1f0pu6FN9cTVe/YdtXa3wS7nuSfq874c3ZpZLutN2j8Q7NXRFxj+39SqP9pOnr+NeJtOF0UvkbnM6tWduP5Y4AkBiGYgAgMSR2AEgMiR0AEkNiB4DEkNgBIDEkdiTP9gLbz1n7a3uf7cwfgmz7HbY/mU90QP5I7ACQGBI76qLX9p2NjZQ+Z/sFzS/avsP2weZ9zBvPv9z2Vxp7nH+tsaVx8/e91vZ+25d0qiJAK9x5irp4iaR3RsSXbe+Q9O5Jr/9RRDzZuGvzAdtXaXzLgb+V9JaIOGD7Akn/M/ENtt8o6f2Sro2IpzpTDaA1EjvqYjQivtz4eqek35/0+pttr9P438SlkpZo/BbuxyLigCRN7OY5vq2Ofl3jH4bw6hR3+US1MRSDupi8d8Yzj20vlPRBSa+KiKsk7ZX0fEme4vsmnJB0vqQr8g8VmBsSO+pivu2Vja+HNf6xcRMukPQjST+0/UJJqxvPPyLpxbZfLkm2z7c9cZV7UuMfq/dZ2y8tPHogAxI76uKopLfbfljSxRr/8AJJUkQclvQNSUck7ZD05cbzT0t6i6RP2D4s6X6N9+Qnvu+YpLdK+jvbl3eoHkBL7O4IAImhxw4AiSGxA0BiSOwAkBgSOwAkhsQOAIkhsQNAYkjsAJCY/wcRA6+ERkJX6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data:image/png;base64,iVBORw0KGgoAAAANSUhEUgAAAXYAAAEGCAYAAABxfL6kAAAABHNCSVQICAgIfAhkiAAAAAlwSFlzAAALEgAACxIB0t1+/AAAADh0RVh0U29mdHdhcmUAbWF0cGxvdGxpYiB2ZXJzaW9uMy4xLjMsIGh0dHA6Ly9tYXRwbG90bGliLm9yZy+AADFEAAAV2UlEQVR4nO3df5BdZ13H8c/HXSpiWtvaFUp3YzKdlEyoTaVLfugIqygkhSHgFOiKC3QgMQNBHGCaomPEMIxtbRwGKA0JZizGSazQkdhUO51q6ABBkkBTCGkwEwi7tkNTW9GA2kn4+sfebW+2u3vv2T3n3nOe837NZLL33mfvfp/z7H7Pc57nOc91RAgAkI6f6nYAAIB8kdgBIDEkdgBIDIkdABJDYgeAxPR26wdfcsklsWDBgm79eACopEOHDj0REX0zlelaYl+wYIEOHjzYrR8PAJVk+2SrMgzFAEBiSOwAkBgSOwAkhsQOAIkhsQNAYkjsAJCYlond9g7bj9v+1jSv2/bHbR+3/bDtl+UfJgCgXe302P9K0qoZXl8taVHj3zpJd8w9LADAbLVM7BHxoKQnZyiyRtJnY9xXJV1o+9K8Apxs+/bDGhjYqu3bDxf1IwpRhrhXrNgp+zatWLGzazFI2Y5FkcetyDjK0N6oL7fzQRu2F0i6JyKunOK1eyTdHBFfajx+QNLGiHjObaW212m8V6/58+dfc/JkyxuonmNgYKvGxk6rv3+eRkfXZ/7+bilD3PZtz3wd8cGuxCBlOxZFHrci4yhDeyNNtg9FxOBMZfKYPPUUz015toiIbRExGBGDfX0zbnUwrU2bVqq/f542bVo5q+/vljLEvXz5i875v1uyHIsij1uRcZShvVFfefTYPy1pX0Tsajw+JmkoIh6b6T0HBweDvWIAIJtO9dj3SHpbY3XMCkk/bJXUAQDFabm7o+1dkoYkXWJ7TNKfSHqeJEXEVkn3SrpW0nFJP5Z0Q1HBAgBaa5nYI2K4xesh6T25RQQAmBPuPAWAxJDYASAxJHYASAyJvYS4axHAXJDYS2jz5v0aGzutzZv3dzsUABVEYi8h7loEMBdt3XlaBO48BYDsOnXnKQCgREjsFcdEK4DJSOwVx0QrgMlI7BXHRCuAyZg8BYAKYfIUAGqIxA4AiUk+sbNqpDM4zkB5JJ/Ys6waKTI5pZ74brzxixobO60bb/xit0MBai/5xJ5l1UiRSwdTX5Zo+5z/AXRP8ol97dqlGh1dr7Vrl7YsW+TSwdSXJd5yyyvU3z9Pt9zyim6HAtRey4/Gq5O1a5e2dQIo23sDQLPke+xZpD4OXqTUh5qAKiGxNyE5zV7qQ01AlZDYm5CcZi/LXAZXRkCx2FIAHTcwsFVjY6fV3z9Po6Prux0OUClsKYBS4soIKBaJvYRSH6rIMmwDIDsSewkxiQtgLkjsJcRQRWekfmWE+mLyFLXFJC6qiMlTYAZcGSFV9NgBoEJy67HbXmX7mO3jtm+a4vWfs/0Ptg/bPmL7htkG3U2MuQJIQcvEbrtH0u2SVktaImnY9pJJxd4j6dsRsVTSkKQtts/LOdbCsRoFQAra6bEvk3Q8Ik5ExNOSdktaM6lMSDrf45txz5P0pKQzuUbaAWUZc+XKAcBctBxjt32dpFUR8a7G4xFJyyNiQ1OZ8yXtkbRY0vmS3hIRe6d4r3WS1knS/Pnzrzl58mRe9UgKqzUATCevMfapPhJn8tngNZIekvRiSVdL+qTtC57zTRHbImIwIgb7+vra+NH1VJYrBwDV1E5iH5M00PS4X9Kjk8rcIOnuGHdc0nc13nvHLHDL/bMYlgKyayexH5C0yPbCxoTo9Rofdmn2fUmvkiTbL5T0Ekkn8gwU9cSENpBdy8QeEWckbZB0n6Sjku6KiCO219ueGAD+iKRfsf1NSQ9I2hgRTxQVNDqjDL3loaEB9fRYQ0MDrQsDkNTmOvaIuDciroiIyyPio43ntkbE1sbXj0bEqyPilyLiyojYWWTQmJ2siboMveV9+0Z19mxo377RrsUAVA1bCjQpQw+1SFkTdRkmccsQA1A1bCnQJPVlhtu3H9bmzfu1adNKJmaBimITsIxS7x2y2gaoh8ol9iKHS0h8nZH6kJdUjzqivCo3FJP6cEkd1KEN61BHdEeSQzGpD5fUQR3asA51RHlVrscOAHWWZI8dADAzEjsAJIbEXiOs1KgX2ru+SOwlVNQfZBm2CMgq67EoSzIrQxxVbG/kg8ReQkX9QVZxpcbGjQ9qbOy0Nm58sK3yZUlmZYijiu2NfJDYS6ioP8gq3oA1sWqr3dVbZUlmZYijiu1dB524mmO5I0qN/W2QmrnevMZyRwAomU5czVUusZdhUqqqqnjsyjBWDeSpE0NklUvs/KHPXhWPXR0+QamKJ1yUW+USexkmpaqqiseuDp+gVMUTLsqNyVOUWh0mT+tQR+QnycnTIi9by3JJTBzPquqSvTIcuzLEgO6oXI+9yH2uy7KHNnFUX5ZjV9Rxpv3SlGSPvchx4rKMQVcxDnqH58py7Ipq77L8HqHzKtdjRznROwQ6I8keO8qJ3iFQHiR25KKqk5woHsN0nUdiB1Ao1ul3Hom9Q+i1oK4Ypus8Jk87hMlFAHlg8rRE6LUA6BR67ABQIbn12G2vsn3M9nHbN01TZsj2Q7aP2P7ibAJOGWPsADqlZWK33SPpdkmrJS2RNGx7yaQyF0r6lKTXR8RLJb2pgFgrjZUB5cPJFqlqp8e+TNLxiDgREU9L2i1pzaQyvyPp7oj4viRFxOP5hll9jLGXTxVPtpyM0I52Evtlkpo3wx5rPNfsCkkX2d5n+5Dtt031RrbX2T5o++CpU6dmF3FFcQNP+VTxZFvFkxE6r53E7imemzzj2ivpGkmvlfQaSX9s+4rnfFPEtogYjIjBvr6+zMECeariybaKJyN0Xm8bZcYkNX8uWb+kR6co80RE/EjSj2w/KGmppO/kEiUASeMnoyqdiNAd7fTYD0haZHuh7fMkXS9pz6QyX5D0a7Z7bb9A0nJJR/MNFQDQjpY99og4Y3uDpPsk9UjaERFHbK9vvL41Io7a/idJD0v6iaTPRMS3igwcADC1ttaxR8S9EXFFRFweER9tPLc1IrY2lfnziFgSEVdGxMeKChidwwoMoJrYUgDTYgUGUE0k9hIqS0+ZFRhANbFXTAmxEySA6bC7Y0XRU569slztAN1Ejx1J4WoHqaPHjtrhagcgsQNAckjsyEVZxrazLNEsS8xA3kjsyEVZ1rxnGYopS8xA3kjsyEVZxraz7NhYlpiBvLEqBgAqhFUxKCXGtoFikdjRcYxtA8UisTepYk+yyJhHRvaqt3eLRkb25vq+Q0MD6umxhoYGWhfOqKjjUdSxyKqKv6PoPMbYm1TxrsUiY+7t3aKzZ0M9PdaZMx/I7X2LjLmo9y7qWGRVxd9R5Isx9oyquEqiyJiHhxerp8caHl6c6/sWGXNR713Usciqir+j6Dx67ABQIfTYAaCGSOwAMAdlnNAmsQPAHJRx+S6JHQDmoIwT2kyeAkCFMHmKOSnj2CGA1kjsmFYZxw4BtEZix7TKOHZYd1xFoR2MsQMVwpYCYIwdSAxXUWgHPXYAqBB67DhHkeOzjP0C5UFir5EiV7lkeW9OAufieCBvJPYaKct2uSyjPBfHA3lrK7HbXmX7mO3jtm+aodzLbZ+1fV1+IaahDL2ytWuXanR0vdauXdrV92YC8FwcD+St5eSp7R5J35H0W5LGJB2QNBwR356i3P2S/lfSjoj43EzvW7fJU5apAchDXpOnyyQdj4gTEfG0pN2S1kxR7r2SPi/p8cyR1gC9svIpw1UUUIR2EvtlkkabHo81nnuG7cskvVHS1pneyPY62wdtHzx16lTWWCutyGEQzA5j20hVO4ndUzw3efzmY5I2RsTZmd4oIrZFxGBEDPb19bUbI1AIrqKQqnYS+5ikgabH/ZIenVRmUNJu29+TdJ2kT9l+Qy4RdhCX5vXCVRRS1U5iPyBpke2Fts+TdL2kPc0FImJhRCyIiAWSPifp3RHx97lHWzAuzQGkoGVij4gzkjZIuk/SUUl3RcQR2+ttJ7W8g0tzAClgr5iK2779sDZv3q9Nm1YypIBz8LuRpnaWO5LYK4718ZgOvxtpYhOwGmD4CNPhd6O+6LEDQIXQYweAGiKxAxXCvRZoB4kdqBDutUA7kk/sVezhjIzsVW/vFo2M7O1qHFU8dlliLvI4F3XshoYG1NNjDQ0NtC6M2kp+8rSKS756e7fo7NlQT4915swHuhZHFY9dlpiLPM5FHbsqtgnyxeSpqrnka3h4sXp6rOHhxV2No4rHLkvMRR7noo5dFdsEnZd8jx0AUkKPvQaqOA5eJI4HQGKvPFZJnIvj8SxOcvVFYq84xlzPxfF4Fie5+mKMHUgUuzumid0dASAxTJ6iY8pyUxUAEjtysmvXIzp7NrRr1yPdDgWoPRI7clGWm6qyYNUIUsUYO2rr4os/oaee+j9ddNFP68kn39vtcIC2MMYOzGCiU9Otzg1QFBI7auvWW1+p/v55uvXWV3Y7FCBXDMUAQIUwFAMANURiB4DEkNgBIDEkduSCNeFAeZDYa6TI5MtOgtXHyTkdJPYaKTL5sl1u9XFyTgeJvUaKTL5r1y7V6Oh6toetME7O6WAdOwBUSG7r2G2vsn3M9nHbN03x+lttP9z49xXbdNsAoEtaJnbbPZJul7Ra0hJJw7aXTCr2XUmvjIirJH1E0ra8AwUAtKedHvsySccj4kREPC1pt6Q1zQUi4isR8VTj4Vcl9ecbJgCgXe0k9sskjTY9Hms8N513SvrHqV6wvc72QdsHT5061X6UAIC2tZPYPcVzU8642v51jSf2jVO9HhHbImIwIgb7+vrajxIA0LZ2EvuYpIGmx/2SHp1cyPZVkj4jaU1E/Ec+4aHuuGlm9jh29dVOYj8gaZHthbbPk3S9pD3NBWzPl3S3pJGI+E7+YaKuuGlm9jh29dUysUfEGUkbJN0n6aikuyLiiO31ttc3im2S9POSPmX7IdssUEcuuGlm9jh29cUNSkjK9u2HtXnzfm3atJK7YJEkPmgDtcPwA0BiR8llnQBk+AFgKKZWqjhMMTCwVWNjp9XfP0+jo+tbfwOQOIZicI4qDlPQAweyI7HXSBWTJNsBA9kxFAMAFcJQDADUEIkdABJDYgcKwD4t6CYSO1CAKq5AQjpI7EABqrgCCelgVQwAVAirYgCghkjsAJAYEjsAJIbEDgCJIbEDQGJI7ACQGBI7ACSGxI7aSv22/9Trh+mR2FFbqd/2X2T9OGmUG4kdtZX6bf9F1i/1k2LVsaUAgMyq+Pm5qWhnSwESOwBUCHvFAEANkdgBIDEkdgBIDIkdABJDYgeAxJDYASAxbSV226tsH7N93PZNU7xu2x9vvP6w7ZflHyoAoB0tE7vtHkm3S1otaYmkYdtLJhVbLWlR4986SXfkHCcAoE3t9NiXSToeESci4mlJuyWtmVRmjaTPxrivSrrQ9qU5x4o5GhnZq97eLRoZ2dvVOFas2Cn7Nq1YsbNl2ax7klRxD5MsMZelDcuiiu3dCS3vPLV9naRVEfGuxuMRScsjYkNTmXsk3RwRX2o8fkDSxog4OOm91mm8R6/58+dfc/LkyTzrghZ6e7fo7NlQT4915swHuhaHfdszX0d8cMayAwNbNTZ2Wv398zQ6ur7le2ctXwZZYi5LG5ZFFdt7rvK689RTPDf5bNBOGUXEtogYjIjBvr6+Nn408jQ8vFg9Pdbw8OKuxrF8+YvO+X8mWTeyquLGXlliLksblkUV27sT2umxr5T04Yh4TePxhyQpIv6sqcynJe2LiF2Nx8ckDUXEY9O9L3vFAEB2efXYD0haZHuh7fMkXS9pz6QyeyS9rbE6ZoWkH86U1AEAxeltVSAiztjeIOk+ST2SdkTEEdvrG69vlXSvpGslHZf0Y0k3FBcyAGAmLRO7JEXEvRpP3s3PbW36OiS9J9/QAACzwZ2nAJAYEjsAJIbEDgCJIbEDQGJI7ACQmK59mLXtU5KqvqfAJZKe6HYQBUu9jtSv+lKv4+T6/WJEzHjrftcSewpsH2x1B1jVpV5H6ld9qddxNvVjKAYAEkNiB4DEkNjnZlu3A+iA1OtI/aov9Tpmrh9j7ACQGHrsAJAYEjsAJIbE3ibbA7b/xfZR20dsv6/x/MW277f9b43/L+p2rLMxQ/0+bPvfbT/U+Hdtt2OdDdvPt/0124cb9fvTxvNJtJ80Yx2TaMMJtntsf6PxkZxJtaE0Zf0ytx9j7G1qfDj3pRHxddvnSzok6Q2S3iHpyYi42fZNki6KiI1dDHVWZqjfmyWdjojbZnyDkrNtST8bEadtP0/SlyS9T9JvK4H2k2as4yol0IYTbL9f0qCkCyLidbZvVSJtKE1Zvw8rY/vRY29TRDwWEV9vfP3fko5KukzSGkl3NordqfFkWDkz1C8JMe504+HzGv9CibSfNGMdk2G7X9JrJX2m6elk2nCa+mVGYp8F2wsk/bKkf5X0womPAWz8/wvdiywfk+onSRtsP2x7R5UvcxuXuA9JelzS/RGRXPtNU0cpkTaU9DFJN0r6SdNzKbXhVPWTMrYfiT0j2/MkfV7SH0TEf3U7nrxNUb87JF0u6WpJj0na0sXw5iQizkbE1ZL6JS2zfWW3Y8rbNHVMog1tv07S4xFxqNuxFGGG+mVuPxJ7Bo1xy89L+puIuLvx9A8a49MT49SPdyu+uZqqfhHxg0ay+Imk7ZKWdTPGPETEf0rap/Gx52Tar1lzHRNqw1+V9Hrb35O0W9Jv2N6pdNpwyvrNpv1I7G1qTEz9paSjEfEXTS/tkfT2xtdvl/SFTseWh+nqN/EH0/BGSd/qdGx5sN1n+8LG1z8j6TclPaJE2k+avo6ptGFEfCgi+iNigaTrJf1zRPyuEmnD6eo3m/Zr68OsIWn8bDoi6ZuNMUxJ+kNJN0u6y/Y7JX1f0pu6FN9cTVe/YdtXa3wS7nuSfq874c3ZpZLutN2j8Q7NXRFxj+39SqP9pOnr+NeJtOF0UvkbnM6tWduP5Y4AkBiGYgAgMSR2AEgMiR0AEkNiB4DEkNgBIDEkdiTP9gLbz1n7a3uf7cwfgmz7HbY/mU90QP5I7ACQGBI76qLX9p2NjZQ+Z/sFzS/avsP2weZ9zBvPv9z2Vxp7nH+tsaVx8/e91vZ+25d0qiJAK9x5irp4iaR3RsSXbe+Q9O5Jr/9RRDzZuGvzAdtXaXzLgb+V9JaIOGD7Akn/M/ENtt8o6f2Sro2IpzpTDaA1EjvqYjQivtz4eqek35/0+pttr9P438SlkpZo/BbuxyLigCRN7OY5vq2Ofl3jH4bw6hR3+US1MRSDupi8d8Yzj20vlPRBSa+KiKsk7ZX0fEme4vsmnJB0vqQr8g8VmBsSO+pivu2Vja+HNf6xcRMukPQjST+0/UJJqxvPPyLpxbZfLkm2z7c9cZV7UuMfq/dZ2y8tPHogAxI76uKopLfbfljSxRr/8AJJUkQclvQNSUck7ZD05cbzT0t6i6RP2D4s6X6N9+Qnvu+YpLdK+jvbl3eoHkBL7O4IAImhxw4AiSGxA0BiSOwAkBgSOwAkhsQOAIkhsQNAYkjsAJCY/wcRA6+ERkJX6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3" name="Picture 5" descr="C:\Users\Pusheen\Desktop\bot\mydata-master\bbot\output_34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901" y="2292299"/>
            <a:ext cx="3566897" cy="249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Pusheen\Desktop\bot\mydata-master\bbot\output_35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92299"/>
            <a:ext cx="5212326" cy="431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30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07975" y="1062861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Результаты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07975" y="1792164"/>
            <a:ext cx="4306459" cy="5001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Погода (тест ранговой корреляции </a:t>
            </a:r>
            <a:r>
              <a:rPr lang="ru-RU" dirty="0" err="1" smtClean="0"/>
              <a:t>Спирмена</a:t>
            </a:r>
            <a:r>
              <a:rPr lang="ru-RU" dirty="0" smtClean="0"/>
              <a:t>)</a:t>
            </a:r>
          </a:p>
        </p:txBody>
      </p:sp>
      <p:sp>
        <p:nvSpPr>
          <p:cNvPr id="2" name="AutoShape 2" descr="data:image/png;base64,iVBORw0KGgoAAAANSUhEUgAAAXYAAAEGCAYAAABxfL6kAAAABHNCSVQICAgIfAhkiAAAAAlwSFlzAAALEgAACxIB0t1+/AAAADh0RVh0U29mdHdhcmUAbWF0cGxvdGxpYiB2ZXJzaW9uMy4xLjMsIGh0dHA6Ly9tYXRwbG90bGliLm9yZy+AADFEAAAV2UlEQVR4nO3df5BdZ13H8c/HXSpiWtvaFUp3YzKdlEyoTaVLfugIqygkhSHgFOiKC3QgMQNBHGCaomPEMIxtbRwGKA0JZizGSazQkdhUO51q6ABBkkBTCGkwEwi7tkNTW9GA2kn4+sfebW+2u3vv2T3n3nOe837NZLL33mfvfp/z7H7Pc57nOc91RAgAkI6f6nYAAIB8kdgBIDEkdgBIDIkdABJDYgeAxPR26wdfcsklsWDBgm79eACopEOHDj0REX0zlelaYl+wYIEOHjzYrR8PAJVk+2SrMgzFAEBiSOwAkBgSOwAkhsQOAIkhsQNAYkjsAJCYlond9g7bj9v+1jSv2/bHbR+3/bDtl+UfJgCgXe302P9K0qoZXl8taVHj3zpJd8w9LADAbLVM7BHxoKQnZyiyRtJnY9xXJV1o+9K8Apxs+/bDGhjYqu3bDxf1IwpRhrhXrNgp+zatWLGzazFI2Y5FkcetyDjK0N6oL7fzQRu2F0i6JyKunOK1eyTdHBFfajx+QNLGiHjObaW212m8V6/58+dfc/JkyxuonmNgYKvGxk6rv3+eRkfXZ/7+bilD3PZtz3wd8cGuxCBlOxZFHrci4yhDeyNNtg9FxOBMZfKYPPUUz015toiIbRExGBGDfX0zbnUwrU2bVqq/f542bVo5q+/vljLEvXz5i875v1uyHIsij1uRcZShvVFfefTYPy1pX0Tsajw+JmkoIh6b6T0HBweDvWIAIJtO9dj3SHpbY3XMCkk/bJXUAQDFabm7o+1dkoYkXWJ7TNKfSHqeJEXEVkn3SrpW0nFJP5Z0Q1HBAgBaa5nYI2K4xesh6T25RQQAmBPuPAWAxJDYASAxJHYASAyJvYS4axHAXJDYS2jz5v0aGzutzZv3dzsUABVEYi8h7loEMBdt3XlaBO48BYDsOnXnKQCgREjsFcdEK4DJSOwVx0QrgMlI7BXHRCuAyZg8BYAKYfIUAGqIxA4AiUk+sbNqpDM4zkB5JJ/Ys6waKTI5pZ74brzxixobO60bb/xit0MBai/5xJ5l1UiRSwdTX5Zo+5z/AXRP8ol97dqlGh1dr7Vrl7YsW+TSwdSXJd5yyyvU3z9Pt9zyim6HAtRey4/Gq5O1a5e2dQIo23sDQLPke+xZpD4OXqTUh5qAKiGxNyE5zV7qQ01AlZDYm5CcZi/LXAZXRkCx2FIAHTcwsFVjY6fV3z9Po6Prux0OUClsKYBS4soIKBaJvYRSH6rIMmwDIDsSewkxiQtgLkjsJcRQRWekfmWE+mLyFLXFJC6qiMlTYAZcGSFV9NgBoEJy67HbXmX7mO3jtm+a4vWfs/0Ptg/bPmL7htkG3U2MuQJIQcvEbrtH0u2SVktaImnY9pJJxd4j6dsRsVTSkKQtts/LOdbCsRoFQAra6bEvk3Q8Ik5ExNOSdktaM6lMSDrf45txz5P0pKQzuUbaAWUZc+XKAcBctBxjt32dpFUR8a7G4xFJyyNiQ1OZ8yXtkbRY0vmS3hIRe6d4r3WS1knS/Pnzrzl58mRe9UgKqzUATCevMfapPhJn8tngNZIekvRiSVdL+qTtC57zTRHbImIwIgb7+vra+NH1VJYrBwDV1E5iH5M00PS4X9Kjk8rcIOnuGHdc0nc13nvHLHDL/bMYlgKyayexH5C0yPbCxoTo9Rofdmn2fUmvkiTbL5T0Ekkn8gwU9cSENpBdy8QeEWckbZB0n6Sjku6KiCO219ueGAD+iKRfsf1NSQ9I2hgRTxQVNDqjDL3loaEB9fRYQ0MDrQsDkNTmOvaIuDciroiIyyPio43ntkbE1sbXj0bEqyPilyLiyojYWWTQmJ2siboMveV9+0Z19mxo377RrsUAVA1bCjQpQw+1SFkTdRkmccsQA1A1bCnQJPVlhtu3H9bmzfu1adNKJmaBimITsIxS7x2y2gaoh8ol9iKHS0h8nZH6kJdUjzqivCo3FJP6cEkd1KEN61BHdEeSQzGpD5fUQR3asA51RHlVrscOAHWWZI8dADAzEjsAJIbEXiOs1KgX2ru+SOwlVNQfZBm2CMgq67EoSzIrQxxVbG/kg8ReQkX9QVZxpcbGjQ9qbOy0Nm58sK3yZUlmZYijiu2NfJDYS6ioP8gq3oA1sWqr3dVbZUlmZYijiu1dB524mmO5I0qN/W2QmrnevMZyRwAomU5czVUusZdhUqqqqnjsyjBWDeSpE0NklUvs/KHPXhWPXR0+QamKJ1yUW+USexkmpaqqiseuDp+gVMUTLsqNyVOUWh0mT+tQR+QnycnTIi9by3JJTBzPquqSvTIcuzLEgO6oXI+9yH2uy7KHNnFUX5ZjV9Rxpv3SlGSPvchx4rKMQVcxDnqH58py7Ipq77L8HqHzKtdjRznROwQ6I8keO8qJ3iFQHiR25KKqk5woHsN0nUdiB1Ao1ul3Hom9Q+i1oK4Ypus8Jk87hMlFAHlg8rRE6LUA6BR67ABQIbn12G2vsn3M9nHbN01TZsj2Q7aP2P7ibAJOGWPsADqlZWK33SPpdkmrJS2RNGx7yaQyF0r6lKTXR8RLJb2pgFgrjZUB5cPJFqlqp8e+TNLxiDgREU9L2i1pzaQyvyPp7oj4viRFxOP5hll9jLGXTxVPtpyM0I52Evtlkpo3wx5rPNfsCkkX2d5n+5Dtt031RrbX2T5o++CpU6dmF3FFcQNP+VTxZFvFkxE6r53E7imemzzj2ivpGkmvlfQaSX9s+4rnfFPEtogYjIjBvr6+zMECeariybaKJyN0Xm8bZcYkNX8uWb+kR6co80RE/EjSj2w/KGmppO/kEiUASeMnoyqdiNAd7fTYD0haZHuh7fMkXS9pz6QyX5D0a7Z7bb9A0nJJR/MNFQDQjpY99og4Y3uDpPsk9UjaERFHbK9vvL41Io7a/idJD0v6iaTPRMS3igwcADC1ttaxR8S9EXFFRFweER9tPLc1IrY2lfnziFgSEVdGxMeKChidwwoMoJrYUgDTYgUGUE0k9hIqS0+ZFRhANbFXTAmxEySA6bC7Y0XRU569slztAN1Ejx1J4WoHqaPHjtrhagcgsQNAckjsyEVZxrazLNEsS8xA3kjsyEVZ1rxnGYopS8xA3kjsyEVZxraz7NhYlpiBvLEqBgAqhFUxKCXGtoFikdjRcYxtA8UisTepYk+yyJhHRvaqt3eLRkb25vq+Q0MD6umxhoYGWhfOqKjjUdSxyKqKv6PoPMbYm1TxrsUiY+7t3aKzZ0M9PdaZMx/I7X2LjLmo9y7qWGRVxd9R5Isx9oyquEqiyJiHhxerp8caHl6c6/sWGXNR713Usciqir+j6Dx67ABQIfTYAaCGSOwAMAdlnNAmsQPAHJRx+S6JHQDmoIwT2kyeAkCFMHmKOSnj2CGA1kjsmFYZxw4BtEZix7TKOHZYd1xFoR2MsQMVwpYCYIwdSAxXUWgHPXYAqBB67DhHkeOzjP0C5UFir5EiV7lkeW9OAufieCBvJPYaKct2uSyjPBfHA3lrK7HbXmX7mO3jtm+aodzLbZ+1fV1+IaahDL2ytWuXanR0vdauXdrV92YC8FwcD+St5eSp7R5J35H0W5LGJB2QNBwR356i3P2S/lfSjoj43EzvW7fJU5apAchDXpOnyyQdj4gTEfG0pN2S1kxR7r2SPi/p8cyR1gC9svIpw1UUUIR2EvtlkkabHo81nnuG7cskvVHS1pneyPY62wdtHzx16lTWWCutyGEQzA5j20hVO4ndUzw3efzmY5I2RsTZmd4oIrZFxGBEDPb19bUbI1AIrqKQqnYS+5ikgabH/ZIenVRmUNJu29+TdJ2kT9l+Qy4RdhCX5vXCVRRS1U5iPyBpke2Fts+TdL2kPc0FImJhRCyIiAWSPifp3RHx97lHWzAuzQGkoGVij4gzkjZIuk/SUUl3RcQR2+ttJ7W8g0tzAClgr5iK2779sDZv3q9Nm1YypIBz8LuRpnaWO5LYK4718ZgOvxtpYhOwGmD4CNPhd6O+6LEDQIXQYweAGiKxAxXCvRZoB4kdqBDutUA7kk/sVezhjIzsVW/vFo2M7O1qHFU8dlliLvI4F3XshoYG1NNjDQ0NtC6M2kp+8rSKS756e7fo7NlQT4915swHuhZHFY9dlpiLPM5FHbsqtgnyxeSpqrnka3h4sXp6rOHhxV2No4rHLkvMRR7noo5dFdsEnZd8jx0AUkKPvQaqOA5eJI4HQGKvPFZJnIvj8SxOcvVFYq84xlzPxfF4Fie5+mKMHUgUuzumid0dASAxTJ6iY8pyUxUAEjtysmvXIzp7NrRr1yPdDgWoPRI7clGWm6qyYNUIUsUYO2rr4os/oaee+j9ddNFP68kn39vtcIC2MMYOzGCiU9Otzg1QFBI7auvWW1+p/v55uvXWV3Y7FCBXDMUAQIUwFAMANURiB4DEkNgBIDEkduSCNeFAeZDYa6TI5MtOgtXHyTkdJPYaKTL5sl1u9XFyTgeJvUaKTL5r1y7V6Oh6toetME7O6WAdOwBUSG7r2G2vsn3M9nHbN03x+lttP9z49xXbdNsAoEtaJnbbPZJul7Ra0hJJw7aXTCr2XUmvjIirJH1E0ra8AwUAtKedHvsySccj4kREPC1pt6Q1zQUi4isR8VTj4Vcl9ecbJgCgXe0k9sskjTY9Hms8N513SvrHqV6wvc72QdsHT5061X6UAIC2tZPYPcVzU8642v51jSf2jVO9HhHbImIwIgb7+vrajxIA0LZ2EvuYpIGmx/2SHp1cyPZVkj4jaU1E/Ec+4aHuuGlm9jh29dVOYj8gaZHthbbPk3S9pD3NBWzPl3S3pJGI+E7+YaKuuGlm9jh29dUysUfEGUkbJN0n6aikuyLiiO31ttc3im2S9POSPmX7IdssUEcuuGlm9jh29cUNSkjK9u2HtXnzfm3atJK7YJEkPmgDtcPwA0BiR8llnQBk+AFgKKZWqjhMMTCwVWNjp9XfP0+jo+tbfwOQOIZicI4qDlPQAweyI7HXSBWTJNsBA9kxFAMAFcJQDADUEIkdABJDYgcKwD4t6CYSO1CAKq5AQjpI7EABqrgCCelgVQwAVAirYgCghkjsAJAYEjsAJIbEDgCJIbEDQGJI7ACQGBI7ACSGxI7aSv22/9Trh+mR2FFbqd/2X2T9OGmUG4kdtZX6bf9F1i/1k2LVsaUAgMyq+Pm5qWhnSwESOwBUCHvFAEANkdgBIDEkdgBIDIkdABJDYgeAxJDYASAxbSV226tsH7N93PZNU7xu2x9vvP6w7ZflHyoAoB0tE7vtHkm3S1otaYmkYdtLJhVbLWlR4986SXfkHCcAoE3t9NiXSToeESci4mlJuyWtmVRmjaTPxrivSrrQ9qU5x4o5GhnZq97eLRoZ2dvVOFas2Cn7Nq1YsbNl2ax7klRxD5MsMZelDcuiiu3dCS3vPLV9naRVEfGuxuMRScsjYkNTmXsk3RwRX2o8fkDSxog4OOm91mm8R6/58+dfc/LkyTzrghZ6e7fo7NlQT4915swHuhaHfdszX0d8cMayAwNbNTZ2Wv398zQ6ur7le2ctXwZZYi5LG5ZFFdt7rvK689RTPDf5bNBOGUXEtogYjIjBvr6+Nn408jQ8vFg9Pdbw8OKuxrF8+YvO+X8mWTeyquLGXlliLksblkUV27sT2umxr5T04Yh4TePxhyQpIv6sqcynJe2LiF2Nx8ckDUXEY9O9L3vFAEB2efXYD0haZHuh7fMkXS9pz6QyeyS9rbE6ZoWkH86U1AEAxeltVSAiztjeIOk+ST2SdkTEEdvrG69vlXSvpGslHZf0Y0k3FBcyAGAmLRO7JEXEvRpP3s3PbW36OiS9J9/QAACzwZ2nAJAYEjsAJIbEDgCJIbEDQGJI7ACQmK59mLXtU5KqvqfAJZKe6HYQBUu9jtSv+lKv4+T6/WJEzHjrftcSewpsH2x1B1jVpV5H6ld9qddxNvVjKAYAEkNiB4DEkNjnZlu3A+iA1OtI/aov9Tpmrh9j7ACQGHrsAJAYEjsAJIbE3ibbA7b/xfZR20dsv6/x/MW277f9b43/L+p2rLMxQ/0+bPvfbT/U+Hdtt2OdDdvPt/0124cb9fvTxvNJtJ80Yx2TaMMJtntsf6PxkZxJtaE0Zf0ytx9j7G1qfDj3pRHxddvnSzok6Q2S3iHpyYi42fZNki6KiI1dDHVWZqjfmyWdjojbZnyDkrNtST8bEadtP0/SlyS9T9JvK4H2k2as4yol0IYTbL9f0qCkCyLidbZvVSJtKE1Zvw8rY/vRY29TRDwWEV9vfP3fko5KukzSGkl3NordqfFkWDkz1C8JMe504+HzGv9CibSfNGMdk2G7X9JrJX2m6elk2nCa+mVGYp8F2wsk/bKkf5X0womPAWz8/wvdiywfk+onSRtsP2x7R5UvcxuXuA9JelzS/RGRXPtNU0cpkTaU9DFJN0r6SdNzKbXhVPWTMrYfiT0j2/MkfV7SH0TEf3U7nrxNUb87JF0u6WpJj0na0sXw5iQizkbE1ZL6JS2zfWW3Y8rbNHVMog1tv07S4xFxqNuxFGGG+mVuPxJ7Bo1xy89L+puIuLvx9A8a49MT49SPdyu+uZqqfhHxg0ay+Imk7ZKWdTPGPETEf0rap/Gx52Tar1lzHRNqw1+V9Hrb35O0W9Jv2N6pdNpwyvrNpv1I7G1qTEz9paSjEfEXTS/tkfT2xtdvl/SFTseWh+nqN/EH0/BGSd/qdGx5sN1n+8LG1z8j6TclPaJE2k+avo6ptGFEfCgi+iNigaTrJf1zRPyuEmnD6eo3m/Zr68OsIWn8bDoi6ZuNMUxJ+kNJN0u6y/Y7JX1f0pu6FN9cTVe/YdtXa3wS7nuSfq874c3ZpZLutN2j8Q7NXRFxj+39SqP9pOnr+NeJtOF0UvkbnM6tWduP5Y4AkBiGYgAgMSR2AEgMiR0AEkNiB4DEkNgBIDEkdiTP9gLbz1n7a3uf7cwfgmz7HbY/mU90QP5I7ACQGBI76qLX9p2NjZQ+Z/sFzS/avsP2weZ9zBvPv9z2Vxp7nH+tsaVx8/e91vZ+25d0qiJAK9x5irp4iaR3RsSXbe+Q9O5Jr/9RRDzZuGvzAdtXaXzLgb+V9JaIOGD7Akn/M/ENtt8o6f2Sro2IpzpTDaA1EjvqYjQivtz4eqek35/0+pttr9P438SlkpZo/BbuxyLigCRN7OY5vq2Ofl3jH4bw6hR3+US1MRSDupi8d8Yzj20vlPRBSa+KiKsk7ZX0fEme4vsmnJB0vqQr8g8VmBsSO+pivu2Vja+HNf6xcRMukPQjST+0/UJJqxvPPyLpxbZfLkm2z7c9cZV7UuMfq/dZ2y8tPHogAxI76uKopLfbfljSxRr/8AJJUkQclvQNSUck7ZD05cbzT0t6i6RP2D4s6X6N9+Qnvu+YpLdK+jvbl3eoHkBL7O4IAImhxw4AiSGxA0BiSOwAkBgSOwAkhsQOAIkhsQNAYkjsAJCY/wcRA6+ERkJX6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data:image/png;base64,iVBORw0KGgoAAAANSUhEUgAAAXYAAAEGCAYAAABxfL6kAAAABHNCSVQICAgIfAhkiAAAAAlwSFlzAAALEgAACxIB0t1+/AAAADh0RVh0U29mdHdhcmUAbWF0cGxvdGxpYiB2ZXJzaW9uMy4xLjMsIGh0dHA6Ly9tYXRwbG90bGliLm9yZy+AADFEAAAV2UlEQVR4nO3df5BdZ13H8c/HXSpiWtvaFUp3YzKdlEyoTaVLfugIqygkhSHgFOiKC3QgMQNBHGCaomPEMIxtbRwGKA0JZizGSazQkdhUO51q6ABBkkBTCGkwEwi7tkNTW9GA2kn4+sfebW+2u3vv2T3n3nOe837NZLL33mfvfp/z7H7Pc57nOc91RAgAkI6f6nYAAIB8kdgBIDEkdgBIDIkdABJDYgeAxPR26wdfcsklsWDBgm79eACopEOHDj0REX0zlelaYl+wYIEOHjzYrR8PAJVk+2SrMgzFAEBiSOwAkBgSOwAkhsQOAIkhsQNAYkjsAJCYlond9g7bj9v+1jSv2/bHbR+3/bDtl+UfJgCgXe302P9K0qoZXl8taVHj3zpJd8w9LADAbLVM7BHxoKQnZyiyRtJnY9xXJV1o+9K8Apxs+/bDGhjYqu3bDxf1IwpRhrhXrNgp+zatWLGzazFI2Y5FkcetyDjK0N6oL7fzQRu2F0i6JyKunOK1eyTdHBFfajx+QNLGiHjObaW212m8V6/58+dfc/JkyxuonmNgYKvGxk6rv3+eRkfXZ/7+bilD3PZtz3wd8cGuxCBlOxZFHrci4yhDeyNNtg9FxOBMZfKYPPUUz015toiIbRExGBGDfX0zbnUwrU2bVqq/f542bVo5q+/vljLEvXz5i875v1uyHIsij1uRcZShvVFfefTYPy1pX0Tsajw+JmkoIh6b6T0HBweDvWIAIJtO9dj3SHpbY3XMCkk/bJXUAQDFabm7o+1dkoYkXWJ7TNKfSHqeJEXEVkn3SrpW0nFJP5Z0Q1HBAgBaa5nYI2K4xesh6T25RQQAmBPuPAWAxJDYASAxJHYASAyJvYS4axHAXJDYS2jz5v0aGzutzZv3dzsUABVEYi8h7loEMBdt3XlaBO48BYDsOnXnKQCgREjsFcdEK4DJSOwVx0QrgMlI7BXHRCuAyZg8BYAKYfIUAGqIxA4AiUk+sbNqpDM4zkB5JJ/Ys6waKTI5pZ74brzxixobO60bb/xit0MBai/5xJ5l1UiRSwdTX5Zo+5z/AXRP8ol97dqlGh1dr7Vrl7YsW+TSwdSXJd5yyyvU3z9Pt9zyim6HAtRey4/Gq5O1a5e2dQIo23sDQLPke+xZpD4OXqTUh5qAKiGxNyE5zV7qQ01AlZDYm5CcZi/LXAZXRkCx2FIAHTcwsFVjY6fV3z9Po6Prux0OUClsKYBS4soIKBaJvYRSH6rIMmwDIDsSewkxiQtgLkjsJcRQRWekfmWE+mLyFLXFJC6qiMlTYAZcGSFV9NgBoEJy67HbXmX7mO3jtm+a4vWfs/0Ptg/bPmL7htkG3U2MuQJIQcvEbrtH0u2SVktaImnY9pJJxd4j6dsRsVTSkKQtts/LOdbCsRoFQAra6bEvk3Q8Ik5ExNOSdktaM6lMSDrf45txz5P0pKQzuUbaAWUZc+XKAcBctBxjt32dpFUR8a7G4xFJyyNiQ1OZ8yXtkbRY0vmS3hIRe6d4r3WS1knS/Pnzrzl58mRe9UgKqzUATCevMfapPhJn8tngNZIekvRiSVdL+qTtC57zTRHbImIwIgb7+vra+NH1VJYrBwDV1E5iH5M00PS4X9Kjk8rcIOnuGHdc0nc13nvHLHDL/bMYlgKyayexH5C0yPbCxoTo9Rofdmn2fUmvkiTbL5T0Ekkn8gwU9cSENpBdy8QeEWckbZB0n6Sjku6KiCO219ueGAD+iKRfsf1NSQ9I2hgRTxQVNDqjDL3loaEB9fRYQ0MDrQsDkNTmOvaIuDciroiIyyPio43ntkbE1sbXj0bEqyPilyLiyojYWWTQmJ2siboMveV9+0Z19mxo377RrsUAVA1bCjQpQw+1SFkTdRkmccsQA1A1bCnQJPVlhtu3H9bmzfu1adNKJmaBimITsIxS7x2y2gaoh8ol9iKHS0h8nZH6kJdUjzqivCo3FJP6cEkd1KEN61BHdEeSQzGpD5fUQR3asA51RHlVrscOAHWWZI8dADAzEjsAJIbEXiOs1KgX2ru+SOwlVNQfZBm2CMgq67EoSzIrQxxVbG/kg8ReQkX9QVZxpcbGjQ9qbOy0Nm58sK3yZUlmZYijiu2NfJDYS6ioP8gq3oA1sWqr3dVbZUlmZYijiu1dB524mmO5I0qN/W2QmrnevMZyRwAomU5czVUusZdhUqqqqnjsyjBWDeSpE0NklUvs/KHPXhWPXR0+QamKJ1yUW+USexkmpaqqiseuDp+gVMUTLsqNyVOUWh0mT+tQR+QnycnTIi9by3JJTBzPquqSvTIcuzLEgO6oXI+9yH2uy7KHNnFUX5ZjV9Rxpv3SlGSPvchx4rKMQVcxDnqH58py7Ipq77L8HqHzKtdjRznROwQ6I8keO8qJ3iFQHiR25KKqk5woHsN0nUdiB1Ao1ul3Hom9Q+i1oK4Ypus8Jk87hMlFAHlg8rRE6LUA6BR67ABQIbn12G2vsn3M9nHbN01TZsj2Q7aP2P7ibAJOGWPsADqlZWK33SPpdkmrJS2RNGx7yaQyF0r6lKTXR8RLJb2pgFgrjZUB5cPJFqlqp8e+TNLxiDgREU9L2i1pzaQyvyPp7oj4viRFxOP5hll9jLGXTxVPtpyM0I52Evtlkpo3wx5rPNfsCkkX2d5n+5Dtt031RrbX2T5o++CpU6dmF3FFcQNP+VTxZFvFkxE6r53E7imemzzj2ivpGkmvlfQaSX9s+4rnfFPEtogYjIjBvr6+zMECeariybaKJyN0Xm8bZcYkNX8uWb+kR6co80RE/EjSj2w/KGmppO/kEiUASeMnoyqdiNAd7fTYD0haZHuh7fMkXS9pz6QyX5D0a7Z7bb9A0nJJR/MNFQDQjpY99og4Y3uDpPsk9UjaERFHbK9vvL41Io7a/idJD0v6iaTPRMS3igwcADC1ttaxR8S9EXFFRFweER9tPLc1IrY2lfnziFgSEVdGxMeKChidwwoMoJrYUgDTYgUGUE0k9hIqS0+ZFRhANbFXTAmxEySA6bC7Y0XRU569slztAN1Ejx1J4WoHqaPHjtrhagcgsQNAckjsyEVZxrazLNEsS8xA3kjsyEVZ1rxnGYopS8xA3kjsyEVZxraz7NhYlpiBvLEqBgAqhFUxKCXGtoFikdjRcYxtA8UisTepYk+yyJhHRvaqt3eLRkb25vq+Q0MD6umxhoYGWhfOqKjjUdSxyKqKv6PoPMbYm1TxrsUiY+7t3aKzZ0M9PdaZMx/I7X2LjLmo9y7qWGRVxd9R5Isx9oyquEqiyJiHhxerp8caHl6c6/sWGXNR713Usciqir+j6Dx67ABQIfTYAaCGSOwAMAdlnNAmsQPAHJRx+S6JHQDmoIwT2kyeAkCFMHmKOSnj2CGA1kjsmFYZxw4BtEZix7TKOHZYd1xFoR2MsQMVwpYCYIwdSAxXUWgHPXYAqBB67DhHkeOzjP0C5UFir5EiV7lkeW9OAufieCBvJPYaKct2uSyjPBfHA3lrK7HbXmX7mO3jtm+aodzLbZ+1fV1+IaahDL2ytWuXanR0vdauXdrV92YC8FwcD+St5eSp7R5J35H0W5LGJB2QNBwR356i3P2S/lfSjoj43EzvW7fJU5apAchDXpOnyyQdj4gTEfG0pN2S1kxR7r2SPi/p8cyR1gC9svIpw1UUUIR2EvtlkkabHo81nnuG7cskvVHS1pneyPY62wdtHzx16lTWWCutyGEQzA5j20hVO4ndUzw3efzmY5I2RsTZmd4oIrZFxGBEDPb19bUbI1AIrqKQqnYS+5ikgabH/ZIenVRmUNJu29+TdJ2kT9l+Qy4RdhCX5vXCVRRS1U5iPyBpke2Fts+TdL2kPc0FImJhRCyIiAWSPifp3RHx97lHWzAuzQGkoGVij4gzkjZIuk/SUUl3RcQR2+ttJ7W8g0tzAClgr5iK2779sDZv3q9Nm1YypIBz8LuRpnaWO5LYK4718ZgOvxtpYhOwGmD4CNPhd6O+6LEDQIXQYweAGiKxAxXCvRZoB4kdqBDutUA7kk/sVezhjIzsVW/vFo2M7O1qHFU8dlliLvI4F3XshoYG1NNjDQ0NtC6M2kp+8rSKS756e7fo7NlQT4915swHuhZHFY9dlpiLPM5FHbsqtgnyxeSpqrnka3h4sXp6rOHhxV2No4rHLkvMRR7noo5dFdsEnZd8jx0AUkKPvQaqOA5eJI4HQGKvPFZJnIvj8SxOcvVFYq84xlzPxfF4Fie5+mKMHUgUuzumid0dASAxTJ6iY8pyUxUAEjtysmvXIzp7NrRr1yPdDgWoPRI7clGWm6qyYNUIUsUYO2rr4os/oaee+j9ddNFP68kn39vtcIC2MMYOzGCiU9Otzg1QFBI7auvWW1+p/v55uvXWV3Y7FCBXDMUAQIUwFAMANURiB4DEkNgBIDEkduSCNeFAeZDYa6TI5MtOgtXHyTkdJPYaKTL5sl1u9XFyTgeJvUaKTL5r1y7V6Oh6toetME7O6WAdOwBUSG7r2G2vsn3M9nHbN03x+lttP9z49xXbdNsAoEtaJnbbPZJul7Ra0hJJw7aXTCr2XUmvjIirJH1E0ra8AwUAtKedHvsySccj4kREPC1pt6Q1zQUi4isR8VTj4Vcl9ecbJgCgXe0k9sskjTY9Hms8N513SvrHqV6wvc72QdsHT5061X6UAIC2tZPYPcVzU8642v51jSf2jVO9HhHbImIwIgb7+vrajxIA0LZ2EvuYpIGmx/2SHp1cyPZVkj4jaU1E/Ec+4aHuuGlm9jh29dVOYj8gaZHthbbPk3S9pD3NBWzPl3S3pJGI+E7+YaKuuGlm9jh29dUysUfEGUkbJN0n6aikuyLiiO31ttc3im2S9POSPmX7IdssUEcuuGlm9jh29cUNSkjK9u2HtXnzfm3atJK7YJEkPmgDtcPwA0BiR8llnQBk+AFgKKZWqjhMMTCwVWNjp9XfP0+jo+tbfwOQOIZicI4qDlPQAweyI7HXSBWTJNsBA9kxFAMAFcJQDADUEIkdABJDYgcKwD4t6CYSO1CAKq5AQjpI7EABqrgCCelgVQwAVAirYgCghkjsAJAYEjsAJIbEDgCJIbEDQGJI7ACQGBI7ACSGxI7aSv22/9Trh+mR2FFbqd/2X2T9OGmUG4kdtZX6bf9F1i/1k2LVsaUAgMyq+Pm5qWhnSwESOwBUCHvFAEANkdgBIDEkdgBIDIkdABJDYgeAxJDYASAxbSV226tsH7N93PZNU7xu2x9vvP6w7ZflHyoAoB0tE7vtHkm3S1otaYmkYdtLJhVbLWlR4986SXfkHCcAoE3t9NiXSToeESci4mlJuyWtmVRmjaTPxrivSrrQ9qU5x4o5GhnZq97eLRoZ2dvVOFas2Cn7Nq1YsbNl2ax7klRxD5MsMZelDcuiiu3dCS3vPLV9naRVEfGuxuMRScsjYkNTmXsk3RwRX2o8fkDSxog4OOm91mm8R6/58+dfc/LkyTzrghZ6e7fo7NlQT4915swHuhaHfdszX0d8cMayAwNbNTZ2Wv398zQ6ur7le2ctXwZZYi5LG5ZFFdt7rvK689RTPDf5bNBOGUXEtogYjIjBvr6+Nn408jQ8vFg9Pdbw8OKuxrF8+YvO+X8mWTeyquLGXlliLksblkUV27sT2umxr5T04Yh4TePxhyQpIv6sqcynJe2LiF2Nx8ckDUXEY9O9L3vFAEB2efXYD0haZHuh7fMkXS9pz6QyeyS9rbE6ZoWkH86U1AEAxeltVSAiztjeIOk+ST2SdkTEEdvrG69vlXSvpGslHZf0Y0k3FBcyAGAmLRO7JEXEvRpP3s3PbW36OiS9J9/QAACzwZ2nAJAYEjsAJIbEDgCJIbEDQGJI7ACQmK59mLXtU5KqvqfAJZKe6HYQBUu9jtSv+lKv4+T6/WJEzHjrftcSewpsH2x1B1jVpV5H6ld9qddxNvVjKAYAEkNiB4DEkNjnZlu3A+iA1OtI/aov9Tpmrh9j7ACQGHrsAJAYEjsAJIbE3ibbA7b/xfZR20dsv6/x/MW277f9b43/L+p2rLMxQ/0+bPvfbT/U+Hdtt2OdDdvPt/0124cb9fvTxvNJtJ80Yx2TaMMJtntsf6PxkZxJtaE0Zf0ytx9j7G1qfDj3pRHxddvnSzok6Q2S3iHpyYi42fZNki6KiI1dDHVWZqjfmyWdjojbZnyDkrNtST8bEadtP0/SlyS9T9JvK4H2k2as4yol0IYTbL9f0qCkCyLidbZvVSJtKE1Zvw8rY/vRY29TRDwWEV9vfP3fko5KukzSGkl3NordqfFkWDkz1C8JMe504+HzGv9CibSfNGMdk2G7X9JrJX2m6elk2nCa+mVGYp8F2wsk/bKkf5X0womPAWz8/wvdiywfk+onSRtsP2x7R5UvcxuXuA9JelzS/RGRXPtNU0cpkTaU9DFJN0r6SdNzKbXhVPWTMrYfiT0j2/MkfV7SH0TEf3U7nrxNUb87JF0u6WpJj0na0sXw5iQizkbE1ZL6JS2zfWW3Y8rbNHVMog1tv07S4xFxqNuxFGGG+mVuPxJ7Bo1xy89L+puIuLvx9A8a49MT49SPdyu+uZqqfhHxg0ay+Imk7ZKWdTPGPETEf0rap/Gx52Tar1lzHRNqw1+V9Hrb35O0W9Jv2N6pdNpwyvrNpv1I7G1qTEz9paSjEfEXTS/tkfT2xtdvl/SFTseWh+nqN/EH0/BGSd/qdGx5sN1n+8LG1z8j6TclPaJE2k+avo6ptGFEfCgi+iNigaTrJf1zRPyuEmnD6eo3m/Zr68OsIWn8bDoi6ZuNMUxJ+kNJN0u6y/Y7JX1f0pu6FN9cTVe/YdtXa3wS7nuSfq874c3ZpZLutN2j8Q7NXRFxj+39SqP9pOnr+NeJtOF0UvkbnM6tWduP5Y4AkBiGYgAgMSR2AEgMiR0AEkNiB4DEkNgBIDEkdiTP9gLbz1n7a3uf7cwfgmz7HbY/mU90QP5I7ACQGBI76qLX9p2NjZQ+Z/sFzS/avsP2weZ9zBvPv9z2Vxp7nH+tsaVx8/e91vZ+25d0qiJAK9x5irp4iaR3RsSXbe+Q9O5Jr/9RRDzZuGvzAdtXaXzLgb+V9JaIOGD7Akn/M/ENtt8o6f2Sro2IpzpTDaA1EjvqYjQivtz4eqek35/0+pttr9P438SlkpZo/BbuxyLigCRN7OY5vq2Ofl3jH4bw6hR3+US1MRSDupi8d8Yzj20vlPRBSa+KiKsk7ZX0fEme4vsmnJB0vqQr8g8VmBsSO+pivu2Vja+HNf6xcRMukPQjST+0/UJJqxvPPyLpxbZfLkm2z7c9cZV7UuMfq/dZ2y8tPHogAxI76uKopLfbfljSxRr/8AJJUkQclvQNSUck7ZD05cbzT0t6i6RP2D4s6X6N9+Qnvu+YpLdK+jvbl3eoHkBL7O4IAImhxw4AiSGxA0BiSOwAkBgSOwAkhsQOAIkhsQNAYkjsAJCY/wcRA6+ERkJX6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4" name="Picture 2" descr="C:\Users\Pusheen\Desktop\bot\mydata-master\bbot\output_46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87988"/>
            <a:ext cx="5293247" cy="43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36921" y="2605414"/>
            <a:ext cx="2868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Fira Sans" charset="0"/>
              </a:rPr>
              <a:t>Когда теплее, носим белый и голубой; когда холоднее – черный и коричневый</a:t>
            </a:r>
            <a:endParaRPr lang="ru-RU" dirty="0">
              <a:latin typeface="Fira Sans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74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07975" y="1062861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Результаты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07975" y="1792164"/>
            <a:ext cx="5291159" cy="5001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Сочетания цветов (тест ранговой корреляции </a:t>
            </a:r>
            <a:r>
              <a:rPr lang="ru-RU" dirty="0" err="1" smtClean="0"/>
              <a:t>Спирмена</a:t>
            </a:r>
            <a:r>
              <a:rPr lang="ru-RU" dirty="0" smtClean="0"/>
              <a:t>)</a:t>
            </a:r>
          </a:p>
        </p:txBody>
      </p:sp>
      <p:sp>
        <p:nvSpPr>
          <p:cNvPr id="2" name="AutoShape 2" descr="data:image/png;base64,iVBORw0KGgoAAAANSUhEUgAAAXYAAAEGCAYAAABxfL6kAAAABHNCSVQICAgIfAhkiAAAAAlwSFlzAAALEgAACxIB0t1+/AAAADh0RVh0U29mdHdhcmUAbWF0cGxvdGxpYiB2ZXJzaW9uMy4xLjMsIGh0dHA6Ly9tYXRwbG90bGliLm9yZy+AADFEAAAV2UlEQVR4nO3df5BdZ13H8c/HXSpiWtvaFUp3YzKdlEyoTaVLfugIqygkhSHgFOiKC3QgMQNBHGCaomPEMIxtbRwGKA0JZizGSazQkdhUO51q6ABBkkBTCGkwEwi7tkNTW9GA2kn4+sfebW+2u3vv2T3n3nOe837NZLL33mfvfp/z7H7Pc57nOc91RAgAkI6f6nYAAIB8kdgBIDEkdgBIDIkdABJDYgeAxPR26wdfcsklsWDBgm79eACopEOHDj0REX0zlelaYl+wYIEOHjzYrR8PAJVk+2SrMgzFAEBiSOwAkBgSOwAkhsQOAIkhsQNAYkjsAJCYlond9g7bj9v+1jSv2/bHbR+3/bDtl+UfJgCgXe302P9K0qoZXl8taVHj3zpJd8w9LADAbLVM7BHxoKQnZyiyRtJnY9xXJV1o+9K8Apxs+/bDGhjYqu3bDxf1IwpRhrhXrNgp+zatWLGzazFI2Y5FkcetyDjK0N6oL7fzQRu2F0i6JyKunOK1eyTdHBFfajx+QNLGiHjObaW212m8V6/58+dfc/JkyxuonmNgYKvGxk6rv3+eRkfXZ/7+bilD3PZtz3wd8cGuxCBlOxZFHrci4yhDeyNNtg9FxOBMZfKYPPUUz015toiIbRExGBGDfX0zbnUwrU2bVqq/f542bVo5q+/vljLEvXz5i875v1uyHIsij1uRcZShvVFfefTYPy1pX0Tsajw+JmkoIh6b6T0HBweDvWIAIJtO9dj3SHpbY3XMCkk/bJXUAQDFabm7o+1dkoYkXWJ7TNKfSHqeJEXEVkn3SrpW0nFJP5Z0Q1HBAgBaa5nYI2K4xesh6T25RQQAmBPuPAWAxJDYASAxJHYASAyJvYS4axHAXJDYS2jz5v0aGzutzZv3dzsUABVEYi8h7loEMBdt3XlaBO48BYDsOnXnKQCgREjsFcdEK4DJSOwVx0QrgMlI7BXHRCuAyZg8BYAKYfIUAGqIxA4AiUk+sbNqpDM4zkB5JJ/Ys6waKTI5pZ74brzxixobO60bb/xit0MBai/5xJ5l1UiRSwdTX5Zo+5z/AXRP8ol97dqlGh1dr7Vrl7YsW+TSwdSXJd5yyyvU3z9Pt9zyim6HAtRey4/Gq5O1a5e2dQIo23sDQLPke+xZpD4OXqTUh5qAKiGxNyE5zV7qQ01AlZDYm5CcZi/LXAZXRkCx2FIAHTcwsFVjY6fV3z9Po6Prux0OUClsKYBS4soIKBaJvYRSH6rIMmwDIDsSewkxiQtgLkjsJcRQRWekfmWE+mLyFLXFJC6qiMlTYAZcGSFV9NgBoEJy67HbXmX7mO3jtm+a4vWfs/0Ptg/bPmL7htkG3U2MuQJIQcvEbrtH0u2SVktaImnY9pJJxd4j6dsRsVTSkKQtts/LOdbCsRoFQAra6bEvk3Q8Ik5ExNOSdktaM6lMSDrf45txz5P0pKQzuUbaAWUZc+XKAcBctBxjt32dpFUR8a7G4xFJyyNiQ1OZ8yXtkbRY0vmS3hIRe6d4r3WS1knS/Pnzrzl58mRe9UgKqzUATCevMfapPhJn8tngNZIekvRiSVdL+qTtC57zTRHbImIwIgb7+vra+NH1VJYrBwDV1E5iH5M00PS4X9Kjk8rcIOnuGHdc0nc13nvHLHDL/bMYlgKyayexH5C0yPbCxoTo9Rofdmn2fUmvkiTbL5T0Ekkn8gwU9cSENpBdy8QeEWckbZB0n6Sjku6KiCO219ueGAD+iKRfsf1NSQ9I2hgRTxQVNDqjDL3loaEB9fRYQ0MDrQsDkNTmOvaIuDciroiIyyPio43ntkbE1sbXj0bEqyPilyLiyojYWWTQmJ2siboMveV9+0Z19mxo377RrsUAVA1bCjQpQw+1SFkTdRkmccsQA1A1bCnQJPVlhtu3H9bmzfu1adNKJmaBimITsIxS7x2y2gaoh8ol9iKHS0h8nZH6kJdUjzqivCo3FJP6cEkd1KEN61BHdEeSQzGpD5fUQR3asA51RHlVrscOAHWWZI8dADAzEjsAJIbEXiOs1KgX2ru+SOwlVNQfZBm2CMgq67EoSzIrQxxVbG/kg8ReQkX9QVZxpcbGjQ9qbOy0Nm58sK3yZUlmZYijiu2NfJDYS6ioP8gq3oA1sWqr3dVbZUlmZYijiu1dB524mmO5I0qN/W2QmrnevMZyRwAomU5czVUusZdhUqqqqnjsyjBWDeSpE0NklUvs/KHPXhWPXR0+QamKJ1yUW+USexkmpaqqiseuDp+gVMUTLsqNyVOUWh0mT+tQR+QnycnTIi9by3JJTBzPquqSvTIcuzLEgO6oXI+9yH2uy7KHNnFUX5ZjV9Rxpv3SlGSPvchx4rKMQVcxDnqH58py7Ipq77L8HqHzKtdjRznROwQ6I8keO8qJ3iFQHiR25KKqk5woHsN0nUdiB1Ao1ul3Hom9Q+i1oK4Ypus8Jk87hMlFAHlg8rRE6LUA6BR67ABQIbn12G2vsn3M9nHbN01TZsj2Q7aP2P7ibAJOGWPsADqlZWK33SPpdkmrJS2RNGx7yaQyF0r6lKTXR8RLJb2pgFgrjZUB5cPJFqlqp8e+TNLxiDgREU9L2i1pzaQyvyPp7oj4viRFxOP5hll9jLGXTxVPtpyM0I52Evtlkpo3wx5rPNfsCkkX2d5n+5Dtt031RrbX2T5o++CpU6dmF3FFcQNP+VTxZFvFkxE6r53E7imemzzj2ivpGkmvlfQaSX9s+4rnfFPEtogYjIjBvr6+zMECeariybaKJyN0Xm8bZcYkNX8uWb+kR6co80RE/EjSj2w/KGmppO/kEiUASeMnoyqdiNAd7fTYD0haZHuh7fMkXS9pz6QyX5D0a7Z7bb9A0nJJR/MNFQDQjpY99og4Y3uDpPsk9UjaERFHbK9vvL41Io7a/idJD0v6iaTPRMS3igwcADC1ttaxR8S9EXFFRFweER9tPLc1IrY2lfnziFgSEVdGxMeKChidwwoMoJrYUgDTYgUGUE0k9hIqS0+ZFRhANbFXTAmxEySA6bC7Y0XRU569slztAN1Ejx1J4WoHqaPHjtrhagcgsQNAckjsyEVZxrazLNEsS8xA3kjsyEVZ1rxnGYopS8xA3kjsyEVZxraz7NhYlpiBvLEqBgAqhFUxKCXGtoFikdjRcYxtA8UisTepYk+yyJhHRvaqt3eLRkb25vq+Q0MD6umxhoYGWhfOqKjjUdSxyKqKv6PoPMbYm1TxrsUiY+7t3aKzZ0M9PdaZMx/I7X2LjLmo9y7qWGRVxd9R5Isx9oyquEqiyJiHhxerp8caHl6c6/sWGXNR713Usciqir+j6Dx67ABQIfTYAaCGSOwAMAdlnNAmsQPAHJRx+S6JHQDmoIwT2kyeAkCFMHmKOSnj2CGA1kjsmFYZxw4BtEZix7TKOHZYd1xFoR2MsQMVwpYCYIwdSAxXUWgHPXYAqBB67DhHkeOzjP0C5UFir5EiV7lkeW9OAufieCBvJPYaKct2uSyjPBfHA3lrK7HbXmX7mO3jtm+aodzLbZ+1fV1+IaahDL2ytWuXanR0vdauXdrV92YC8FwcD+St5eSp7R5J35H0W5LGJB2QNBwR356i3P2S/lfSjoj43EzvW7fJU5apAchDXpOnyyQdj4gTEfG0pN2S1kxR7r2SPi/p8cyR1gC9svIpw1UUUIR2EvtlkkabHo81nnuG7cskvVHS1pneyPY62wdtHzx16lTWWCutyGEQzA5j20hVO4ndUzw3efzmY5I2RsTZmd4oIrZFxGBEDPb19bUbI1AIrqKQqnYS+5ikgabH/ZIenVRmUNJu29+TdJ2kT9l+Qy4RdhCX5vXCVRRS1U5iPyBpke2Fts+TdL2kPc0FImJhRCyIiAWSPifp3RHx97lHWzAuzQGkoGVij4gzkjZIuk/SUUl3RcQR2+ttJ7W8g0tzAClgr5iK2779sDZv3q9Nm1YypIBz8LuRpnaWO5LYK4718ZgOvxtpYhOwGmD4CNPhd6O+6LEDQIXQYweAGiKxAxXCvRZoB4kdqBDutUA7kk/sVezhjIzsVW/vFo2M7O1qHFU8dlliLvI4F3XshoYG1NNjDQ0NtC6M2kp+8rSKS756e7fo7NlQT4915swHuhZHFY9dlpiLPM5FHbsqtgnyxeSpqrnka3h4sXp6rOHhxV2No4rHLkvMRR7noo5dFdsEnZd8jx0AUkKPvQaqOA5eJI4HQGKvPFZJnIvj8SxOcvVFYq84xlzPxfF4Fie5+mKMHUgUuzumid0dASAxTJ6iY8pyUxUAEjtysmvXIzp7NrRr1yPdDgWoPRI7clGWm6qyYNUIUsUYO2rr4os/oaee+j9ddNFP68kn39vtcIC2MMYOzGCiU9Otzg1QFBI7auvWW1+p/v55uvXWV3Y7FCBXDMUAQIUwFAMANURiB4DEkNgBIDEkduSCNeFAeZDYa6TI5MtOgtXHyTkdJPYaKTL5sl1u9XFyTgeJvUaKTL5r1y7V6Oh6toetME7O6WAdOwBUSG7r2G2vsn3M9nHbN03x+lttP9z49xXbdNsAoEtaJnbbPZJul7Ra0hJJw7aXTCr2XUmvjIirJH1E0ra8AwUAtKedHvsySccj4kREPC1pt6Q1zQUi4isR8VTj4Vcl9ecbJgCgXe0k9sskjTY9Hms8N513SvrHqV6wvc72QdsHT5061X6UAIC2tZPYPcVzU8642v51jSf2jVO9HhHbImIwIgb7+vrajxIA0LZ2EvuYpIGmx/2SHp1cyPZVkj4jaU1E/Ec+4aHuuGlm9jh29dVOYj8gaZHthbbPk3S9pD3NBWzPl3S3pJGI+E7+YaKuuGlm9jh29dUysUfEGUkbJN0n6aikuyLiiO31ttc3im2S9POSPmX7IdssUEcuuGlm9jh29cUNSkjK9u2HtXnzfm3atJK7YJEkPmgDtcPwA0BiR8llnQBk+AFgKKZWqjhMMTCwVWNjp9XfP0+jo+tbfwOQOIZicI4qDlPQAweyI7HXSBWTJNsBA9kxFAMAFcJQDADUEIkdABJDYgcKwD4t6CYSO1CAKq5AQjpI7EABqrgCCelgVQwAVAirYgCghkjsAJAYEjsAJIbEDgCJIbEDQGJI7ACQGBI7ACSGxI7aSv22/9Trh+mR2FFbqd/2X2T9OGmUG4kdtZX6bf9F1i/1k2LVsaUAgMyq+Pm5qWhnSwESOwBUCHvFAEANkdgBIDEkdgBIDIkdABJDYgeAxJDYASAxbSV226tsH7N93PZNU7xu2x9vvP6w7ZflHyoAoB0tE7vtHkm3S1otaYmkYdtLJhVbLWlR4986SXfkHCcAoE3t9NiXSToeESci4mlJuyWtmVRmjaTPxrivSrrQ9qU5x4o5GhnZq97eLRoZ2dvVOFas2Cn7Nq1YsbNl2ax7klRxD5MsMZelDcuiiu3dCS3vPLV9naRVEfGuxuMRScsjYkNTmXsk3RwRX2o8fkDSxog4OOm91mm8R6/58+dfc/LkyTzrghZ6e7fo7NlQT4915swHuhaHfdszX0d8cMayAwNbNTZ2Wv398zQ6ur7le2ctXwZZYi5LG5ZFFdt7rvK689RTPDf5bNBOGUXEtogYjIjBvr6+Nn408jQ8vFg9Pdbw8OKuxrF8+YvO+X8mWTeyquLGXlliLksblkUV27sT2umxr5T04Yh4TePxhyQpIv6sqcynJe2LiF2Nx8ckDUXEY9O9L3vFAEB2efXYD0haZHuh7fMkXS9pz6QyeyS9rbE6ZoWkH86U1AEAxeltVSAiztjeIOk+ST2SdkTEEdvrG69vlXSvpGslHZf0Y0k3FBcyAGAmLRO7JEXEvRpP3s3PbW36OiS9J9/QAACzwZ2nAJAYEjsAJIbEDgCJIbEDQGJI7ACQmK59mLXtU5KqvqfAJZKe6HYQBUu9jtSv+lKv4+T6/WJEzHjrftcSewpsH2x1B1jVpV5H6ld9qddxNvVjKAYAEkNiB4DEkNjnZlu3A+iA1OtI/aov9Tpmrh9j7ACQGHrsAJAYEjsAJIbE3ibbA7b/xfZR20dsv6/x/MW277f9b43/L+p2rLMxQ/0+bPvfbT/U+Hdtt2OdDdvPt/0124cb9fvTxvNJtJ80Yx2TaMMJtntsf6PxkZxJtaE0Zf0ytx9j7G1qfDj3pRHxddvnSzok6Q2S3iHpyYi42fZNki6KiI1dDHVWZqjfmyWdjojbZnyDkrNtST8bEadtP0/SlyS9T9JvK4H2k2as4yol0IYTbL9f0qCkCyLidbZvVSJtKE1Zvw8rY/vRY29TRDwWEV9vfP3fko5KukzSGkl3NordqfFkWDkz1C8JMe504+HzGv9CibSfNGMdk2G7X9JrJX2m6elk2nCa+mVGYp8F2wsk/bKkf5X0womPAWz8/wvdiywfk+onSRtsP2x7R5UvcxuXuA9JelzS/RGRXPtNU0cpkTaU9DFJN0r6SdNzKbXhVPWTMrYfiT0j2/MkfV7SH0TEf3U7nrxNUb87JF0u6WpJj0na0sXw5iQizkbE1ZL6JS2zfWW3Y8rbNHVMog1tv07S4xFxqNuxFGGG+mVuPxJ7Bo1xy89L+puIuLvx9A8a49MT49SPdyu+uZqqfhHxg0ay+Imk7ZKWdTPGPETEf0rap/Gx52Tar1lzHRNqw1+V9Hrb35O0W9Jv2N6pdNpwyvrNpv1I7G1qTEz9paSjEfEXTS/tkfT2xtdvl/SFTseWh+nqN/EH0/BGSd/qdGx5sN1n+8LG1z8j6TclPaJE2k+avo6ptGFEfCgi+iNigaTrJf1zRPyuEmnD6eo3m/Zr68OsIWn8bDoi6ZuNMUxJ+kNJN0u6y/Y7JX1f0pu6FN9cTVe/YdtXa3wS7nuSfq874c3ZpZLutN2j8Q7NXRFxj+39SqP9pOnr+NeJtOF0UvkbnM6tWduP5Y4AkBiGYgAgMSR2AEgMiR0AEkNiB4DEkNgBIDEkdiTP9gLbz1n7a3uf7cwfgmz7HbY/mU90QP5I7ACQGBI76qLX9p2NjZQ+Z/sFzS/avsP2weZ9zBvPv9z2Vxp7nH+tsaVx8/e91vZ+25d0qiJAK9x5irp4iaR3RsSXbe+Q9O5Jr/9RRDzZuGvzAdtXaXzLgb+V9JaIOGD7Akn/M/ENtt8o6f2Sro2IpzpTDaA1EjvqYjQivtz4eqek35/0+pttr9P438SlkpZo/BbuxyLigCRN7OY5vq2Ofl3jH4bw6hR3+US1MRSDupi8d8Yzj20vlPRBSa+KiKsk7ZX0fEme4vsmnJB0vqQr8g8VmBsSO+pivu2Vja+HNf6xcRMukPQjST+0/UJJqxvPPyLpxbZfLkm2z7c9cZV7UuMfq/dZ2y8tPHogAxI76uKopLfbfljSxRr/8AJJUkQclvQNSUck7ZD05cbzT0t6i6RP2D4s6X6N9+Qnvu+YpLdK+jvbl3eoHkBL7O4IAImhxw4AiSGxA0BiSOwAkBgSOwAkhsQOAIkhsQNAYkjsAJCY/wcRA6+ERkJX6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data:image/png;base64,iVBORw0KGgoAAAANSUhEUgAAAXYAAAEGCAYAAABxfL6kAAAABHNCSVQICAgIfAhkiAAAAAlwSFlzAAALEgAACxIB0t1+/AAAADh0RVh0U29mdHdhcmUAbWF0cGxvdGxpYiB2ZXJzaW9uMy4xLjMsIGh0dHA6Ly9tYXRwbG90bGliLm9yZy+AADFEAAAV2UlEQVR4nO3df5BdZ13H8c/HXSpiWtvaFUp3YzKdlEyoTaVLfugIqygkhSHgFOiKC3QgMQNBHGCaomPEMIxtbRwGKA0JZizGSazQkdhUO51q6ABBkkBTCGkwEwi7tkNTW9GA2kn4+sfebW+2u3vv2T3n3nOe837NZLL33mfvfp/z7H7Pc57nOc91RAgAkI6f6nYAAIB8kdgBIDEkdgBIDIkdABJDYgeAxPR26wdfcsklsWDBgm79eACopEOHDj0REX0zlelaYl+wYIEOHjzYrR8PAJVk+2SrMgzFAEBiSOwAkBgSOwAkhsQOAIkhsQNAYkjsAJCYlond9g7bj9v+1jSv2/bHbR+3/bDtl+UfJgCgXe302P9K0qoZXl8taVHj3zpJd8w9LADAbLVM7BHxoKQnZyiyRtJnY9xXJV1o+9K8Apxs+/bDGhjYqu3bDxf1IwpRhrhXrNgp+zatWLGzazFI2Y5FkcetyDjK0N6oL7fzQRu2F0i6JyKunOK1eyTdHBFfajx+QNLGiHjObaW212m8V6/58+dfc/JkyxuonmNgYKvGxk6rv3+eRkfXZ/7+bilD3PZtz3wd8cGuxCBlOxZFHrci4yhDeyNNtg9FxOBMZfKYPPUUz015toiIbRExGBGDfX0zbnUwrU2bVqq/f542bVo5q+/vljLEvXz5i875v1uyHIsij1uRcZShvVFfefTYPy1pX0Tsajw+JmkoIh6b6T0HBweDvWIAIJtO9dj3SHpbY3XMCkk/bJXUAQDFabm7o+1dkoYkXWJ7TNKfSHqeJEXEVkn3SrpW0nFJP5Z0Q1HBAgBaa5nYI2K4xesh6T25RQQAmBPuPAWAxJDYASAxJHYASAyJvYS4axHAXJDYS2jz5v0aGzutzZv3dzsUABVEYi8h7loEMBdt3XlaBO48BYDsOnXnKQCgREjsFcdEK4DJSOwVx0QrgMlI7BXHRCuAyZg8BYAKYfIUAGqIxA4AiUk+sbNqpDM4zkB5JJ/Ys6waKTI5pZ74brzxixobO60bb/xit0MBai/5xJ5l1UiRSwdTX5Zo+5z/AXRP8ol97dqlGh1dr7Vrl7YsW+TSwdSXJd5yyyvU3z9Pt9zyim6HAtRey4/Gq5O1a5e2dQIo23sDQLPke+xZpD4OXqTUh5qAKiGxNyE5zV7qQ01AlZDYm5CcZi/LXAZXRkCx2FIAHTcwsFVjY6fV3z9Po6Prux0OUClsKYBS4soIKBaJvYRSH6rIMmwDIDsSewkxiQtgLkjsJcRQRWekfmWE+mLyFLXFJC6qiMlTYAZcGSFV9NgBoEJy67HbXmX7mO3jtm+a4vWfs/0Ptg/bPmL7htkG3U2MuQJIQcvEbrtH0u2SVktaImnY9pJJxd4j6dsRsVTSkKQtts/LOdbCsRoFQAra6bEvk3Q8Ik5ExNOSdktaM6lMSDrf45txz5P0pKQzuUbaAWUZc+XKAcBctBxjt32dpFUR8a7G4xFJyyNiQ1OZ8yXtkbRY0vmS3hIRe6d4r3WS1knS/Pnzrzl58mRe9UgKqzUATCevMfapPhJn8tngNZIekvRiSVdL+qTtC57zTRHbImIwIgb7+vra+NH1VJYrBwDV1E5iH5M00PS4X9Kjk8rcIOnuGHdc0nc13nvHLHDL/bMYlgKyayexH5C0yPbCxoTo9Rofdmn2fUmvkiTbL5T0Ekkn8gwU9cSENpBdy8QeEWckbZB0n6Sjku6KiCO219ueGAD+iKRfsf1NSQ9I2hgRTxQVNDqjDL3loaEB9fRYQ0MDrQsDkNTmOvaIuDciroiIyyPio43ntkbE1sbXj0bEqyPilyLiyojYWWTQmJ2siboMveV9+0Z19mxo377RrsUAVA1bCjQpQw+1SFkTdRkmccsQA1A1bCnQJPVlhtu3H9bmzfu1adNKJmaBimITsIxS7x2y2gaoh8ol9iKHS0h8nZH6kJdUjzqivCo3FJP6cEkd1KEN61BHdEeSQzGpD5fUQR3asA51RHlVrscOAHWWZI8dADAzEjsAJIbEXiOs1KgX2ru+SOwlVNQfZBm2CMgq67EoSzIrQxxVbG/kg8ReQkX9QVZxpcbGjQ9qbOy0Nm58sK3yZUlmZYijiu2NfJDYS6ioP8gq3oA1sWqr3dVbZUlmZYijiu1dB524mmO5I0qN/W2QmrnevMZyRwAomU5czVUusZdhUqqqqnjsyjBWDeSpE0NklUvs/KHPXhWPXR0+QamKJ1yUW+USexkmpaqqiseuDp+gVMUTLsqNyVOUWh0mT+tQR+QnycnTIi9by3JJTBzPquqSvTIcuzLEgO6oXI+9yH2uy7KHNnFUX5ZjV9Rxpv3SlGSPvchx4rKMQVcxDnqH58py7Ipq77L8HqHzKtdjRznROwQ6I8keO8qJ3iFQHiR25KKqk5woHsN0nUdiB1Ao1ul3Hom9Q+i1oK4Ypus8Jk87hMlFAHlg8rRE6LUA6BR67ABQIbn12G2vsn3M9nHbN01TZsj2Q7aP2P7ibAJOGWPsADqlZWK33SPpdkmrJS2RNGx7yaQyF0r6lKTXR8RLJb2pgFgrjZUB5cPJFqlqp8e+TNLxiDgREU9L2i1pzaQyvyPp7oj4viRFxOP5hll9jLGXTxVPtpyM0I52Evtlkpo3wx5rPNfsCkkX2d5n+5Dtt031RrbX2T5o++CpU6dmF3FFcQNP+VTxZFvFkxE6r53E7imemzzj2ivpGkmvlfQaSX9s+4rnfFPEtogYjIjBvr6+zMECeariybaKJyN0Xm8bZcYkNX8uWb+kR6co80RE/EjSj2w/KGmppO/kEiUASeMnoyqdiNAd7fTYD0haZHuh7fMkXS9pz6QyX5D0a7Z7bb9A0nJJR/MNFQDQjpY99og4Y3uDpPsk9UjaERFHbK9vvL41Io7a/idJD0v6iaTPRMS3igwcADC1ttaxR8S9EXFFRFweER9tPLc1IrY2lfnziFgSEVdGxMeKChidwwoMoJrYUgDTYgUGUE0k9hIqS0+ZFRhANbFXTAmxEySA6bC7Y0XRU569slztAN1Ejx1J4WoHqaPHjtrhagcgsQNAckjsyEVZxrazLNEsS8xA3kjsyEVZ1rxnGYopS8xA3kjsyEVZxraz7NhYlpiBvLEqBgAqhFUxKCXGtoFikdjRcYxtA8UisTepYk+yyJhHRvaqt3eLRkb25vq+Q0MD6umxhoYGWhfOqKjjUdSxyKqKv6PoPMbYm1TxrsUiY+7t3aKzZ0M9PdaZMx/I7X2LjLmo9y7qWGRVxd9R5Isx9oyquEqiyJiHhxerp8caHl6c6/sWGXNR713Usciqir+j6Dx67ABQIfTYAaCGSOwAMAdlnNAmsQPAHJRx+S6JHQDmoIwT2kyeAkCFMHmKOSnj2CGA1kjsmFYZxw4BtEZix7TKOHZYd1xFoR2MsQMVwpYCYIwdSAxXUWgHPXYAqBB67DhHkeOzjP0C5UFir5EiV7lkeW9OAufieCBvJPYaKct2uSyjPBfHA3lrK7HbXmX7mO3jtm+aodzLbZ+1fV1+IaahDL2ytWuXanR0vdauXdrV92YC8FwcD+St5eSp7R5J35H0W5LGJB2QNBwR356i3P2S/lfSjoj43EzvW7fJU5apAchDXpOnyyQdj4gTEfG0pN2S1kxR7r2SPi/p8cyR1gC9svIpw1UUUIR2EvtlkkabHo81nnuG7cskvVHS1pneyPY62wdtHzx16lTWWCutyGEQzA5j20hVO4ndUzw3efzmY5I2RsTZmd4oIrZFxGBEDPb19bUbI1AIrqKQqnYS+5ikgabH/ZIenVRmUNJu29+TdJ2kT9l+Qy4RdhCX5vXCVRRS1U5iPyBpke2Fts+TdL2kPc0FImJhRCyIiAWSPifp3RHx97lHWzAuzQGkoGVij4gzkjZIuk/SUUl3RcQR2+ttJ7W8g0tzAClgr5iK2779sDZv3q9Nm1YypIBz8LuRpnaWO5LYK4718ZgOvxtpYhOwGmD4CNPhd6O+6LEDQIXQYweAGiKxAxXCvRZoB4kdqBDutUA7kk/sVezhjIzsVW/vFo2M7O1qHFU8dlliLvI4F3XshoYG1NNjDQ0NtC6M2kp+8rSKS756e7fo7NlQT4915swHuhZHFY9dlpiLPM5FHbsqtgnyxeSpqrnka3h4sXp6rOHhxV2No4rHLkvMRR7noo5dFdsEnZd8jx0AUkKPvQaqOA5eJI4HQGKvPFZJnIvj8SxOcvVFYq84xlzPxfF4Fie5+mKMHUgUuzumid0dASAxTJ6iY8pyUxUAEjtysmvXIzp7NrRr1yPdDgWoPRI7clGWm6qyYNUIUsUYO2rr4os/oaee+j9ddNFP68kn39vtcIC2MMYOzGCiU9Otzg1QFBI7auvWW1+p/v55uvXWV3Y7FCBXDMUAQIUwFAMANURiB4DEkNgBIDEkduSCNeFAeZDYa6TI5MtOgtXHyTkdJPYaKTL5sl1u9XFyTgeJvUaKTL5r1y7V6Oh6toetME7O6WAdOwBUSG7r2G2vsn3M9nHbN03x+lttP9z49xXbdNsAoEtaJnbbPZJul7Ra0hJJw7aXTCr2XUmvjIirJH1E0ra8AwUAtKedHvsySccj4kREPC1pt6Q1zQUi4isR8VTj4Vcl9ecbJgCgXe0k9sskjTY9Hms8N513SvrHqV6wvc72QdsHT5061X6UAIC2tZPYPcVzU8642v51jSf2jVO9HhHbImIwIgb7+vrajxIA0LZ2EvuYpIGmx/2SHp1cyPZVkj4jaU1E/Ec+4aHuuGlm9jh29dVOYj8gaZHthbbPk3S9pD3NBWzPl3S3pJGI+E7+YaKuuGlm9jh29dUysUfEGUkbJN0n6aikuyLiiO31ttc3im2S9POSPmX7IdssUEcuuGlm9jh29cUNSkjK9u2HtXnzfm3atJK7YJEkPmgDtcPwA0BiR8llnQBk+AFgKKZWqjhMMTCwVWNjp9XfP0+jo+tbfwOQOIZicI4qDlPQAweyI7HXSBWTJNsBA9kxFAMAFcJQDADUEIkdABJDYgcKwD4t6CYSO1CAKq5AQjpI7EABqrgCCelgVQwAVAirYgCghkjsAJAYEjsAJIbEDgCJIbEDQGJI7ACQGBI7ACSGxI7aSv22/9Trh+mR2FFbqd/2X2T9OGmUG4kdtZX6bf9F1i/1k2LVsaUAgMyq+Pm5qWhnSwESOwBUCHvFAEANkdgBIDEkdgBIDIkdABJDYgeAxJDYASAxbSV226tsH7N93PZNU7xu2x9vvP6w7ZflHyoAoB0tE7vtHkm3S1otaYmkYdtLJhVbLWlR4986SXfkHCcAoE3t9NiXSToeESci4mlJuyWtmVRmjaTPxrivSrrQ9qU5x4o5GhnZq97eLRoZ2dvVOFas2Cn7Nq1YsbNl2ax7klRxD5MsMZelDcuiiu3dCS3vPLV9naRVEfGuxuMRScsjYkNTmXsk3RwRX2o8fkDSxog4OOm91mm8R6/58+dfc/LkyTzrghZ6e7fo7NlQT4915swHuhaHfdszX0d8cMayAwNbNTZ2Wv398zQ6ur7le2ctXwZZYi5LG5ZFFdt7rvK689RTPDf5bNBOGUXEtogYjIjBvr6+Nn408jQ8vFg9Pdbw8OKuxrF8+YvO+X8mWTeyquLGXlliLksblkUV27sT2umxr5T04Yh4TePxhyQpIv6sqcynJe2LiF2Nx8ckDUXEY9O9L3vFAEB2efXYD0haZHuh7fMkXS9pz6QyeyS9rbE6ZoWkH86U1AEAxeltVSAiztjeIOk+ST2SdkTEEdvrG69vlXSvpGslHZf0Y0k3FBcyAGAmLRO7JEXEvRpP3s3PbW36OiS9J9/QAACzwZ2nAJAYEjsAJIbEDgCJIbEDQGJI7ACQmK59mLXtU5KqvqfAJZKe6HYQBUu9jtSv+lKv4+T6/WJEzHjrftcSewpsH2x1B1jVpV5H6ld9qddxNvVjKAYAEkNiB4DEkNjnZlu3A+iA1OtI/aov9Tpmrh9j7ACQGHrsAJAYEjsAJIbE3ibbA7b/xfZR20dsv6/x/MW277f9b43/L+p2rLMxQ/0+bPvfbT/U+Hdtt2OdDdvPt/0124cb9fvTxvNJtJ80Yx2TaMMJtntsf6PxkZxJtaE0Zf0ytx9j7G1qfDj3pRHxddvnSzok6Q2S3iHpyYi42fZNki6KiI1dDHVWZqjfmyWdjojbZnyDkrNtST8bEadtP0/SlyS9T9JvK4H2k2as4yol0IYTbL9f0qCkCyLidbZvVSJtKE1Zvw8rY/vRY29TRDwWEV9vfP3fko5KukzSGkl3NordqfFkWDkz1C8JMe504+HzGv9CibSfNGMdk2G7X9JrJX2m6elk2nCa+mVGYp8F2wsk/bKkf5X0womPAWz8/wvdiywfk+onSRtsP2x7R5UvcxuXuA9JelzS/RGRXPtNU0cpkTaU9DFJN0r6SdNzKbXhVPWTMrYfiT0j2/MkfV7SH0TEf3U7nrxNUb87JF0u6WpJj0na0sXw5iQizkbE1ZL6JS2zfWW3Y8rbNHVMog1tv07S4xFxqNuxFGGG+mVuPxJ7Bo1xy89L+puIuLvx9A8a49MT49SPdyu+uZqqfhHxg0ay+Imk7ZKWdTPGPETEf0rap/Gx52Tar1lzHRNqw1+V9Hrb35O0W9Jv2N6pdNpwyvrNpv1I7G1qTEz9paSjEfEXTS/tkfT2xtdvl/SFTseWh+nqN/EH0/BGSd/qdGx5sN1n+8LG1z8j6TclPaJE2k+avo6ptGFEfCgi+iNigaTrJf1zRPyuEmnD6eo3m/Zr68OsIWn8bDoi6ZuNMUxJ+kNJN0u6y/Y7JX1f0pu6FN9cTVe/YdtXa3wS7nuSfq874c3ZpZLutN2j8Q7NXRFxj+39SqP9pOnr+NeJtOF0UvkbnM6tWduP5Y4AkBiGYgAgMSR2AEgMiR0AEkNiB4DEkNgBIDEkdiTP9gLbz1n7a3uf7cwfgmz7HbY/mU90QP5I7ACQGBI76qLX9p2NjZQ+Z/sFzS/avsP2weZ9zBvPv9z2Vxp7nH+tsaVx8/e91vZ+25d0qiJAK9x5irp4iaR3RsSXbe+Q9O5Jr/9RRDzZuGvzAdtXaXzLgb+V9JaIOGD7Akn/M/ENtt8o6f2Sro2IpzpTDaA1EjvqYjQivtz4eqek35/0+pttr9P438SlkpZo/BbuxyLigCRN7OY5vq2Ofl3jH4bw6hR3+US1MRSDupi8d8Yzj20vlPRBSa+KiKsk7ZX0fEme4vsmnJB0vqQr8g8VmBsSO+pivu2Vja+HNf6xcRMukPQjST+0/UJJqxvPPyLpxbZfLkm2z7c9cZV7UuMfq/dZ2y8tPHogAxI76uKopLfbfljSxRr/8AJJUkQclvQNSUck7ZD05cbzT0t6i6RP2D4s6X6N9+Qnvu+YpLdK+jvbl3eoHkBL7O4IAImhxw4AiSGxA0BiSOwAkBgSOwAkhsQOAIkhsQNAYkjsAJCY/wcRA6+ERkJX6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9" name="Picture 3" descr="C:\Users\Pusheen\Desktop\bot\mydata-master\bbot\output_38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98300"/>
            <a:ext cx="29337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Pusheen\Desktop\bot\mydata-master\bbot\output_38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840" y="2398300"/>
            <a:ext cx="29337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Pusheen\Desktop\bot\mydata-master\bbot\output_38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558" y="2398300"/>
            <a:ext cx="29337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83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65750" y="1175603"/>
            <a:ext cx="8520600" cy="12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Заключение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65750" y="2756633"/>
            <a:ext cx="8222100" cy="3816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ru-RU" dirty="0" smtClean="0"/>
              <a:t>Было очень интересно!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ru-RU" dirty="0" smtClean="0"/>
              <a:t>Людям очень понравились еженедельные гистограммы цветов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ru-RU" dirty="0" smtClean="0"/>
              <a:t>Нужно больше пользователей (вы можете стать одним из них!</a:t>
            </a:r>
            <a:r>
              <a:rPr lang="en-US" dirty="0" smtClean="0"/>
              <a:t>)</a:t>
            </a:r>
            <a:endParaRPr lang="ru-RU" dirty="0" smtClean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ru-RU" dirty="0" smtClean="0"/>
              <a:t>Гипотезы сформулированы и обработаны, но впереди их еще больше: сезонность, мода, место жительства…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ru-RU" dirty="0" smtClean="0"/>
              <a:t>Бот будет жить!</a:t>
            </a: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Ссылки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65750" y="2756633"/>
            <a:ext cx="8222100" cy="249177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dirty="0" smtClean="0"/>
              <a:t>Код бота и презентация: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github.com/masha239/DressCodeBot</a:t>
            </a:r>
            <a:endParaRPr lang="ru-RU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ru-RU" dirty="0" smtClean="0"/>
              <a:t>Отчет: </a:t>
            </a:r>
            <a:r>
              <a:rPr lang="en-US" dirty="0"/>
              <a:t>https://</a:t>
            </a:r>
            <a:r>
              <a:rPr lang="en-US" dirty="0" smtClean="0"/>
              <a:t>masha239.github.io</a:t>
            </a:r>
            <a:endParaRPr lang="ru-RU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ru-RU" dirty="0" smtClean="0"/>
              <a:t>Бот: </a:t>
            </a:r>
            <a:r>
              <a:rPr lang="en" dirty="0" smtClean="0"/>
              <a:t> </a:t>
            </a:r>
            <a:r>
              <a:rPr lang="en-US" dirty="0" smtClean="0"/>
              <a:t>@</a:t>
            </a:r>
            <a:r>
              <a:rPr lang="en-US" dirty="0" err="1" smtClean="0"/>
              <a:t>dresscode_colors_bot</a:t>
            </a: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Telegram bot + </a:t>
            </a:r>
            <a:r>
              <a:rPr lang="ru-RU" dirty="0" smtClean="0"/>
              <a:t>анализ данных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65750" y="2756633"/>
            <a:ext cx="8222100" cy="3816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 dirty="0" smtClean="0"/>
              <a:t>Хочется узнать, одежду каких цветов носят люди.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 dirty="0" smtClean="0"/>
              <a:t>Проследить закономерности, проверить гипотезы, поделиться наблюдениями…</a:t>
            </a:r>
            <a:endParaRPr sz="1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11266" name="Picture 2" descr="Стало известно, почему королева Елизавета II носит ультраяркие цвета |  СПЛЕТНИ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96" y="2140385"/>
            <a:ext cx="6096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Постановка задачи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65750" y="2756633"/>
            <a:ext cx="8222100" cy="3816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arenR"/>
            </a:pPr>
            <a:r>
              <a:rPr lang="ru-RU" dirty="0" smtClean="0"/>
              <a:t>Написать бота, запустить его где-нибудь на удаленном сервере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arenR"/>
            </a:pPr>
            <a:r>
              <a:rPr lang="ru-RU" dirty="0" smtClean="0"/>
              <a:t>Привлечь пользователей, в том числе </a:t>
            </a:r>
            <a:r>
              <a:rPr lang="ru-RU" dirty="0" err="1" smtClean="0"/>
              <a:t>ачивками</a:t>
            </a:r>
            <a:endParaRPr lang="ru-RU" dirty="0" smtClean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arenR"/>
            </a:pPr>
            <a:r>
              <a:rPr lang="ru-RU" dirty="0" smtClean="0"/>
              <a:t>Собрать с них данные</a:t>
            </a:r>
            <a:endParaRPr lang="ru-RU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arenR"/>
            </a:pPr>
            <a:r>
              <a:rPr lang="ru-RU" dirty="0" smtClean="0"/>
              <a:t>Проанализировать данные, построить красивые графики, сформулировать и проверить статистические гипотезы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Что было сделано?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65750" y="2756633"/>
            <a:ext cx="8222100" cy="3816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342900" lvl="0" indent="-342900">
              <a:spcAft>
                <a:spcPts val="1600"/>
              </a:spcAft>
              <a:buFont typeface="+mj-lt"/>
              <a:buAutoNum type="arabicParenR"/>
            </a:pPr>
            <a:r>
              <a:rPr lang="ru-RU" dirty="0"/>
              <a:t>Написать бота, запустить его где-нибудь на удаленном </a:t>
            </a:r>
            <a:r>
              <a:rPr lang="ru-RU" dirty="0" smtClean="0"/>
              <a:t>сервере</a:t>
            </a:r>
            <a:r>
              <a:rPr lang="en-US" dirty="0" smtClean="0"/>
              <a:t> </a:t>
            </a:r>
            <a:r>
              <a:rPr lang="ru-RU" b="1" dirty="0">
                <a:solidFill>
                  <a:srgbClr val="00B050"/>
                </a:solidFill>
              </a:rPr>
              <a:t>✓</a:t>
            </a:r>
            <a:endParaRPr lang="ru-RU" dirty="0">
              <a:solidFill>
                <a:srgbClr val="00B050"/>
              </a:solidFill>
            </a:endParaRPr>
          </a:p>
          <a:p>
            <a:pPr marL="342900" lvl="0" indent="-342900">
              <a:spcAft>
                <a:spcPts val="1600"/>
              </a:spcAft>
              <a:buFont typeface="+mj-lt"/>
              <a:buAutoNum type="arabicParenR"/>
            </a:pPr>
            <a:r>
              <a:rPr lang="ru-RU" dirty="0"/>
              <a:t>Привлечь пользователей, в том числе </a:t>
            </a:r>
            <a:r>
              <a:rPr lang="ru-RU" dirty="0" err="1"/>
              <a:t>ачивками</a:t>
            </a:r>
            <a:endParaRPr lang="ru-RU" dirty="0"/>
          </a:p>
          <a:p>
            <a:pPr marL="342900" lvl="0" indent="-342900">
              <a:spcAft>
                <a:spcPts val="1600"/>
              </a:spcAft>
              <a:buFont typeface="+mj-lt"/>
              <a:buAutoNum type="arabicParenR"/>
            </a:pPr>
            <a:r>
              <a:rPr lang="ru-RU" dirty="0"/>
              <a:t>Собрать с них данные</a:t>
            </a:r>
          </a:p>
          <a:p>
            <a:pPr marL="342900" lvl="0" indent="-342900">
              <a:spcAft>
                <a:spcPts val="1600"/>
              </a:spcAft>
              <a:buFont typeface="+mj-lt"/>
              <a:buAutoNum type="arabicParenR"/>
            </a:pPr>
            <a:r>
              <a:rPr lang="ru-RU" dirty="0"/>
              <a:t>Проанализировать данные, построить красивые графики, сформулировать и проверить статистические гипотезы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69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Что было сделано?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65750" y="2756633"/>
            <a:ext cx="8222100" cy="3816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342900" lvl="0" indent="-342900">
              <a:spcAft>
                <a:spcPts val="1600"/>
              </a:spcAft>
              <a:buFont typeface="+mj-lt"/>
              <a:buAutoNum type="arabicParenR"/>
            </a:pPr>
            <a:r>
              <a:rPr lang="ru-RU" dirty="0"/>
              <a:t>Написать бота, запустить его где-нибудь на удаленном </a:t>
            </a:r>
            <a:r>
              <a:rPr lang="ru-RU" dirty="0" smtClean="0"/>
              <a:t>сервере</a:t>
            </a:r>
            <a:r>
              <a:rPr lang="en-US" dirty="0" smtClean="0"/>
              <a:t> </a:t>
            </a:r>
            <a:r>
              <a:rPr lang="ru-RU" b="1" dirty="0">
                <a:solidFill>
                  <a:srgbClr val="00B050"/>
                </a:solidFill>
              </a:rPr>
              <a:t>✓</a:t>
            </a:r>
            <a:endParaRPr lang="ru-RU" dirty="0">
              <a:solidFill>
                <a:srgbClr val="00B050"/>
              </a:solidFill>
            </a:endParaRPr>
          </a:p>
          <a:p>
            <a:pPr marL="342900" lvl="0" indent="-342900">
              <a:spcAft>
                <a:spcPts val="1600"/>
              </a:spcAft>
              <a:buFont typeface="+mj-lt"/>
              <a:buAutoNum type="arabicParenR"/>
            </a:pPr>
            <a:r>
              <a:rPr lang="ru-RU" dirty="0"/>
              <a:t>Привлечь пользователей, в том числе </a:t>
            </a:r>
            <a:r>
              <a:rPr lang="ru-RU" dirty="0" err="1" smtClean="0"/>
              <a:t>ачивками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…ok</a:t>
            </a:r>
            <a:endParaRPr lang="ru-RU" b="1" dirty="0">
              <a:solidFill>
                <a:srgbClr val="FFC000"/>
              </a:solidFill>
            </a:endParaRPr>
          </a:p>
          <a:p>
            <a:pPr marL="342900" lvl="0" indent="-342900">
              <a:spcAft>
                <a:spcPts val="1600"/>
              </a:spcAft>
              <a:buFont typeface="+mj-lt"/>
              <a:buAutoNum type="arabicParenR"/>
            </a:pPr>
            <a:r>
              <a:rPr lang="ru-RU" dirty="0"/>
              <a:t>Собрать с них данные</a:t>
            </a:r>
          </a:p>
          <a:p>
            <a:pPr marL="342900" lvl="0" indent="-342900">
              <a:spcAft>
                <a:spcPts val="1600"/>
              </a:spcAft>
              <a:buFont typeface="+mj-lt"/>
              <a:buAutoNum type="arabicParenR"/>
            </a:pPr>
            <a:r>
              <a:rPr lang="ru-RU" dirty="0"/>
              <a:t>Проанализировать данные, построить красивые графики, сформулировать и проверить статистические гипотезы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98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Что было сделано?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65750" y="2756633"/>
            <a:ext cx="8222100" cy="3816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342900" lvl="0" indent="-342900">
              <a:spcAft>
                <a:spcPts val="1600"/>
              </a:spcAft>
              <a:buFont typeface="+mj-lt"/>
              <a:buAutoNum type="arabicParenR"/>
            </a:pPr>
            <a:r>
              <a:rPr lang="ru-RU" dirty="0"/>
              <a:t>Написать бота, запустить его где-нибудь на удаленном </a:t>
            </a:r>
            <a:r>
              <a:rPr lang="ru-RU" dirty="0" smtClean="0"/>
              <a:t>сервере</a:t>
            </a:r>
            <a:r>
              <a:rPr lang="en-US" dirty="0" smtClean="0"/>
              <a:t> </a:t>
            </a:r>
            <a:r>
              <a:rPr lang="ru-RU" b="1" dirty="0">
                <a:solidFill>
                  <a:srgbClr val="00B050"/>
                </a:solidFill>
              </a:rPr>
              <a:t>✓</a:t>
            </a:r>
            <a:endParaRPr lang="ru-RU" dirty="0">
              <a:solidFill>
                <a:srgbClr val="00B050"/>
              </a:solidFill>
            </a:endParaRPr>
          </a:p>
          <a:p>
            <a:pPr marL="342900" lvl="0" indent="-342900">
              <a:spcAft>
                <a:spcPts val="1600"/>
              </a:spcAft>
              <a:buFont typeface="+mj-lt"/>
              <a:buAutoNum type="arabicParenR"/>
            </a:pPr>
            <a:r>
              <a:rPr lang="ru-RU" dirty="0"/>
              <a:t>Привлечь пользователей, в том числе </a:t>
            </a:r>
            <a:r>
              <a:rPr lang="ru-RU" dirty="0" err="1" smtClean="0"/>
              <a:t>ачивками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…ok</a:t>
            </a:r>
            <a:endParaRPr lang="ru-RU" b="1" dirty="0">
              <a:solidFill>
                <a:srgbClr val="FFC000"/>
              </a:solidFill>
            </a:endParaRPr>
          </a:p>
          <a:p>
            <a:pPr marL="342900" lvl="0" indent="-342900">
              <a:spcAft>
                <a:spcPts val="1600"/>
              </a:spcAft>
              <a:buFont typeface="+mj-lt"/>
              <a:buAutoNum type="arabicParenR"/>
            </a:pPr>
            <a:r>
              <a:rPr lang="ru-RU" dirty="0"/>
              <a:t>Собрать с них </a:t>
            </a:r>
            <a:r>
              <a:rPr lang="ru-RU" dirty="0" smtClean="0"/>
              <a:t>данные</a:t>
            </a:r>
            <a:r>
              <a:rPr lang="en-US" dirty="0" smtClean="0"/>
              <a:t> </a:t>
            </a:r>
            <a:r>
              <a:rPr lang="ru-RU" b="1" dirty="0">
                <a:solidFill>
                  <a:srgbClr val="00B050"/>
                </a:solidFill>
              </a:rPr>
              <a:t>✓</a:t>
            </a:r>
            <a:endParaRPr lang="ru-RU" dirty="0"/>
          </a:p>
          <a:p>
            <a:pPr marL="342900" lvl="0" indent="-342900">
              <a:spcAft>
                <a:spcPts val="1600"/>
              </a:spcAft>
              <a:buFont typeface="+mj-lt"/>
              <a:buAutoNum type="arabicParenR"/>
            </a:pPr>
            <a:r>
              <a:rPr lang="ru-RU" dirty="0"/>
              <a:t>Проанализировать данные, построить красивые графики, сформулировать и проверить статистические гипотезы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270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Что было сделано?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65750" y="2756633"/>
            <a:ext cx="8222100" cy="3816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342900" lvl="0" indent="-342900">
              <a:spcAft>
                <a:spcPts val="1600"/>
              </a:spcAft>
              <a:buFont typeface="+mj-lt"/>
              <a:buAutoNum type="arabicParenR"/>
            </a:pPr>
            <a:r>
              <a:rPr lang="ru-RU" dirty="0"/>
              <a:t>Написать бота, запустить его где-нибудь на удаленном </a:t>
            </a:r>
            <a:r>
              <a:rPr lang="ru-RU" dirty="0" smtClean="0"/>
              <a:t>сервере</a:t>
            </a:r>
            <a:r>
              <a:rPr lang="en-US" dirty="0" smtClean="0"/>
              <a:t> </a:t>
            </a:r>
            <a:r>
              <a:rPr lang="ru-RU" b="1" dirty="0">
                <a:solidFill>
                  <a:srgbClr val="00B050"/>
                </a:solidFill>
              </a:rPr>
              <a:t>✓</a:t>
            </a:r>
            <a:endParaRPr lang="ru-RU" dirty="0">
              <a:solidFill>
                <a:srgbClr val="00B050"/>
              </a:solidFill>
            </a:endParaRPr>
          </a:p>
          <a:p>
            <a:pPr marL="342900" lvl="0" indent="-342900">
              <a:spcAft>
                <a:spcPts val="1600"/>
              </a:spcAft>
              <a:buFont typeface="+mj-lt"/>
              <a:buAutoNum type="arabicParenR"/>
            </a:pPr>
            <a:r>
              <a:rPr lang="ru-RU" dirty="0"/>
              <a:t>Привлечь пользователей, в том числе </a:t>
            </a:r>
            <a:r>
              <a:rPr lang="ru-RU" dirty="0" err="1" smtClean="0"/>
              <a:t>ачивками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…ok</a:t>
            </a:r>
            <a:endParaRPr lang="ru-RU" b="1" dirty="0">
              <a:solidFill>
                <a:srgbClr val="FFC000"/>
              </a:solidFill>
            </a:endParaRPr>
          </a:p>
          <a:p>
            <a:pPr marL="342900" lvl="0" indent="-342900">
              <a:spcAft>
                <a:spcPts val="1600"/>
              </a:spcAft>
              <a:buFont typeface="+mj-lt"/>
              <a:buAutoNum type="arabicParenR"/>
            </a:pPr>
            <a:r>
              <a:rPr lang="ru-RU" dirty="0"/>
              <a:t>Собрать с них </a:t>
            </a:r>
            <a:r>
              <a:rPr lang="ru-RU" dirty="0" smtClean="0"/>
              <a:t>данные</a:t>
            </a:r>
            <a:r>
              <a:rPr lang="en-US" dirty="0" smtClean="0"/>
              <a:t> </a:t>
            </a:r>
            <a:r>
              <a:rPr lang="ru-RU" b="1" dirty="0">
                <a:solidFill>
                  <a:srgbClr val="00B050"/>
                </a:solidFill>
              </a:rPr>
              <a:t>✓</a:t>
            </a:r>
            <a:endParaRPr lang="ru-RU" dirty="0"/>
          </a:p>
          <a:p>
            <a:pPr marL="342900" lvl="0" indent="-342900">
              <a:spcAft>
                <a:spcPts val="1600"/>
              </a:spcAft>
              <a:buFont typeface="+mj-lt"/>
              <a:buAutoNum type="arabicParenR"/>
            </a:pPr>
            <a:r>
              <a:rPr lang="ru-RU" dirty="0"/>
              <a:t>Проанализировать данные, построить красивые графики, сформулировать и проверить статистические гипотезы </a:t>
            </a:r>
            <a:r>
              <a:rPr lang="ru-RU" b="1" dirty="0">
                <a:solidFill>
                  <a:srgbClr val="00B050"/>
                </a:solidFill>
              </a:rPr>
              <a:t>✓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10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Ачивки</a:t>
            </a:r>
            <a:endParaRPr lang="ru-RU" dirty="0"/>
          </a:p>
        </p:txBody>
      </p:sp>
      <p:pic>
        <p:nvPicPr>
          <p:cNvPr id="10242" name="Picture 2" descr="C:\Users\Pusheen\Desktop\mqPbANTgj4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88" y="1822535"/>
            <a:ext cx="4722312" cy="47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Pusheen\Desktop\TFDOo7Fc2o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11" y="2949877"/>
            <a:ext cx="3290172" cy="246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8448" y="1835061"/>
            <a:ext cx="2346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Fira Sans" charset="0"/>
              </a:rPr>
              <a:t>Личные и общие цвета за прошедшую неделю</a:t>
            </a:r>
            <a:endParaRPr lang="ru-RU" dirty="0">
              <a:latin typeface="Fira Sans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40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Проблемы в ходе выполнения проекта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65750" y="2756633"/>
            <a:ext cx="8222100" cy="3816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На этапе разработки:</a:t>
            </a:r>
            <a:r>
              <a:rPr lang="ru-RU" dirty="0"/>
              <a:t> </a:t>
            </a:r>
            <a:r>
              <a:rPr lang="ru-RU" dirty="0" smtClean="0"/>
              <a:t>баги, поиск сервера, новые технологии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На этапе привлечения пользователей: плохо привлекались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На этапе сбора данных: цвета – не то, чем кажутся, обувь и сумка – не одежда?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На этапе обработки результатов: особенности выборки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446</Words>
  <Application>Microsoft Office PowerPoint</Application>
  <PresentationFormat>Экран (4:3)</PresentationFormat>
  <Paragraphs>85</Paragraphs>
  <Slides>20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Fira Sans Light</vt:lpstr>
      <vt:lpstr>Fira Sans</vt:lpstr>
      <vt:lpstr>Simple Light</vt:lpstr>
      <vt:lpstr>DressCodeBot</vt:lpstr>
      <vt:lpstr>Telegram bot + анализ данных</vt:lpstr>
      <vt:lpstr>Постановка задачи </vt:lpstr>
      <vt:lpstr>Что было сделано?   </vt:lpstr>
      <vt:lpstr>Что было сделано?   </vt:lpstr>
      <vt:lpstr>Что было сделано?   </vt:lpstr>
      <vt:lpstr>Что было сделано?   </vt:lpstr>
      <vt:lpstr>Ачивки</vt:lpstr>
      <vt:lpstr>Проблемы в ходе выполнения проекта   </vt:lpstr>
      <vt:lpstr>Результаты  </vt:lpstr>
      <vt:lpstr>Результаты  </vt:lpstr>
      <vt:lpstr>Презентация PowerPoint</vt:lpstr>
      <vt:lpstr>Результаты  </vt:lpstr>
      <vt:lpstr>Результаты  </vt:lpstr>
      <vt:lpstr>Результаты  </vt:lpstr>
      <vt:lpstr>Результаты  </vt:lpstr>
      <vt:lpstr>Результаты  </vt:lpstr>
      <vt:lpstr>Заключение   </vt:lpstr>
      <vt:lpstr>Ссылки   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DressCodeBot</dc:title>
  <cp:lastModifiedBy>Pusheen</cp:lastModifiedBy>
  <cp:revision>10</cp:revision>
  <dcterms:modified xsi:type="dcterms:W3CDTF">2021-05-19T22:26:35Z</dcterms:modified>
</cp:coreProperties>
</file>