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8" roundtripDataSignature="AMtx7mi0Ay5AjttJqYODCXk1IedZDGHO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customschemas.google.com/relationships/presentationmetadata" Target="meta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и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вертикальний текст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ий заголовок і текст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і об’єкт">
  <p:cSld name="Заголовок і об’єкт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865031" y="828767"/>
            <a:ext cx="10515600" cy="1000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900"/>
              </a:buClr>
              <a:buSzPts val="4400"/>
              <a:buFont typeface="Calibri"/>
              <a:buNone/>
              <a:defRPr>
                <a:solidFill>
                  <a:srgbClr val="0089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865031" y="1828802"/>
            <a:ext cx="10515600" cy="4391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озділу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2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’єкти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рівняння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4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4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Лише заголовок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ий слайд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міст із підписом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ображення з підписо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8839827" y="431166"/>
            <a:ext cx="191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Заняття </a:t>
            </a:r>
            <a:r>
              <a:rPr i="0" lang="en-GB" sz="2400" u="none" cap="none" strike="noStrike">
                <a:solidFill>
                  <a:srgbClr val="2E75B6"/>
                </a:solidFill>
                <a:latin typeface="Roboto"/>
                <a:ea typeface="Roboto"/>
                <a:cs typeface="Roboto"/>
                <a:sym typeface="Roboto"/>
              </a:rPr>
              <a:t>#6</a:t>
            </a:r>
            <a:endParaRPr i="0" sz="1800" u="none" cap="none" strike="noStrike">
              <a:solidFill>
                <a:srgbClr val="2E75B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499984" y="2228671"/>
            <a:ext cx="7191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dk1"/>
                </a:solidFill>
              </a:rPr>
              <a:t>Основи програмування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/>
        </p:nvSpPr>
        <p:spPr>
          <a:xfrm>
            <a:off x="6909847" y="1151445"/>
            <a:ext cx="46210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3AA5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003AA5"/>
                </a:solidFill>
                <a:latin typeface="Arial"/>
                <a:ea typeface="Arial"/>
                <a:cs typeface="Arial"/>
                <a:sym typeface="Arial"/>
              </a:rPr>
              <a:t>Cинтаксис Arrow function</a:t>
            </a:r>
            <a:endParaRPr sz="2400">
              <a:solidFill>
                <a:srgbClr val="003A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6779340" y="1938525"/>
            <a:ext cx="4777822" cy="1668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paramN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Ім'я аргументу, який передається у функцію.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statements</a:t>
            </a:r>
            <a:endParaRPr/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Інструкції, що складають тіло функції.</a:t>
            </a:r>
            <a:endParaRPr/>
          </a:p>
        </p:txBody>
      </p:sp>
      <p:cxnSp>
        <p:nvCxnSpPr>
          <p:cNvPr id="143" name="Google Shape;143;p10"/>
          <p:cNvCxnSpPr/>
          <p:nvPr/>
        </p:nvCxnSpPr>
        <p:spPr>
          <a:xfrm>
            <a:off x="6096000" y="1948072"/>
            <a:ext cx="0" cy="3920824"/>
          </a:xfrm>
          <a:prstGeom prst="straightConnector1">
            <a:avLst/>
          </a:prstGeom>
          <a:noFill/>
          <a:ln cap="flat" cmpd="sng" w="25400">
            <a:solidFill>
              <a:srgbClr val="003AA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4" name="Google Shape;144;p10"/>
          <p:cNvSpPr txBox="1"/>
          <p:nvPr/>
        </p:nvSpPr>
        <p:spPr>
          <a:xfrm>
            <a:off x="634838" y="1948072"/>
            <a:ext cx="5087329" cy="4276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(param1, param2, …, paramN) =&gt; { statements 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(param1, param2, …, paramN) =&gt; expression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еквівалентно до: =&gt; { return expression;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(singleParam) =&gt; { statements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singleParam =&gt; { statements }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Якщо у функції тільки один параметр, то дужки не обов'язкові:</a:t>
            </a:r>
            <a:b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=&gt; { statements }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Список параметрів для функції без параметрів повинен бути записаний у парі фігурних дужок.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3AA5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003AA5"/>
                </a:solidFill>
                <a:latin typeface="Arial"/>
                <a:ea typeface="Arial"/>
                <a:cs typeface="Arial"/>
                <a:sym typeface="Arial"/>
              </a:rPr>
              <a:t>Arrow function</a:t>
            </a:r>
            <a:endParaRPr sz="2400">
              <a:solidFill>
                <a:srgbClr val="003A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660399" y="2058623"/>
            <a:ext cx="1087054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Однією з найпомітніших нововведень сучасного JavaScript стала поява стрілочних функцій (arrow function).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оголошенні таких функцій використовують особливу комбінацію символів - =&gt;.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 стрілочних функцій є дві основні переваги перед традиційними функціями. Перше - це дуже зручний і компактний синтаксис.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Друге полягає в тому, що підхід до роботи зі значенням this в стрілочних функціях виглядає інтуїтивно зрозуміліше, ніж в звичайних функціях.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3AA5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003AA5"/>
                </a:solidFill>
                <a:latin typeface="Arial"/>
                <a:ea typeface="Arial"/>
                <a:cs typeface="Arial"/>
                <a:sym typeface="Arial"/>
              </a:rPr>
              <a:t>Arrow function</a:t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660399" y="2058623"/>
            <a:ext cx="10870541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Стрілочна ф-я без параметрів і без return. Виводить Hello JS в console.log.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 = () =&gt;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console.log(`Hello JS`)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Стрілочна ф-я з 1 параметром і без return, яка виведе Hello Ivan в console.log.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 = (a) =&gt; {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a – параметр функції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console.log(`Hello ${a}`);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sayHello(‘Ivan’);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передаємо значення в параметр фунції.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3AA5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003AA5"/>
                </a:solidFill>
                <a:latin typeface="Arial"/>
                <a:ea typeface="Arial"/>
                <a:cs typeface="Arial"/>
                <a:sym typeface="Arial"/>
              </a:rPr>
              <a:t>Arrow function</a:t>
            </a: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660399" y="2058623"/>
            <a:ext cx="10870541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Стрілочна ф-я з 2 параметрами і без return, яка виведе Hello Ivan Ivanov в console.log.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 = (a,b) =&gt; {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a,b – параметри функції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console.log(`Hello ${a} ${b}`);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sayHello(‘Ivan’, ‘Ivanov’);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передаємо значення в параметри фунції.</a:t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Якщо у функції є параметри, а ми нічого не передаємо, то параметр буде мати значення undefined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 = (a,b) =&gt; { </a:t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console.log(`Hello ${a} ${b}`);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sayHello();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Функція виведе повідомлення в console.log Hello undefined undefined</a:t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3AA5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003AA5"/>
                </a:solidFill>
                <a:latin typeface="Arial"/>
                <a:ea typeface="Arial"/>
                <a:cs typeface="Arial"/>
                <a:sym typeface="Arial"/>
              </a:rPr>
              <a:t>Arrow function</a:t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660399" y="2058623"/>
            <a:ext cx="10950576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Стрілочна ф-я з 2 параметрами і з return</a:t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 = (a,b) =&gt; `Hello ${a}, ${b}`;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message = sayHello('Petro’, 'Petriv’);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Функція поверне повідомлення Hello Petro Petriv і збереже в змінну message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console.log(message);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// Виводимо значення в console.log</a:t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Стрілочна ф-я з 2 параметрами і з return. Явне вказування return</a:t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 = (a,b) =&gt;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let message = `Hello ${a} ${b}`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message;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3AA5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003AA5"/>
                </a:solidFill>
                <a:latin typeface="Arial"/>
                <a:ea typeface="Arial"/>
                <a:cs typeface="Arial"/>
                <a:sym typeface="Arial"/>
              </a:rPr>
              <a:t>Arrow function</a:t>
            </a:r>
            <a:endParaRPr/>
          </a:p>
        </p:txBody>
      </p:sp>
      <p:sp>
        <p:nvSpPr>
          <p:cNvPr id="174" name="Google Shape;174;p15"/>
          <p:cNvSpPr/>
          <p:nvPr/>
        </p:nvSpPr>
        <p:spPr>
          <a:xfrm>
            <a:off x="660399" y="2058623"/>
            <a:ext cx="1095057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Стрілочна ф-я з 1 параметрамом і з return. Якщо у функції тільки один параметр, то дужки не обов'язкові:</a:t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 = a =&gt; `Hello ${a}`;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message = sayHello('Petro’);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Функція поверне повідомлення Hello Petro і збереже в змінну message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console.log(message);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// Виводимо значення в console.log</a:t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/>
        </p:nvSpPr>
        <p:spPr>
          <a:xfrm>
            <a:off x="6909847" y="1151445"/>
            <a:ext cx="46210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3AA5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003AA5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  <a:endParaRPr sz="2400">
              <a:solidFill>
                <a:srgbClr val="003A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6779340" y="1938525"/>
            <a:ext cx="4777822" cy="29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Рекурсія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це виклик функцією самої себе.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Рекурсію застосовують, коли розв'язувана задача містить подібні до себе підзадачі.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Залежно від вхідних даних розрізняють кінцевий виклик (розв'язує найпростішу задачу) та проміжний (має підзадачі, тож передбачає щонайменше один рекурсивний виклик).</a:t>
            </a:r>
            <a:endParaRPr/>
          </a:p>
        </p:txBody>
      </p:sp>
      <p:cxnSp>
        <p:nvCxnSpPr>
          <p:cNvPr id="181" name="Google Shape;181;p16"/>
          <p:cNvCxnSpPr/>
          <p:nvPr/>
        </p:nvCxnSpPr>
        <p:spPr>
          <a:xfrm>
            <a:off x="6096000" y="1948072"/>
            <a:ext cx="0" cy="3920824"/>
          </a:xfrm>
          <a:prstGeom prst="straightConnector1">
            <a:avLst/>
          </a:prstGeom>
          <a:noFill/>
          <a:ln cap="flat" cmpd="sng" w="25400">
            <a:solidFill>
              <a:srgbClr val="003AA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82" name="Google Shape;182;p16"/>
          <p:cNvSpPr txBox="1"/>
          <p:nvPr/>
        </p:nvSpPr>
        <p:spPr>
          <a:xfrm>
            <a:off x="634838" y="1948072"/>
            <a:ext cx="5087329" cy="4276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Приклад обчислення додатньої степіні через рекурсію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f(a, b)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return (b != 0) ? a * f(a, b - 1) : 1;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a = prompt("Enter number");//5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b = prompt("Enter pow");//3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console.log(f(a, b));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3AA5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003AA5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660399" y="2058623"/>
            <a:ext cx="10950576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Виконання програми багаторазово спускається вниз, поки не упреться в умова виходу з рекурсії. Досягнувши кінця, вона йде назад, повертаючи результати зроблених викликів.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Рекурсивна функція обов'язково повинна мати умова завершення, якщо його не вказати, функція буде викликатися до тих пір,поки не буде досягнута максимальна глибина рекурсії, потім буде згенеровано виняток.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Загальна кількість вкладених викликів називають глибиною рекурсії.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Максимальна глибина рекурсії в браузерах обмежена 10 000 рекурсивних викликів.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/>
          <p:nvPr/>
        </p:nvSpPr>
        <p:spPr>
          <a:xfrm>
            <a:off x="763580" y="1566624"/>
            <a:ext cx="77327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Додаткові джерела інформації: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763580" y="2496741"/>
            <a:ext cx="9047169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Посилання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https://learn.javascript.ru/arrow-functions-basics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https://learn.javascript.ru/recursion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https://learn.javascript.ru/function-basics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https://learn.javascript.ru/function-declaration-expression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https://developer.mozilla.org/ru/docs/Web/JavaScript/Reference/Functions/Arrow_functions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https://developer.mozilla.org/ru/docs/Web/JavaScript/Reference/Statements/function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https://developer.mozilla.org/ru/docs/Web/JavaScript/Reference/Operators/function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http://яваскрипт.укр/function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http://яваскрипт.укр/arguments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4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0879" y="1491797"/>
            <a:ext cx="6038217" cy="387440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382904" y="2951945"/>
            <a:ext cx="5220607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Expression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Arrow-function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Recursion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6909847" y="1151445"/>
            <a:ext cx="46210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3AA5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3AA5"/>
                </a:solidFill>
                <a:latin typeface="Arial"/>
                <a:ea typeface="Arial"/>
                <a:cs typeface="Arial"/>
                <a:sym typeface="Arial"/>
              </a:rPr>
              <a:t>Cинтаксис Function Expression</a:t>
            </a:r>
            <a:endParaRPr b="0" i="0" sz="2400" u="none" cap="none" strike="noStrike">
              <a:solidFill>
                <a:srgbClr val="003A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6779340" y="1938525"/>
            <a:ext cx="4777822" cy="328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Ім'я функції. Можна пропустити, в цьому випадку функція буде анонімною. Ім'я доступне лише у тілі функції.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paramN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Ім'я аргументу, який передається у функцію.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statements</a:t>
            </a:r>
            <a:endParaRPr/>
          </a:p>
          <a:p>
            <a:pPr indent="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Інструкції, що складають тіло функції.</a:t>
            </a:r>
            <a:endParaRPr/>
          </a:p>
        </p:txBody>
      </p:sp>
      <p:cxnSp>
        <p:nvCxnSpPr>
          <p:cNvPr id="99" name="Google Shape;99;p3"/>
          <p:cNvCxnSpPr/>
          <p:nvPr/>
        </p:nvCxnSpPr>
        <p:spPr>
          <a:xfrm>
            <a:off x="6096000" y="1948072"/>
            <a:ext cx="0" cy="3920824"/>
          </a:xfrm>
          <a:prstGeom prst="straightConnector1">
            <a:avLst/>
          </a:prstGeom>
          <a:noFill/>
          <a:ln cap="flat" cmpd="sng" w="25400">
            <a:solidFill>
              <a:srgbClr val="003AA5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0" name="Google Shape;100;p3"/>
          <p:cNvSpPr txBox="1"/>
          <p:nvPr/>
        </p:nvSpPr>
        <p:spPr>
          <a:xfrm>
            <a:off x="634838" y="1948072"/>
            <a:ext cx="5087329" cy="42769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let myFunction = function [name](paramN)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statements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};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3AA5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3AA5"/>
                </a:solidFill>
                <a:latin typeface="Arial"/>
                <a:ea typeface="Arial"/>
                <a:cs typeface="Arial"/>
                <a:sym typeface="Arial"/>
              </a:rPr>
              <a:t>Function Expression</a:t>
            </a:r>
            <a:endParaRPr b="0" i="0" sz="2400" u="none" cap="none" strike="noStrike">
              <a:solidFill>
                <a:srgbClr val="003A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660399" y="2058623"/>
            <a:ext cx="1087054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Функціональний вираз дуже схожий на оголошення функції та має майже такий самий синтаксис (дивіться оголошення функції).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Головна відмінність між функціональним виразом та оголошенням функції - це ім'я функції, яке може бути пропущене у функціональних виразах для створення анонімних функцій.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Функціональний вираз можна використовувати як НВФВ (Негайно виконуваний функціональний вираз), який запускається одразу після визначення.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6598763" y="1151445"/>
            <a:ext cx="50122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3AA5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3AA5"/>
                </a:solidFill>
                <a:latin typeface="Arial"/>
                <a:ea typeface="Arial"/>
                <a:cs typeface="Arial"/>
                <a:sym typeface="Arial"/>
              </a:rPr>
              <a:t>Підняття функціонального виразу</a:t>
            </a: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660399" y="2058623"/>
            <a:ext cx="10870541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Функціональні вирази(function Expression) у JavaScript не піднімаються, на відміну від оголошень функцій(function Declaration). Не можна використовувати функціональний вираз до його визначення: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console.log(notHoisted)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undefined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//хоча імена змінних піднімаються, визначення не піднімається і дорівнює undefined.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notHoisted();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TypeError: notHoisted is not a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notHoisted = </a:t>
            </a: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console.log('bar');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У Оголошення функцій у JavaScript піднімаються наверх замикаючої функції або глобальної області видимості. Ви можете використовувати функцію до того, як оголосили її:</a:t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hoisted();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виводить "foo"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hoisted()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console.log('foo');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3AA5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003AA5"/>
                </a:solidFill>
                <a:latin typeface="Arial"/>
                <a:ea typeface="Arial"/>
                <a:cs typeface="Arial"/>
                <a:sym typeface="Arial"/>
              </a:rPr>
              <a:t>Function Expression</a:t>
            </a:r>
            <a:endParaRPr sz="2400">
              <a:solidFill>
                <a:srgbClr val="003A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660399" y="2058623"/>
            <a:ext cx="10870541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Виводить Hello JS в console.log.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 = </a:t>
            </a: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console.log(`Hello JS`)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Функція з 1 параметром, яка виведе Hello Ivan в console.log.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 = </a:t>
            </a: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(a){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a – параметр функції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console.log(`Hello ${a}`);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sayHello(‘Ivan’);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передаємо значення в параметр фунції.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3AA5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003AA5"/>
                </a:solidFill>
                <a:latin typeface="Arial"/>
                <a:ea typeface="Arial"/>
                <a:cs typeface="Arial"/>
                <a:sym typeface="Arial"/>
              </a:rPr>
              <a:t>Function Expression</a:t>
            </a:r>
            <a:endParaRPr sz="2400">
              <a:solidFill>
                <a:srgbClr val="003A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660399" y="2058623"/>
            <a:ext cx="10870541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Функція з 2 параметрами, яка виведе Hello Ivan Ivanov в console.log.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 = </a:t>
            </a: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(a,b){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a,b – параметри функції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console.log(`Hello ${a} ${b}`);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sayHello(‘Ivan’, ‘Ivanov’);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передаємо значення в параметри фунції.</a:t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Якщо у функції є параметри, а ми нічого не передаємо, то параметр буде мати значення undefined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 = </a:t>
            </a: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(a,b){ </a:t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console.log(`Hello ${a} ${b}`);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sayHello();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Функція виведе повідомлення в console.log Hello undefined undefined</a:t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3AA5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003AA5"/>
                </a:solidFill>
                <a:latin typeface="Arial"/>
                <a:ea typeface="Arial"/>
                <a:cs typeface="Arial"/>
                <a:sym typeface="Arial"/>
              </a:rPr>
              <a:t>Function Declaration</a:t>
            </a:r>
            <a:endParaRPr sz="2400">
              <a:solidFill>
                <a:srgbClr val="003A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660399" y="2058623"/>
            <a:ext cx="10950576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Параметри функції можна задавати значеннями за замовчуванням(старіший варіант)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 = </a:t>
            </a: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(myName){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myName = myName || 'guest’;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console.log(`Hello ${myName}`);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sayHello('Petro’);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Функція виведе повідомлення в console.log Hello Petro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sayHello();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// Функція виведе повідомлення в console.log Hello undefined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Параметри функції можна задавати значеннями за замовчуванням(новіший варіант)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 = </a:t>
            </a: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(myName = 'guest’){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console.log(`Hello ${myName}`);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sayHello('Petro’);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Функція виведе повідомлення в console.log Hello Petro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sayHello();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// Функція виведе повідомлення в console.log Hello undefined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/>
        </p:nvSpPr>
        <p:spPr>
          <a:xfrm>
            <a:off x="8420833" y="1151445"/>
            <a:ext cx="31901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3AA5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003AA5"/>
                </a:solidFill>
                <a:latin typeface="Arial"/>
                <a:ea typeface="Arial"/>
                <a:cs typeface="Arial"/>
                <a:sym typeface="Arial"/>
              </a:rPr>
              <a:t>Function Declaration</a:t>
            </a:r>
            <a:endParaRPr sz="2400">
              <a:solidFill>
                <a:srgbClr val="003A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/>
          <p:nvPr/>
        </p:nvSpPr>
        <p:spPr>
          <a:xfrm>
            <a:off x="660399" y="2058623"/>
            <a:ext cx="10950576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За допомогою інструкції return функція може повернути деяке значення (результат роботи функції) програмою, яка її викликала. Значення, що повертається передається в точку виклику функції.</a:t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 = </a:t>
            </a: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(myName){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`Hello ${myName}`;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message = sayHello('Petro’); 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Функція поверне повідомлення Hello Petro і збереже в змінну message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console.log(message);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// Виводимо значення в console.log</a:t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Інструкція return може бути розташована в будь-якому місці функції. Як тільки буде досягнута інструкція return, функція повертає значення і негайно завершує своє виконання. Код, розташований після інструкції return, буде проігнорований: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sayHello = </a:t>
            </a: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(myName){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`Hello ${myName}`;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console.log(‘Hello’);</a:t>
            </a:r>
            <a:r>
              <a:rPr lang="en-GB" sz="1600">
                <a:solidFill>
                  <a:srgbClr val="7F7F7F"/>
                </a:solidFill>
                <a:latin typeface="Comic Sans MS"/>
                <a:ea typeface="Comic Sans MS"/>
                <a:cs typeface="Comic Sans MS"/>
                <a:sym typeface="Comic Sans MS"/>
              </a:rPr>
              <a:t> // Цей console.log не буде виконуватися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2017-09-06T16:48:50Z</dcterms:created>
  <dc:creator>User</dc:creator>
</cp:coreProperties>
</file>