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61" r:id="rId2"/>
    <p:sldId id="272" r:id="rId3"/>
    <p:sldId id="282" r:id="rId4"/>
    <p:sldId id="273" r:id="rId5"/>
    <p:sldId id="283" r:id="rId6"/>
    <p:sldId id="274" r:id="rId7"/>
    <p:sldId id="284" r:id="rId8"/>
    <p:sldId id="275" r:id="rId9"/>
    <p:sldId id="285" r:id="rId10"/>
    <p:sldId id="276" r:id="rId11"/>
    <p:sldId id="286" r:id="rId12"/>
    <p:sldId id="277" r:id="rId13"/>
    <p:sldId id="287" r:id="rId14"/>
    <p:sldId id="278" r:id="rId15"/>
    <p:sldId id="288" r:id="rId16"/>
    <p:sldId id="279" r:id="rId17"/>
    <p:sldId id="289" r:id="rId18"/>
    <p:sldId id="280" r:id="rId19"/>
    <p:sldId id="262" r:id="rId20"/>
    <p:sldId id="271" r:id="rId21"/>
    <p:sldId id="263" r:id="rId22"/>
    <p:sldId id="292" r:id="rId23"/>
    <p:sldId id="264" r:id="rId24"/>
    <p:sldId id="290" r:id="rId25"/>
    <p:sldId id="268" r:id="rId26"/>
    <p:sldId id="266" r:id="rId27"/>
    <p:sldId id="269" r:id="rId28"/>
    <p:sldId id="291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72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16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3.wmf"/><Relationship Id="rId1" Type="http://schemas.openxmlformats.org/officeDocument/2006/relationships/image" Target="../media/image30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6.wmf"/><Relationship Id="rId4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1.wmf"/><Relationship Id="rId4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6.wmf"/><Relationship Id="rId4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3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4.wmf"/><Relationship Id="rId5" Type="http://schemas.openxmlformats.org/officeDocument/2006/relationships/image" Target="../media/image3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7.wmf"/><Relationship Id="rId5" Type="http://schemas.openxmlformats.org/officeDocument/2006/relationships/image" Target="../media/image3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7" tIns="46579" rIns="93157" bIns="46579" numCol="1" anchor="t" anchorCtr="0" compatLnSpc="1">
            <a:prstTxWarp prst="textNoShape">
              <a:avLst/>
            </a:prstTxWarp>
          </a:bodyPr>
          <a:lstStyle>
            <a:lvl1pPr defTabSz="931887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7" tIns="46579" rIns="93157" bIns="46579" numCol="1" anchor="t" anchorCtr="0" compatLnSpc="1">
            <a:prstTxWarp prst="textNoShape">
              <a:avLst/>
            </a:prstTxWarp>
          </a:bodyPr>
          <a:lstStyle>
            <a:lvl1pPr algn="r" defTabSz="931887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7" tIns="46579" rIns="93157" bIns="46579" numCol="1" anchor="b" anchorCtr="0" compatLnSpc="1">
            <a:prstTxWarp prst="textNoShape">
              <a:avLst/>
            </a:prstTxWarp>
          </a:bodyPr>
          <a:lstStyle>
            <a:lvl1pPr defTabSz="931887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7" tIns="46579" rIns="93157" bIns="46579" numCol="1" anchor="b" anchorCtr="0" compatLnSpc="1">
            <a:prstTxWarp prst="textNoShape">
              <a:avLst/>
            </a:prstTxWarp>
          </a:bodyPr>
          <a:lstStyle>
            <a:lvl1pPr algn="r" defTabSz="931887">
              <a:defRPr sz="1300" smtClean="0"/>
            </a:lvl1pPr>
          </a:lstStyle>
          <a:p>
            <a:pPr>
              <a:defRPr/>
            </a:pPr>
            <a:fld id="{2FEDD1C2-5AB6-49D1-AA6A-A7954832AF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69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46" tIns="46422" rIns="92846" bIns="46422" numCol="1" anchor="t" anchorCtr="0" compatLnSpc="1">
            <a:prstTxWarp prst="textNoShape">
              <a:avLst/>
            </a:prstTxWarp>
          </a:bodyPr>
          <a:lstStyle>
            <a:lvl1pPr defTabSz="928827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46" tIns="46422" rIns="92846" bIns="46422" numCol="1" anchor="t" anchorCtr="0" compatLnSpc="1">
            <a:prstTxWarp prst="textNoShape">
              <a:avLst/>
            </a:prstTxWarp>
          </a:bodyPr>
          <a:lstStyle>
            <a:lvl1pPr algn="r" defTabSz="928827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46" tIns="46422" rIns="92846" bIns="46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46" tIns="46422" rIns="92846" bIns="46422" numCol="1" anchor="b" anchorCtr="0" compatLnSpc="1">
            <a:prstTxWarp prst="textNoShape">
              <a:avLst/>
            </a:prstTxWarp>
          </a:bodyPr>
          <a:lstStyle>
            <a:lvl1pPr defTabSz="928827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46" tIns="46422" rIns="92846" bIns="46422" numCol="1" anchor="b" anchorCtr="0" compatLnSpc="1">
            <a:prstTxWarp prst="textNoShape">
              <a:avLst/>
            </a:prstTxWarp>
          </a:bodyPr>
          <a:lstStyle>
            <a:lvl1pPr algn="r" defTabSz="928827">
              <a:defRPr sz="1300" smtClean="0"/>
            </a:lvl1pPr>
          </a:lstStyle>
          <a:p>
            <a:pPr>
              <a:defRPr/>
            </a:pPr>
            <a:fld id="{ECE74B79-92E9-4F12-A375-572FB3EC1F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85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38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F9868-A019-4043-AE0E-418ED94ADA0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9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01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F9868-A019-4043-AE0E-418ED94ADA0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96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78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F9868-A019-4043-AE0E-418ED94ADA0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40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2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F9868-A019-4043-AE0E-418ED94ADA0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6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66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F9868-A019-4043-AE0E-418ED94ADA0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82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6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F9868-A019-4043-AE0E-418ED94ADA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4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84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30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21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37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68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47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53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3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F9868-A019-4043-AE0E-418ED94ADA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0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14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F9868-A019-4043-AE0E-418ED94ADA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7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02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F9868-A019-4043-AE0E-418ED94ADA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0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74B79-92E9-4F12-A375-572FB3EC1FB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5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8B6276-C6C8-4BD2-90C4-4D03985E4F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E5984-B15C-4D4C-A7F3-86D3ED73A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A8B83-95A0-4544-B84B-8A2A5F1CADE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729EC-81E3-4DC9-8101-AD1C1B921C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DFA02-F0D9-4CAF-B020-790C346C8C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AD508-E71E-4FDE-997A-36D925D3CE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9B03A-CAE2-4C86-A1A3-C28CA91C5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C3A79-5D5E-47C3-BA6A-95BD4A8A1D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F0C3C-D780-4599-AA52-48B2D761EE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D6DB7-9190-44C3-9B64-959784D1D0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0761F-1E7F-4780-8073-2EA8EEC4C64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4561D-9207-435D-8EB7-E56591F6DE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7E3F6-4651-4E3A-BB59-21E8905977D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1B902-51E0-4EBD-B686-906647AA80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AF89D-F532-4715-B64F-A963CBADB4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C884EAAE-0B76-4748-B324-FA15D4FDA8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6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8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8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8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80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wmf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39.bin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19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.wmf"/><Relationship Id="rId14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5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19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3.wmf"/><Relationship Id="rId1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oleObject" Target="../embeddings/oleObject6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19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3.wmf"/><Relationship Id="rId14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6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oleObject" Target="../embeddings/oleObject7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19.wmf"/><Relationship Id="rId5" Type="http://schemas.openxmlformats.org/officeDocument/2006/relationships/image" Target="../media/image49.wmf"/><Relationship Id="rId15" Type="http://schemas.openxmlformats.org/officeDocument/2006/relationships/oleObject" Target="../embeddings/oleObject72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3.wmf"/><Relationship Id="rId14" Type="http://schemas.openxmlformats.org/officeDocument/2006/relationships/image" Target="../media/image5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7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7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7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7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6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8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69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6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7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7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.wmf"/><Relationship Id="rId1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543800" cy="487362"/>
          </a:xfrm>
        </p:spPr>
        <p:txBody>
          <a:bodyPr/>
          <a:lstStyle/>
          <a:p>
            <a:r>
              <a:rPr lang="en-US" sz="2400" dirty="0" smtClean="0"/>
              <a:t>2D Reservoir with Homogenous Permeability</a:t>
            </a:r>
            <a:endParaRPr lang="en-US" sz="24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990600" y="1143000"/>
            <a:ext cx="6858000" cy="5486400"/>
            <a:chOff x="4495800" y="1828800"/>
            <a:chExt cx="4648200" cy="4136886"/>
          </a:xfrm>
        </p:grpSpPr>
        <p:sp>
          <p:nvSpPr>
            <p:cNvPr id="1029" name="Text Box 105"/>
            <p:cNvSpPr txBox="1">
              <a:spLocks noChangeArrowheads="1"/>
            </p:cNvSpPr>
            <p:nvPr/>
          </p:nvSpPr>
          <p:spPr bwMode="auto">
            <a:xfrm>
              <a:off x="7772400" y="5257800"/>
              <a:ext cx="12192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NX = 3</a:t>
              </a:r>
            </a:p>
            <a:p>
              <a:pPr>
                <a:spcBef>
                  <a:spcPct val="50000"/>
                </a:spcBef>
              </a:pPr>
              <a:r>
                <a:rPr lang="en-US" sz="1600" dirty="0"/>
                <a:t>NY = 3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495800" y="1828800"/>
              <a:ext cx="4648200" cy="4038600"/>
              <a:chOff x="2362200" y="1828800"/>
              <a:chExt cx="5334000" cy="4503738"/>
            </a:xfrm>
          </p:grpSpPr>
          <p:grpSp>
            <p:nvGrpSpPr>
              <p:cNvPr id="2" name="Group 136"/>
              <p:cNvGrpSpPr>
                <a:grpSpLocks/>
              </p:cNvGrpSpPr>
              <p:nvPr/>
            </p:nvGrpSpPr>
            <p:grpSpPr bwMode="auto">
              <a:xfrm>
                <a:off x="2362200" y="1828800"/>
                <a:ext cx="3968750" cy="4503738"/>
                <a:chOff x="1484" y="1200"/>
                <a:chExt cx="2500" cy="2837"/>
              </a:xfrm>
            </p:grpSpPr>
            <p:grpSp>
              <p:nvGrpSpPr>
                <p:cNvPr id="3" name="Group 120"/>
                <p:cNvGrpSpPr>
                  <a:grpSpLocks/>
                </p:cNvGrpSpPr>
                <p:nvPr/>
              </p:nvGrpSpPr>
              <p:grpSpPr bwMode="auto">
                <a:xfrm>
                  <a:off x="1632" y="1584"/>
                  <a:ext cx="2352" cy="2304"/>
                  <a:chOff x="1632" y="1392"/>
                  <a:chExt cx="2352" cy="2304"/>
                </a:xfrm>
              </p:grpSpPr>
              <p:sp>
                <p:nvSpPr>
                  <p:cNvPr id="1036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328" y="3076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37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3076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38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3076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3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328" y="2745"/>
                    <a:ext cx="656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40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2745"/>
                    <a:ext cx="656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4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745"/>
                    <a:ext cx="656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42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3328" y="2413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43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2413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44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413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4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28" y="2055"/>
                    <a:ext cx="656" cy="3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46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2055"/>
                    <a:ext cx="656" cy="3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47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055"/>
                    <a:ext cx="656" cy="3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48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328" y="1724"/>
                    <a:ext cx="656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4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1724"/>
                    <a:ext cx="656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50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24"/>
                    <a:ext cx="656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51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328" y="1392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52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1392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53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392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105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1392"/>
                    <a:ext cx="1968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3408"/>
                    <a:ext cx="1968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1392"/>
                    <a:ext cx="0" cy="2016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1392"/>
                    <a:ext cx="0" cy="2016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8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672" y="1392"/>
                    <a:ext cx="0" cy="2016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328" y="1392"/>
                    <a:ext cx="0" cy="2016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0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055"/>
                    <a:ext cx="1968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1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745"/>
                    <a:ext cx="1968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2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3408"/>
                    <a:ext cx="480" cy="28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/>
                      <a:t>i </a:t>
                    </a:r>
                  </a:p>
                </p:txBody>
              </p:sp>
              <p:sp>
                <p:nvSpPr>
                  <p:cNvPr id="1063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355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4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2" y="3168"/>
                    <a:ext cx="528" cy="28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/>
                      <a:t>j</a:t>
                    </a:r>
                  </a:p>
                </p:txBody>
              </p:sp>
              <p:sp>
                <p:nvSpPr>
                  <p:cNvPr id="1065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72" y="2976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6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76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7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776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8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2400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9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024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0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024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1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2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400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3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400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4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3024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aphicFrame>
              <p:nvGraphicFramePr>
                <p:cNvPr id="1026" name="Object 121"/>
                <p:cNvGraphicFramePr>
                  <a:graphicFrameLocks noChangeAspect="1"/>
                </p:cNvGraphicFramePr>
                <p:nvPr/>
              </p:nvGraphicFramePr>
              <p:xfrm>
                <a:off x="1484" y="2257"/>
                <a:ext cx="484" cy="4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665" name="Equation" r:id="rId4" imgW="469800" imgH="393480" progId="Equation.DSMT4">
                        <p:embed/>
                      </p:oleObj>
                    </mc:Choice>
                    <mc:Fallback>
                      <p:oleObj name="Equation" r:id="rId4" imgW="469800" imgH="393480" progId="Equation.DSMT4">
                        <p:embed/>
                        <p:pic>
                          <p:nvPicPr>
                            <p:cNvPr id="0" name="Object 1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84" y="2257"/>
                              <a:ext cx="484" cy="40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7" name="Object 117"/>
                <p:cNvGraphicFramePr>
                  <a:graphicFrameLocks noChangeAspect="1"/>
                </p:cNvGraphicFramePr>
                <p:nvPr/>
              </p:nvGraphicFramePr>
              <p:xfrm>
                <a:off x="2869" y="1200"/>
                <a:ext cx="406" cy="3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666" name="Equation" r:id="rId6" imgW="469800" imgH="419040" progId="Equation.DSMT4">
                        <p:embed/>
                      </p:oleObj>
                    </mc:Choice>
                    <mc:Fallback>
                      <p:oleObj name="Equation" r:id="rId6" imgW="469800" imgH="419040" progId="Equation.DSMT4">
                        <p:embed/>
                        <p:pic>
                          <p:nvPicPr>
                            <p:cNvPr id="0" name="Object 1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69" y="1200"/>
                              <a:ext cx="406" cy="3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8" name="Object 127"/>
                <p:cNvGraphicFramePr>
                  <a:graphicFrameLocks noChangeAspect="1"/>
                </p:cNvGraphicFramePr>
                <p:nvPr/>
              </p:nvGraphicFramePr>
              <p:xfrm>
                <a:off x="2832" y="3648"/>
                <a:ext cx="436" cy="3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667" name="Equation" r:id="rId8" imgW="469800" imgH="419040" progId="Equation.DSMT4">
                        <p:embed/>
                      </p:oleObj>
                    </mc:Choice>
                    <mc:Fallback>
                      <p:oleObj name="Equation" r:id="rId8" imgW="469800" imgH="419040" progId="Equation.DSMT4">
                        <p:embed/>
                        <p:pic>
                          <p:nvPicPr>
                            <p:cNvPr id="0" name="Object 1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2" y="3648"/>
                              <a:ext cx="436" cy="38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031" name="Text Box 143"/>
              <p:cNvSpPr txBox="1">
                <a:spLocks noChangeArrowheads="1"/>
              </p:cNvSpPr>
              <p:nvPr/>
            </p:nvSpPr>
            <p:spPr bwMode="auto">
              <a:xfrm>
                <a:off x="6400800" y="3886200"/>
                <a:ext cx="1295400" cy="377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i="1" dirty="0"/>
                  <a:t>P = </a:t>
                </a:r>
                <a:r>
                  <a:rPr lang="en-US" sz="1600" i="1" dirty="0" err="1"/>
                  <a:t>P</a:t>
                </a:r>
                <a:r>
                  <a:rPr lang="en-US" sz="1600" i="1" baseline="-25000" dirty="0" err="1"/>
                  <a:t>e</a:t>
                </a:r>
                <a:endParaRPr lang="en-US" sz="1600" i="1" baseline="-25000" dirty="0"/>
              </a:p>
            </p:txBody>
          </p:sp>
          <p:sp>
            <p:nvSpPr>
              <p:cNvPr id="1032" name="AutoShape 147"/>
              <p:cNvSpPr>
                <a:spLocks noChangeArrowheads="1"/>
              </p:cNvSpPr>
              <p:nvPr/>
            </p:nvSpPr>
            <p:spPr bwMode="auto">
              <a:xfrm>
                <a:off x="4648200" y="3733800"/>
                <a:ext cx="152400" cy="442913"/>
              </a:xfrm>
              <a:prstGeom prst="upArrow">
                <a:avLst>
                  <a:gd name="adj1" fmla="val 50000"/>
                  <a:gd name="adj2" fmla="val 72656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AutoShape 148"/>
              <p:cNvSpPr>
                <a:spLocks noChangeArrowheads="1"/>
              </p:cNvSpPr>
              <p:nvPr/>
            </p:nvSpPr>
            <p:spPr bwMode="auto">
              <a:xfrm flipV="1">
                <a:off x="5715000" y="2743200"/>
                <a:ext cx="152400" cy="442913"/>
              </a:xfrm>
              <a:prstGeom prst="upArrow">
                <a:avLst>
                  <a:gd name="adj1" fmla="val 50000"/>
                  <a:gd name="adj2" fmla="val 72656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TextBox 51"/>
              <p:cNvSpPr txBox="1">
                <a:spLocks noChangeArrowheads="1"/>
              </p:cNvSpPr>
              <p:nvPr/>
            </p:nvSpPr>
            <p:spPr bwMode="auto">
              <a:xfrm>
                <a:off x="5181600" y="2514600"/>
                <a:ext cx="137160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Constant BHP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5486400" y="4904601"/>
              <a:ext cx="457200" cy="20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</a:t>
              </a:r>
              <a:r>
                <a:rPr lang="en-US" sz="1200" dirty="0" smtClean="0"/>
                <a:t> =1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00800" y="4904601"/>
              <a:ext cx="457200" cy="20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</a:t>
              </a:r>
              <a:r>
                <a:rPr lang="en-US" sz="1200" dirty="0" smtClean="0"/>
                <a:t> = 2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239000" y="4904601"/>
              <a:ext cx="457200" cy="20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</a:t>
              </a:r>
              <a:r>
                <a:rPr lang="en-US" sz="1200" dirty="0" smtClean="0"/>
                <a:t> = 3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39000" y="3962400"/>
              <a:ext cx="457200" cy="20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 = 6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00800" y="3962400"/>
              <a:ext cx="457200" cy="20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</a:t>
              </a:r>
              <a:r>
                <a:rPr lang="en-US" sz="1200" dirty="0" smtClean="0"/>
                <a:t> = 5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86400" y="3962400"/>
              <a:ext cx="457200" cy="20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</a:t>
              </a:r>
              <a:r>
                <a:rPr lang="en-US" sz="1200" dirty="0" smtClean="0"/>
                <a:t> = 4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86400" y="3048000"/>
              <a:ext cx="457200" cy="20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</a:t>
              </a:r>
              <a:r>
                <a:rPr lang="en-US" sz="1200" dirty="0" smtClean="0"/>
                <a:t> = 7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00800" y="3048000"/>
              <a:ext cx="457200" cy="20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</a:t>
              </a:r>
              <a:r>
                <a:rPr lang="en-US" sz="1200" dirty="0" smtClean="0"/>
                <a:t> = 8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15200" y="3048000"/>
              <a:ext cx="457200" cy="20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</a:t>
              </a:r>
              <a:r>
                <a:rPr lang="en-US" sz="1200" dirty="0" smtClean="0"/>
                <a:t> = 9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n-US" sz="2400" dirty="0" err="1" smtClean="0"/>
              <a:t>Gridblock</a:t>
            </a:r>
            <a:r>
              <a:rPr lang="en-US" sz="2400" dirty="0" smtClean="0"/>
              <a:t> l=5 (</a:t>
            </a:r>
            <a:r>
              <a:rPr lang="en-US" sz="2400" dirty="0" err="1" smtClean="0"/>
              <a:t>i</a:t>
            </a:r>
            <a:r>
              <a:rPr lang="en-US" sz="2400" dirty="0" smtClean="0"/>
              <a:t>=2; j=2)</a:t>
            </a:r>
            <a:endParaRPr lang="en-US" sz="2400" dirty="0"/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99933730"/>
              </p:ext>
            </p:extLst>
          </p:nvPr>
        </p:nvGraphicFramePr>
        <p:xfrm>
          <a:off x="376238" y="1263650"/>
          <a:ext cx="74564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3" name="Equation" r:id="rId4" imgW="5879880" imgH="406080" progId="Equation.DSMT4">
                  <p:embed/>
                </p:oleObj>
              </mc:Choice>
              <mc:Fallback>
                <p:oleObj name="Equation" r:id="rId4" imgW="587988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1263650"/>
                        <a:ext cx="7456487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04800" y="5334000"/>
            <a:ext cx="487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Equation 5 can then be written as:</a:t>
            </a:r>
            <a:endParaRPr lang="en-US" u="sng" dirty="0"/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5486400" y="2362200"/>
            <a:ext cx="3429000" cy="3124200"/>
            <a:chOff x="3216" y="1872"/>
            <a:chExt cx="2448" cy="2208"/>
          </a:xfrm>
        </p:grpSpPr>
        <p:grpSp>
          <p:nvGrpSpPr>
            <p:cNvPr id="3" name="Group 64"/>
            <p:cNvGrpSpPr>
              <a:grpSpLocks/>
            </p:cNvGrpSpPr>
            <p:nvPr/>
          </p:nvGrpSpPr>
          <p:grpSpPr bwMode="auto">
            <a:xfrm>
              <a:off x="3216" y="1872"/>
              <a:ext cx="1972" cy="2208"/>
              <a:chOff x="3216" y="1872"/>
              <a:chExt cx="1972" cy="2208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3216" y="1872"/>
                <a:ext cx="1972" cy="2208"/>
                <a:chOff x="1484" y="1200"/>
                <a:chExt cx="2500" cy="2837"/>
              </a:xfrm>
            </p:grpSpPr>
            <p:grpSp>
              <p:nvGrpSpPr>
                <p:cNvPr id="5" name="Group 15"/>
                <p:cNvGrpSpPr>
                  <a:grpSpLocks/>
                </p:cNvGrpSpPr>
                <p:nvPr/>
              </p:nvGrpSpPr>
              <p:grpSpPr bwMode="auto">
                <a:xfrm>
                  <a:off x="1632" y="1584"/>
                  <a:ext cx="2352" cy="2431"/>
                  <a:chOff x="1632" y="1392"/>
                  <a:chExt cx="2352" cy="2431"/>
                </a:xfrm>
              </p:grpSpPr>
              <p:sp>
                <p:nvSpPr>
                  <p:cNvPr id="3073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328" y="3076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3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3076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3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3076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3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328" y="2745"/>
                    <a:ext cx="656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4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2745"/>
                    <a:ext cx="656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4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745"/>
                    <a:ext cx="656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4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328" y="2413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4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2413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4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413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4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328" y="2055"/>
                    <a:ext cx="656" cy="3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4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2055"/>
                    <a:ext cx="656" cy="3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4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055"/>
                    <a:ext cx="656" cy="35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4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328" y="1724"/>
                    <a:ext cx="656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4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1724"/>
                    <a:ext cx="656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5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24"/>
                    <a:ext cx="656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5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328" y="1392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5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672" y="1392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5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392"/>
                    <a:ext cx="656" cy="3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b"/>
                  <a:lstStyle/>
                  <a:p>
                    <a:pPr marL="342900" indent="-342900" algn="l" eaLnBrk="0" fontAlgn="b" hangingPunct="0"/>
                    <a:r>
                      <a:rPr lang="en-US" sz="1000">
                        <a:latin typeface="Arial" charset="0"/>
                        <a:cs typeface="Arial" charset="0"/>
                      </a:rPr>
                      <a:t> </a:t>
                    </a:r>
                    <a:endParaRPr lang="en-US"/>
                  </a:p>
                </p:txBody>
              </p:sp>
              <p:sp>
                <p:nvSpPr>
                  <p:cNvPr id="3075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1392"/>
                    <a:ext cx="1968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55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3408"/>
                    <a:ext cx="1968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5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1392"/>
                    <a:ext cx="0" cy="2016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5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1392"/>
                    <a:ext cx="0" cy="2016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5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672" y="1392"/>
                    <a:ext cx="0" cy="2016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5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328" y="1392"/>
                    <a:ext cx="0" cy="2016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055"/>
                    <a:ext cx="1968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745"/>
                    <a:ext cx="1968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2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3" y="3408"/>
                    <a:ext cx="481" cy="41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/>
                      <a:t>i </a:t>
                    </a:r>
                  </a:p>
                </p:txBody>
              </p:sp>
              <p:sp>
                <p:nvSpPr>
                  <p:cNvPr id="3076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355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4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2" y="3169"/>
                    <a:ext cx="527" cy="41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/>
                      <a:t>j</a:t>
                    </a:r>
                  </a:p>
                </p:txBody>
              </p:sp>
              <p:sp>
                <p:nvSpPr>
                  <p:cNvPr id="30765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72" y="2976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6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776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7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776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8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2400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69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024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0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024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1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2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400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3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400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4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3024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aphicFrame>
              <p:nvGraphicFramePr>
                <p:cNvPr id="30775" name="Object 55"/>
                <p:cNvGraphicFramePr>
                  <a:graphicFrameLocks noChangeAspect="1"/>
                </p:cNvGraphicFramePr>
                <p:nvPr/>
              </p:nvGraphicFramePr>
              <p:xfrm>
                <a:off x="1484" y="2244"/>
                <a:ext cx="484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4634" name="Equation" r:id="rId6" imgW="469800" imgH="419040" progId="Equation.DSMT4">
                        <p:embed/>
                      </p:oleObj>
                    </mc:Choice>
                    <mc:Fallback>
                      <p:oleObj name="Equation" r:id="rId6" imgW="469800" imgH="419040" progId="Equation.DSMT4">
                        <p:embed/>
                        <p:pic>
                          <p:nvPicPr>
                            <p:cNvPr id="0" name="Picture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84" y="2244"/>
                              <a:ext cx="484" cy="43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76" name="Object 56"/>
                <p:cNvGraphicFramePr>
                  <a:graphicFrameLocks noChangeAspect="1"/>
                </p:cNvGraphicFramePr>
                <p:nvPr/>
              </p:nvGraphicFramePr>
              <p:xfrm>
                <a:off x="2832" y="1200"/>
                <a:ext cx="480" cy="3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4635" name="Equation" r:id="rId8" imgW="469800" imgH="393480" progId="Equation.DSMT4">
                        <p:embed/>
                      </p:oleObj>
                    </mc:Choice>
                    <mc:Fallback>
                      <p:oleObj name="Equation" r:id="rId8" imgW="469800" imgH="393480" progId="Equation.DSMT4">
                        <p:embed/>
                        <p:pic>
                          <p:nvPicPr>
                            <p:cNvPr id="0" name="Picture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2" y="1200"/>
                              <a:ext cx="480" cy="3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77" name="Object 57"/>
                <p:cNvGraphicFramePr>
                  <a:graphicFrameLocks noChangeAspect="1"/>
                </p:cNvGraphicFramePr>
                <p:nvPr/>
              </p:nvGraphicFramePr>
              <p:xfrm>
                <a:off x="2832" y="3648"/>
                <a:ext cx="436" cy="3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4636" name="Equation" r:id="rId10" imgW="469800" imgH="419040" progId="Equation.DSMT4">
                        <p:embed/>
                      </p:oleObj>
                    </mc:Choice>
                    <mc:Fallback>
                      <p:oleObj name="Equation" r:id="rId10" imgW="469800" imgH="419040" progId="Equation.DSMT4">
                        <p:embed/>
                        <p:pic>
                          <p:nvPicPr>
                            <p:cNvPr id="0" name="Picture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2" y="3648"/>
                              <a:ext cx="436" cy="38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0778" name="Rectangle 58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528" cy="52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9" name="Oval 59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80" name="Text Box 60"/>
            <p:cNvSpPr txBox="1">
              <a:spLocks noChangeArrowheads="1"/>
            </p:cNvSpPr>
            <p:nvPr/>
          </p:nvSpPr>
          <p:spPr bwMode="auto">
            <a:xfrm>
              <a:off x="5183" y="2784"/>
              <a:ext cx="481" cy="2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/>
                <a:t>P = P</a:t>
              </a:r>
              <a:r>
                <a:rPr lang="en-US" sz="1400" i="1" baseline="-25000"/>
                <a:t>e</a:t>
              </a:r>
            </a:p>
          </p:txBody>
        </p:sp>
      </p:grp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81000" y="1981200"/>
            <a:ext cx="830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Block 5 is an interior block; has no boundary conditions. But it does have a well</a:t>
            </a:r>
            <a:endParaRPr lang="en-US" u="sng" dirty="0"/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163810"/>
              </p:ext>
            </p:extLst>
          </p:nvPr>
        </p:nvGraphicFramePr>
        <p:xfrm>
          <a:off x="361950" y="5943600"/>
          <a:ext cx="8228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7" name="Equation" r:id="rId11" imgW="5308560" imgH="393480" progId="Equation.DSMT4">
                  <p:embed/>
                </p:oleObj>
              </mc:Choice>
              <mc:Fallback>
                <p:oleObj name="Equation" r:id="rId11" imgW="530856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5943600"/>
                        <a:ext cx="82280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n-US" sz="2400" dirty="0" smtClean="0"/>
              <a:t>Transmissibility Matrix for block (row) #5</a:t>
            </a:r>
            <a:endParaRPr lang="en-US" sz="2400" dirty="0"/>
          </a:p>
        </p:txBody>
      </p:sp>
      <p:graphicFrame>
        <p:nvGraphicFramePr>
          <p:cNvPr id="2050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685800" y="2286000"/>
          <a:ext cx="7010400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0" name="Equation" r:id="rId4" imgW="5295600" imgH="3098520" progId="Equation.DSMT4">
                  <p:embed/>
                </p:oleObj>
              </mc:Choice>
              <mc:Fallback>
                <p:oleObj name="Equation" r:id="rId4" imgW="5295600" imgH="30985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7010400" cy="410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965985"/>
              </p:ext>
            </p:extLst>
          </p:nvPr>
        </p:nvGraphicFramePr>
        <p:xfrm>
          <a:off x="439738" y="1143000"/>
          <a:ext cx="72739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1" name="Equation" r:id="rId6" imgW="5308560" imgH="393480" progId="Equation.DSMT4">
                  <p:embed/>
                </p:oleObj>
              </mc:Choice>
              <mc:Fallback>
                <p:oleObj name="Equation" r:id="rId6" imgW="53085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1143000"/>
                        <a:ext cx="727392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sz="2400" dirty="0" err="1" smtClean="0"/>
              <a:t>Gridblock</a:t>
            </a:r>
            <a:r>
              <a:rPr lang="en-US" sz="2400" dirty="0" smtClean="0"/>
              <a:t> l=6 (</a:t>
            </a:r>
            <a:r>
              <a:rPr lang="en-US" sz="2400" dirty="0" err="1" smtClean="0"/>
              <a:t>i</a:t>
            </a:r>
            <a:r>
              <a:rPr lang="en-US" sz="2400" dirty="0" smtClean="0"/>
              <a:t>=3; j=2)</a:t>
            </a:r>
            <a:endParaRPr lang="en-US" sz="2400" dirty="0"/>
          </a:p>
        </p:txBody>
      </p:sp>
      <p:graphicFrame>
        <p:nvGraphicFramePr>
          <p:cNvPr id="33795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06013165"/>
              </p:ext>
            </p:extLst>
          </p:nvPr>
        </p:nvGraphicFramePr>
        <p:xfrm>
          <a:off x="1447800" y="3368675"/>
          <a:ext cx="27559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7" name="Equation" r:id="rId4" imgW="1396800" imgH="291960" progId="Equation.DSMT4">
                  <p:embed/>
                </p:oleObj>
              </mc:Choice>
              <mc:Fallback>
                <p:oleObj name="Equation" r:id="rId4" imgW="1396800" imgH="291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68675"/>
                        <a:ext cx="27559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11073666"/>
              </p:ext>
            </p:extLst>
          </p:nvPr>
        </p:nvGraphicFramePr>
        <p:xfrm>
          <a:off x="296863" y="1230313"/>
          <a:ext cx="75533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8" name="Equation" r:id="rId6" imgW="5486400" imgH="406080" progId="Equation.DSMT4">
                  <p:embed/>
                </p:oleObj>
              </mc:Choice>
              <mc:Fallback>
                <p:oleObj name="Equation" r:id="rId6" imgW="548640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1230313"/>
                        <a:ext cx="75533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81000" y="4953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Equation </a:t>
            </a:r>
            <a:r>
              <a:rPr lang="en-US" u="sng" dirty="0"/>
              <a:t>6 is </a:t>
            </a:r>
            <a:r>
              <a:rPr lang="en-US" u="sng" dirty="0" smtClean="0"/>
              <a:t>the rearranged </a:t>
            </a:r>
            <a:r>
              <a:rPr lang="en-US" u="sng" dirty="0"/>
              <a:t>as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5410200" y="2362200"/>
            <a:ext cx="3733800" cy="2971800"/>
            <a:chOff x="3072" y="1872"/>
            <a:chExt cx="2592" cy="220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072" y="1872"/>
              <a:ext cx="1972" cy="2208"/>
              <a:chOff x="1484" y="1200"/>
              <a:chExt cx="2500" cy="2837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632" y="1584"/>
                <a:ext cx="2352" cy="2453"/>
                <a:chOff x="1632" y="1392"/>
                <a:chExt cx="2352" cy="2453"/>
              </a:xfrm>
            </p:grpSpPr>
            <p:sp>
              <p:nvSpPr>
                <p:cNvPr id="3380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28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04" name="Rectangle 12"/>
                <p:cNvSpPr>
                  <a:spLocks noChangeArrowheads="1"/>
                </p:cNvSpPr>
                <p:nvPr/>
              </p:nvSpPr>
              <p:spPr bwMode="auto">
                <a:xfrm>
                  <a:off x="2672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05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06" name="Rectangle 14"/>
                <p:cNvSpPr>
                  <a:spLocks noChangeArrowheads="1"/>
                </p:cNvSpPr>
                <p:nvPr/>
              </p:nvSpPr>
              <p:spPr bwMode="auto">
                <a:xfrm>
                  <a:off x="3328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07" name="Rectangle 15"/>
                <p:cNvSpPr>
                  <a:spLocks noChangeArrowheads="1"/>
                </p:cNvSpPr>
                <p:nvPr/>
              </p:nvSpPr>
              <p:spPr bwMode="auto">
                <a:xfrm>
                  <a:off x="2672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08" name="Rectangle 16"/>
                <p:cNvSpPr>
                  <a:spLocks noChangeArrowheads="1"/>
                </p:cNvSpPr>
                <p:nvPr/>
              </p:nvSpPr>
              <p:spPr bwMode="auto">
                <a:xfrm>
                  <a:off x="2016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09" name="Rectangle 17"/>
                <p:cNvSpPr>
                  <a:spLocks noChangeArrowheads="1"/>
                </p:cNvSpPr>
                <p:nvPr/>
              </p:nvSpPr>
              <p:spPr bwMode="auto">
                <a:xfrm>
                  <a:off x="3328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10" name="Rectangle 18"/>
                <p:cNvSpPr>
                  <a:spLocks noChangeArrowheads="1"/>
                </p:cNvSpPr>
                <p:nvPr/>
              </p:nvSpPr>
              <p:spPr bwMode="auto">
                <a:xfrm>
                  <a:off x="2672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11" name="Rectangle 19"/>
                <p:cNvSpPr>
                  <a:spLocks noChangeArrowheads="1"/>
                </p:cNvSpPr>
                <p:nvPr/>
              </p:nvSpPr>
              <p:spPr bwMode="auto">
                <a:xfrm>
                  <a:off x="2016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12" name="Rectangle 20"/>
                <p:cNvSpPr>
                  <a:spLocks noChangeArrowheads="1"/>
                </p:cNvSpPr>
                <p:nvPr/>
              </p:nvSpPr>
              <p:spPr bwMode="auto">
                <a:xfrm>
                  <a:off x="3328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13" name="Rectangle 21"/>
                <p:cNvSpPr>
                  <a:spLocks noChangeArrowheads="1"/>
                </p:cNvSpPr>
                <p:nvPr/>
              </p:nvSpPr>
              <p:spPr bwMode="auto">
                <a:xfrm>
                  <a:off x="2672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14" name="Rectangle 22"/>
                <p:cNvSpPr>
                  <a:spLocks noChangeArrowheads="1"/>
                </p:cNvSpPr>
                <p:nvPr/>
              </p:nvSpPr>
              <p:spPr bwMode="auto">
                <a:xfrm>
                  <a:off x="2016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15" name="Rectangle 23"/>
                <p:cNvSpPr>
                  <a:spLocks noChangeArrowheads="1"/>
                </p:cNvSpPr>
                <p:nvPr/>
              </p:nvSpPr>
              <p:spPr bwMode="auto">
                <a:xfrm>
                  <a:off x="3328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672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17" name="Rectangle 25"/>
                <p:cNvSpPr>
                  <a:spLocks noChangeArrowheads="1"/>
                </p:cNvSpPr>
                <p:nvPr/>
              </p:nvSpPr>
              <p:spPr bwMode="auto">
                <a:xfrm>
                  <a:off x="2016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18" name="Rectangle 26"/>
                <p:cNvSpPr>
                  <a:spLocks noChangeArrowheads="1"/>
                </p:cNvSpPr>
                <p:nvPr/>
              </p:nvSpPr>
              <p:spPr bwMode="auto">
                <a:xfrm>
                  <a:off x="3328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19" name="Rectangle 27"/>
                <p:cNvSpPr>
                  <a:spLocks noChangeArrowheads="1"/>
                </p:cNvSpPr>
                <p:nvPr/>
              </p:nvSpPr>
              <p:spPr bwMode="auto">
                <a:xfrm>
                  <a:off x="2672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20" name="Rectangle 28"/>
                <p:cNvSpPr>
                  <a:spLocks noChangeArrowheads="1"/>
                </p:cNvSpPr>
                <p:nvPr/>
              </p:nvSpPr>
              <p:spPr bwMode="auto">
                <a:xfrm>
                  <a:off x="2016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3821" name="Line 29"/>
                <p:cNvSpPr>
                  <a:spLocks noChangeShapeType="1"/>
                </p:cNvSpPr>
                <p:nvPr/>
              </p:nvSpPr>
              <p:spPr bwMode="auto">
                <a:xfrm>
                  <a:off x="2016" y="1392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2" name="Line 30"/>
                <p:cNvSpPr>
                  <a:spLocks noChangeShapeType="1"/>
                </p:cNvSpPr>
                <p:nvPr/>
              </p:nvSpPr>
              <p:spPr bwMode="auto">
                <a:xfrm>
                  <a:off x="2016" y="3408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3" name="Line 31"/>
                <p:cNvSpPr>
                  <a:spLocks noChangeShapeType="1"/>
                </p:cNvSpPr>
                <p:nvPr/>
              </p:nvSpPr>
              <p:spPr bwMode="auto">
                <a:xfrm>
                  <a:off x="2016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4" name="Line 32"/>
                <p:cNvSpPr>
                  <a:spLocks noChangeShapeType="1"/>
                </p:cNvSpPr>
                <p:nvPr/>
              </p:nvSpPr>
              <p:spPr bwMode="auto">
                <a:xfrm>
                  <a:off x="3984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5" name="Line 33"/>
                <p:cNvSpPr>
                  <a:spLocks noChangeShapeType="1"/>
                </p:cNvSpPr>
                <p:nvPr/>
              </p:nvSpPr>
              <p:spPr bwMode="auto">
                <a:xfrm>
                  <a:off x="2672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6" name="Line 34"/>
                <p:cNvSpPr>
                  <a:spLocks noChangeShapeType="1"/>
                </p:cNvSpPr>
                <p:nvPr/>
              </p:nvSpPr>
              <p:spPr bwMode="auto">
                <a:xfrm>
                  <a:off x="3328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7" name="Line 35"/>
                <p:cNvSpPr>
                  <a:spLocks noChangeShapeType="1"/>
                </p:cNvSpPr>
                <p:nvPr/>
              </p:nvSpPr>
              <p:spPr bwMode="auto">
                <a:xfrm>
                  <a:off x="2016" y="2055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8" name="Line 36"/>
                <p:cNvSpPr>
                  <a:spLocks noChangeShapeType="1"/>
                </p:cNvSpPr>
                <p:nvPr/>
              </p:nvSpPr>
              <p:spPr bwMode="auto">
                <a:xfrm>
                  <a:off x="2016" y="2745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823" y="3408"/>
                  <a:ext cx="481" cy="4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i </a:t>
                  </a:r>
                </a:p>
              </p:txBody>
            </p:sp>
            <p:sp>
              <p:nvSpPr>
                <p:cNvPr id="33830" name="Line 38"/>
                <p:cNvSpPr>
                  <a:spLocks noChangeShapeType="1"/>
                </p:cNvSpPr>
                <p:nvPr/>
              </p:nvSpPr>
              <p:spPr bwMode="auto">
                <a:xfrm>
                  <a:off x="2160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3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32" y="3167"/>
                  <a:ext cx="527" cy="4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j</a:t>
                  </a:r>
                </a:p>
              </p:txBody>
            </p:sp>
            <p:sp>
              <p:nvSpPr>
                <p:cNvPr id="3383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872" y="297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33" name="Oval 41"/>
                <p:cNvSpPr>
                  <a:spLocks noChangeArrowheads="1"/>
                </p:cNvSpPr>
                <p:nvPr/>
              </p:nvSpPr>
              <p:spPr bwMode="auto">
                <a:xfrm>
                  <a:off x="2352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34" name="Oval 42"/>
                <p:cNvSpPr>
                  <a:spLocks noChangeArrowheads="1"/>
                </p:cNvSpPr>
                <p:nvPr/>
              </p:nvSpPr>
              <p:spPr bwMode="auto">
                <a:xfrm>
                  <a:off x="2976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35" name="Oval 43"/>
                <p:cNvSpPr>
                  <a:spLocks noChangeArrowheads="1"/>
                </p:cNvSpPr>
                <p:nvPr/>
              </p:nvSpPr>
              <p:spPr bwMode="auto">
                <a:xfrm>
                  <a:off x="2352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36" name="Oval 44"/>
                <p:cNvSpPr>
                  <a:spLocks noChangeArrowheads="1"/>
                </p:cNvSpPr>
                <p:nvPr/>
              </p:nvSpPr>
              <p:spPr bwMode="auto">
                <a:xfrm>
                  <a:off x="2352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37" name="Oval 45"/>
                <p:cNvSpPr>
                  <a:spLocks noChangeArrowheads="1"/>
                </p:cNvSpPr>
                <p:nvPr/>
              </p:nvSpPr>
              <p:spPr bwMode="auto">
                <a:xfrm>
                  <a:off x="2976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38" name="Oval 46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39" name="Oval 47"/>
                <p:cNvSpPr>
                  <a:spLocks noChangeArrowheads="1"/>
                </p:cNvSpPr>
                <p:nvPr/>
              </p:nvSpPr>
              <p:spPr bwMode="auto">
                <a:xfrm>
                  <a:off x="2976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40" name="Oval 48"/>
                <p:cNvSpPr>
                  <a:spLocks noChangeArrowheads="1"/>
                </p:cNvSpPr>
                <p:nvPr/>
              </p:nvSpPr>
              <p:spPr bwMode="auto">
                <a:xfrm>
                  <a:off x="3600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41" name="Oval 49"/>
                <p:cNvSpPr>
                  <a:spLocks noChangeArrowheads="1"/>
                </p:cNvSpPr>
                <p:nvPr/>
              </p:nvSpPr>
              <p:spPr bwMode="auto">
                <a:xfrm>
                  <a:off x="3600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33842" name="Object 50"/>
              <p:cNvGraphicFramePr>
                <a:graphicFrameLocks noChangeAspect="1"/>
              </p:cNvGraphicFramePr>
              <p:nvPr/>
            </p:nvGraphicFramePr>
            <p:xfrm>
              <a:off x="1484" y="2244"/>
              <a:ext cx="4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679" name="Equation" r:id="rId8" imgW="469800" imgH="419040" progId="Equation.DSMT4">
                      <p:embed/>
                    </p:oleObj>
                  </mc:Choice>
                  <mc:Fallback>
                    <p:oleObj name="Equation" r:id="rId8" imgW="469800" imgH="41904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4" y="2244"/>
                            <a:ext cx="484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3" name="Object 51"/>
              <p:cNvGraphicFramePr>
                <a:graphicFrameLocks noChangeAspect="1"/>
              </p:cNvGraphicFramePr>
              <p:nvPr/>
            </p:nvGraphicFramePr>
            <p:xfrm>
              <a:off x="2832" y="1200"/>
              <a:ext cx="480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680" name="Equation" r:id="rId10" imgW="469800" imgH="393480" progId="Equation.DSMT4">
                      <p:embed/>
                    </p:oleObj>
                  </mc:Choice>
                  <mc:Fallback>
                    <p:oleObj name="Equation" r:id="rId10" imgW="469800" imgH="39348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200"/>
                            <a:ext cx="480" cy="3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4" name="Object 52"/>
              <p:cNvGraphicFramePr>
                <a:graphicFrameLocks noChangeAspect="1"/>
              </p:cNvGraphicFramePr>
              <p:nvPr/>
            </p:nvGraphicFramePr>
            <p:xfrm>
              <a:off x="2832" y="3648"/>
              <a:ext cx="436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681" name="Equation" r:id="rId12" imgW="469800" imgH="419040" progId="Equation.DSMT4">
                      <p:embed/>
                    </p:oleObj>
                  </mc:Choice>
                  <mc:Fallback>
                    <p:oleObj name="Equation" r:id="rId12" imgW="469800" imgH="41904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648"/>
                            <a:ext cx="436" cy="3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845" name="Rectangle 53"/>
            <p:cNvSpPr>
              <a:spLocks noChangeArrowheads="1"/>
            </p:cNvSpPr>
            <p:nvPr/>
          </p:nvSpPr>
          <p:spPr bwMode="auto">
            <a:xfrm>
              <a:off x="4512" y="2688"/>
              <a:ext cx="528" cy="5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auto">
            <a:xfrm>
              <a:off x="4752" y="29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>
              <a:off x="5184" y="2784"/>
              <a:ext cx="480" cy="2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/>
                <a:t>P = P</a:t>
              </a:r>
              <a:r>
                <a:rPr lang="en-US" sz="1400" i="1" baseline="-25000"/>
                <a:t>e</a:t>
              </a:r>
            </a:p>
          </p:txBody>
        </p:sp>
      </p:grp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304800" y="2819400"/>
            <a:ext cx="563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Constant Pressure Boundary Condition on right</a:t>
            </a:r>
            <a:endParaRPr lang="en-US" u="sng" dirty="0"/>
          </a:p>
        </p:txBody>
      </p:sp>
      <p:graphicFrame>
        <p:nvGraphicFramePr>
          <p:cNvPr id="195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611082"/>
              </p:ext>
            </p:extLst>
          </p:nvPr>
        </p:nvGraphicFramePr>
        <p:xfrm>
          <a:off x="390525" y="5486400"/>
          <a:ext cx="74263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2" name="Equation" r:id="rId13" imgW="5029200" imgH="393480" progId="Equation.DSMT4">
                  <p:embed/>
                </p:oleObj>
              </mc:Choice>
              <mc:Fallback>
                <p:oleObj name="Equation" r:id="rId13" imgW="502920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5486400"/>
                        <a:ext cx="74263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n-US" sz="2400" dirty="0" smtClean="0"/>
              <a:t>Transmissibility Matrix for block (row) # 6</a:t>
            </a:r>
            <a:endParaRPr lang="en-US" sz="2400" dirty="0"/>
          </a:p>
        </p:txBody>
      </p:sp>
      <p:graphicFrame>
        <p:nvGraphicFramePr>
          <p:cNvPr id="2050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762000" y="1981200"/>
          <a:ext cx="7010400" cy="4640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6" name="Equation" r:id="rId4" imgW="5295600" imgH="3504960" progId="Equation.DSMT4">
                  <p:embed/>
                </p:oleObj>
              </mc:Choice>
              <mc:Fallback>
                <p:oleObj name="Equation" r:id="rId4" imgW="5295600" imgH="3504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7010400" cy="4640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130953"/>
              </p:ext>
            </p:extLst>
          </p:nvPr>
        </p:nvGraphicFramePr>
        <p:xfrm>
          <a:off x="314325" y="1143000"/>
          <a:ext cx="74263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7" name="Equation" r:id="rId6" imgW="5029200" imgH="393480" progId="Equation.DSMT4">
                  <p:embed/>
                </p:oleObj>
              </mc:Choice>
              <mc:Fallback>
                <p:oleObj name="Equation" r:id="rId6" imgW="502920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1143000"/>
                        <a:ext cx="74263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n-US" sz="2400" dirty="0" err="1" smtClean="0"/>
              <a:t>Gridblock</a:t>
            </a:r>
            <a:r>
              <a:rPr lang="en-US" sz="2400" dirty="0" smtClean="0"/>
              <a:t> l=7 (</a:t>
            </a:r>
            <a:r>
              <a:rPr lang="en-US" sz="2400" dirty="0" err="1" smtClean="0"/>
              <a:t>i</a:t>
            </a:r>
            <a:r>
              <a:rPr lang="en-US" sz="2400" dirty="0" smtClean="0"/>
              <a:t>=1, j=3)</a:t>
            </a:r>
            <a:endParaRPr lang="en-US" sz="2400" dirty="0"/>
          </a:p>
        </p:txBody>
      </p:sp>
      <p:graphicFrame>
        <p:nvGraphicFramePr>
          <p:cNvPr id="34819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3281363"/>
          <a:ext cx="19034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96" name="Equation" r:id="rId4" imgW="927000" imgH="291960" progId="Equation.DSMT4">
                  <p:embed/>
                </p:oleObj>
              </mc:Choice>
              <mc:Fallback>
                <p:oleObj name="Equation" r:id="rId4" imgW="927000" imgH="291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81363"/>
                        <a:ext cx="19034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81823988"/>
              </p:ext>
            </p:extLst>
          </p:nvPr>
        </p:nvGraphicFramePr>
        <p:xfrm>
          <a:off x="423863" y="1077913"/>
          <a:ext cx="72548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97" name="Equation" r:id="rId6" imgW="5346360" imgH="406080" progId="Equation.DSMT4">
                  <p:embed/>
                </p:oleObj>
              </mc:Choice>
              <mc:Fallback>
                <p:oleObj name="Equation" r:id="rId6" imgW="534636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1077913"/>
                        <a:ext cx="725487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304800" y="5181600"/>
            <a:ext cx="3581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Equation 7 can be written as:</a:t>
            </a:r>
            <a:endParaRPr lang="en-US" u="sng" dirty="0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5486400" y="2209800"/>
            <a:ext cx="3429000" cy="3200400"/>
            <a:chOff x="3072" y="1872"/>
            <a:chExt cx="2448" cy="2208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072" y="1872"/>
              <a:ext cx="1972" cy="2208"/>
              <a:chOff x="1484" y="1200"/>
              <a:chExt cx="2500" cy="2837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632" y="1584"/>
                <a:ext cx="2352" cy="2421"/>
                <a:chOff x="1632" y="1392"/>
                <a:chExt cx="2352" cy="2421"/>
              </a:xfrm>
            </p:grpSpPr>
            <p:sp>
              <p:nvSpPr>
                <p:cNvPr id="34828" name="Rectangle 12"/>
                <p:cNvSpPr>
                  <a:spLocks noChangeArrowheads="1"/>
                </p:cNvSpPr>
                <p:nvPr/>
              </p:nvSpPr>
              <p:spPr bwMode="auto">
                <a:xfrm>
                  <a:off x="3328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29" name="Rectangle 13"/>
                <p:cNvSpPr>
                  <a:spLocks noChangeArrowheads="1"/>
                </p:cNvSpPr>
                <p:nvPr/>
              </p:nvSpPr>
              <p:spPr bwMode="auto">
                <a:xfrm>
                  <a:off x="2672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30" name="Rectangle 14"/>
                <p:cNvSpPr>
                  <a:spLocks noChangeArrowheads="1"/>
                </p:cNvSpPr>
                <p:nvPr/>
              </p:nvSpPr>
              <p:spPr bwMode="auto">
                <a:xfrm>
                  <a:off x="2016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31" name="Rectangle 15"/>
                <p:cNvSpPr>
                  <a:spLocks noChangeArrowheads="1"/>
                </p:cNvSpPr>
                <p:nvPr/>
              </p:nvSpPr>
              <p:spPr bwMode="auto">
                <a:xfrm>
                  <a:off x="3328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32" name="Rectangle 16"/>
                <p:cNvSpPr>
                  <a:spLocks noChangeArrowheads="1"/>
                </p:cNvSpPr>
                <p:nvPr/>
              </p:nvSpPr>
              <p:spPr bwMode="auto">
                <a:xfrm>
                  <a:off x="2672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33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34" name="Rectangle 18"/>
                <p:cNvSpPr>
                  <a:spLocks noChangeArrowheads="1"/>
                </p:cNvSpPr>
                <p:nvPr/>
              </p:nvSpPr>
              <p:spPr bwMode="auto">
                <a:xfrm>
                  <a:off x="3328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35" name="Rectangle 19"/>
                <p:cNvSpPr>
                  <a:spLocks noChangeArrowheads="1"/>
                </p:cNvSpPr>
                <p:nvPr/>
              </p:nvSpPr>
              <p:spPr bwMode="auto">
                <a:xfrm>
                  <a:off x="2672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36" name="Rectangle 20"/>
                <p:cNvSpPr>
                  <a:spLocks noChangeArrowheads="1"/>
                </p:cNvSpPr>
                <p:nvPr/>
              </p:nvSpPr>
              <p:spPr bwMode="auto">
                <a:xfrm>
                  <a:off x="2016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37" name="Rectangle 21"/>
                <p:cNvSpPr>
                  <a:spLocks noChangeArrowheads="1"/>
                </p:cNvSpPr>
                <p:nvPr/>
              </p:nvSpPr>
              <p:spPr bwMode="auto">
                <a:xfrm>
                  <a:off x="3328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38" name="Rectangle 22"/>
                <p:cNvSpPr>
                  <a:spLocks noChangeArrowheads="1"/>
                </p:cNvSpPr>
                <p:nvPr/>
              </p:nvSpPr>
              <p:spPr bwMode="auto">
                <a:xfrm>
                  <a:off x="2672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39" name="Rectangle 23"/>
                <p:cNvSpPr>
                  <a:spLocks noChangeArrowheads="1"/>
                </p:cNvSpPr>
                <p:nvPr/>
              </p:nvSpPr>
              <p:spPr bwMode="auto">
                <a:xfrm>
                  <a:off x="2016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40" name="Rectangle 24"/>
                <p:cNvSpPr>
                  <a:spLocks noChangeArrowheads="1"/>
                </p:cNvSpPr>
                <p:nvPr/>
              </p:nvSpPr>
              <p:spPr bwMode="auto">
                <a:xfrm>
                  <a:off x="3328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41" name="Rectangle 25"/>
                <p:cNvSpPr>
                  <a:spLocks noChangeArrowheads="1"/>
                </p:cNvSpPr>
                <p:nvPr/>
              </p:nvSpPr>
              <p:spPr bwMode="auto">
                <a:xfrm>
                  <a:off x="2672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42" name="Rectangle 26"/>
                <p:cNvSpPr>
                  <a:spLocks noChangeArrowheads="1"/>
                </p:cNvSpPr>
                <p:nvPr/>
              </p:nvSpPr>
              <p:spPr bwMode="auto">
                <a:xfrm>
                  <a:off x="2016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43" name="Rectangle 27"/>
                <p:cNvSpPr>
                  <a:spLocks noChangeArrowheads="1"/>
                </p:cNvSpPr>
                <p:nvPr/>
              </p:nvSpPr>
              <p:spPr bwMode="auto">
                <a:xfrm>
                  <a:off x="3328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44" name="Rectangle 28"/>
                <p:cNvSpPr>
                  <a:spLocks noChangeArrowheads="1"/>
                </p:cNvSpPr>
                <p:nvPr/>
              </p:nvSpPr>
              <p:spPr bwMode="auto">
                <a:xfrm>
                  <a:off x="2672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45" name="Rectangle 29"/>
                <p:cNvSpPr>
                  <a:spLocks noChangeArrowheads="1"/>
                </p:cNvSpPr>
                <p:nvPr/>
              </p:nvSpPr>
              <p:spPr bwMode="auto">
                <a:xfrm>
                  <a:off x="2016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4846" name="Line 30"/>
                <p:cNvSpPr>
                  <a:spLocks noChangeShapeType="1"/>
                </p:cNvSpPr>
                <p:nvPr/>
              </p:nvSpPr>
              <p:spPr bwMode="auto">
                <a:xfrm>
                  <a:off x="2016" y="1392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7" name="Line 31"/>
                <p:cNvSpPr>
                  <a:spLocks noChangeShapeType="1"/>
                </p:cNvSpPr>
                <p:nvPr/>
              </p:nvSpPr>
              <p:spPr bwMode="auto">
                <a:xfrm>
                  <a:off x="2016" y="3408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8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9" name="Line 33"/>
                <p:cNvSpPr>
                  <a:spLocks noChangeShapeType="1"/>
                </p:cNvSpPr>
                <p:nvPr/>
              </p:nvSpPr>
              <p:spPr bwMode="auto">
                <a:xfrm>
                  <a:off x="3984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0" name="Line 34"/>
                <p:cNvSpPr>
                  <a:spLocks noChangeShapeType="1"/>
                </p:cNvSpPr>
                <p:nvPr/>
              </p:nvSpPr>
              <p:spPr bwMode="auto">
                <a:xfrm>
                  <a:off x="2672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1" name="Line 35"/>
                <p:cNvSpPr>
                  <a:spLocks noChangeShapeType="1"/>
                </p:cNvSpPr>
                <p:nvPr/>
              </p:nvSpPr>
              <p:spPr bwMode="auto">
                <a:xfrm>
                  <a:off x="3328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2" name="Line 36"/>
                <p:cNvSpPr>
                  <a:spLocks noChangeShapeType="1"/>
                </p:cNvSpPr>
                <p:nvPr/>
              </p:nvSpPr>
              <p:spPr bwMode="auto">
                <a:xfrm>
                  <a:off x="2016" y="2055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3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2745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823" y="3408"/>
                  <a:ext cx="481" cy="40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i </a:t>
                  </a:r>
                </a:p>
              </p:txBody>
            </p:sp>
            <p:sp>
              <p:nvSpPr>
                <p:cNvPr id="34855" name="Line 39"/>
                <p:cNvSpPr>
                  <a:spLocks noChangeShapeType="1"/>
                </p:cNvSpPr>
                <p:nvPr/>
              </p:nvSpPr>
              <p:spPr bwMode="auto">
                <a:xfrm>
                  <a:off x="2160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632" y="3168"/>
                  <a:ext cx="527" cy="4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j</a:t>
                  </a:r>
                </a:p>
              </p:txBody>
            </p:sp>
            <p:sp>
              <p:nvSpPr>
                <p:cNvPr id="3485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872" y="297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8" name="Oval 42"/>
                <p:cNvSpPr>
                  <a:spLocks noChangeArrowheads="1"/>
                </p:cNvSpPr>
                <p:nvPr/>
              </p:nvSpPr>
              <p:spPr bwMode="auto">
                <a:xfrm>
                  <a:off x="2352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9" name="Oval 43"/>
                <p:cNvSpPr>
                  <a:spLocks noChangeArrowheads="1"/>
                </p:cNvSpPr>
                <p:nvPr/>
              </p:nvSpPr>
              <p:spPr bwMode="auto">
                <a:xfrm>
                  <a:off x="2976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0" name="Oval 44"/>
                <p:cNvSpPr>
                  <a:spLocks noChangeArrowheads="1"/>
                </p:cNvSpPr>
                <p:nvPr/>
              </p:nvSpPr>
              <p:spPr bwMode="auto">
                <a:xfrm>
                  <a:off x="2352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Oval 45"/>
                <p:cNvSpPr>
                  <a:spLocks noChangeArrowheads="1"/>
                </p:cNvSpPr>
                <p:nvPr/>
              </p:nvSpPr>
              <p:spPr bwMode="auto">
                <a:xfrm>
                  <a:off x="2352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2" name="Oval 46"/>
                <p:cNvSpPr>
                  <a:spLocks noChangeArrowheads="1"/>
                </p:cNvSpPr>
                <p:nvPr/>
              </p:nvSpPr>
              <p:spPr bwMode="auto">
                <a:xfrm>
                  <a:off x="2976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3" name="Oval 47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4" name="Oval 48"/>
                <p:cNvSpPr>
                  <a:spLocks noChangeArrowheads="1"/>
                </p:cNvSpPr>
                <p:nvPr/>
              </p:nvSpPr>
              <p:spPr bwMode="auto">
                <a:xfrm>
                  <a:off x="2976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Oval 49"/>
                <p:cNvSpPr>
                  <a:spLocks noChangeArrowheads="1"/>
                </p:cNvSpPr>
                <p:nvPr/>
              </p:nvSpPr>
              <p:spPr bwMode="auto">
                <a:xfrm>
                  <a:off x="3600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6" name="Oval 50"/>
                <p:cNvSpPr>
                  <a:spLocks noChangeArrowheads="1"/>
                </p:cNvSpPr>
                <p:nvPr/>
              </p:nvSpPr>
              <p:spPr bwMode="auto">
                <a:xfrm>
                  <a:off x="3600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34867" name="Object 51"/>
              <p:cNvGraphicFramePr>
                <a:graphicFrameLocks noChangeAspect="1"/>
              </p:cNvGraphicFramePr>
              <p:nvPr/>
            </p:nvGraphicFramePr>
            <p:xfrm>
              <a:off x="1484" y="2244"/>
              <a:ext cx="4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698" name="Equation" r:id="rId8" imgW="469800" imgH="419040" progId="Equation.DSMT4">
                      <p:embed/>
                    </p:oleObj>
                  </mc:Choice>
                  <mc:Fallback>
                    <p:oleObj name="Equation" r:id="rId8" imgW="469800" imgH="41904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4" y="2244"/>
                            <a:ext cx="484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68" name="Object 52"/>
              <p:cNvGraphicFramePr>
                <a:graphicFrameLocks noChangeAspect="1"/>
              </p:cNvGraphicFramePr>
              <p:nvPr/>
            </p:nvGraphicFramePr>
            <p:xfrm>
              <a:off x="2832" y="1200"/>
              <a:ext cx="480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699" name="Equation" r:id="rId10" imgW="469800" imgH="393480" progId="Equation.DSMT4">
                      <p:embed/>
                    </p:oleObj>
                  </mc:Choice>
                  <mc:Fallback>
                    <p:oleObj name="Equation" r:id="rId10" imgW="469800" imgH="39348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200"/>
                            <a:ext cx="480" cy="3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69" name="Object 53"/>
              <p:cNvGraphicFramePr>
                <a:graphicFrameLocks noChangeAspect="1"/>
              </p:cNvGraphicFramePr>
              <p:nvPr/>
            </p:nvGraphicFramePr>
            <p:xfrm>
              <a:off x="2832" y="3648"/>
              <a:ext cx="436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700" name="Equation" r:id="rId12" imgW="469800" imgH="419040" progId="Equation.DSMT4">
                      <p:embed/>
                    </p:oleObj>
                  </mc:Choice>
                  <mc:Fallback>
                    <p:oleObj name="Equation" r:id="rId12" imgW="469800" imgH="41904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648"/>
                            <a:ext cx="436" cy="3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870" name="Rectangle 54"/>
            <p:cNvSpPr>
              <a:spLocks noChangeArrowheads="1"/>
            </p:cNvSpPr>
            <p:nvPr/>
          </p:nvSpPr>
          <p:spPr bwMode="auto">
            <a:xfrm>
              <a:off x="3504" y="2160"/>
              <a:ext cx="528" cy="5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Oval 55"/>
            <p:cNvSpPr>
              <a:spLocks noChangeArrowheads="1"/>
            </p:cNvSpPr>
            <p:nvPr/>
          </p:nvSpPr>
          <p:spPr bwMode="auto">
            <a:xfrm>
              <a:off x="3744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2" name="Text Box 56"/>
            <p:cNvSpPr txBox="1">
              <a:spLocks noChangeArrowheads="1"/>
            </p:cNvSpPr>
            <p:nvPr/>
          </p:nvSpPr>
          <p:spPr bwMode="auto">
            <a:xfrm>
              <a:off x="5039" y="2833"/>
              <a:ext cx="481" cy="2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/>
                <a:t>P = P</a:t>
              </a:r>
              <a:r>
                <a:rPr lang="en-US" sz="1400" i="1" baseline="-25000"/>
                <a:t>e</a:t>
              </a:r>
            </a:p>
          </p:txBody>
        </p:sp>
      </p:grp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304800" y="2590800"/>
            <a:ext cx="594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No flow  Boundary Condition on left and bottom</a:t>
            </a:r>
            <a:endParaRPr lang="en-US" u="sng" dirty="0"/>
          </a:p>
        </p:txBody>
      </p:sp>
      <p:graphicFrame>
        <p:nvGraphicFramePr>
          <p:cNvPr id="1966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820098"/>
              </p:ext>
            </p:extLst>
          </p:nvPr>
        </p:nvGraphicFramePr>
        <p:xfrm>
          <a:off x="1109663" y="5715000"/>
          <a:ext cx="55356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01" name="Equation" r:id="rId13" imgW="3174840" imgH="393480" progId="Equation.DSMT4">
                  <p:embed/>
                </p:oleObj>
              </mc:Choice>
              <mc:Fallback>
                <p:oleObj name="Equation" r:id="rId13" imgW="317484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5715000"/>
                        <a:ext cx="55356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n-US" sz="2400" dirty="0" smtClean="0"/>
              <a:t>Transmissibility Matrix for block (row) #7</a:t>
            </a:r>
            <a:endParaRPr lang="en-US" sz="2400" dirty="0"/>
          </a:p>
        </p:txBody>
      </p:sp>
      <p:graphicFrame>
        <p:nvGraphicFramePr>
          <p:cNvPr id="2050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990600" y="2286000"/>
          <a:ext cx="6553200" cy="4337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8" name="Equation" r:id="rId4" imgW="5295600" imgH="3504960" progId="Equation.DSMT4">
                  <p:embed/>
                </p:oleObj>
              </mc:Choice>
              <mc:Fallback>
                <p:oleObj name="Equation" r:id="rId4" imgW="5295600" imgH="3504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6553200" cy="43375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767615"/>
              </p:ext>
            </p:extLst>
          </p:nvPr>
        </p:nvGraphicFramePr>
        <p:xfrm>
          <a:off x="1341438" y="1066800"/>
          <a:ext cx="55324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9" name="Equation" r:id="rId6" imgW="3174840" imgH="393480" progId="Equation.DSMT4">
                  <p:embed/>
                </p:oleObj>
              </mc:Choice>
              <mc:Fallback>
                <p:oleObj name="Equation" r:id="rId6" imgW="31748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1066800"/>
                        <a:ext cx="553243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r>
              <a:rPr lang="en-US" sz="2400" dirty="0" err="1" smtClean="0"/>
              <a:t>Gridblock</a:t>
            </a:r>
            <a:r>
              <a:rPr lang="en-US" sz="2400" dirty="0" smtClean="0"/>
              <a:t> l=8 (</a:t>
            </a:r>
            <a:r>
              <a:rPr lang="en-US" sz="2400" dirty="0" err="1" smtClean="0"/>
              <a:t>i</a:t>
            </a:r>
            <a:r>
              <a:rPr lang="en-US" sz="2400" dirty="0" smtClean="0"/>
              <a:t>=2, j=3)</a:t>
            </a:r>
            <a:endParaRPr lang="en-US" sz="2400" dirty="0"/>
          </a:p>
        </p:txBody>
      </p:sp>
      <p:graphicFrame>
        <p:nvGraphicFramePr>
          <p:cNvPr id="3584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52600" y="2743200"/>
          <a:ext cx="125189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19" name="Equation" r:id="rId4" imgW="533160" imgH="291960" progId="Equation.DSMT4">
                  <p:embed/>
                </p:oleObj>
              </mc:Choice>
              <mc:Fallback>
                <p:oleObj name="Equation" r:id="rId4" imgW="533160" imgH="291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125189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28945182"/>
              </p:ext>
            </p:extLst>
          </p:nvPr>
        </p:nvGraphicFramePr>
        <p:xfrm>
          <a:off x="315913" y="1154113"/>
          <a:ext cx="7512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0" name="Equation" r:id="rId6" imgW="5499000" imgH="406080" progId="Equation.DSMT4">
                  <p:embed/>
                </p:oleObj>
              </mc:Choice>
              <mc:Fallback>
                <p:oleObj name="Equation" r:id="rId6" imgW="549900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1154113"/>
                        <a:ext cx="75120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81000" y="5105400"/>
            <a:ext cx="381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Equation </a:t>
            </a:r>
            <a:r>
              <a:rPr lang="en-US" u="sng" dirty="0"/>
              <a:t>8 </a:t>
            </a:r>
            <a:r>
              <a:rPr lang="en-US" u="sng" dirty="0" smtClean="0"/>
              <a:t>can be written </a:t>
            </a:r>
            <a:r>
              <a:rPr lang="en-US" u="sng" dirty="0"/>
              <a:t>as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410200" y="2057400"/>
            <a:ext cx="3429000" cy="3200400"/>
            <a:chOff x="3264" y="1872"/>
            <a:chExt cx="2400" cy="220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264" y="1872"/>
              <a:ext cx="1972" cy="2208"/>
              <a:chOff x="1484" y="1200"/>
              <a:chExt cx="2500" cy="2837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632" y="1584"/>
                <a:ext cx="2352" cy="2421"/>
                <a:chOff x="1632" y="1392"/>
                <a:chExt cx="2352" cy="2421"/>
              </a:xfrm>
            </p:grpSpPr>
            <p:sp>
              <p:nvSpPr>
                <p:cNvPr id="358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328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52" name="Rectangle 12"/>
                <p:cNvSpPr>
                  <a:spLocks noChangeArrowheads="1"/>
                </p:cNvSpPr>
                <p:nvPr/>
              </p:nvSpPr>
              <p:spPr bwMode="auto">
                <a:xfrm>
                  <a:off x="2672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53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54" name="Rectangle 14"/>
                <p:cNvSpPr>
                  <a:spLocks noChangeArrowheads="1"/>
                </p:cNvSpPr>
                <p:nvPr/>
              </p:nvSpPr>
              <p:spPr bwMode="auto">
                <a:xfrm>
                  <a:off x="3328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55" name="Rectangle 15"/>
                <p:cNvSpPr>
                  <a:spLocks noChangeArrowheads="1"/>
                </p:cNvSpPr>
                <p:nvPr/>
              </p:nvSpPr>
              <p:spPr bwMode="auto">
                <a:xfrm>
                  <a:off x="2672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56" name="Rectangle 16"/>
                <p:cNvSpPr>
                  <a:spLocks noChangeArrowheads="1"/>
                </p:cNvSpPr>
                <p:nvPr/>
              </p:nvSpPr>
              <p:spPr bwMode="auto">
                <a:xfrm>
                  <a:off x="2016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57" name="Rectangle 17"/>
                <p:cNvSpPr>
                  <a:spLocks noChangeArrowheads="1"/>
                </p:cNvSpPr>
                <p:nvPr/>
              </p:nvSpPr>
              <p:spPr bwMode="auto">
                <a:xfrm>
                  <a:off x="3328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58" name="Rectangle 18"/>
                <p:cNvSpPr>
                  <a:spLocks noChangeArrowheads="1"/>
                </p:cNvSpPr>
                <p:nvPr/>
              </p:nvSpPr>
              <p:spPr bwMode="auto">
                <a:xfrm>
                  <a:off x="2672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5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16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328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61" name="Rectangle 21"/>
                <p:cNvSpPr>
                  <a:spLocks noChangeArrowheads="1"/>
                </p:cNvSpPr>
                <p:nvPr/>
              </p:nvSpPr>
              <p:spPr bwMode="auto">
                <a:xfrm>
                  <a:off x="2672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62" name="Rectangle 22"/>
                <p:cNvSpPr>
                  <a:spLocks noChangeArrowheads="1"/>
                </p:cNvSpPr>
                <p:nvPr/>
              </p:nvSpPr>
              <p:spPr bwMode="auto">
                <a:xfrm>
                  <a:off x="2016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63" name="Rectangle 23"/>
                <p:cNvSpPr>
                  <a:spLocks noChangeArrowheads="1"/>
                </p:cNvSpPr>
                <p:nvPr/>
              </p:nvSpPr>
              <p:spPr bwMode="auto">
                <a:xfrm>
                  <a:off x="3328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64" name="Rectangle 24"/>
                <p:cNvSpPr>
                  <a:spLocks noChangeArrowheads="1"/>
                </p:cNvSpPr>
                <p:nvPr/>
              </p:nvSpPr>
              <p:spPr bwMode="auto">
                <a:xfrm>
                  <a:off x="2672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65" name="Rectangle 25"/>
                <p:cNvSpPr>
                  <a:spLocks noChangeArrowheads="1"/>
                </p:cNvSpPr>
                <p:nvPr/>
              </p:nvSpPr>
              <p:spPr bwMode="auto">
                <a:xfrm>
                  <a:off x="2016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66" name="Rectangle 26"/>
                <p:cNvSpPr>
                  <a:spLocks noChangeArrowheads="1"/>
                </p:cNvSpPr>
                <p:nvPr/>
              </p:nvSpPr>
              <p:spPr bwMode="auto">
                <a:xfrm>
                  <a:off x="3328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67" name="Rectangle 27"/>
                <p:cNvSpPr>
                  <a:spLocks noChangeArrowheads="1"/>
                </p:cNvSpPr>
                <p:nvPr/>
              </p:nvSpPr>
              <p:spPr bwMode="auto">
                <a:xfrm>
                  <a:off x="2672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68" name="Rectangle 28"/>
                <p:cNvSpPr>
                  <a:spLocks noChangeArrowheads="1"/>
                </p:cNvSpPr>
                <p:nvPr/>
              </p:nvSpPr>
              <p:spPr bwMode="auto">
                <a:xfrm>
                  <a:off x="2016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5869" name="Line 29"/>
                <p:cNvSpPr>
                  <a:spLocks noChangeShapeType="1"/>
                </p:cNvSpPr>
                <p:nvPr/>
              </p:nvSpPr>
              <p:spPr bwMode="auto">
                <a:xfrm>
                  <a:off x="2016" y="1392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0" name="Line 30"/>
                <p:cNvSpPr>
                  <a:spLocks noChangeShapeType="1"/>
                </p:cNvSpPr>
                <p:nvPr/>
              </p:nvSpPr>
              <p:spPr bwMode="auto">
                <a:xfrm>
                  <a:off x="2016" y="3408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1" name="Line 31"/>
                <p:cNvSpPr>
                  <a:spLocks noChangeShapeType="1"/>
                </p:cNvSpPr>
                <p:nvPr/>
              </p:nvSpPr>
              <p:spPr bwMode="auto">
                <a:xfrm>
                  <a:off x="2016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2" name="Line 32"/>
                <p:cNvSpPr>
                  <a:spLocks noChangeShapeType="1"/>
                </p:cNvSpPr>
                <p:nvPr/>
              </p:nvSpPr>
              <p:spPr bwMode="auto">
                <a:xfrm>
                  <a:off x="3984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3" name="Line 33"/>
                <p:cNvSpPr>
                  <a:spLocks noChangeShapeType="1"/>
                </p:cNvSpPr>
                <p:nvPr/>
              </p:nvSpPr>
              <p:spPr bwMode="auto">
                <a:xfrm>
                  <a:off x="2672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4" name="Line 34"/>
                <p:cNvSpPr>
                  <a:spLocks noChangeShapeType="1"/>
                </p:cNvSpPr>
                <p:nvPr/>
              </p:nvSpPr>
              <p:spPr bwMode="auto">
                <a:xfrm>
                  <a:off x="3328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5" name="Line 35"/>
                <p:cNvSpPr>
                  <a:spLocks noChangeShapeType="1"/>
                </p:cNvSpPr>
                <p:nvPr/>
              </p:nvSpPr>
              <p:spPr bwMode="auto">
                <a:xfrm>
                  <a:off x="2016" y="2055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6" name="Line 36"/>
                <p:cNvSpPr>
                  <a:spLocks noChangeShapeType="1"/>
                </p:cNvSpPr>
                <p:nvPr/>
              </p:nvSpPr>
              <p:spPr bwMode="auto">
                <a:xfrm>
                  <a:off x="2016" y="2745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824" y="3408"/>
                  <a:ext cx="480" cy="40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i </a:t>
                  </a:r>
                </a:p>
              </p:txBody>
            </p:sp>
            <p:sp>
              <p:nvSpPr>
                <p:cNvPr id="35878" name="Line 38"/>
                <p:cNvSpPr>
                  <a:spLocks noChangeShapeType="1"/>
                </p:cNvSpPr>
                <p:nvPr/>
              </p:nvSpPr>
              <p:spPr bwMode="auto">
                <a:xfrm>
                  <a:off x="2160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32" y="3168"/>
                  <a:ext cx="527" cy="4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j</a:t>
                  </a:r>
                </a:p>
              </p:txBody>
            </p:sp>
            <p:sp>
              <p:nvSpPr>
                <p:cNvPr id="3588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872" y="297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1" name="Oval 41"/>
                <p:cNvSpPr>
                  <a:spLocks noChangeArrowheads="1"/>
                </p:cNvSpPr>
                <p:nvPr/>
              </p:nvSpPr>
              <p:spPr bwMode="auto">
                <a:xfrm>
                  <a:off x="2352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2" name="Oval 42"/>
                <p:cNvSpPr>
                  <a:spLocks noChangeArrowheads="1"/>
                </p:cNvSpPr>
                <p:nvPr/>
              </p:nvSpPr>
              <p:spPr bwMode="auto">
                <a:xfrm>
                  <a:off x="2976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3" name="Oval 43"/>
                <p:cNvSpPr>
                  <a:spLocks noChangeArrowheads="1"/>
                </p:cNvSpPr>
                <p:nvPr/>
              </p:nvSpPr>
              <p:spPr bwMode="auto">
                <a:xfrm>
                  <a:off x="2352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4" name="Oval 44"/>
                <p:cNvSpPr>
                  <a:spLocks noChangeArrowheads="1"/>
                </p:cNvSpPr>
                <p:nvPr/>
              </p:nvSpPr>
              <p:spPr bwMode="auto">
                <a:xfrm>
                  <a:off x="2352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5" name="Oval 45"/>
                <p:cNvSpPr>
                  <a:spLocks noChangeArrowheads="1"/>
                </p:cNvSpPr>
                <p:nvPr/>
              </p:nvSpPr>
              <p:spPr bwMode="auto">
                <a:xfrm>
                  <a:off x="2976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6" name="Oval 46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7" name="Oval 47"/>
                <p:cNvSpPr>
                  <a:spLocks noChangeArrowheads="1"/>
                </p:cNvSpPr>
                <p:nvPr/>
              </p:nvSpPr>
              <p:spPr bwMode="auto">
                <a:xfrm>
                  <a:off x="2976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8" name="Oval 48"/>
                <p:cNvSpPr>
                  <a:spLocks noChangeArrowheads="1"/>
                </p:cNvSpPr>
                <p:nvPr/>
              </p:nvSpPr>
              <p:spPr bwMode="auto">
                <a:xfrm>
                  <a:off x="3600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89" name="Oval 49"/>
                <p:cNvSpPr>
                  <a:spLocks noChangeArrowheads="1"/>
                </p:cNvSpPr>
                <p:nvPr/>
              </p:nvSpPr>
              <p:spPr bwMode="auto">
                <a:xfrm>
                  <a:off x="3600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35890" name="Object 50"/>
              <p:cNvGraphicFramePr>
                <a:graphicFrameLocks noChangeAspect="1"/>
              </p:cNvGraphicFramePr>
              <p:nvPr/>
            </p:nvGraphicFramePr>
            <p:xfrm>
              <a:off x="1484" y="2244"/>
              <a:ext cx="4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721" name="Equation" r:id="rId8" imgW="469800" imgH="419040" progId="Equation.DSMT4">
                      <p:embed/>
                    </p:oleObj>
                  </mc:Choice>
                  <mc:Fallback>
                    <p:oleObj name="Equation" r:id="rId8" imgW="469800" imgH="41904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4" y="2244"/>
                            <a:ext cx="484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91" name="Object 51"/>
              <p:cNvGraphicFramePr>
                <a:graphicFrameLocks noChangeAspect="1"/>
              </p:cNvGraphicFramePr>
              <p:nvPr/>
            </p:nvGraphicFramePr>
            <p:xfrm>
              <a:off x="2832" y="1200"/>
              <a:ext cx="480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722" name="Equation" r:id="rId10" imgW="469800" imgH="393480" progId="Equation.DSMT4">
                      <p:embed/>
                    </p:oleObj>
                  </mc:Choice>
                  <mc:Fallback>
                    <p:oleObj name="Equation" r:id="rId10" imgW="469800" imgH="39348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200"/>
                            <a:ext cx="480" cy="3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92" name="Object 52"/>
              <p:cNvGraphicFramePr>
                <a:graphicFrameLocks noChangeAspect="1"/>
              </p:cNvGraphicFramePr>
              <p:nvPr/>
            </p:nvGraphicFramePr>
            <p:xfrm>
              <a:off x="2832" y="3648"/>
              <a:ext cx="436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723" name="Equation" r:id="rId12" imgW="469800" imgH="419040" progId="Equation.DSMT4">
                      <p:embed/>
                    </p:oleObj>
                  </mc:Choice>
                  <mc:Fallback>
                    <p:oleObj name="Equation" r:id="rId12" imgW="469800" imgH="41904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648"/>
                            <a:ext cx="436" cy="3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93" name="Rectangle 53"/>
            <p:cNvSpPr>
              <a:spLocks noChangeArrowheads="1"/>
            </p:cNvSpPr>
            <p:nvPr/>
          </p:nvSpPr>
          <p:spPr bwMode="auto">
            <a:xfrm>
              <a:off x="4224" y="2160"/>
              <a:ext cx="480" cy="5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4" name="Oval 54"/>
            <p:cNvSpPr>
              <a:spLocks noChangeArrowheads="1"/>
            </p:cNvSpPr>
            <p:nvPr/>
          </p:nvSpPr>
          <p:spPr bwMode="auto">
            <a:xfrm flipV="1">
              <a:off x="4416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5184" y="2784"/>
              <a:ext cx="480" cy="2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/>
                <a:t>P = P</a:t>
              </a:r>
              <a:r>
                <a:rPr lang="en-US" sz="1400" i="1" baseline="-25000"/>
                <a:t>e</a:t>
              </a:r>
            </a:p>
          </p:txBody>
        </p:sp>
      </p:grp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381000" y="2209800"/>
            <a:ext cx="441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No flow  Boundary Condition on top</a:t>
            </a:r>
            <a:endParaRPr lang="en-US" u="sng" dirty="0"/>
          </a:p>
        </p:txBody>
      </p:sp>
      <p:graphicFrame>
        <p:nvGraphicFramePr>
          <p:cNvPr id="197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127861"/>
              </p:ext>
            </p:extLst>
          </p:nvPr>
        </p:nvGraphicFramePr>
        <p:xfrm>
          <a:off x="952500" y="5715000"/>
          <a:ext cx="60134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4" name="Equation" r:id="rId13" imgW="4101840" imgH="393480" progId="Equation.DSMT4">
                  <p:embed/>
                </p:oleObj>
              </mc:Choice>
              <mc:Fallback>
                <p:oleObj name="Equation" r:id="rId13" imgW="410184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5715000"/>
                        <a:ext cx="60134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28600"/>
            <a:ext cx="6172200" cy="639762"/>
          </a:xfrm>
        </p:spPr>
        <p:txBody>
          <a:bodyPr/>
          <a:lstStyle/>
          <a:p>
            <a:r>
              <a:rPr lang="en-US" sz="2400" dirty="0" smtClean="0"/>
              <a:t>Transmissibility Matrix in block (row) #8</a:t>
            </a:r>
            <a:endParaRPr lang="en-US" sz="2400" dirty="0"/>
          </a:p>
        </p:txBody>
      </p:sp>
      <p:graphicFrame>
        <p:nvGraphicFramePr>
          <p:cNvPr id="2050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990600" y="2133600"/>
          <a:ext cx="6705600" cy="443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2" name="Equation" r:id="rId4" imgW="5295600" imgH="3504960" progId="Equation.DSMT4">
                  <p:embed/>
                </p:oleObj>
              </mc:Choice>
              <mc:Fallback>
                <p:oleObj name="Equation" r:id="rId4" imgW="5295600" imgH="3504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6705600" cy="44384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188155"/>
              </p:ext>
            </p:extLst>
          </p:nvPr>
        </p:nvGraphicFramePr>
        <p:xfrm>
          <a:off x="1192213" y="1143000"/>
          <a:ext cx="61436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3" name="Equation" r:id="rId6" imgW="4190760" imgH="393480" progId="Equation.DSMT4">
                  <p:embed/>
                </p:oleObj>
              </mc:Choice>
              <mc:Fallback>
                <p:oleObj name="Equation" r:id="rId6" imgW="41907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1143000"/>
                        <a:ext cx="614362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r>
              <a:rPr lang="en-US" sz="2400" dirty="0" err="1" smtClean="0"/>
              <a:t>Gridblock</a:t>
            </a:r>
            <a:r>
              <a:rPr lang="en-US" sz="2400" dirty="0" smtClean="0"/>
              <a:t> l=9 (</a:t>
            </a:r>
            <a:r>
              <a:rPr lang="en-US" sz="2400" dirty="0" err="1" smtClean="0"/>
              <a:t>i</a:t>
            </a:r>
            <a:r>
              <a:rPr lang="en-US" sz="2400" dirty="0" smtClean="0"/>
              <a:t>=3, j=3)</a:t>
            </a:r>
            <a:endParaRPr lang="en-US" sz="2400" dirty="0"/>
          </a:p>
        </p:txBody>
      </p:sp>
      <p:graphicFrame>
        <p:nvGraphicFramePr>
          <p:cNvPr id="36867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30202849"/>
              </p:ext>
            </p:extLst>
          </p:nvPr>
        </p:nvGraphicFramePr>
        <p:xfrm>
          <a:off x="685800" y="2446338"/>
          <a:ext cx="33718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64" name="Equation" r:id="rId4" imgW="2463480" imgH="317160" progId="Equation.DSMT4">
                  <p:embed/>
                </p:oleObj>
              </mc:Choice>
              <mc:Fallback>
                <p:oleObj name="Equation" r:id="rId4" imgW="2463480" imgH="317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46338"/>
                        <a:ext cx="33718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980700031"/>
              </p:ext>
            </p:extLst>
          </p:nvPr>
        </p:nvGraphicFramePr>
        <p:xfrm>
          <a:off x="431800" y="862013"/>
          <a:ext cx="69199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65" name="Equation" r:id="rId6" imgW="5803560" imgH="406080" progId="Equation.DSMT4">
                  <p:embed/>
                </p:oleObj>
              </mc:Choice>
              <mc:Fallback>
                <p:oleObj name="Equation" r:id="rId6" imgW="580356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862013"/>
                        <a:ext cx="6919913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04800" y="5029200"/>
            <a:ext cx="350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Equation </a:t>
            </a:r>
            <a:r>
              <a:rPr lang="en-US" u="sng" dirty="0"/>
              <a:t>9 </a:t>
            </a:r>
            <a:r>
              <a:rPr lang="en-US" u="sng" dirty="0" smtClean="0"/>
              <a:t>can be written as:</a:t>
            </a:r>
            <a:endParaRPr lang="en-US" u="sng" dirty="0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715000" y="1828800"/>
            <a:ext cx="3429000" cy="3048000"/>
            <a:chOff x="3216" y="1872"/>
            <a:chExt cx="2448" cy="220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216" y="1872"/>
              <a:ext cx="1972" cy="2208"/>
              <a:chOff x="1484" y="1200"/>
              <a:chExt cx="2500" cy="2837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632" y="1584"/>
                <a:ext cx="2352" cy="2442"/>
                <a:chOff x="1632" y="1392"/>
                <a:chExt cx="2352" cy="2442"/>
              </a:xfrm>
            </p:grpSpPr>
            <p:sp>
              <p:nvSpPr>
                <p:cNvPr id="36875" name="Rectangle 11"/>
                <p:cNvSpPr>
                  <a:spLocks noChangeArrowheads="1"/>
                </p:cNvSpPr>
                <p:nvPr/>
              </p:nvSpPr>
              <p:spPr bwMode="auto">
                <a:xfrm>
                  <a:off x="3328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76" name="Rectangle 12"/>
                <p:cNvSpPr>
                  <a:spLocks noChangeArrowheads="1"/>
                </p:cNvSpPr>
                <p:nvPr/>
              </p:nvSpPr>
              <p:spPr bwMode="auto">
                <a:xfrm>
                  <a:off x="2672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77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3328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2672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2016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3328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2672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83" name="Rectangle 19"/>
                <p:cNvSpPr>
                  <a:spLocks noChangeArrowheads="1"/>
                </p:cNvSpPr>
                <p:nvPr/>
              </p:nvSpPr>
              <p:spPr bwMode="auto">
                <a:xfrm>
                  <a:off x="2016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84" name="Rectangle 20"/>
                <p:cNvSpPr>
                  <a:spLocks noChangeArrowheads="1"/>
                </p:cNvSpPr>
                <p:nvPr/>
              </p:nvSpPr>
              <p:spPr bwMode="auto">
                <a:xfrm>
                  <a:off x="3328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2672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86" name="Rectangle 22"/>
                <p:cNvSpPr>
                  <a:spLocks noChangeArrowheads="1"/>
                </p:cNvSpPr>
                <p:nvPr/>
              </p:nvSpPr>
              <p:spPr bwMode="auto">
                <a:xfrm>
                  <a:off x="2016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87" name="Rectangle 23"/>
                <p:cNvSpPr>
                  <a:spLocks noChangeArrowheads="1"/>
                </p:cNvSpPr>
                <p:nvPr/>
              </p:nvSpPr>
              <p:spPr bwMode="auto">
                <a:xfrm>
                  <a:off x="3328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88" name="Rectangle 24"/>
                <p:cNvSpPr>
                  <a:spLocks noChangeArrowheads="1"/>
                </p:cNvSpPr>
                <p:nvPr/>
              </p:nvSpPr>
              <p:spPr bwMode="auto">
                <a:xfrm>
                  <a:off x="2672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89" name="Rectangle 25"/>
                <p:cNvSpPr>
                  <a:spLocks noChangeArrowheads="1"/>
                </p:cNvSpPr>
                <p:nvPr/>
              </p:nvSpPr>
              <p:spPr bwMode="auto">
                <a:xfrm>
                  <a:off x="2016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328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91" name="Rectangle 27"/>
                <p:cNvSpPr>
                  <a:spLocks noChangeArrowheads="1"/>
                </p:cNvSpPr>
                <p:nvPr/>
              </p:nvSpPr>
              <p:spPr bwMode="auto">
                <a:xfrm>
                  <a:off x="2672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92" name="Rectangle 28"/>
                <p:cNvSpPr>
                  <a:spLocks noChangeArrowheads="1"/>
                </p:cNvSpPr>
                <p:nvPr/>
              </p:nvSpPr>
              <p:spPr bwMode="auto">
                <a:xfrm>
                  <a:off x="2016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6893" name="Line 29"/>
                <p:cNvSpPr>
                  <a:spLocks noChangeShapeType="1"/>
                </p:cNvSpPr>
                <p:nvPr/>
              </p:nvSpPr>
              <p:spPr bwMode="auto">
                <a:xfrm>
                  <a:off x="2016" y="1392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94" name="Line 30"/>
                <p:cNvSpPr>
                  <a:spLocks noChangeShapeType="1"/>
                </p:cNvSpPr>
                <p:nvPr/>
              </p:nvSpPr>
              <p:spPr bwMode="auto">
                <a:xfrm>
                  <a:off x="2016" y="3408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95" name="Line 31"/>
                <p:cNvSpPr>
                  <a:spLocks noChangeShapeType="1"/>
                </p:cNvSpPr>
                <p:nvPr/>
              </p:nvSpPr>
              <p:spPr bwMode="auto">
                <a:xfrm>
                  <a:off x="2016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96" name="Line 32"/>
                <p:cNvSpPr>
                  <a:spLocks noChangeShapeType="1"/>
                </p:cNvSpPr>
                <p:nvPr/>
              </p:nvSpPr>
              <p:spPr bwMode="auto">
                <a:xfrm>
                  <a:off x="3984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97" name="Line 33"/>
                <p:cNvSpPr>
                  <a:spLocks noChangeShapeType="1"/>
                </p:cNvSpPr>
                <p:nvPr/>
              </p:nvSpPr>
              <p:spPr bwMode="auto">
                <a:xfrm>
                  <a:off x="2672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98" name="Line 34"/>
                <p:cNvSpPr>
                  <a:spLocks noChangeShapeType="1"/>
                </p:cNvSpPr>
                <p:nvPr/>
              </p:nvSpPr>
              <p:spPr bwMode="auto">
                <a:xfrm>
                  <a:off x="3328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99" name="Line 35"/>
                <p:cNvSpPr>
                  <a:spLocks noChangeShapeType="1"/>
                </p:cNvSpPr>
                <p:nvPr/>
              </p:nvSpPr>
              <p:spPr bwMode="auto">
                <a:xfrm>
                  <a:off x="2016" y="2055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00" name="Line 36"/>
                <p:cNvSpPr>
                  <a:spLocks noChangeShapeType="1"/>
                </p:cNvSpPr>
                <p:nvPr/>
              </p:nvSpPr>
              <p:spPr bwMode="auto">
                <a:xfrm>
                  <a:off x="2016" y="2745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0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823" y="3409"/>
                  <a:ext cx="481" cy="4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i </a:t>
                  </a:r>
                </a:p>
              </p:txBody>
            </p:sp>
            <p:sp>
              <p:nvSpPr>
                <p:cNvPr id="36902" name="Line 38"/>
                <p:cNvSpPr>
                  <a:spLocks noChangeShapeType="1"/>
                </p:cNvSpPr>
                <p:nvPr/>
              </p:nvSpPr>
              <p:spPr bwMode="auto">
                <a:xfrm>
                  <a:off x="2160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0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32" y="3168"/>
                  <a:ext cx="527" cy="4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j</a:t>
                  </a:r>
                </a:p>
              </p:txBody>
            </p:sp>
            <p:sp>
              <p:nvSpPr>
                <p:cNvPr id="3690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872" y="297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05" name="Oval 41"/>
                <p:cNvSpPr>
                  <a:spLocks noChangeArrowheads="1"/>
                </p:cNvSpPr>
                <p:nvPr/>
              </p:nvSpPr>
              <p:spPr bwMode="auto">
                <a:xfrm>
                  <a:off x="2352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06" name="Oval 42"/>
                <p:cNvSpPr>
                  <a:spLocks noChangeArrowheads="1"/>
                </p:cNvSpPr>
                <p:nvPr/>
              </p:nvSpPr>
              <p:spPr bwMode="auto">
                <a:xfrm>
                  <a:off x="2976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07" name="Oval 43"/>
                <p:cNvSpPr>
                  <a:spLocks noChangeArrowheads="1"/>
                </p:cNvSpPr>
                <p:nvPr/>
              </p:nvSpPr>
              <p:spPr bwMode="auto">
                <a:xfrm>
                  <a:off x="2352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08" name="Oval 44"/>
                <p:cNvSpPr>
                  <a:spLocks noChangeArrowheads="1"/>
                </p:cNvSpPr>
                <p:nvPr/>
              </p:nvSpPr>
              <p:spPr bwMode="auto">
                <a:xfrm>
                  <a:off x="2352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09" name="Oval 45"/>
                <p:cNvSpPr>
                  <a:spLocks noChangeArrowheads="1"/>
                </p:cNvSpPr>
                <p:nvPr/>
              </p:nvSpPr>
              <p:spPr bwMode="auto">
                <a:xfrm>
                  <a:off x="2976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10" name="Oval 46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11" name="Oval 47"/>
                <p:cNvSpPr>
                  <a:spLocks noChangeArrowheads="1"/>
                </p:cNvSpPr>
                <p:nvPr/>
              </p:nvSpPr>
              <p:spPr bwMode="auto">
                <a:xfrm>
                  <a:off x="2976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12" name="Oval 48"/>
                <p:cNvSpPr>
                  <a:spLocks noChangeArrowheads="1"/>
                </p:cNvSpPr>
                <p:nvPr/>
              </p:nvSpPr>
              <p:spPr bwMode="auto">
                <a:xfrm>
                  <a:off x="3600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13" name="Oval 49"/>
                <p:cNvSpPr>
                  <a:spLocks noChangeArrowheads="1"/>
                </p:cNvSpPr>
                <p:nvPr/>
              </p:nvSpPr>
              <p:spPr bwMode="auto">
                <a:xfrm>
                  <a:off x="3600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36914" name="Object 50"/>
              <p:cNvGraphicFramePr>
                <a:graphicFrameLocks noChangeAspect="1"/>
              </p:cNvGraphicFramePr>
              <p:nvPr/>
            </p:nvGraphicFramePr>
            <p:xfrm>
              <a:off x="1484" y="2244"/>
              <a:ext cx="4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766" name="Equation" r:id="rId8" imgW="469800" imgH="419040" progId="Equation.DSMT4">
                      <p:embed/>
                    </p:oleObj>
                  </mc:Choice>
                  <mc:Fallback>
                    <p:oleObj name="Equation" r:id="rId8" imgW="469800" imgH="41904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4" y="2244"/>
                            <a:ext cx="484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15" name="Object 51"/>
              <p:cNvGraphicFramePr>
                <a:graphicFrameLocks noChangeAspect="1"/>
              </p:cNvGraphicFramePr>
              <p:nvPr/>
            </p:nvGraphicFramePr>
            <p:xfrm>
              <a:off x="2832" y="1200"/>
              <a:ext cx="480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767" name="Equation" r:id="rId10" imgW="469800" imgH="393480" progId="Equation.DSMT4">
                      <p:embed/>
                    </p:oleObj>
                  </mc:Choice>
                  <mc:Fallback>
                    <p:oleObj name="Equation" r:id="rId10" imgW="469800" imgH="39348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200"/>
                            <a:ext cx="480" cy="3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16" name="Object 52"/>
              <p:cNvGraphicFramePr>
                <a:graphicFrameLocks noChangeAspect="1"/>
              </p:cNvGraphicFramePr>
              <p:nvPr/>
            </p:nvGraphicFramePr>
            <p:xfrm>
              <a:off x="2832" y="3648"/>
              <a:ext cx="436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768" name="Equation" r:id="rId12" imgW="469800" imgH="419040" progId="Equation.DSMT4">
                      <p:embed/>
                    </p:oleObj>
                  </mc:Choice>
                  <mc:Fallback>
                    <p:oleObj name="Equation" r:id="rId12" imgW="469800" imgH="41904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648"/>
                            <a:ext cx="436" cy="3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917" name="Rectangle 53"/>
            <p:cNvSpPr>
              <a:spLocks noChangeArrowheads="1"/>
            </p:cNvSpPr>
            <p:nvPr/>
          </p:nvSpPr>
          <p:spPr bwMode="auto">
            <a:xfrm>
              <a:off x="4656" y="2160"/>
              <a:ext cx="528" cy="5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4896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5183" y="2784"/>
              <a:ext cx="481" cy="2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/>
                <a:t>P = P</a:t>
              </a:r>
              <a:r>
                <a:rPr lang="en-US" sz="1400" i="1" baseline="-25000"/>
                <a:t>e</a:t>
              </a:r>
            </a:p>
          </p:txBody>
        </p:sp>
      </p:grpSp>
      <p:sp>
        <p:nvSpPr>
          <p:cNvPr id="36923" name="Line 59"/>
          <p:cNvSpPr>
            <a:spLocks noChangeShapeType="1"/>
          </p:cNvSpPr>
          <p:nvPr/>
        </p:nvSpPr>
        <p:spPr bwMode="auto">
          <a:xfrm>
            <a:off x="77724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152400" y="1905000"/>
            <a:ext cx="792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No flow  Boundary Condition on top and constant P on right</a:t>
            </a:r>
            <a:endParaRPr lang="en-US" u="sng" dirty="0"/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304800" y="3429000"/>
            <a:ext cx="434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There is also a constant BHP well:</a:t>
            </a:r>
            <a:endParaRPr lang="en-US" u="sng" dirty="0"/>
          </a:p>
        </p:txBody>
      </p:sp>
      <p:graphicFrame>
        <p:nvGraphicFramePr>
          <p:cNvPr id="1986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446233"/>
              </p:ext>
            </p:extLst>
          </p:nvPr>
        </p:nvGraphicFramePr>
        <p:xfrm>
          <a:off x="1371600" y="4038600"/>
          <a:ext cx="228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69" name="Equation" r:id="rId13" imgW="1434960" imgH="279360" progId="Equation.DSMT4">
                  <p:embed/>
                </p:oleObj>
              </mc:Choice>
              <mc:Fallback>
                <p:oleObj name="Equation" r:id="rId13" imgW="1434960" imgH="279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0"/>
                        <a:ext cx="2286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392179"/>
              </p:ext>
            </p:extLst>
          </p:nvPr>
        </p:nvGraphicFramePr>
        <p:xfrm>
          <a:off x="927100" y="5791200"/>
          <a:ext cx="6197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70" name="Equation" r:id="rId15" imgW="4851360" imgH="393480" progId="Equation.DSMT4">
                  <p:embed/>
                </p:oleObj>
              </mc:Choice>
              <mc:Fallback>
                <p:oleObj name="Equation" r:id="rId15" imgW="485136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791200"/>
                        <a:ext cx="61976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  <p:bldP spid="59" grpId="0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n-US" sz="2400" dirty="0" smtClean="0"/>
              <a:t>Transmissibility Matrix is “Pentadiagonal”</a:t>
            </a:r>
            <a:endParaRPr lang="en-US" sz="2400" dirty="0"/>
          </a:p>
        </p:txBody>
      </p:sp>
      <p:graphicFrame>
        <p:nvGraphicFramePr>
          <p:cNvPr id="2050" name="Object 9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51850620"/>
              </p:ext>
            </p:extLst>
          </p:nvPr>
        </p:nvGraphicFramePr>
        <p:xfrm>
          <a:off x="1066800" y="2209800"/>
          <a:ext cx="6204535" cy="410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8" name="Equation" r:id="rId4" imgW="5295600" imgH="3504960" progId="Equation.DSMT4">
                  <p:embed/>
                </p:oleObj>
              </mc:Choice>
              <mc:Fallback>
                <p:oleObj name="Equation" r:id="rId4" imgW="5295600" imgH="3504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9800"/>
                        <a:ext cx="6204535" cy="4106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669327"/>
              </p:ext>
            </p:extLst>
          </p:nvPr>
        </p:nvGraphicFramePr>
        <p:xfrm>
          <a:off x="1181100" y="1066800"/>
          <a:ext cx="61960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9" name="Equation" r:id="rId6" imgW="4851360" imgH="393480" progId="Equation.DSMT4">
                  <p:embed/>
                </p:oleObj>
              </mc:Choice>
              <mc:Fallback>
                <p:oleObj name="Equation" r:id="rId6" imgW="48513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066800"/>
                        <a:ext cx="61960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411162"/>
          </a:xfrm>
        </p:spPr>
        <p:txBody>
          <a:bodyPr/>
          <a:lstStyle/>
          <a:p>
            <a:r>
              <a:rPr lang="en-US" sz="2400" dirty="0" err="1" smtClean="0"/>
              <a:t>Gridblock</a:t>
            </a:r>
            <a:r>
              <a:rPr lang="en-US" sz="2400" dirty="0" smtClean="0"/>
              <a:t> l=1 (i=1, j=1) </a:t>
            </a:r>
            <a:endParaRPr lang="en-US" sz="2400" dirty="0"/>
          </a:p>
        </p:txBody>
      </p:sp>
      <p:graphicFrame>
        <p:nvGraphicFramePr>
          <p:cNvPr id="5132" name="Object 1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71600" y="3429000"/>
          <a:ext cx="1828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53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29000"/>
                        <a:ext cx="18288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8338574"/>
              </p:ext>
            </p:extLst>
          </p:nvPr>
        </p:nvGraphicFramePr>
        <p:xfrm>
          <a:off x="403225" y="1006475"/>
          <a:ext cx="72707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54" name="Equation" r:id="rId6" imgW="5155920" imgH="406080" progId="Equation.DSMT4">
                  <p:embed/>
                </p:oleObj>
              </mc:Choice>
              <mc:Fallback>
                <p:oleObj name="Equation" r:id="rId6" imgW="515592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1006475"/>
                        <a:ext cx="72707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76200" y="2743200"/>
            <a:ext cx="594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No flow  Boundary Conditions on left and bottom</a:t>
            </a:r>
            <a:endParaRPr lang="en-US" u="sng" dirty="0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304800" y="4800600"/>
            <a:ext cx="403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So the equation </a:t>
            </a:r>
            <a:r>
              <a:rPr lang="en-US" u="sng" dirty="0"/>
              <a:t>becomes: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562600" y="1828800"/>
            <a:ext cx="3130550" cy="3505200"/>
            <a:chOff x="1484" y="1200"/>
            <a:chExt cx="2500" cy="2837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1632" y="1584"/>
              <a:ext cx="2352" cy="2386"/>
              <a:chOff x="1632" y="1392"/>
              <a:chExt cx="2352" cy="2386"/>
            </a:xfrm>
          </p:grpSpPr>
          <p:sp>
            <p:nvSpPr>
              <p:cNvPr id="5148" name="Rectangle 28"/>
              <p:cNvSpPr>
                <a:spLocks noChangeArrowheads="1"/>
              </p:cNvSpPr>
              <p:nvPr/>
            </p:nvSpPr>
            <p:spPr bwMode="auto">
              <a:xfrm>
                <a:off x="3328" y="3076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49" name="Rectangle 29"/>
              <p:cNvSpPr>
                <a:spLocks noChangeArrowheads="1"/>
              </p:cNvSpPr>
              <p:nvPr/>
            </p:nvSpPr>
            <p:spPr bwMode="auto">
              <a:xfrm>
                <a:off x="2672" y="3076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50" name="Rectangle 30"/>
              <p:cNvSpPr>
                <a:spLocks noChangeArrowheads="1"/>
              </p:cNvSpPr>
              <p:nvPr/>
            </p:nvSpPr>
            <p:spPr bwMode="auto">
              <a:xfrm>
                <a:off x="2016" y="3076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51" name="Rectangle 31"/>
              <p:cNvSpPr>
                <a:spLocks noChangeArrowheads="1"/>
              </p:cNvSpPr>
              <p:nvPr/>
            </p:nvSpPr>
            <p:spPr bwMode="auto">
              <a:xfrm>
                <a:off x="3328" y="2745"/>
                <a:ext cx="656" cy="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52" name="Rectangle 32"/>
              <p:cNvSpPr>
                <a:spLocks noChangeArrowheads="1"/>
              </p:cNvSpPr>
              <p:nvPr/>
            </p:nvSpPr>
            <p:spPr bwMode="auto">
              <a:xfrm>
                <a:off x="2672" y="2745"/>
                <a:ext cx="656" cy="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53" name="Rectangle 33"/>
              <p:cNvSpPr>
                <a:spLocks noChangeArrowheads="1"/>
              </p:cNvSpPr>
              <p:nvPr/>
            </p:nvSpPr>
            <p:spPr bwMode="auto">
              <a:xfrm>
                <a:off x="2016" y="2745"/>
                <a:ext cx="656" cy="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54" name="Rectangle 34"/>
              <p:cNvSpPr>
                <a:spLocks noChangeArrowheads="1"/>
              </p:cNvSpPr>
              <p:nvPr/>
            </p:nvSpPr>
            <p:spPr bwMode="auto">
              <a:xfrm>
                <a:off x="3328" y="2413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55" name="Rectangle 35"/>
              <p:cNvSpPr>
                <a:spLocks noChangeArrowheads="1"/>
              </p:cNvSpPr>
              <p:nvPr/>
            </p:nvSpPr>
            <p:spPr bwMode="auto">
              <a:xfrm>
                <a:off x="2672" y="2413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56" name="Rectangle 36"/>
              <p:cNvSpPr>
                <a:spLocks noChangeArrowheads="1"/>
              </p:cNvSpPr>
              <p:nvPr/>
            </p:nvSpPr>
            <p:spPr bwMode="auto">
              <a:xfrm>
                <a:off x="2016" y="2413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57" name="Rectangle 37"/>
              <p:cNvSpPr>
                <a:spLocks noChangeArrowheads="1"/>
              </p:cNvSpPr>
              <p:nvPr/>
            </p:nvSpPr>
            <p:spPr bwMode="auto">
              <a:xfrm>
                <a:off x="3328" y="2055"/>
                <a:ext cx="656" cy="3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58" name="Rectangle 38"/>
              <p:cNvSpPr>
                <a:spLocks noChangeArrowheads="1"/>
              </p:cNvSpPr>
              <p:nvPr/>
            </p:nvSpPr>
            <p:spPr bwMode="auto">
              <a:xfrm>
                <a:off x="2672" y="2055"/>
                <a:ext cx="656" cy="3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59" name="Rectangle 39"/>
              <p:cNvSpPr>
                <a:spLocks noChangeArrowheads="1"/>
              </p:cNvSpPr>
              <p:nvPr/>
            </p:nvSpPr>
            <p:spPr bwMode="auto">
              <a:xfrm>
                <a:off x="2016" y="2055"/>
                <a:ext cx="656" cy="3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60" name="Rectangle 40"/>
              <p:cNvSpPr>
                <a:spLocks noChangeArrowheads="1"/>
              </p:cNvSpPr>
              <p:nvPr/>
            </p:nvSpPr>
            <p:spPr bwMode="auto">
              <a:xfrm>
                <a:off x="3328" y="1724"/>
                <a:ext cx="656" cy="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61" name="Rectangle 41"/>
              <p:cNvSpPr>
                <a:spLocks noChangeArrowheads="1"/>
              </p:cNvSpPr>
              <p:nvPr/>
            </p:nvSpPr>
            <p:spPr bwMode="auto">
              <a:xfrm>
                <a:off x="2672" y="1724"/>
                <a:ext cx="656" cy="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62" name="Rectangle 42"/>
              <p:cNvSpPr>
                <a:spLocks noChangeArrowheads="1"/>
              </p:cNvSpPr>
              <p:nvPr/>
            </p:nvSpPr>
            <p:spPr bwMode="auto">
              <a:xfrm>
                <a:off x="2016" y="1724"/>
                <a:ext cx="656" cy="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63" name="Rectangle 43"/>
              <p:cNvSpPr>
                <a:spLocks noChangeArrowheads="1"/>
              </p:cNvSpPr>
              <p:nvPr/>
            </p:nvSpPr>
            <p:spPr bwMode="auto">
              <a:xfrm>
                <a:off x="3328" y="1392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64" name="Rectangle 44"/>
              <p:cNvSpPr>
                <a:spLocks noChangeArrowheads="1"/>
              </p:cNvSpPr>
              <p:nvPr/>
            </p:nvSpPr>
            <p:spPr bwMode="auto">
              <a:xfrm>
                <a:off x="2672" y="1392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65" name="Rectangle 45"/>
              <p:cNvSpPr>
                <a:spLocks noChangeArrowheads="1"/>
              </p:cNvSpPr>
              <p:nvPr/>
            </p:nvSpPr>
            <p:spPr bwMode="auto">
              <a:xfrm>
                <a:off x="2016" y="1392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5166" name="Line 46"/>
              <p:cNvSpPr>
                <a:spLocks noChangeShapeType="1"/>
              </p:cNvSpPr>
              <p:nvPr/>
            </p:nvSpPr>
            <p:spPr bwMode="auto">
              <a:xfrm>
                <a:off x="2016" y="1392"/>
                <a:ext cx="1968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7" name="Line 47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1968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/>
            </p:nvSpPr>
            <p:spPr bwMode="auto">
              <a:xfrm>
                <a:off x="2016" y="1392"/>
                <a:ext cx="0" cy="201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/>
            </p:nvSpPr>
            <p:spPr bwMode="auto">
              <a:xfrm>
                <a:off x="3984" y="1392"/>
                <a:ext cx="0" cy="201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0" name="Line 50"/>
              <p:cNvSpPr>
                <a:spLocks noChangeShapeType="1"/>
              </p:cNvSpPr>
              <p:nvPr/>
            </p:nvSpPr>
            <p:spPr bwMode="auto">
              <a:xfrm>
                <a:off x="2672" y="1392"/>
                <a:ext cx="0" cy="201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1" name="Line 51"/>
              <p:cNvSpPr>
                <a:spLocks noChangeShapeType="1"/>
              </p:cNvSpPr>
              <p:nvPr/>
            </p:nvSpPr>
            <p:spPr bwMode="auto">
              <a:xfrm>
                <a:off x="3328" y="1392"/>
                <a:ext cx="0" cy="201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/>
            </p:nvSpPr>
            <p:spPr bwMode="auto">
              <a:xfrm>
                <a:off x="2016" y="2055"/>
                <a:ext cx="1968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/>
            </p:nvSpPr>
            <p:spPr bwMode="auto">
              <a:xfrm>
                <a:off x="2016" y="2745"/>
                <a:ext cx="1968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4" name="Text Box 54"/>
              <p:cNvSpPr txBox="1">
                <a:spLocks noChangeArrowheads="1"/>
              </p:cNvSpPr>
              <p:nvPr/>
            </p:nvSpPr>
            <p:spPr bwMode="auto">
              <a:xfrm>
                <a:off x="1823" y="3408"/>
                <a:ext cx="481" cy="37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 </a:t>
                </a:r>
              </a:p>
            </p:txBody>
          </p:sp>
          <p:sp>
            <p:nvSpPr>
              <p:cNvPr id="5175" name="Line 55"/>
              <p:cNvSpPr>
                <a:spLocks noChangeShapeType="1"/>
              </p:cNvSpPr>
              <p:nvPr/>
            </p:nvSpPr>
            <p:spPr bwMode="auto">
              <a:xfrm>
                <a:off x="2160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6" name="Text Box 56"/>
              <p:cNvSpPr txBox="1">
                <a:spLocks noChangeArrowheads="1"/>
              </p:cNvSpPr>
              <p:nvPr/>
            </p:nvSpPr>
            <p:spPr bwMode="auto">
              <a:xfrm>
                <a:off x="1632" y="3168"/>
                <a:ext cx="527" cy="37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</a:p>
            </p:txBody>
          </p:sp>
          <p:sp>
            <p:nvSpPr>
              <p:cNvPr id="5177" name="Line 57"/>
              <p:cNvSpPr>
                <a:spLocks noChangeShapeType="1"/>
              </p:cNvSpPr>
              <p:nvPr/>
            </p:nvSpPr>
            <p:spPr bwMode="auto">
              <a:xfrm flipV="1">
                <a:off x="1872" y="29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8" name="Oval 58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9" name="Oval 59"/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Oval 60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Oval 61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Oval 62"/>
              <p:cNvSpPr>
                <a:spLocks noChangeArrowheads="1"/>
              </p:cNvSpPr>
              <p:nvPr/>
            </p:nvSpPr>
            <p:spPr bwMode="auto">
              <a:xfrm>
                <a:off x="2976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3" name="Oval 63"/>
              <p:cNvSpPr>
                <a:spLocks noChangeArrowheads="1"/>
              </p:cNvSpPr>
              <p:nvPr/>
            </p:nvSpPr>
            <p:spPr bwMode="auto">
              <a:xfrm>
                <a:off x="3600" y="177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4" name="Oval 64"/>
              <p:cNvSpPr>
                <a:spLocks noChangeArrowheads="1"/>
              </p:cNvSpPr>
              <p:nvPr/>
            </p:nvSpPr>
            <p:spPr bwMode="auto">
              <a:xfrm>
                <a:off x="2976" y="24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Oval 65"/>
              <p:cNvSpPr>
                <a:spLocks noChangeArrowheads="1"/>
              </p:cNvSpPr>
              <p:nvPr/>
            </p:nvSpPr>
            <p:spPr bwMode="auto">
              <a:xfrm>
                <a:off x="3600" y="24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Oval 66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5187" name="Object 67"/>
            <p:cNvGraphicFramePr>
              <a:graphicFrameLocks noChangeAspect="1"/>
            </p:cNvGraphicFramePr>
            <p:nvPr/>
          </p:nvGraphicFramePr>
          <p:xfrm>
            <a:off x="1484" y="2255"/>
            <a:ext cx="484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55" name="Equation" r:id="rId8" imgW="469800" imgH="393480" progId="Equation.DSMT4">
                    <p:embed/>
                  </p:oleObj>
                </mc:Choice>
                <mc:Fallback>
                  <p:oleObj name="Equation" r:id="rId8" imgW="469800" imgH="3934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" y="2255"/>
                          <a:ext cx="484" cy="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8" name="Object 68"/>
            <p:cNvGraphicFramePr>
              <a:graphicFrameLocks noChangeAspect="1"/>
            </p:cNvGraphicFramePr>
            <p:nvPr/>
          </p:nvGraphicFramePr>
          <p:xfrm>
            <a:off x="2871" y="1200"/>
            <a:ext cx="40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56" name="Equation" r:id="rId10" imgW="469800" imgH="419040" progId="Equation.DSMT4">
                    <p:embed/>
                  </p:oleObj>
                </mc:Choice>
                <mc:Fallback>
                  <p:oleObj name="Equation" r:id="rId10" imgW="469800" imgH="4190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1" y="1200"/>
                          <a:ext cx="401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9" name="Object 69"/>
            <p:cNvGraphicFramePr>
              <a:graphicFrameLocks noChangeAspect="1"/>
            </p:cNvGraphicFramePr>
            <p:nvPr/>
          </p:nvGraphicFramePr>
          <p:xfrm>
            <a:off x="2832" y="3648"/>
            <a:ext cx="43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57" name="Equation" r:id="rId12" imgW="469800" imgH="419040" progId="Equation.DSMT4">
                    <p:embed/>
                  </p:oleObj>
                </mc:Choice>
                <mc:Fallback>
                  <p:oleObj name="Equation" r:id="rId12" imgW="469800" imgH="4190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648"/>
                          <a:ext cx="436" cy="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0" name="Rectangle 70"/>
          <p:cNvSpPr>
            <a:spLocks noChangeArrowheads="1"/>
          </p:cNvSpPr>
          <p:nvPr/>
        </p:nvSpPr>
        <p:spPr bwMode="auto">
          <a:xfrm>
            <a:off x="6248400" y="3962400"/>
            <a:ext cx="838200" cy="8382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1" name="Oval 71"/>
          <p:cNvSpPr>
            <a:spLocks noChangeArrowheads="1"/>
          </p:cNvSpPr>
          <p:nvPr/>
        </p:nvSpPr>
        <p:spPr bwMode="auto">
          <a:xfrm>
            <a:off x="6629400" y="4343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" name="Text Box 72"/>
          <p:cNvSpPr txBox="1">
            <a:spLocks noChangeArrowheads="1"/>
          </p:cNvSpPr>
          <p:nvPr/>
        </p:nvSpPr>
        <p:spPr bwMode="auto">
          <a:xfrm>
            <a:off x="8382000" y="3352800"/>
            <a:ext cx="762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P = </a:t>
            </a:r>
            <a:r>
              <a:rPr lang="en-US" sz="1400" i="1" dirty="0" err="1"/>
              <a:t>P</a:t>
            </a:r>
            <a:r>
              <a:rPr lang="en-US" sz="1400" i="1" baseline="-25000" dirty="0" err="1"/>
              <a:t>e</a:t>
            </a:r>
            <a:endParaRPr lang="en-US" sz="1400" i="1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990600" y="14478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200" y="175260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i,j</a:t>
            </a:r>
            <a:r>
              <a:rPr lang="en-US" sz="1600" dirty="0" smtClean="0"/>
              <a:t> indexing for pressures</a:t>
            </a:r>
            <a:endParaRPr lang="en-US" sz="1600" dirty="0"/>
          </a:p>
        </p:txBody>
      </p:sp>
      <p:graphicFrame>
        <p:nvGraphicFramePr>
          <p:cNvPr id="1904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451258"/>
              </p:ext>
            </p:extLst>
          </p:nvPr>
        </p:nvGraphicFramePr>
        <p:xfrm>
          <a:off x="1266825" y="5257800"/>
          <a:ext cx="46355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58" name="Equation" r:id="rId14" imgW="3035160" imgH="393480" progId="Equation.DSMT4">
                  <p:embed/>
                </p:oleObj>
              </mc:Choice>
              <mc:Fallback>
                <p:oleObj name="Equation" r:id="rId14" imgW="3035160" imgH="393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5257800"/>
                        <a:ext cx="46355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Arrow Connector 63"/>
          <p:cNvCxnSpPr/>
          <p:nvPr/>
        </p:nvCxnSpPr>
        <p:spPr>
          <a:xfrm flipV="1">
            <a:off x="2590800" y="57150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57400" y="6096000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Switched to “l” indexing for matrix equations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" grpId="0"/>
      <p:bldP spid="5138" grpId="0"/>
      <p:bldP spid="5190" grpId="0" animBg="1"/>
      <p:bldP spid="5191" grpId="0" animBg="1"/>
      <p:bldP spid="61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n-US" sz="2400" dirty="0" smtClean="0"/>
              <a:t>For uniform permeability, T becomes…</a:t>
            </a:r>
            <a:endParaRPr lang="en-US" sz="2400" dirty="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721123"/>
              </p:ext>
            </p:extLst>
          </p:nvPr>
        </p:nvGraphicFramePr>
        <p:xfrm>
          <a:off x="901700" y="1524000"/>
          <a:ext cx="64833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0" name="Equation" r:id="rId4" imgW="3238200" imgH="2057400" progId="Equation.DSMT4">
                  <p:embed/>
                </p:oleObj>
              </mc:Choice>
              <mc:Fallback>
                <p:oleObj name="Equation" r:id="rId4" imgW="3238200" imgH="2057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524000"/>
                        <a:ext cx="648335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n-US" sz="2400" dirty="0" smtClean="0"/>
              <a:t>Accumulation Matrix is Diagonal</a:t>
            </a:r>
            <a:endParaRPr lang="en-US" sz="2400" dirty="0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05503539"/>
              </p:ext>
            </p:extLst>
          </p:nvPr>
        </p:nvGraphicFramePr>
        <p:xfrm>
          <a:off x="914400" y="1142999"/>
          <a:ext cx="5791200" cy="500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7" name="Equation" r:id="rId4" imgW="4698720" imgH="4063680" progId="Equation.DSMT4">
                  <p:embed/>
                </p:oleObj>
              </mc:Choice>
              <mc:Fallback>
                <p:oleObj name="Equation" r:id="rId4" imgW="4698720" imgH="4063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2999"/>
                        <a:ext cx="5791200" cy="50086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n-US" sz="2400" dirty="0" smtClean="0"/>
              <a:t>Well Matrix is Diagonal</a:t>
            </a:r>
            <a:endParaRPr lang="en-US" sz="2400" dirty="0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88538016"/>
              </p:ext>
            </p:extLst>
          </p:nvPr>
        </p:nvGraphicFramePr>
        <p:xfrm>
          <a:off x="1434710" y="1359932"/>
          <a:ext cx="4421188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6" name="Equation" r:id="rId4" imgW="2323800" imgH="2082600" progId="Equation.DSMT4">
                  <p:embed/>
                </p:oleObj>
              </mc:Choice>
              <mc:Fallback>
                <p:oleObj name="Equation" r:id="rId4" imgW="2323800" imgH="20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710" y="1359932"/>
                        <a:ext cx="4421188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00400" y="5410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J</a:t>
            </a:r>
            <a:r>
              <a:rPr lang="en-US" baseline="-25000" dirty="0" smtClean="0"/>
              <a:t>9</a:t>
            </a:r>
            <a:r>
              <a:rPr lang="en-US" dirty="0" smtClean="0"/>
              <a:t>= J</a:t>
            </a:r>
            <a:r>
              <a:rPr lang="en-US" baseline="-25000" dirty="0" smtClean="0"/>
              <a:t>3,3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985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sz="2400" dirty="0" smtClean="0"/>
              <a:t>The source vector, Q…</a:t>
            </a:r>
            <a:endParaRPr lang="en-US" sz="2400" dirty="0"/>
          </a:p>
        </p:txBody>
      </p:sp>
      <p:graphicFrame>
        <p:nvGraphicFramePr>
          <p:cNvPr id="4098" name="Object 7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37908330"/>
              </p:ext>
            </p:extLst>
          </p:nvPr>
        </p:nvGraphicFramePr>
        <p:xfrm>
          <a:off x="969963" y="2133600"/>
          <a:ext cx="2257425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2" name="Equation" r:id="rId4" imgW="1231560" imgH="2082600" progId="Equation.DSMT4">
                  <p:embed/>
                </p:oleObj>
              </mc:Choice>
              <mc:Fallback>
                <p:oleObj name="Equation" r:id="rId4" imgW="1231560" imgH="20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133600"/>
                        <a:ext cx="2257425" cy="381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2895600" y="32004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895600" y="40386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895600" y="44958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76600" y="57150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3014246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Block #3 is on a </a:t>
            </a:r>
            <a:r>
              <a:rPr lang="en-US" sz="1600" dirty="0" err="1" smtClean="0"/>
              <a:t>dirichlet</a:t>
            </a:r>
            <a:r>
              <a:rPr lang="en-US" sz="1600" dirty="0" smtClean="0"/>
              <a:t> boundary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4309646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Block #6 is on a </a:t>
            </a:r>
            <a:r>
              <a:rPr lang="en-US" sz="1600" dirty="0" err="1" smtClean="0"/>
              <a:t>dirichlet</a:t>
            </a:r>
            <a:r>
              <a:rPr lang="en-US" sz="1600" dirty="0" smtClean="0"/>
              <a:t> boundary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55288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Block #9 is on a </a:t>
            </a:r>
            <a:r>
              <a:rPr lang="en-US" sz="1600" dirty="0" err="1" smtClean="0"/>
              <a:t>dirichlet</a:t>
            </a:r>
            <a:r>
              <a:rPr lang="en-US" sz="1600" dirty="0" smtClean="0"/>
              <a:t> boundary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3852446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Block #5 contains a “constant rate” well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905000" y="59436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05000" y="6248400"/>
            <a:ext cx="2667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606224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Block #9 contains a constant BHP well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533400" y="1447800"/>
          <a:ext cx="1638300" cy="516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50" name="Equation" r:id="rId4" imgW="1091880" imgH="3454200" progId="Equation.DSMT4">
                  <p:embed/>
                </p:oleObj>
              </mc:Choice>
              <mc:Fallback>
                <p:oleObj name="Equation" r:id="rId4" imgW="1091880" imgH="3454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1638300" cy="5160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2514600" y="33528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 sz="2400" dirty="0" smtClean="0"/>
              <a:t>Fluid and Reservoir Properties</a:t>
            </a:r>
            <a:endParaRPr lang="en-US" sz="2400" dirty="0"/>
          </a:p>
        </p:txBody>
      </p:sp>
      <p:graphicFrame>
        <p:nvGraphicFramePr>
          <p:cNvPr id="5123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267200" y="3886200"/>
          <a:ext cx="2514600" cy="406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51" name="Equation" r:id="rId6" imgW="1574640" imgH="253800" progId="Equation.DSMT4">
                  <p:embed/>
                </p:oleObj>
              </mc:Choice>
              <mc:Fallback>
                <p:oleObj name="Equation" r:id="rId6" imgW="157464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86200"/>
                        <a:ext cx="2514600" cy="4063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1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56520355"/>
              </p:ext>
            </p:extLst>
          </p:nvPr>
        </p:nvGraphicFramePr>
        <p:xfrm>
          <a:off x="4343400" y="2339975"/>
          <a:ext cx="19431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52" name="Equation" r:id="rId8" imgW="1790640" imgH="431640" progId="Equation.DSMT4">
                  <p:embed/>
                </p:oleObj>
              </mc:Choice>
              <mc:Fallback>
                <p:oleObj name="Equation" r:id="rId8" imgW="179064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339975"/>
                        <a:ext cx="19431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3962400" y="1676400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 smtClean="0"/>
              <a:t>Transmissibility is uniform</a:t>
            </a:r>
            <a:endParaRPr lang="en-US" u="sng" dirty="0"/>
          </a:p>
        </p:txBody>
      </p:sp>
      <p:graphicFrame>
        <p:nvGraphicFramePr>
          <p:cNvPr id="16384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424452"/>
              </p:ext>
            </p:extLst>
          </p:nvPr>
        </p:nvGraphicFramePr>
        <p:xfrm>
          <a:off x="4175125" y="4257675"/>
          <a:ext cx="36893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53" name="Equation" r:id="rId10" imgW="2831760" imgH="457200" progId="Equation.DSMT4">
                  <p:embed/>
                </p:oleObj>
              </mc:Choice>
              <mc:Fallback>
                <p:oleObj name="Equation" r:id="rId10" imgW="283176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4257675"/>
                        <a:ext cx="368935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038600" y="3429000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 smtClean="0"/>
              <a:t>Grid block volume is uniform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62000" y="3733800"/>
            <a:ext cx="7543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/>
              <a:t>The Productivity </a:t>
            </a:r>
            <a:r>
              <a:rPr lang="en-US" sz="2000" dirty="0"/>
              <a:t>Index (J</a:t>
            </a:r>
            <a:r>
              <a:rPr lang="en-US" sz="2000" baseline="-25000" dirty="0"/>
              <a:t>33</a:t>
            </a:r>
            <a:r>
              <a:rPr lang="en-US" sz="2000" dirty="0" smtClean="0"/>
              <a:t>) can now be calculated for the well</a:t>
            </a:r>
            <a:endParaRPr lang="en-US" sz="2000" baseline="-25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algn="ctr"/>
            <a:r>
              <a:rPr lang="en-US" sz="2400" dirty="0" smtClean="0"/>
              <a:t>Block 9 has a constant BHP well</a:t>
            </a:r>
            <a:endParaRPr lang="en-US" sz="2400" dirty="0"/>
          </a:p>
        </p:txBody>
      </p:sp>
      <p:graphicFrame>
        <p:nvGraphicFramePr>
          <p:cNvPr id="8194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05874934"/>
              </p:ext>
            </p:extLst>
          </p:nvPr>
        </p:nvGraphicFramePr>
        <p:xfrm>
          <a:off x="533400" y="4473575"/>
          <a:ext cx="805973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0" name="Equation" r:id="rId4" imgW="4991040" imgH="685800" progId="Equation.DSMT4">
                  <p:embed/>
                </p:oleObj>
              </mc:Choice>
              <mc:Fallback>
                <p:oleObj name="Equation" r:id="rId4" imgW="499104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73575"/>
                        <a:ext cx="8059738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67000" y="2743200"/>
          <a:ext cx="2438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1" name="Equation" r:id="rId6" imgW="1091880" imgH="228600" progId="Equation.DSMT4">
                  <p:embed/>
                </p:oleObj>
              </mc:Choice>
              <mc:Fallback>
                <p:oleObj name="Equation" r:id="rId6" imgW="10918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24384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609600" y="182880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/>
              <a:t>The </a:t>
            </a:r>
            <a:r>
              <a:rPr lang="en-US" sz="2000" dirty="0" err="1" smtClean="0"/>
              <a:t>Peaceman</a:t>
            </a:r>
            <a:r>
              <a:rPr lang="en-US" sz="2000" dirty="0" smtClean="0"/>
              <a:t> Correction is used to calculate the constant equivalent radius for the constant BHP well </a:t>
            </a:r>
            <a:endParaRPr lang="en-US" sz="2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4114800" cy="944562"/>
          </a:xfrm>
        </p:spPr>
        <p:txBody>
          <a:bodyPr/>
          <a:lstStyle/>
          <a:p>
            <a:r>
              <a:rPr lang="en-US" sz="2400" dirty="0" smtClean="0"/>
              <a:t>Plugging in the Numbers:</a:t>
            </a:r>
            <a:endParaRPr lang="en-US" sz="2400" dirty="0"/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2317958"/>
              </p:ext>
            </p:extLst>
          </p:nvPr>
        </p:nvGraphicFramePr>
        <p:xfrm>
          <a:off x="120650" y="1676400"/>
          <a:ext cx="6142038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0" name="Equation" r:id="rId4" imgW="5981400" imgH="2082600" progId="Equation.DSMT4">
                  <p:embed/>
                </p:oleObj>
              </mc:Choice>
              <mc:Fallback>
                <p:oleObj name="Equation" r:id="rId4" imgW="5981400" imgH="20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676400"/>
                        <a:ext cx="6142038" cy="213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00794687"/>
              </p:ext>
            </p:extLst>
          </p:nvPr>
        </p:nvGraphicFramePr>
        <p:xfrm>
          <a:off x="4513263" y="457200"/>
          <a:ext cx="30130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1" name="Equation" r:id="rId6" imgW="1841400" imgH="431640" progId="Equation.DSMT4">
                  <p:embed/>
                </p:oleObj>
              </mc:Choice>
              <mc:Fallback>
                <p:oleObj name="Equation" r:id="rId6" imgW="18414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457200"/>
                        <a:ext cx="3013075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047458"/>
              </p:ext>
            </p:extLst>
          </p:nvPr>
        </p:nvGraphicFramePr>
        <p:xfrm>
          <a:off x="5310188" y="4343400"/>
          <a:ext cx="2865437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2" name="Equation" r:id="rId8" imgW="2565360" imgH="2057400" progId="Equation.DSMT4">
                  <p:embed/>
                </p:oleObj>
              </mc:Choice>
              <mc:Fallback>
                <p:oleObj name="Equation" r:id="rId8" imgW="2565360" imgH="2057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4343400"/>
                        <a:ext cx="2865437" cy="229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273127"/>
              </p:ext>
            </p:extLst>
          </p:nvPr>
        </p:nvGraphicFramePr>
        <p:xfrm>
          <a:off x="6446838" y="1524000"/>
          <a:ext cx="2109787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3" name="Equation" r:id="rId10" imgW="1739880" imgH="2082600" progId="Equation.DSMT4">
                  <p:embed/>
                </p:oleObj>
              </mc:Choice>
              <mc:Fallback>
                <p:oleObj name="Equation" r:id="rId10" imgW="1739880" imgH="20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8" y="1524000"/>
                        <a:ext cx="2109787" cy="252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181094"/>
              </p:ext>
            </p:extLst>
          </p:nvPr>
        </p:nvGraphicFramePr>
        <p:xfrm>
          <a:off x="1301750" y="4191000"/>
          <a:ext cx="3476625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4" name="Equation" r:id="rId12" imgW="3111480" imgH="2057400" progId="Equation.DSMT4">
                  <p:embed/>
                </p:oleObj>
              </mc:Choice>
              <mc:Fallback>
                <p:oleObj name="Equation" r:id="rId12" imgW="3111480" imgH="2057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4191000"/>
                        <a:ext cx="3476625" cy="229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n-US" sz="2400" dirty="0" smtClean="0"/>
              <a:t>Putting it all together and solving we get</a:t>
            </a:r>
            <a:endParaRPr lang="en-US" sz="2400" dirty="0"/>
          </a:p>
        </p:txBody>
      </p:sp>
      <p:graphicFrame>
        <p:nvGraphicFramePr>
          <p:cNvPr id="9218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338216531"/>
              </p:ext>
            </p:extLst>
          </p:nvPr>
        </p:nvGraphicFramePr>
        <p:xfrm>
          <a:off x="534988" y="1789113"/>
          <a:ext cx="27828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4" name="Equation" r:id="rId4" imgW="1968480" imgH="431640" progId="Equation.DSMT4">
                  <p:embed/>
                </p:oleObj>
              </mc:Choice>
              <mc:Fallback>
                <p:oleObj name="Equation" r:id="rId4" imgW="19684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789113"/>
                        <a:ext cx="2782887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19200" y="2850220"/>
          <a:ext cx="1828800" cy="370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5" name="Equation" r:id="rId6" imgW="1015920" imgH="2057400" progId="Equation.DSMT4">
                  <p:embed/>
                </p:oleObj>
              </mc:Choice>
              <mc:Fallback>
                <p:oleObj name="Equation" r:id="rId6" imgW="1015920" imgH="2057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50220"/>
                        <a:ext cx="1828800" cy="3702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639284249"/>
              </p:ext>
            </p:extLst>
          </p:nvPr>
        </p:nvGraphicFramePr>
        <p:xfrm>
          <a:off x="5972175" y="1895475"/>
          <a:ext cx="14652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6" name="Equation" r:id="rId8" imgW="965160" imgH="253800" progId="Equation.DSMT4">
                  <p:embed/>
                </p:oleObj>
              </mc:Choice>
              <mc:Fallback>
                <p:oleObj name="Equation" r:id="rId8" imgW="965160" imgH="253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1895475"/>
                        <a:ext cx="14652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791200" y="2971799"/>
          <a:ext cx="1828800" cy="356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7" name="Equation" r:id="rId10" imgW="1054080" imgH="2057400" progId="Equation.DSMT4">
                  <p:embed/>
                </p:oleObj>
              </mc:Choice>
              <mc:Fallback>
                <p:oleObj name="Equation" r:id="rId10" imgW="1054080" imgH="2057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71799"/>
                        <a:ext cx="1828800" cy="35694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10"/>
          <p:cNvSpPr txBox="1">
            <a:spLocks noChangeArrowheads="1"/>
          </p:cNvSpPr>
          <p:nvPr/>
        </p:nvSpPr>
        <p:spPr bwMode="auto">
          <a:xfrm>
            <a:off x="3733800" y="1905000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/>
              <a:t>OR …Steady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990600" y="205555"/>
            <a:ext cx="5384546" cy="5966645"/>
            <a:chOff x="1484" y="1189"/>
            <a:chExt cx="2500" cy="2848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1632" y="1584"/>
              <a:ext cx="2352" cy="2421"/>
              <a:chOff x="1632" y="1392"/>
              <a:chExt cx="2352" cy="2421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328" y="3076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672" y="3076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016" y="3076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328" y="2745"/>
                <a:ext cx="656" cy="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672" y="2745"/>
                <a:ext cx="656" cy="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016" y="2745"/>
                <a:ext cx="656" cy="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328" y="2413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672" y="2413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016" y="2413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328" y="2055"/>
                <a:ext cx="656" cy="3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2672" y="2055"/>
                <a:ext cx="656" cy="3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2016" y="2055"/>
                <a:ext cx="656" cy="3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3328" y="1724"/>
                <a:ext cx="656" cy="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672" y="1724"/>
                <a:ext cx="656" cy="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016" y="1724"/>
                <a:ext cx="656" cy="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3328" y="1392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672" y="1392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2016" y="1392"/>
                <a:ext cx="656" cy="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 marL="342900" indent="-342900" algn="l" eaLnBrk="0" fontAlgn="b" hangingPunct="0"/>
                <a:r>
                  <a:rPr lang="en-US" sz="1000">
                    <a:latin typeface="Arial" charset="0"/>
                    <a:cs typeface="Arial" charset="0"/>
                  </a:rPr>
                  <a:t> </a:t>
                </a:r>
                <a:endParaRPr lang="en-US"/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2016" y="1392"/>
                <a:ext cx="1968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1968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2016" y="1392"/>
                <a:ext cx="0" cy="201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3984" y="1392"/>
                <a:ext cx="0" cy="201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>
                <a:off x="2672" y="1392"/>
                <a:ext cx="0" cy="201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3328" y="1392"/>
                <a:ext cx="0" cy="2016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>
                <a:off x="2016" y="2055"/>
                <a:ext cx="1968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>
                <a:off x="2016" y="2745"/>
                <a:ext cx="1968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37"/>
              <p:cNvSpPr txBox="1">
                <a:spLocks noChangeArrowheads="1"/>
              </p:cNvSpPr>
              <p:nvPr/>
            </p:nvSpPr>
            <p:spPr bwMode="auto">
              <a:xfrm>
                <a:off x="1824" y="3408"/>
                <a:ext cx="480" cy="40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 </a:t>
                </a:r>
              </a:p>
            </p:txBody>
          </p:sp>
          <p:sp>
            <p:nvSpPr>
              <p:cNvPr id="39" name="Line 38"/>
              <p:cNvSpPr>
                <a:spLocks noChangeShapeType="1"/>
              </p:cNvSpPr>
              <p:nvPr/>
            </p:nvSpPr>
            <p:spPr bwMode="auto">
              <a:xfrm>
                <a:off x="2160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39"/>
              <p:cNvSpPr txBox="1">
                <a:spLocks noChangeArrowheads="1"/>
              </p:cNvSpPr>
              <p:nvPr/>
            </p:nvSpPr>
            <p:spPr bwMode="auto">
              <a:xfrm>
                <a:off x="1632" y="3168"/>
                <a:ext cx="527" cy="4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</a:p>
            </p:txBody>
          </p:sp>
          <p:sp>
            <p:nvSpPr>
              <p:cNvPr id="41" name="Line 40"/>
              <p:cNvSpPr>
                <a:spLocks noChangeShapeType="1"/>
              </p:cNvSpPr>
              <p:nvPr/>
            </p:nvSpPr>
            <p:spPr bwMode="auto">
              <a:xfrm flipV="1">
                <a:off x="1872" y="29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2352" y="24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976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3600" y="177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2976" y="24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Oval 48"/>
              <p:cNvSpPr>
                <a:spLocks noChangeArrowheads="1"/>
              </p:cNvSpPr>
              <p:nvPr/>
            </p:nvSpPr>
            <p:spPr bwMode="auto">
              <a:xfrm>
                <a:off x="3600" y="24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9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6898328"/>
                </p:ext>
              </p:extLst>
            </p:nvPr>
          </p:nvGraphicFramePr>
          <p:xfrm>
            <a:off x="1484" y="2257"/>
            <a:ext cx="484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05" name="Equation" r:id="rId3" imgW="469800" imgH="393480" progId="Equation.DSMT4">
                    <p:embed/>
                  </p:oleObj>
                </mc:Choice>
                <mc:Fallback>
                  <p:oleObj name="Equation" r:id="rId3" imgW="469800" imgH="3934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" y="2257"/>
                          <a:ext cx="484" cy="4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407253"/>
                </p:ext>
              </p:extLst>
            </p:nvPr>
          </p:nvGraphicFramePr>
          <p:xfrm>
            <a:off x="2832" y="1189"/>
            <a:ext cx="480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06" name="Equation" r:id="rId5" imgW="469800" imgH="419040" progId="Equation.DSMT4">
                    <p:embed/>
                  </p:oleObj>
                </mc:Choice>
                <mc:Fallback>
                  <p:oleObj name="Equation" r:id="rId5" imgW="469800" imgH="4190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189"/>
                          <a:ext cx="480" cy="3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2"/>
            <p:cNvGraphicFramePr>
              <a:graphicFrameLocks noChangeAspect="1"/>
            </p:cNvGraphicFramePr>
            <p:nvPr/>
          </p:nvGraphicFramePr>
          <p:xfrm>
            <a:off x="2832" y="3648"/>
            <a:ext cx="43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07" name="Equation" r:id="rId7" imgW="469800" imgH="419040" progId="Equation.DSMT4">
                    <p:embed/>
                  </p:oleObj>
                </mc:Choice>
                <mc:Fallback>
                  <p:oleObj name="Equation" r:id="rId7" imgW="469800" imgH="419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648"/>
                          <a:ext cx="436" cy="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6233160" y="2683565"/>
            <a:ext cx="1310640" cy="5679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/>
              <a:t>P = P</a:t>
            </a:r>
            <a:r>
              <a:rPr lang="en-US" sz="1400" i="1" baseline="-25000"/>
              <a:t>e</a:t>
            </a:r>
          </a:p>
        </p:txBody>
      </p:sp>
      <p:sp>
        <p:nvSpPr>
          <p:cNvPr id="51" name="AutoShape 147"/>
          <p:cNvSpPr>
            <a:spLocks noChangeArrowheads="1"/>
          </p:cNvSpPr>
          <p:nvPr/>
        </p:nvSpPr>
        <p:spPr bwMode="auto">
          <a:xfrm>
            <a:off x="4114800" y="2743200"/>
            <a:ext cx="195943" cy="526732"/>
          </a:xfrm>
          <a:prstGeom prst="upArrow">
            <a:avLst>
              <a:gd name="adj1" fmla="val 50000"/>
              <a:gd name="adj2" fmla="val 726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148"/>
          <p:cNvSpPr>
            <a:spLocks noChangeArrowheads="1"/>
          </p:cNvSpPr>
          <p:nvPr/>
        </p:nvSpPr>
        <p:spPr bwMode="auto">
          <a:xfrm flipV="1">
            <a:off x="5519057" y="1447800"/>
            <a:ext cx="195943" cy="526732"/>
          </a:xfrm>
          <a:prstGeom prst="upArrow">
            <a:avLst>
              <a:gd name="adj1" fmla="val 50000"/>
              <a:gd name="adj2" fmla="val 726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n-US" sz="2400" dirty="0" smtClean="0"/>
              <a:t>Transmissibility Matrix (9x9) is “Pentadiagonal”</a:t>
            </a:r>
            <a:endParaRPr lang="en-US" sz="2400" dirty="0"/>
          </a:p>
        </p:txBody>
      </p:sp>
      <p:graphicFrame>
        <p:nvGraphicFramePr>
          <p:cNvPr id="2050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2362200" y="2514600"/>
          <a:ext cx="6477000" cy="356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5" name="Equation" r:id="rId4" imgW="4851360" imgH="2463480" progId="Equation.DSMT4">
                  <p:embed/>
                </p:oleObj>
              </mc:Choice>
              <mc:Fallback>
                <p:oleObj name="Equation" r:id="rId4" imgW="4851360" imgH="246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4600"/>
                        <a:ext cx="6477000" cy="356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286000" y="2819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2667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Block (row) l=1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18288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Block (column) l=1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76600" y="22098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5600" y="13716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Connected to   l=2    and    l=4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19600" y="17526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15000" y="17526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r>
              <a:rPr lang="en-US" sz="2400" dirty="0" err="1" smtClean="0"/>
              <a:t>Gridblock</a:t>
            </a:r>
            <a:r>
              <a:rPr lang="en-US" sz="2400" dirty="0" smtClean="0"/>
              <a:t> l=2 (</a:t>
            </a:r>
            <a:r>
              <a:rPr lang="en-US" sz="2400" dirty="0" err="1" smtClean="0"/>
              <a:t>i</a:t>
            </a:r>
            <a:r>
              <a:rPr lang="en-US" sz="2400" dirty="0" smtClean="0"/>
              <a:t>=2; j=1)</a:t>
            </a:r>
            <a:endParaRPr lang="en-US" sz="2400" dirty="0"/>
          </a:p>
        </p:txBody>
      </p:sp>
      <p:graphicFrame>
        <p:nvGraphicFramePr>
          <p:cNvPr id="27651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0" y="2978150"/>
          <a:ext cx="12954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76" name="Equation" r:id="rId4" imgW="533160" imgH="291960" progId="Equation.DSMT4">
                  <p:embed/>
                </p:oleObj>
              </mc:Choice>
              <mc:Fallback>
                <p:oleObj name="Equation" r:id="rId4" imgW="533160" imgH="291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8150"/>
                        <a:ext cx="12954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98965585"/>
              </p:ext>
            </p:extLst>
          </p:nvPr>
        </p:nvGraphicFramePr>
        <p:xfrm>
          <a:off x="0" y="914400"/>
          <a:ext cx="790981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77" name="Equation" r:id="rId6" imgW="5384520" imgH="406080" progId="Equation.DSMT4">
                  <p:embed/>
                </p:oleObj>
              </mc:Choice>
              <mc:Fallback>
                <p:oleObj name="Equation" r:id="rId6" imgW="538452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14400"/>
                        <a:ext cx="7909818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81000" y="4953000"/>
            <a:ext cx="381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Equation 2 can now be written as:</a:t>
            </a:r>
            <a:endParaRPr lang="en-US" u="sng" dirty="0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5410200" y="2209800"/>
            <a:ext cx="3429000" cy="3124200"/>
            <a:chOff x="3504" y="2112"/>
            <a:chExt cx="2160" cy="196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504" y="2112"/>
              <a:ext cx="1684" cy="1968"/>
              <a:chOff x="1484" y="1200"/>
              <a:chExt cx="2500" cy="2837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632" y="1584"/>
                <a:ext cx="2352" cy="2431"/>
                <a:chOff x="1632" y="1392"/>
                <a:chExt cx="2352" cy="2431"/>
              </a:xfrm>
            </p:grpSpPr>
            <p:sp>
              <p:nvSpPr>
                <p:cNvPr id="27659" name="Rectangle 11"/>
                <p:cNvSpPr>
                  <a:spLocks noChangeArrowheads="1"/>
                </p:cNvSpPr>
                <p:nvPr/>
              </p:nvSpPr>
              <p:spPr bwMode="auto">
                <a:xfrm>
                  <a:off x="3328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60" name="Rectangle 12"/>
                <p:cNvSpPr>
                  <a:spLocks noChangeArrowheads="1"/>
                </p:cNvSpPr>
                <p:nvPr/>
              </p:nvSpPr>
              <p:spPr bwMode="auto">
                <a:xfrm>
                  <a:off x="2672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61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62" name="Rectangle 14"/>
                <p:cNvSpPr>
                  <a:spLocks noChangeArrowheads="1"/>
                </p:cNvSpPr>
                <p:nvPr/>
              </p:nvSpPr>
              <p:spPr bwMode="auto">
                <a:xfrm>
                  <a:off x="3328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63" name="Rectangle 15"/>
                <p:cNvSpPr>
                  <a:spLocks noChangeArrowheads="1"/>
                </p:cNvSpPr>
                <p:nvPr/>
              </p:nvSpPr>
              <p:spPr bwMode="auto">
                <a:xfrm>
                  <a:off x="2672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64" name="Rectangle 16"/>
                <p:cNvSpPr>
                  <a:spLocks noChangeArrowheads="1"/>
                </p:cNvSpPr>
                <p:nvPr/>
              </p:nvSpPr>
              <p:spPr bwMode="auto">
                <a:xfrm>
                  <a:off x="2016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65" name="Rectangle 17"/>
                <p:cNvSpPr>
                  <a:spLocks noChangeArrowheads="1"/>
                </p:cNvSpPr>
                <p:nvPr/>
              </p:nvSpPr>
              <p:spPr bwMode="auto">
                <a:xfrm>
                  <a:off x="3328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66" name="Rectangle 18"/>
                <p:cNvSpPr>
                  <a:spLocks noChangeArrowheads="1"/>
                </p:cNvSpPr>
                <p:nvPr/>
              </p:nvSpPr>
              <p:spPr bwMode="auto">
                <a:xfrm>
                  <a:off x="2672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67" name="Rectangle 19"/>
                <p:cNvSpPr>
                  <a:spLocks noChangeArrowheads="1"/>
                </p:cNvSpPr>
                <p:nvPr/>
              </p:nvSpPr>
              <p:spPr bwMode="auto">
                <a:xfrm>
                  <a:off x="2016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68" name="Rectangle 20"/>
                <p:cNvSpPr>
                  <a:spLocks noChangeArrowheads="1"/>
                </p:cNvSpPr>
                <p:nvPr/>
              </p:nvSpPr>
              <p:spPr bwMode="auto">
                <a:xfrm>
                  <a:off x="3328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69" name="Rectangle 21"/>
                <p:cNvSpPr>
                  <a:spLocks noChangeArrowheads="1"/>
                </p:cNvSpPr>
                <p:nvPr/>
              </p:nvSpPr>
              <p:spPr bwMode="auto">
                <a:xfrm>
                  <a:off x="2672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70" name="Rectangle 22"/>
                <p:cNvSpPr>
                  <a:spLocks noChangeArrowheads="1"/>
                </p:cNvSpPr>
                <p:nvPr/>
              </p:nvSpPr>
              <p:spPr bwMode="auto">
                <a:xfrm>
                  <a:off x="2016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71" name="Rectangle 23"/>
                <p:cNvSpPr>
                  <a:spLocks noChangeArrowheads="1"/>
                </p:cNvSpPr>
                <p:nvPr/>
              </p:nvSpPr>
              <p:spPr bwMode="auto">
                <a:xfrm>
                  <a:off x="3328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72" name="Rectangle 24"/>
                <p:cNvSpPr>
                  <a:spLocks noChangeArrowheads="1"/>
                </p:cNvSpPr>
                <p:nvPr/>
              </p:nvSpPr>
              <p:spPr bwMode="auto">
                <a:xfrm>
                  <a:off x="2672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73" name="Rectangle 25"/>
                <p:cNvSpPr>
                  <a:spLocks noChangeArrowheads="1"/>
                </p:cNvSpPr>
                <p:nvPr/>
              </p:nvSpPr>
              <p:spPr bwMode="auto">
                <a:xfrm>
                  <a:off x="2016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74" name="Rectangle 26"/>
                <p:cNvSpPr>
                  <a:spLocks noChangeArrowheads="1"/>
                </p:cNvSpPr>
                <p:nvPr/>
              </p:nvSpPr>
              <p:spPr bwMode="auto">
                <a:xfrm>
                  <a:off x="3328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75" name="Rectangle 27"/>
                <p:cNvSpPr>
                  <a:spLocks noChangeArrowheads="1"/>
                </p:cNvSpPr>
                <p:nvPr/>
              </p:nvSpPr>
              <p:spPr bwMode="auto">
                <a:xfrm>
                  <a:off x="2672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76" name="Rectangle 28"/>
                <p:cNvSpPr>
                  <a:spLocks noChangeArrowheads="1"/>
                </p:cNvSpPr>
                <p:nvPr/>
              </p:nvSpPr>
              <p:spPr bwMode="auto">
                <a:xfrm>
                  <a:off x="2016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7677" name="Line 29"/>
                <p:cNvSpPr>
                  <a:spLocks noChangeShapeType="1"/>
                </p:cNvSpPr>
                <p:nvPr/>
              </p:nvSpPr>
              <p:spPr bwMode="auto">
                <a:xfrm>
                  <a:off x="2016" y="1392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8" name="Line 30"/>
                <p:cNvSpPr>
                  <a:spLocks noChangeShapeType="1"/>
                </p:cNvSpPr>
                <p:nvPr/>
              </p:nvSpPr>
              <p:spPr bwMode="auto">
                <a:xfrm>
                  <a:off x="2016" y="3408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9" name="Line 31"/>
                <p:cNvSpPr>
                  <a:spLocks noChangeShapeType="1"/>
                </p:cNvSpPr>
                <p:nvPr/>
              </p:nvSpPr>
              <p:spPr bwMode="auto">
                <a:xfrm>
                  <a:off x="2016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0" name="Line 32"/>
                <p:cNvSpPr>
                  <a:spLocks noChangeShapeType="1"/>
                </p:cNvSpPr>
                <p:nvPr/>
              </p:nvSpPr>
              <p:spPr bwMode="auto">
                <a:xfrm>
                  <a:off x="3984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1" name="Line 33"/>
                <p:cNvSpPr>
                  <a:spLocks noChangeShapeType="1"/>
                </p:cNvSpPr>
                <p:nvPr/>
              </p:nvSpPr>
              <p:spPr bwMode="auto">
                <a:xfrm>
                  <a:off x="2672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2" name="Line 34"/>
                <p:cNvSpPr>
                  <a:spLocks noChangeShapeType="1"/>
                </p:cNvSpPr>
                <p:nvPr/>
              </p:nvSpPr>
              <p:spPr bwMode="auto">
                <a:xfrm>
                  <a:off x="3328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3" name="Line 35"/>
                <p:cNvSpPr>
                  <a:spLocks noChangeShapeType="1"/>
                </p:cNvSpPr>
                <p:nvPr/>
              </p:nvSpPr>
              <p:spPr bwMode="auto">
                <a:xfrm>
                  <a:off x="2016" y="2055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4" name="Line 36"/>
                <p:cNvSpPr>
                  <a:spLocks noChangeShapeType="1"/>
                </p:cNvSpPr>
                <p:nvPr/>
              </p:nvSpPr>
              <p:spPr bwMode="auto">
                <a:xfrm>
                  <a:off x="2016" y="2745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824" y="3408"/>
                  <a:ext cx="481" cy="4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i </a:t>
                  </a:r>
                </a:p>
              </p:txBody>
            </p:sp>
            <p:sp>
              <p:nvSpPr>
                <p:cNvPr id="27686" name="Line 38"/>
                <p:cNvSpPr>
                  <a:spLocks noChangeShapeType="1"/>
                </p:cNvSpPr>
                <p:nvPr/>
              </p:nvSpPr>
              <p:spPr bwMode="auto">
                <a:xfrm>
                  <a:off x="2160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32" y="3169"/>
                  <a:ext cx="527" cy="41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j</a:t>
                  </a:r>
                </a:p>
              </p:txBody>
            </p:sp>
            <p:sp>
              <p:nvSpPr>
                <p:cNvPr id="2768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872" y="297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89" name="Oval 41"/>
                <p:cNvSpPr>
                  <a:spLocks noChangeArrowheads="1"/>
                </p:cNvSpPr>
                <p:nvPr/>
              </p:nvSpPr>
              <p:spPr bwMode="auto">
                <a:xfrm>
                  <a:off x="2352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0" name="Oval 42"/>
                <p:cNvSpPr>
                  <a:spLocks noChangeArrowheads="1"/>
                </p:cNvSpPr>
                <p:nvPr/>
              </p:nvSpPr>
              <p:spPr bwMode="auto">
                <a:xfrm>
                  <a:off x="2976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1" name="Oval 43"/>
                <p:cNvSpPr>
                  <a:spLocks noChangeArrowheads="1"/>
                </p:cNvSpPr>
                <p:nvPr/>
              </p:nvSpPr>
              <p:spPr bwMode="auto">
                <a:xfrm>
                  <a:off x="2352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2" name="Oval 44"/>
                <p:cNvSpPr>
                  <a:spLocks noChangeArrowheads="1"/>
                </p:cNvSpPr>
                <p:nvPr/>
              </p:nvSpPr>
              <p:spPr bwMode="auto">
                <a:xfrm>
                  <a:off x="2352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3" name="Oval 45"/>
                <p:cNvSpPr>
                  <a:spLocks noChangeArrowheads="1"/>
                </p:cNvSpPr>
                <p:nvPr/>
              </p:nvSpPr>
              <p:spPr bwMode="auto">
                <a:xfrm>
                  <a:off x="2976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4" name="Oval 46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5" name="Oval 47"/>
                <p:cNvSpPr>
                  <a:spLocks noChangeArrowheads="1"/>
                </p:cNvSpPr>
                <p:nvPr/>
              </p:nvSpPr>
              <p:spPr bwMode="auto">
                <a:xfrm>
                  <a:off x="2976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6" name="Oval 48"/>
                <p:cNvSpPr>
                  <a:spLocks noChangeArrowheads="1"/>
                </p:cNvSpPr>
                <p:nvPr/>
              </p:nvSpPr>
              <p:spPr bwMode="auto">
                <a:xfrm>
                  <a:off x="3600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7" name="Oval 49"/>
                <p:cNvSpPr>
                  <a:spLocks noChangeArrowheads="1"/>
                </p:cNvSpPr>
                <p:nvPr/>
              </p:nvSpPr>
              <p:spPr bwMode="auto">
                <a:xfrm>
                  <a:off x="3600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27698" name="Object 50"/>
              <p:cNvGraphicFramePr>
                <a:graphicFrameLocks noChangeAspect="1"/>
              </p:cNvGraphicFramePr>
              <p:nvPr/>
            </p:nvGraphicFramePr>
            <p:xfrm>
              <a:off x="1484" y="2262"/>
              <a:ext cx="484" cy="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578" name="Equation" r:id="rId8" imgW="469800" imgH="393480" progId="Equation.DSMT4">
                      <p:embed/>
                    </p:oleObj>
                  </mc:Choice>
                  <mc:Fallback>
                    <p:oleObj name="Equation" r:id="rId8" imgW="469800" imgH="39348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4" y="2262"/>
                            <a:ext cx="484" cy="3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99" name="Object 51"/>
              <p:cNvGraphicFramePr>
                <a:graphicFrameLocks noChangeAspect="1"/>
              </p:cNvGraphicFramePr>
              <p:nvPr/>
            </p:nvGraphicFramePr>
            <p:xfrm>
              <a:off x="2863" y="1200"/>
              <a:ext cx="417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579" name="Equation" r:id="rId10" imgW="469800" imgH="419040" progId="Equation.DSMT4">
                      <p:embed/>
                    </p:oleObj>
                  </mc:Choice>
                  <mc:Fallback>
                    <p:oleObj name="Equation" r:id="rId10" imgW="469800" imgH="41904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3" y="1200"/>
                            <a:ext cx="417" cy="3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00" name="Object 52"/>
              <p:cNvGraphicFramePr>
                <a:graphicFrameLocks noChangeAspect="1"/>
              </p:cNvGraphicFramePr>
              <p:nvPr/>
            </p:nvGraphicFramePr>
            <p:xfrm>
              <a:off x="2832" y="3648"/>
              <a:ext cx="436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580" name="Equation" r:id="rId12" imgW="469800" imgH="419040" progId="Equation.DSMT4">
                      <p:embed/>
                    </p:oleObj>
                  </mc:Choice>
                  <mc:Fallback>
                    <p:oleObj name="Equation" r:id="rId12" imgW="469800" imgH="41904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648"/>
                            <a:ext cx="436" cy="3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701" name="Rectangle 53"/>
            <p:cNvSpPr>
              <a:spLocks noChangeArrowheads="1"/>
            </p:cNvSpPr>
            <p:nvPr/>
          </p:nvSpPr>
          <p:spPr bwMode="auto">
            <a:xfrm>
              <a:off x="4272" y="3312"/>
              <a:ext cx="480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2" name="Oval 54"/>
            <p:cNvSpPr>
              <a:spLocks noChangeArrowheads="1"/>
            </p:cNvSpPr>
            <p:nvPr/>
          </p:nvSpPr>
          <p:spPr bwMode="auto">
            <a:xfrm>
              <a:off x="4512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3" name="Text Box 55"/>
            <p:cNvSpPr txBox="1">
              <a:spLocks noChangeArrowheads="1"/>
            </p:cNvSpPr>
            <p:nvPr/>
          </p:nvSpPr>
          <p:spPr bwMode="auto">
            <a:xfrm>
              <a:off x="5184" y="2928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/>
                <a:t>P = P</a:t>
              </a:r>
              <a:r>
                <a:rPr lang="en-US" sz="1400" i="1" baseline="-25000"/>
                <a:t>e</a:t>
              </a:r>
            </a:p>
          </p:txBody>
        </p:sp>
      </p:grp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304800" y="2362200"/>
            <a:ext cx="441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No flow  Boundary Condition on bottom</a:t>
            </a:r>
            <a:endParaRPr lang="en-US" u="sng" dirty="0"/>
          </a:p>
        </p:txBody>
      </p:sp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27394"/>
              </p:ext>
            </p:extLst>
          </p:nvPr>
        </p:nvGraphicFramePr>
        <p:xfrm>
          <a:off x="423863" y="5562600"/>
          <a:ext cx="7026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81" name="Equation" r:id="rId14" imgW="4038480" imgH="393480" progId="Equation.DSMT4">
                  <p:embed/>
                </p:oleObj>
              </mc:Choice>
              <mc:Fallback>
                <p:oleObj name="Equation" r:id="rId14" imgW="403848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5562600"/>
                        <a:ext cx="70262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n-US" sz="2400" dirty="0" smtClean="0"/>
              <a:t>Transmissibility Matrix for block (row) #2</a:t>
            </a:r>
            <a:endParaRPr lang="en-US" sz="2400" dirty="0"/>
          </a:p>
        </p:txBody>
      </p:sp>
      <p:graphicFrame>
        <p:nvGraphicFramePr>
          <p:cNvPr id="2050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914400" y="2667000"/>
          <a:ext cx="7010400" cy="385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2" name="Equation" r:id="rId4" imgW="4940280" imgH="2717640" progId="Equation.DSMT4">
                  <p:embed/>
                </p:oleObj>
              </mc:Choice>
              <mc:Fallback>
                <p:oleObj name="Equation" r:id="rId4" imgW="4940280" imgH="2717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7010400" cy="385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676477"/>
              </p:ext>
            </p:extLst>
          </p:nvPr>
        </p:nvGraphicFramePr>
        <p:xfrm>
          <a:off x="728663" y="1066800"/>
          <a:ext cx="7026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3" name="Equation" r:id="rId6" imgW="4038480" imgH="393480" progId="Equation.DSMT4">
                  <p:embed/>
                </p:oleObj>
              </mc:Choice>
              <mc:Fallback>
                <p:oleObj name="Equation" r:id="rId6" imgW="403848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066800"/>
                        <a:ext cx="70262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sz="2400" dirty="0" err="1" smtClean="0"/>
              <a:t>Gridblock</a:t>
            </a:r>
            <a:r>
              <a:rPr lang="en-US" sz="2400" dirty="0" smtClean="0"/>
              <a:t> l=3 (</a:t>
            </a:r>
            <a:r>
              <a:rPr lang="en-US" sz="2400" dirty="0" err="1" smtClean="0"/>
              <a:t>i</a:t>
            </a:r>
            <a:r>
              <a:rPr lang="en-US" sz="2400" dirty="0" smtClean="0"/>
              <a:t>=3; j=1)</a:t>
            </a:r>
            <a:endParaRPr lang="en-US" sz="2400" dirty="0"/>
          </a:p>
        </p:txBody>
      </p:sp>
      <p:graphicFrame>
        <p:nvGraphicFramePr>
          <p:cNvPr id="28675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3178175"/>
          <a:ext cx="3886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05" name="Equation" r:id="rId4" imgW="2260440" imgH="291960" progId="Equation.DSMT4">
                  <p:embed/>
                </p:oleObj>
              </mc:Choice>
              <mc:Fallback>
                <p:oleObj name="Equation" r:id="rId4" imgW="2260440" imgH="291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78175"/>
                        <a:ext cx="38862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9272782"/>
              </p:ext>
            </p:extLst>
          </p:nvPr>
        </p:nvGraphicFramePr>
        <p:xfrm>
          <a:off x="300038" y="1090613"/>
          <a:ext cx="73993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06" name="Equation" r:id="rId6" imgW="5321160" imgH="406080" progId="Equation.DSMT4">
                  <p:embed/>
                </p:oleObj>
              </mc:Choice>
              <mc:Fallback>
                <p:oleObj name="Equation" r:id="rId6" imgW="532116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090613"/>
                        <a:ext cx="739933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28600" y="5257800"/>
            <a:ext cx="441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Equation 3 is then rearranged to give:</a:t>
            </a:r>
            <a:endParaRPr lang="en-US" u="sng" dirty="0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410200" y="2590800"/>
            <a:ext cx="3733800" cy="3048000"/>
            <a:chOff x="3264" y="1872"/>
            <a:chExt cx="2400" cy="2208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264" y="1872"/>
              <a:ext cx="1972" cy="2208"/>
              <a:chOff x="1484" y="1200"/>
              <a:chExt cx="2500" cy="2837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1632" y="1584"/>
                <a:ext cx="2352" cy="2442"/>
                <a:chOff x="1632" y="1392"/>
                <a:chExt cx="2352" cy="2442"/>
              </a:xfrm>
            </p:grpSpPr>
            <p:sp>
              <p:nvSpPr>
                <p:cNvPr id="28686" name="Rectangle 14"/>
                <p:cNvSpPr>
                  <a:spLocks noChangeArrowheads="1"/>
                </p:cNvSpPr>
                <p:nvPr/>
              </p:nvSpPr>
              <p:spPr bwMode="auto">
                <a:xfrm>
                  <a:off x="3328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687" name="Rectangle 15"/>
                <p:cNvSpPr>
                  <a:spLocks noChangeArrowheads="1"/>
                </p:cNvSpPr>
                <p:nvPr/>
              </p:nvSpPr>
              <p:spPr bwMode="auto">
                <a:xfrm>
                  <a:off x="2672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688" name="Rectangle 16"/>
                <p:cNvSpPr>
                  <a:spLocks noChangeArrowheads="1"/>
                </p:cNvSpPr>
                <p:nvPr/>
              </p:nvSpPr>
              <p:spPr bwMode="auto">
                <a:xfrm>
                  <a:off x="2016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689" name="Rectangle 17"/>
                <p:cNvSpPr>
                  <a:spLocks noChangeArrowheads="1"/>
                </p:cNvSpPr>
                <p:nvPr/>
              </p:nvSpPr>
              <p:spPr bwMode="auto">
                <a:xfrm>
                  <a:off x="3328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690" name="Rectangle 18"/>
                <p:cNvSpPr>
                  <a:spLocks noChangeArrowheads="1"/>
                </p:cNvSpPr>
                <p:nvPr/>
              </p:nvSpPr>
              <p:spPr bwMode="auto">
                <a:xfrm>
                  <a:off x="2672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691" name="Rectangle 19"/>
                <p:cNvSpPr>
                  <a:spLocks noChangeArrowheads="1"/>
                </p:cNvSpPr>
                <p:nvPr/>
              </p:nvSpPr>
              <p:spPr bwMode="auto">
                <a:xfrm>
                  <a:off x="2016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692" name="Rectangle 20"/>
                <p:cNvSpPr>
                  <a:spLocks noChangeArrowheads="1"/>
                </p:cNvSpPr>
                <p:nvPr/>
              </p:nvSpPr>
              <p:spPr bwMode="auto">
                <a:xfrm>
                  <a:off x="3328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693" name="Rectangle 21"/>
                <p:cNvSpPr>
                  <a:spLocks noChangeArrowheads="1"/>
                </p:cNvSpPr>
                <p:nvPr/>
              </p:nvSpPr>
              <p:spPr bwMode="auto">
                <a:xfrm>
                  <a:off x="2672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694" name="Rectangle 22"/>
                <p:cNvSpPr>
                  <a:spLocks noChangeArrowheads="1"/>
                </p:cNvSpPr>
                <p:nvPr/>
              </p:nvSpPr>
              <p:spPr bwMode="auto">
                <a:xfrm>
                  <a:off x="2016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695" name="Rectangle 23"/>
                <p:cNvSpPr>
                  <a:spLocks noChangeArrowheads="1"/>
                </p:cNvSpPr>
                <p:nvPr/>
              </p:nvSpPr>
              <p:spPr bwMode="auto">
                <a:xfrm>
                  <a:off x="3328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696" name="Rectangle 24"/>
                <p:cNvSpPr>
                  <a:spLocks noChangeArrowheads="1"/>
                </p:cNvSpPr>
                <p:nvPr/>
              </p:nvSpPr>
              <p:spPr bwMode="auto">
                <a:xfrm>
                  <a:off x="2672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697" name="Rectangle 25"/>
                <p:cNvSpPr>
                  <a:spLocks noChangeArrowheads="1"/>
                </p:cNvSpPr>
                <p:nvPr/>
              </p:nvSpPr>
              <p:spPr bwMode="auto">
                <a:xfrm>
                  <a:off x="2016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698" name="Rectangle 26"/>
                <p:cNvSpPr>
                  <a:spLocks noChangeArrowheads="1"/>
                </p:cNvSpPr>
                <p:nvPr/>
              </p:nvSpPr>
              <p:spPr bwMode="auto">
                <a:xfrm>
                  <a:off x="3328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699" name="Rectangle 27"/>
                <p:cNvSpPr>
                  <a:spLocks noChangeArrowheads="1"/>
                </p:cNvSpPr>
                <p:nvPr/>
              </p:nvSpPr>
              <p:spPr bwMode="auto">
                <a:xfrm>
                  <a:off x="2672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7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016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701" name="Rectangle 29"/>
                <p:cNvSpPr>
                  <a:spLocks noChangeArrowheads="1"/>
                </p:cNvSpPr>
                <p:nvPr/>
              </p:nvSpPr>
              <p:spPr bwMode="auto">
                <a:xfrm>
                  <a:off x="3328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702" name="Rectangle 30"/>
                <p:cNvSpPr>
                  <a:spLocks noChangeArrowheads="1"/>
                </p:cNvSpPr>
                <p:nvPr/>
              </p:nvSpPr>
              <p:spPr bwMode="auto">
                <a:xfrm>
                  <a:off x="2672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703" name="Rectangle 31"/>
                <p:cNvSpPr>
                  <a:spLocks noChangeArrowheads="1"/>
                </p:cNvSpPr>
                <p:nvPr/>
              </p:nvSpPr>
              <p:spPr bwMode="auto">
                <a:xfrm>
                  <a:off x="2016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28704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92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05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3408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06" name="Line 34"/>
                <p:cNvSpPr>
                  <a:spLocks noChangeShapeType="1"/>
                </p:cNvSpPr>
                <p:nvPr/>
              </p:nvSpPr>
              <p:spPr bwMode="auto">
                <a:xfrm>
                  <a:off x="2016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07" name="Line 35"/>
                <p:cNvSpPr>
                  <a:spLocks noChangeShapeType="1"/>
                </p:cNvSpPr>
                <p:nvPr/>
              </p:nvSpPr>
              <p:spPr bwMode="auto">
                <a:xfrm>
                  <a:off x="3984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08" name="Line 36"/>
                <p:cNvSpPr>
                  <a:spLocks noChangeShapeType="1"/>
                </p:cNvSpPr>
                <p:nvPr/>
              </p:nvSpPr>
              <p:spPr bwMode="auto">
                <a:xfrm>
                  <a:off x="2672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09" name="Line 37"/>
                <p:cNvSpPr>
                  <a:spLocks noChangeShapeType="1"/>
                </p:cNvSpPr>
                <p:nvPr/>
              </p:nvSpPr>
              <p:spPr bwMode="auto">
                <a:xfrm>
                  <a:off x="3328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0" name="Line 38"/>
                <p:cNvSpPr>
                  <a:spLocks noChangeShapeType="1"/>
                </p:cNvSpPr>
                <p:nvPr/>
              </p:nvSpPr>
              <p:spPr bwMode="auto">
                <a:xfrm>
                  <a:off x="2016" y="2055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1" name="Line 39"/>
                <p:cNvSpPr>
                  <a:spLocks noChangeShapeType="1"/>
                </p:cNvSpPr>
                <p:nvPr/>
              </p:nvSpPr>
              <p:spPr bwMode="auto">
                <a:xfrm>
                  <a:off x="2016" y="2745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824" y="3409"/>
                  <a:ext cx="480" cy="4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i </a:t>
                  </a:r>
                </a:p>
              </p:txBody>
            </p:sp>
            <p:sp>
              <p:nvSpPr>
                <p:cNvPr id="28713" name="Line 41"/>
                <p:cNvSpPr>
                  <a:spLocks noChangeShapeType="1"/>
                </p:cNvSpPr>
                <p:nvPr/>
              </p:nvSpPr>
              <p:spPr bwMode="auto">
                <a:xfrm>
                  <a:off x="2160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632" y="3168"/>
                  <a:ext cx="527" cy="4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j</a:t>
                  </a:r>
                </a:p>
              </p:txBody>
            </p:sp>
            <p:sp>
              <p:nvSpPr>
                <p:cNvPr id="2871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872" y="297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6" name="Oval 44"/>
                <p:cNvSpPr>
                  <a:spLocks noChangeArrowheads="1"/>
                </p:cNvSpPr>
                <p:nvPr/>
              </p:nvSpPr>
              <p:spPr bwMode="auto">
                <a:xfrm>
                  <a:off x="2352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7" name="Oval 45"/>
                <p:cNvSpPr>
                  <a:spLocks noChangeArrowheads="1"/>
                </p:cNvSpPr>
                <p:nvPr/>
              </p:nvSpPr>
              <p:spPr bwMode="auto">
                <a:xfrm>
                  <a:off x="2976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8" name="Oval 46"/>
                <p:cNvSpPr>
                  <a:spLocks noChangeArrowheads="1"/>
                </p:cNvSpPr>
                <p:nvPr/>
              </p:nvSpPr>
              <p:spPr bwMode="auto">
                <a:xfrm>
                  <a:off x="2352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9" name="Oval 47"/>
                <p:cNvSpPr>
                  <a:spLocks noChangeArrowheads="1"/>
                </p:cNvSpPr>
                <p:nvPr/>
              </p:nvSpPr>
              <p:spPr bwMode="auto">
                <a:xfrm>
                  <a:off x="2352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20" name="Oval 48"/>
                <p:cNvSpPr>
                  <a:spLocks noChangeArrowheads="1"/>
                </p:cNvSpPr>
                <p:nvPr/>
              </p:nvSpPr>
              <p:spPr bwMode="auto">
                <a:xfrm>
                  <a:off x="2976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21" name="Oval 49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22" name="Oval 50"/>
                <p:cNvSpPr>
                  <a:spLocks noChangeArrowheads="1"/>
                </p:cNvSpPr>
                <p:nvPr/>
              </p:nvSpPr>
              <p:spPr bwMode="auto">
                <a:xfrm>
                  <a:off x="2976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23" name="Oval 51"/>
                <p:cNvSpPr>
                  <a:spLocks noChangeArrowheads="1"/>
                </p:cNvSpPr>
                <p:nvPr/>
              </p:nvSpPr>
              <p:spPr bwMode="auto">
                <a:xfrm>
                  <a:off x="3600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24" name="Oval 52"/>
                <p:cNvSpPr>
                  <a:spLocks noChangeArrowheads="1"/>
                </p:cNvSpPr>
                <p:nvPr/>
              </p:nvSpPr>
              <p:spPr bwMode="auto">
                <a:xfrm>
                  <a:off x="3600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28725" name="Object 53"/>
              <p:cNvGraphicFramePr>
                <a:graphicFrameLocks noChangeAspect="1"/>
              </p:cNvGraphicFramePr>
              <p:nvPr/>
            </p:nvGraphicFramePr>
            <p:xfrm>
              <a:off x="1484" y="2244"/>
              <a:ext cx="4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607" name="Equation" r:id="rId8" imgW="469800" imgH="419040" progId="Equation.DSMT4">
                      <p:embed/>
                    </p:oleObj>
                  </mc:Choice>
                  <mc:Fallback>
                    <p:oleObj name="Equation" r:id="rId8" imgW="469800" imgH="41904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4" y="2244"/>
                            <a:ext cx="484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26" name="Object 54"/>
              <p:cNvGraphicFramePr>
                <a:graphicFrameLocks noChangeAspect="1"/>
              </p:cNvGraphicFramePr>
              <p:nvPr/>
            </p:nvGraphicFramePr>
            <p:xfrm>
              <a:off x="2832" y="1200"/>
              <a:ext cx="480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608" name="Equation" r:id="rId10" imgW="469800" imgH="393480" progId="Equation.DSMT4">
                      <p:embed/>
                    </p:oleObj>
                  </mc:Choice>
                  <mc:Fallback>
                    <p:oleObj name="Equation" r:id="rId10" imgW="469800" imgH="39348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200"/>
                            <a:ext cx="480" cy="3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27" name="Object 55"/>
              <p:cNvGraphicFramePr>
                <a:graphicFrameLocks noChangeAspect="1"/>
              </p:cNvGraphicFramePr>
              <p:nvPr/>
            </p:nvGraphicFramePr>
            <p:xfrm>
              <a:off x="2832" y="3648"/>
              <a:ext cx="436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609" name="Equation" r:id="rId12" imgW="469800" imgH="419040" progId="Equation.DSMT4">
                      <p:embed/>
                    </p:oleObj>
                  </mc:Choice>
                  <mc:Fallback>
                    <p:oleObj name="Equation" r:id="rId12" imgW="469800" imgH="41904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648"/>
                            <a:ext cx="436" cy="3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728" name="Rectangle 56"/>
            <p:cNvSpPr>
              <a:spLocks noChangeArrowheads="1"/>
            </p:cNvSpPr>
            <p:nvPr/>
          </p:nvSpPr>
          <p:spPr bwMode="auto">
            <a:xfrm>
              <a:off x="4704" y="3216"/>
              <a:ext cx="528" cy="5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9" name="Oval 57"/>
            <p:cNvSpPr>
              <a:spLocks noChangeArrowheads="1"/>
            </p:cNvSpPr>
            <p:nvPr/>
          </p:nvSpPr>
          <p:spPr bwMode="auto">
            <a:xfrm>
              <a:off x="4944" y="34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0" name="Text Box 58"/>
            <p:cNvSpPr txBox="1">
              <a:spLocks noChangeArrowheads="1"/>
            </p:cNvSpPr>
            <p:nvPr/>
          </p:nvSpPr>
          <p:spPr bwMode="auto">
            <a:xfrm>
              <a:off x="5184" y="2784"/>
              <a:ext cx="480" cy="2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/>
                <a:t>P = P</a:t>
              </a:r>
              <a:r>
                <a:rPr lang="en-US" sz="1400" i="1" baseline="-25000"/>
                <a:t>e</a:t>
              </a:r>
            </a:p>
          </p:txBody>
        </p:sp>
      </p:grp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228600" y="2209800"/>
            <a:ext cx="7391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No flow  Boundary Condition on bottom and constant pressure on right</a:t>
            </a:r>
            <a:endParaRPr lang="en-US" u="sng" dirty="0"/>
          </a:p>
        </p:txBody>
      </p:sp>
      <p:graphicFrame>
        <p:nvGraphicFramePr>
          <p:cNvPr id="1925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997469"/>
              </p:ext>
            </p:extLst>
          </p:nvPr>
        </p:nvGraphicFramePr>
        <p:xfrm>
          <a:off x="809625" y="5867400"/>
          <a:ext cx="60610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0" name="Equation" r:id="rId13" imgW="4051080" imgH="393480" progId="Equation.DSMT4">
                  <p:embed/>
                </p:oleObj>
              </mc:Choice>
              <mc:Fallback>
                <p:oleObj name="Equation" r:id="rId13" imgW="405108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5867400"/>
                        <a:ext cx="6061075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n-US" sz="2400" dirty="0" smtClean="0"/>
              <a:t>Transmissibility Matrix for block (row) #3</a:t>
            </a:r>
            <a:endParaRPr lang="en-US" sz="2400" dirty="0"/>
          </a:p>
        </p:txBody>
      </p:sp>
      <p:graphicFrame>
        <p:nvGraphicFramePr>
          <p:cNvPr id="2050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533400" y="2209800"/>
          <a:ext cx="7010400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8" name="Equation" r:id="rId4" imgW="4940280" imgH="3022560" progId="Equation.DSMT4">
                  <p:embed/>
                </p:oleObj>
              </mc:Choice>
              <mc:Fallback>
                <p:oleObj name="Equation" r:id="rId4" imgW="4940280" imgH="3022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7010400" cy="428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789344"/>
              </p:ext>
            </p:extLst>
          </p:nvPr>
        </p:nvGraphicFramePr>
        <p:xfrm>
          <a:off x="1419225" y="990600"/>
          <a:ext cx="60610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9" name="Equation" r:id="rId6" imgW="4051080" imgH="393480" progId="Equation.DSMT4">
                  <p:embed/>
                </p:oleObj>
              </mc:Choice>
              <mc:Fallback>
                <p:oleObj name="Equation" r:id="rId6" imgW="405108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990600"/>
                        <a:ext cx="6061075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n-US" sz="2400" dirty="0" err="1" smtClean="0"/>
              <a:t>Gridblock</a:t>
            </a:r>
            <a:r>
              <a:rPr lang="en-US" sz="2400" dirty="0" smtClean="0"/>
              <a:t> l=4 (</a:t>
            </a:r>
            <a:r>
              <a:rPr lang="en-US" sz="2400" dirty="0" err="1" smtClean="0"/>
              <a:t>i</a:t>
            </a:r>
            <a:r>
              <a:rPr lang="en-US" sz="2400" dirty="0" smtClean="0"/>
              <a:t>=1, j=2)</a:t>
            </a:r>
            <a:endParaRPr lang="en-US" sz="2400" dirty="0"/>
          </a:p>
        </p:txBody>
      </p:sp>
      <p:graphicFrame>
        <p:nvGraphicFramePr>
          <p:cNvPr id="32771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95400" y="3352800"/>
          <a:ext cx="1252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3" name="Equation" r:id="rId4" imgW="685800" imgH="291960" progId="Equation.DSMT4">
                  <p:embed/>
                </p:oleObj>
              </mc:Choice>
              <mc:Fallback>
                <p:oleObj name="Equation" r:id="rId4" imgW="685800" imgH="291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52800"/>
                        <a:ext cx="12525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34359490"/>
              </p:ext>
            </p:extLst>
          </p:nvPr>
        </p:nvGraphicFramePr>
        <p:xfrm>
          <a:off x="390525" y="1168400"/>
          <a:ext cx="73501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4" name="Equation" r:id="rId6" imgW="5359320" imgH="406080" progId="Equation.DSMT4">
                  <p:embed/>
                </p:oleObj>
              </mc:Choice>
              <mc:Fallback>
                <p:oleObj name="Equation" r:id="rId6" imgW="535932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168400"/>
                        <a:ext cx="735012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28600" y="5029200"/>
            <a:ext cx="419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Equation </a:t>
            </a:r>
            <a:r>
              <a:rPr lang="en-US" u="sng" dirty="0"/>
              <a:t>4 </a:t>
            </a:r>
            <a:r>
              <a:rPr lang="en-US" u="sng" dirty="0" smtClean="0"/>
              <a:t>can then be written as:</a:t>
            </a:r>
            <a:endParaRPr lang="en-US" u="sng" dirty="0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5410200" y="2133600"/>
            <a:ext cx="3429000" cy="3124200"/>
            <a:chOff x="3216" y="1872"/>
            <a:chExt cx="2448" cy="220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216" y="1872"/>
              <a:ext cx="1972" cy="2208"/>
              <a:chOff x="1484" y="1200"/>
              <a:chExt cx="2500" cy="2837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632" y="1584"/>
                <a:ext cx="2352" cy="2432"/>
                <a:chOff x="1632" y="1392"/>
                <a:chExt cx="2352" cy="2432"/>
              </a:xfrm>
            </p:grpSpPr>
            <p:sp>
              <p:nvSpPr>
                <p:cNvPr id="32779" name="Rectangle 11"/>
                <p:cNvSpPr>
                  <a:spLocks noChangeArrowheads="1"/>
                </p:cNvSpPr>
                <p:nvPr/>
              </p:nvSpPr>
              <p:spPr bwMode="auto">
                <a:xfrm>
                  <a:off x="3328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80" name="Rectangle 12"/>
                <p:cNvSpPr>
                  <a:spLocks noChangeArrowheads="1"/>
                </p:cNvSpPr>
                <p:nvPr/>
              </p:nvSpPr>
              <p:spPr bwMode="auto">
                <a:xfrm>
                  <a:off x="2672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81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3076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82" name="Rectangle 14"/>
                <p:cNvSpPr>
                  <a:spLocks noChangeArrowheads="1"/>
                </p:cNvSpPr>
                <p:nvPr/>
              </p:nvSpPr>
              <p:spPr bwMode="auto">
                <a:xfrm>
                  <a:off x="3328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83" name="Rectangle 15"/>
                <p:cNvSpPr>
                  <a:spLocks noChangeArrowheads="1"/>
                </p:cNvSpPr>
                <p:nvPr/>
              </p:nvSpPr>
              <p:spPr bwMode="auto">
                <a:xfrm>
                  <a:off x="2672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84" name="Rectangle 16"/>
                <p:cNvSpPr>
                  <a:spLocks noChangeArrowheads="1"/>
                </p:cNvSpPr>
                <p:nvPr/>
              </p:nvSpPr>
              <p:spPr bwMode="auto">
                <a:xfrm>
                  <a:off x="2016" y="2745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85" name="Rectangle 17"/>
                <p:cNvSpPr>
                  <a:spLocks noChangeArrowheads="1"/>
                </p:cNvSpPr>
                <p:nvPr/>
              </p:nvSpPr>
              <p:spPr bwMode="auto">
                <a:xfrm>
                  <a:off x="3328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86" name="Rectangle 18"/>
                <p:cNvSpPr>
                  <a:spLocks noChangeArrowheads="1"/>
                </p:cNvSpPr>
                <p:nvPr/>
              </p:nvSpPr>
              <p:spPr bwMode="auto">
                <a:xfrm>
                  <a:off x="2672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87" name="Rectangle 19"/>
                <p:cNvSpPr>
                  <a:spLocks noChangeArrowheads="1"/>
                </p:cNvSpPr>
                <p:nvPr/>
              </p:nvSpPr>
              <p:spPr bwMode="auto">
                <a:xfrm>
                  <a:off x="2016" y="2413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88" name="Rectangle 20"/>
                <p:cNvSpPr>
                  <a:spLocks noChangeArrowheads="1"/>
                </p:cNvSpPr>
                <p:nvPr/>
              </p:nvSpPr>
              <p:spPr bwMode="auto">
                <a:xfrm>
                  <a:off x="3328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89" name="Rectangle 21"/>
                <p:cNvSpPr>
                  <a:spLocks noChangeArrowheads="1"/>
                </p:cNvSpPr>
                <p:nvPr/>
              </p:nvSpPr>
              <p:spPr bwMode="auto">
                <a:xfrm>
                  <a:off x="2672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90" name="Rectangle 22"/>
                <p:cNvSpPr>
                  <a:spLocks noChangeArrowheads="1"/>
                </p:cNvSpPr>
                <p:nvPr/>
              </p:nvSpPr>
              <p:spPr bwMode="auto">
                <a:xfrm>
                  <a:off x="2016" y="2055"/>
                  <a:ext cx="656" cy="3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91" name="Rectangle 23"/>
                <p:cNvSpPr>
                  <a:spLocks noChangeArrowheads="1"/>
                </p:cNvSpPr>
                <p:nvPr/>
              </p:nvSpPr>
              <p:spPr bwMode="auto">
                <a:xfrm>
                  <a:off x="3328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92" name="Rectangle 24"/>
                <p:cNvSpPr>
                  <a:spLocks noChangeArrowheads="1"/>
                </p:cNvSpPr>
                <p:nvPr/>
              </p:nvSpPr>
              <p:spPr bwMode="auto">
                <a:xfrm>
                  <a:off x="2672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93" name="Rectangle 25"/>
                <p:cNvSpPr>
                  <a:spLocks noChangeArrowheads="1"/>
                </p:cNvSpPr>
                <p:nvPr/>
              </p:nvSpPr>
              <p:spPr bwMode="auto">
                <a:xfrm>
                  <a:off x="2016" y="1724"/>
                  <a:ext cx="656" cy="3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94" name="Rectangle 26"/>
                <p:cNvSpPr>
                  <a:spLocks noChangeArrowheads="1"/>
                </p:cNvSpPr>
                <p:nvPr/>
              </p:nvSpPr>
              <p:spPr bwMode="auto">
                <a:xfrm>
                  <a:off x="3328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95" name="Rectangle 27"/>
                <p:cNvSpPr>
                  <a:spLocks noChangeArrowheads="1"/>
                </p:cNvSpPr>
                <p:nvPr/>
              </p:nvSpPr>
              <p:spPr bwMode="auto">
                <a:xfrm>
                  <a:off x="2672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96" name="Rectangle 28"/>
                <p:cNvSpPr>
                  <a:spLocks noChangeArrowheads="1"/>
                </p:cNvSpPr>
                <p:nvPr/>
              </p:nvSpPr>
              <p:spPr bwMode="auto">
                <a:xfrm>
                  <a:off x="2016" y="1392"/>
                  <a:ext cx="656" cy="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b"/>
                <a:lstStyle/>
                <a:p>
                  <a:pPr marL="342900" indent="-342900" algn="l" eaLnBrk="0" fontAlgn="b" hangingPunct="0"/>
                  <a:r>
                    <a:rPr lang="en-US" sz="1000">
                      <a:latin typeface="Arial" charset="0"/>
                      <a:cs typeface="Arial" charset="0"/>
                    </a:rPr>
                    <a:t> </a:t>
                  </a:r>
                  <a:endParaRPr lang="en-US"/>
                </a:p>
              </p:txBody>
            </p:sp>
            <p:sp>
              <p:nvSpPr>
                <p:cNvPr id="32797" name="Line 29"/>
                <p:cNvSpPr>
                  <a:spLocks noChangeShapeType="1"/>
                </p:cNvSpPr>
                <p:nvPr/>
              </p:nvSpPr>
              <p:spPr bwMode="auto">
                <a:xfrm>
                  <a:off x="2016" y="1392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8" name="Line 30"/>
                <p:cNvSpPr>
                  <a:spLocks noChangeShapeType="1"/>
                </p:cNvSpPr>
                <p:nvPr/>
              </p:nvSpPr>
              <p:spPr bwMode="auto">
                <a:xfrm>
                  <a:off x="2016" y="3408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9" name="Line 31"/>
                <p:cNvSpPr>
                  <a:spLocks noChangeShapeType="1"/>
                </p:cNvSpPr>
                <p:nvPr/>
              </p:nvSpPr>
              <p:spPr bwMode="auto">
                <a:xfrm>
                  <a:off x="2016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0" name="Line 32"/>
                <p:cNvSpPr>
                  <a:spLocks noChangeShapeType="1"/>
                </p:cNvSpPr>
                <p:nvPr/>
              </p:nvSpPr>
              <p:spPr bwMode="auto">
                <a:xfrm>
                  <a:off x="3984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1" name="Line 33"/>
                <p:cNvSpPr>
                  <a:spLocks noChangeShapeType="1"/>
                </p:cNvSpPr>
                <p:nvPr/>
              </p:nvSpPr>
              <p:spPr bwMode="auto">
                <a:xfrm>
                  <a:off x="2672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2" name="Line 34"/>
                <p:cNvSpPr>
                  <a:spLocks noChangeShapeType="1"/>
                </p:cNvSpPr>
                <p:nvPr/>
              </p:nvSpPr>
              <p:spPr bwMode="auto">
                <a:xfrm>
                  <a:off x="3328" y="1392"/>
                  <a:ext cx="0" cy="2016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3" name="Line 35"/>
                <p:cNvSpPr>
                  <a:spLocks noChangeShapeType="1"/>
                </p:cNvSpPr>
                <p:nvPr/>
              </p:nvSpPr>
              <p:spPr bwMode="auto">
                <a:xfrm>
                  <a:off x="2016" y="2055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4" name="Line 36"/>
                <p:cNvSpPr>
                  <a:spLocks noChangeShapeType="1"/>
                </p:cNvSpPr>
                <p:nvPr/>
              </p:nvSpPr>
              <p:spPr bwMode="auto">
                <a:xfrm>
                  <a:off x="2016" y="2745"/>
                  <a:ext cx="1968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823" y="3409"/>
                  <a:ext cx="481" cy="4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i </a:t>
                  </a:r>
                </a:p>
              </p:txBody>
            </p:sp>
            <p:sp>
              <p:nvSpPr>
                <p:cNvPr id="32806" name="Line 38"/>
                <p:cNvSpPr>
                  <a:spLocks noChangeShapeType="1"/>
                </p:cNvSpPr>
                <p:nvPr/>
              </p:nvSpPr>
              <p:spPr bwMode="auto">
                <a:xfrm>
                  <a:off x="2160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32" y="3168"/>
                  <a:ext cx="528" cy="4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j</a:t>
                  </a:r>
                </a:p>
              </p:txBody>
            </p:sp>
            <p:sp>
              <p:nvSpPr>
                <p:cNvPr id="3280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872" y="297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9" name="Oval 41"/>
                <p:cNvSpPr>
                  <a:spLocks noChangeArrowheads="1"/>
                </p:cNvSpPr>
                <p:nvPr/>
              </p:nvSpPr>
              <p:spPr bwMode="auto">
                <a:xfrm>
                  <a:off x="2352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10" name="Oval 42"/>
                <p:cNvSpPr>
                  <a:spLocks noChangeArrowheads="1"/>
                </p:cNvSpPr>
                <p:nvPr/>
              </p:nvSpPr>
              <p:spPr bwMode="auto">
                <a:xfrm>
                  <a:off x="2976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11" name="Oval 43"/>
                <p:cNvSpPr>
                  <a:spLocks noChangeArrowheads="1"/>
                </p:cNvSpPr>
                <p:nvPr/>
              </p:nvSpPr>
              <p:spPr bwMode="auto">
                <a:xfrm>
                  <a:off x="2352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12" name="Oval 44"/>
                <p:cNvSpPr>
                  <a:spLocks noChangeArrowheads="1"/>
                </p:cNvSpPr>
                <p:nvPr/>
              </p:nvSpPr>
              <p:spPr bwMode="auto">
                <a:xfrm>
                  <a:off x="2352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13" name="Oval 45"/>
                <p:cNvSpPr>
                  <a:spLocks noChangeArrowheads="1"/>
                </p:cNvSpPr>
                <p:nvPr/>
              </p:nvSpPr>
              <p:spPr bwMode="auto">
                <a:xfrm>
                  <a:off x="2976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14" name="Oval 46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15" name="Oval 47"/>
                <p:cNvSpPr>
                  <a:spLocks noChangeArrowheads="1"/>
                </p:cNvSpPr>
                <p:nvPr/>
              </p:nvSpPr>
              <p:spPr bwMode="auto">
                <a:xfrm>
                  <a:off x="2976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16" name="Oval 48"/>
                <p:cNvSpPr>
                  <a:spLocks noChangeArrowheads="1"/>
                </p:cNvSpPr>
                <p:nvPr/>
              </p:nvSpPr>
              <p:spPr bwMode="auto">
                <a:xfrm>
                  <a:off x="3600" y="2400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17" name="Oval 49"/>
                <p:cNvSpPr>
                  <a:spLocks noChangeArrowheads="1"/>
                </p:cNvSpPr>
                <p:nvPr/>
              </p:nvSpPr>
              <p:spPr bwMode="auto">
                <a:xfrm>
                  <a:off x="3600" y="302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32818" name="Object 50"/>
              <p:cNvGraphicFramePr>
                <a:graphicFrameLocks noChangeAspect="1"/>
              </p:cNvGraphicFramePr>
              <p:nvPr/>
            </p:nvGraphicFramePr>
            <p:xfrm>
              <a:off x="1484" y="2255"/>
              <a:ext cx="484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625" name="Equation" r:id="rId8" imgW="469800" imgH="393480" progId="Equation.DSMT4">
                      <p:embed/>
                    </p:oleObj>
                  </mc:Choice>
                  <mc:Fallback>
                    <p:oleObj name="Equation" r:id="rId8" imgW="469800" imgH="39348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4" y="2255"/>
                            <a:ext cx="484" cy="4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19" name="Object 51"/>
              <p:cNvGraphicFramePr>
                <a:graphicFrameLocks noChangeAspect="1"/>
              </p:cNvGraphicFramePr>
              <p:nvPr/>
            </p:nvGraphicFramePr>
            <p:xfrm>
              <a:off x="2871" y="1200"/>
              <a:ext cx="401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626" name="Equation" r:id="rId10" imgW="469800" imgH="419040" progId="Equation.DSMT4">
                      <p:embed/>
                    </p:oleObj>
                  </mc:Choice>
                  <mc:Fallback>
                    <p:oleObj name="Equation" r:id="rId10" imgW="469800" imgH="41904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1" y="1200"/>
                            <a:ext cx="401" cy="3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20" name="Object 52"/>
              <p:cNvGraphicFramePr>
                <a:graphicFrameLocks noChangeAspect="1"/>
              </p:cNvGraphicFramePr>
              <p:nvPr/>
            </p:nvGraphicFramePr>
            <p:xfrm>
              <a:off x="2832" y="3648"/>
              <a:ext cx="436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627" name="Equation" r:id="rId12" imgW="469800" imgH="419040" progId="Equation.DSMT4">
                      <p:embed/>
                    </p:oleObj>
                  </mc:Choice>
                  <mc:Fallback>
                    <p:oleObj name="Equation" r:id="rId12" imgW="469800" imgH="41904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648"/>
                            <a:ext cx="436" cy="3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821" name="Rectangle 53"/>
            <p:cNvSpPr>
              <a:spLocks noChangeArrowheads="1"/>
            </p:cNvSpPr>
            <p:nvPr/>
          </p:nvSpPr>
          <p:spPr bwMode="auto">
            <a:xfrm>
              <a:off x="3648" y="2688"/>
              <a:ext cx="528" cy="5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2" name="Oval 54"/>
            <p:cNvSpPr>
              <a:spLocks noChangeArrowheads="1"/>
            </p:cNvSpPr>
            <p:nvPr/>
          </p:nvSpPr>
          <p:spPr bwMode="auto">
            <a:xfrm>
              <a:off x="3840" y="29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5183" y="2784"/>
              <a:ext cx="481" cy="2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/>
                <a:t>P = P</a:t>
              </a:r>
              <a:r>
                <a:rPr lang="en-US" sz="1400" i="1" baseline="-25000"/>
                <a:t>e</a:t>
              </a:r>
            </a:p>
          </p:txBody>
        </p:sp>
      </p:grp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228600" y="2743200"/>
            <a:ext cx="441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No flow  Boundary Condition on left</a:t>
            </a:r>
            <a:endParaRPr lang="en-US" u="sng" dirty="0"/>
          </a:p>
        </p:txBody>
      </p:sp>
      <p:graphicFrame>
        <p:nvGraphicFramePr>
          <p:cNvPr id="193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559387"/>
              </p:ext>
            </p:extLst>
          </p:nvPr>
        </p:nvGraphicFramePr>
        <p:xfrm>
          <a:off x="1171575" y="5791200"/>
          <a:ext cx="59404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8" name="Equation" r:id="rId14" imgW="4051080" imgH="393480" progId="Equation.DSMT4">
                  <p:embed/>
                </p:oleObj>
              </mc:Choice>
              <mc:Fallback>
                <p:oleObj name="Equation" r:id="rId14" imgW="405108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5791200"/>
                        <a:ext cx="594042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n-US" sz="2400" dirty="0" smtClean="0"/>
              <a:t>Transmissibility Matrix for block (row) #4</a:t>
            </a:r>
            <a:endParaRPr lang="en-US" sz="2400" dirty="0"/>
          </a:p>
        </p:txBody>
      </p:sp>
      <p:graphicFrame>
        <p:nvGraphicFramePr>
          <p:cNvPr id="2050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838200" y="2209800"/>
          <a:ext cx="7010400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4" name="Equation" r:id="rId4" imgW="4940280" imgH="2946240" progId="Equation.DSMT4">
                  <p:embed/>
                </p:oleObj>
              </mc:Choice>
              <mc:Fallback>
                <p:oleObj name="Equation" r:id="rId4" imgW="4940280" imgH="2946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7010400" cy="418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439597"/>
              </p:ext>
            </p:extLst>
          </p:nvPr>
        </p:nvGraphicFramePr>
        <p:xfrm>
          <a:off x="1403350" y="1143000"/>
          <a:ext cx="59404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5" name="Equation" r:id="rId6" imgW="4051080" imgH="393480" progId="Equation.DSMT4">
                  <p:embed/>
                </p:oleObj>
              </mc:Choice>
              <mc:Fallback>
                <p:oleObj name="Equation" r:id="rId6" imgW="405108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43000"/>
                        <a:ext cx="594042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6662</TotalTime>
  <Words>575</Words>
  <Application>Microsoft Office PowerPoint</Application>
  <PresentationFormat>On-screen Show (4:3)</PresentationFormat>
  <Paragraphs>332</Paragraphs>
  <Slides>28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Wingdings</vt:lpstr>
      <vt:lpstr>Network</vt:lpstr>
      <vt:lpstr>Equation</vt:lpstr>
      <vt:lpstr>MathType 6.0 Equation</vt:lpstr>
      <vt:lpstr>2D Reservoir with Homogenous Permeability</vt:lpstr>
      <vt:lpstr>Gridblock l=1 (i=1, j=1) </vt:lpstr>
      <vt:lpstr>Transmissibility Matrix (9x9) is “Pentadiagonal”</vt:lpstr>
      <vt:lpstr>Gridblock l=2 (i=2; j=1)</vt:lpstr>
      <vt:lpstr>Transmissibility Matrix for block (row) #2</vt:lpstr>
      <vt:lpstr>Gridblock l=3 (i=3; j=1)</vt:lpstr>
      <vt:lpstr>Transmissibility Matrix for block (row) #3</vt:lpstr>
      <vt:lpstr>Gridblock l=4 (i=1, j=2)</vt:lpstr>
      <vt:lpstr>Transmissibility Matrix for block (row) #4</vt:lpstr>
      <vt:lpstr>Gridblock l=5 (i=2; j=2)</vt:lpstr>
      <vt:lpstr>Transmissibility Matrix for block (row) #5</vt:lpstr>
      <vt:lpstr>Gridblock l=6 (i=3; j=2)</vt:lpstr>
      <vt:lpstr>Transmissibility Matrix for block (row) # 6</vt:lpstr>
      <vt:lpstr>Gridblock l=7 (i=1, j=3)</vt:lpstr>
      <vt:lpstr>Transmissibility Matrix for block (row) #7</vt:lpstr>
      <vt:lpstr>Gridblock l=8 (i=2, j=3)</vt:lpstr>
      <vt:lpstr>Transmissibility Matrix in block (row) #8</vt:lpstr>
      <vt:lpstr>Gridblock l=9 (i=3, j=3)</vt:lpstr>
      <vt:lpstr>Transmissibility Matrix is “Pentadiagonal”</vt:lpstr>
      <vt:lpstr>For uniform permeability, T becomes…</vt:lpstr>
      <vt:lpstr>Accumulation Matrix is Diagonal</vt:lpstr>
      <vt:lpstr>Well Matrix is Diagonal</vt:lpstr>
      <vt:lpstr>The source vector, Q…</vt:lpstr>
      <vt:lpstr>Fluid and Reservoir Properties</vt:lpstr>
      <vt:lpstr>Block 9 has a constant BHP well</vt:lpstr>
      <vt:lpstr>Plugging in the Numbers:</vt:lpstr>
      <vt:lpstr>Putting it all together and solving we get</vt:lpstr>
      <vt:lpstr>PowerPoint Presentation</vt:lpstr>
    </vt:vector>
  </TitlesOfParts>
  <Company>University of Texas -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Fast are you going? What time is it?</dc:title>
  <dc:creator>Matthew Balhoff</dc:creator>
  <cp:lastModifiedBy>Balhoff, Matthew T</cp:lastModifiedBy>
  <cp:revision>637</cp:revision>
  <dcterms:created xsi:type="dcterms:W3CDTF">2008-01-17T23:51:29Z</dcterms:created>
  <dcterms:modified xsi:type="dcterms:W3CDTF">2017-03-08T22:50:58Z</dcterms:modified>
</cp:coreProperties>
</file>