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6" r:id="rId2"/>
    <p:sldId id="287" r:id="rId3"/>
    <p:sldId id="288" r:id="rId4"/>
    <p:sldId id="289" r:id="rId5"/>
    <p:sldId id="291" r:id="rId6"/>
    <p:sldId id="292" r:id="rId7"/>
    <p:sldId id="293" r:id="rId8"/>
    <p:sldId id="283" r:id="rId9"/>
    <p:sldId id="284"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83759" autoAdjust="0"/>
  </p:normalViewPr>
  <p:slideViewPr>
    <p:cSldViewPr>
      <p:cViewPr>
        <p:scale>
          <a:sx n="300" d="100"/>
          <a:sy n="300" d="100"/>
        </p:scale>
        <p:origin x="-7502" y="-9096"/>
      </p:cViewPr>
      <p:guideLst>
        <p:guide orient="horz" pos="2160"/>
        <p:guide pos="2880"/>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70F47-4F27-4D46-BF4D-F79B8178E23D}" type="datetimeFigureOut">
              <a:rPr lang="en-US" smtClean="0"/>
              <a:t>10/31/2020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7D2B8-4128-406D-BBCE-7F393977D086}" type="slidenum">
              <a:rPr lang="en-US" smtClean="0"/>
              <a:t>‹#›</a:t>
            </a:fld>
            <a:endParaRPr lang="en-US"/>
          </a:p>
        </p:txBody>
      </p:sp>
    </p:spTree>
    <p:extLst>
      <p:ext uri="{BB962C8B-B14F-4D97-AF65-F5344CB8AC3E}">
        <p14:creationId xmlns:p14="http://schemas.microsoft.com/office/powerpoint/2010/main" val="3026858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7D2B8-4128-406D-BBCE-7F393977D086}" type="slidenum">
              <a:rPr lang="en-US" smtClean="0"/>
              <a:t>3</a:t>
            </a:fld>
            <a:endParaRPr lang="en-US"/>
          </a:p>
        </p:txBody>
      </p:sp>
    </p:spTree>
    <p:extLst>
      <p:ext uri="{BB962C8B-B14F-4D97-AF65-F5344CB8AC3E}">
        <p14:creationId xmlns:p14="http://schemas.microsoft.com/office/powerpoint/2010/main" val="112911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7D2B8-4128-406D-BBCE-7F393977D086}" type="slidenum">
              <a:rPr lang="en-US" smtClean="0"/>
              <a:t>4</a:t>
            </a:fld>
            <a:endParaRPr lang="en-US"/>
          </a:p>
        </p:txBody>
      </p:sp>
    </p:spTree>
    <p:extLst>
      <p:ext uri="{BB962C8B-B14F-4D97-AF65-F5344CB8AC3E}">
        <p14:creationId xmlns:p14="http://schemas.microsoft.com/office/powerpoint/2010/main" val="33905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7D2B8-4128-406D-BBCE-7F393977D086}" type="slidenum">
              <a:rPr lang="en-US" smtClean="0"/>
              <a:t>7</a:t>
            </a:fld>
            <a:endParaRPr lang="en-US"/>
          </a:p>
        </p:txBody>
      </p:sp>
    </p:spTree>
    <p:extLst>
      <p:ext uri="{BB962C8B-B14F-4D97-AF65-F5344CB8AC3E}">
        <p14:creationId xmlns:p14="http://schemas.microsoft.com/office/powerpoint/2010/main" val="570226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77D2B8-4128-406D-BBCE-7F393977D086}" type="slidenum">
              <a:rPr lang="en-US" smtClean="0"/>
              <a:t>8</a:t>
            </a:fld>
            <a:endParaRPr lang="en-US"/>
          </a:p>
        </p:txBody>
      </p:sp>
    </p:spTree>
    <p:extLst>
      <p:ext uri="{BB962C8B-B14F-4D97-AF65-F5344CB8AC3E}">
        <p14:creationId xmlns:p14="http://schemas.microsoft.com/office/powerpoint/2010/main" val="4138593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7D2B8-4128-406D-BBCE-7F393977D086}" type="slidenum">
              <a:rPr lang="en-US" smtClean="0"/>
              <a:t>9</a:t>
            </a:fld>
            <a:endParaRPr lang="en-US"/>
          </a:p>
        </p:txBody>
      </p:sp>
    </p:spTree>
    <p:extLst>
      <p:ext uri="{BB962C8B-B14F-4D97-AF65-F5344CB8AC3E}">
        <p14:creationId xmlns:p14="http://schemas.microsoft.com/office/powerpoint/2010/main" val="9395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A0E2CC-1D0A-49B2-AA3C-3EDFD9076A7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88742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0E2CC-1D0A-49B2-AA3C-3EDFD9076A7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368696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0E2CC-1D0A-49B2-AA3C-3EDFD9076A7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39964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A0E2CC-1D0A-49B2-AA3C-3EDFD9076A7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411253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A0E2CC-1D0A-49B2-AA3C-3EDFD9076A7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3475292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A0E2CC-1D0A-49B2-AA3C-3EDFD9076A7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86445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A0E2CC-1D0A-49B2-AA3C-3EDFD9076A74}"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366735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A0E2CC-1D0A-49B2-AA3C-3EDFD9076A74}"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224059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0E2CC-1D0A-49B2-AA3C-3EDFD9076A74}"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186731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0E2CC-1D0A-49B2-AA3C-3EDFD9076A7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73340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A0E2CC-1D0A-49B2-AA3C-3EDFD9076A7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C317-F745-4AAB-8CC1-C9206CF0E6BE}" type="slidenum">
              <a:rPr lang="en-US" smtClean="0"/>
              <a:t>‹#›</a:t>
            </a:fld>
            <a:endParaRPr lang="en-US"/>
          </a:p>
        </p:txBody>
      </p:sp>
    </p:spTree>
    <p:extLst>
      <p:ext uri="{BB962C8B-B14F-4D97-AF65-F5344CB8AC3E}">
        <p14:creationId xmlns:p14="http://schemas.microsoft.com/office/powerpoint/2010/main" val="69069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0E2CC-1D0A-49B2-AA3C-3EDFD9076A74}" type="datetimeFigureOut">
              <a:rPr lang="en-US" smtClean="0"/>
              <a:t>10/31/2020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4C317-F745-4AAB-8CC1-C9206CF0E6BE}" type="slidenum">
              <a:rPr lang="en-US" smtClean="0"/>
              <a:t>‹#›</a:t>
            </a:fld>
            <a:endParaRPr lang="en-US"/>
          </a:p>
        </p:txBody>
      </p:sp>
    </p:spTree>
    <p:extLst>
      <p:ext uri="{BB962C8B-B14F-4D97-AF65-F5344CB8AC3E}">
        <p14:creationId xmlns:p14="http://schemas.microsoft.com/office/powerpoint/2010/main" val="122895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7772400" cy="1524000"/>
          </a:xfrm>
        </p:spPr>
        <p:txBody>
          <a:bodyPr>
            <a:normAutofit fontScale="90000"/>
          </a:bodyPr>
          <a:lstStyle/>
          <a:p>
            <a:r>
              <a:rPr lang="en-US" dirty="0"/>
              <a:t>PGE 392K</a:t>
            </a:r>
            <a:br>
              <a:rPr lang="en-US" dirty="0"/>
            </a:br>
            <a:r>
              <a:rPr lang="en-US" dirty="0"/>
              <a:t>Project 1 Fall 2020</a:t>
            </a:r>
            <a:br>
              <a:rPr lang="en-US" dirty="0"/>
            </a:br>
            <a:endParaRPr lang="en-US" dirty="0"/>
          </a:p>
        </p:txBody>
      </p:sp>
      <p:sp>
        <p:nvSpPr>
          <p:cNvPr id="3" name="Subtitle 2"/>
          <p:cNvSpPr>
            <a:spLocks noGrp="1"/>
          </p:cNvSpPr>
          <p:nvPr>
            <p:ph type="subTitle" idx="1"/>
          </p:nvPr>
        </p:nvSpPr>
        <p:spPr>
          <a:xfrm>
            <a:off x="1219200" y="4648200"/>
            <a:ext cx="6400800" cy="1752600"/>
          </a:xfrm>
        </p:spPr>
        <p:txBody>
          <a:bodyPr/>
          <a:lstStyle/>
          <a:p>
            <a:r>
              <a:rPr lang="en-US" dirty="0"/>
              <a:t>Shadab, Mohammad Afzal</a:t>
            </a:r>
          </a:p>
        </p:txBody>
      </p:sp>
    </p:spTree>
    <p:extLst>
      <p:ext uri="{BB962C8B-B14F-4D97-AF65-F5344CB8AC3E}">
        <p14:creationId xmlns:p14="http://schemas.microsoft.com/office/powerpoint/2010/main" val="238459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02664612"/>
              </p:ext>
            </p:extLst>
          </p:nvPr>
        </p:nvGraphicFramePr>
        <p:xfrm>
          <a:off x="533400" y="1371599"/>
          <a:ext cx="7391400" cy="4993640"/>
        </p:xfrm>
        <a:graphic>
          <a:graphicData uri="http://schemas.openxmlformats.org/drawingml/2006/table">
            <a:tbl>
              <a:tblPr firstRow="1" firstCol="1" lastRow="1" lastCol="1" bandRow="1" bandCol="1">
                <a:tableStyleId>{5C22544A-7EE6-4342-B048-85BDC9FD1C3A}</a:tableStyleId>
              </a:tblPr>
              <a:tblGrid>
                <a:gridCol w="1283646">
                  <a:extLst>
                    <a:ext uri="{9D8B030D-6E8A-4147-A177-3AD203B41FA5}">
                      <a16:colId xmlns:a16="http://schemas.microsoft.com/office/drawing/2014/main" val="20000"/>
                    </a:ext>
                  </a:extLst>
                </a:gridCol>
                <a:gridCol w="4492763">
                  <a:extLst>
                    <a:ext uri="{9D8B030D-6E8A-4147-A177-3AD203B41FA5}">
                      <a16:colId xmlns:a16="http://schemas.microsoft.com/office/drawing/2014/main" val="20001"/>
                    </a:ext>
                  </a:extLst>
                </a:gridCol>
                <a:gridCol w="755332">
                  <a:extLst>
                    <a:ext uri="{9D8B030D-6E8A-4147-A177-3AD203B41FA5}">
                      <a16:colId xmlns:a16="http://schemas.microsoft.com/office/drawing/2014/main" val="20002"/>
                    </a:ext>
                  </a:extLst>
                </a:gridCol>
                <a:gridCol w="859659">
                  <a:extLst>
                    <a:ext uri="{9D8B030D-6E8A-4147-A177-3AD203B41FA5}">
                      <a16:colId xmlns:a16="http://schemas.microsoft.com/office/drawing/2014/main" val="20003"/>
                    </a:ext>
                  </a:extLst>
                </a:gridCol>
              </a:tblGrid>
              <a:tr h="55880">
                <a:tc>
                  <a:txBody>
                    <a:bodyPr/>
                    <a:lstStyle/>
                    <a:p>
                      <a:pPr marL="0" marR="0" algn="ctr">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Points Possible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Received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21360">
                <a:tc>
                  <a:txBody>
                    <a:bodyPr/>
                    <a:lstStyle/>
                    <a:p>
                      <a:pPr marL="0" marR="0" algn="ctr">
                        <a:spcBef>
                          <a:spcPts val="0"/>
                        </a:spcBef>
                        <a:spcAft>
                          <a:spcPts val="0"/>
                        </a:spcAft>
                      </a:pPr>
                      <a:r>
                        <a:rPr lang="en-US" sz="1000" dirty="0">
                          <a:effectLst/>
                        </a:rPr>
                        <a:t>Code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Code is well written and easy to follow, read, edit, and run. The code is flexible and allows for changes in inputs for a specific reservoir. Code runs quickly by employing sparse storage and written efficiently</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41020">
                <a:tc>
                  <a:txBody>
                    <a:bodyPr/>
                    <a:lstStyle/>
                    <a:p>
                      <a:pPr marL="0" marR="0" algn="ctr">
                        <a:spcBef>
                          <a:spcPts val="0"/>
                        </a:spcBef>
                        <a:spcAft>
                          <a:spcPts val="0"/>
                        </a:spcAft>
                      </a:pPr>
                      <a:r>
                        <a:rPr lang="en-US" sz="1000" dirty="0">
                          <a:effectLst/>
                        </a:rPr>
                        <a:t>Heterogeneities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Interblock transmissibilities are calculated correctly. This includes the inclusion of variable permeability, thickness, porosity, and anisotropy</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0680">
                <a:tc>
                  <a:txBody>
                    <a:bodyPr/>
                    <a:lstStyle/>
                    <a:p>
                      <a:pPr marL="0" marR="0" algn="ctr">
                        <a:spcBef>
                          <a:spcPts val="0"/>
                        </a:spcBef>
                        <a:spcAft>
                          <a:spcPts val="0"/>
                        </a:spcAft>
                      </a:pPr>
                      <a:r>
                        <a:rPr lang="en-US" sz="1000" dirty="0">
                          <a:effectLst/>
                        </a:rPr>
                        <a:t>Depth</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Reservoir pressures are initialized properly, and gravity is modeled correctly in the simulator</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721360">
                <a:tc>
                  <a:txBody>
                    <a:bodyPr/>
                    <a:lstStyle/>
                    <a:p>
                      <a:pPr marL="0" marR="0" algn="ctr">
                        <a:spcBef>
                          <a:spcPts val="0"/>
                        </a:spcBef>
                        <a:spcAft>
                          <a:spcPts val="0"/>
                        </a:spcAft>
                      </a:pPr>
                      <a:r>
                        <a:rPr lang="en-US" sz="1000" dirty="0">
                          <a:effectLst/>
                        </a:rPr>
                        <a:t>Wells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Variable number and location allowed. May be producer or injector and can follow a schedule. Constant rate or bottomhole pressure. Both vertical and horizontal wells possible.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41020">
                <a:tc>
                  <a:txBody>
                    <a:bodyPr/>
                    <a:lstStyle/>
                    <a:p>
                      <a:pPr marL="0" marR="0" algn="ctr">
                        <a:spcBef>
                          <a:spcPts val="0"/>
                        </a:spcBef>
                        <a:spcAft>
                          <a:spcPts val="0"/>
                        </a:spcAft>
                      </a:pPr>
                      <a:r>
                        <a:rPr lang="en-US" sz="1000" dirty="0">
                          <a:effectLst/>
                        </a:rPr>
                        <a:t>Validation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Model is validated against the 2D example and the results are correct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721360">
                <a:tc>
                  <a:txBody>
                    <a:bodyPr/>
                    <a:lstStyle/>
                    <a:p>
                      <a:pPr marL="0" marR="0" algn="ctr">
                        <a:spcBef>
                          <a:spcPts val="0"/>
                        </a:spcBef>
                        <a:spcAft>
                          <a:spcPts val="0"/>
                        </a:spcAft>
                      </a:pPr>
                      <a:r>
                        <a:rPr lang="en-US" sz="1000" dirty="0">
                          <a:effectLst/>
                        </a:rPr>
                        <a:t>Pressure plots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Filled contour plots of the pressure field in the reservoir for the application problem are included at early, intermediate, and late times. The plots should mimic the actual reservoir geometry (i.e. not show the “inactive” regions”)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60680">
                <a:tc>
                  <a:txBody>
                    <a:bodyPr/>
                    <a:lstStyle/>
                    <a:p>
                      <a:pPr marL="0" marR="0" algn="ctr">
                        <a:spcBef>
                          <a:spcPts val="0"/>
                        </a:spcBef>
                        <a:spcAft>
                          <a:spcPts val="0"/>
                        </a:spcAft>
                      </a:pPr>
                      <a:r>
                        <a:rPr lang="en-US" sz="1000" dirty="0">
                          <a:effectLst/>
                        </a:rPr>
                        <a:t>Well </a:t>
                      </a:r>
                      <a:endParaRPr lang="en-US" sz="1200" dirty="0">
                        <a:effectLst/>
                      </a:endParaRPr>
                    </a:p>
                    <a:p>
                      <a:pPr marL="0" marR="0" algn="ctr">
                        <a:spcBef>
                          <a:spcPts val="0"/>
                        </a:spcBef>
                        <a:spcAft>
                          <a:spcPts val="0"/>
                        </a:spcAft>
                      </a:pPr>
                      <a:r>
                        <a:rPr lang="en-US" sz="1000" dirty="0">
                          <a:effectLst/>
                        </a:rPr>
                        <a:t>plots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Accurate plots of well rates and BHP versus time for every well. Include units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41020">
                <a:tc>
                  <a:txBody>
                    <a:bodyPr/>
                    <a:lstStyle/>
                    <a:p>
                      <a:pPr marL="0" marR="0" algn="ctr">
                        <a:spcBef>
                          <a:spcPts val="0"/>
                        </a:spcBef>
                        <a:spcAft>
                          <a:spcPts val="0"/>
                        </a:spcAft>
                      </a:pPr>
                      <a:r>
                        <a:rPr lang="en-US" sz="1000" dirty="0">
                          <a:effectLst/>
                        </a:rPr>
                        <a:t>Table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dirty="0">
                          <a:effectLst/>
                        </a:rPr>
                        <a:t>Values in the table (see </a:t>
                      </a:r>
                      <a:r>
                        <a:rPr lang="en-US" sz="1000" dirty="0" err="1">
                          <a:effectLst/>
                        </a:rPr>
                        <a:t>ppt</a:t>
                      </a:r>
                      <a:r>
                        <a:rPr lang="en-US" sz="1000" dirty="0">
                          <a:effectLst/>
                        </a:rPr>
                        <a:t>) are correct, +/-5%. (it is possible to lose points here and the original place, e.g. if the reservoir was not initialized properly).</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180340">
                <a:tc>
                  <a:txBody>
                    <a:bodyPr/>
                    <a:lstStyle/>
                    <a:p>
                      <a:pPr marL="0" marR="0" algn="ctr">
                        <a:spcBef>
                          <a:spcPts val="0"/>
                        </a:spcBef>
                        <a:spcAft>
                          <a:spcPts val="0"/>
                        </a:spcAft>
                      </a:pPr>
                      <a:r>
                        <a:rPr lang="en-US" sz="1000" dirty="0">
                          <a:effectLst/>
                        </a:rPr>
                        <a:t>TOTAL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0"/>
                        </a:spcAft>
                      </a:pPr>
                      <a:r>
                        <a:rPr lang="en-US"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000" dirty="0">
                          <a:effectLst/>
                        </a:rPr>
                        <a:t>100 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3" name="TextBox 2"/>
          <p:cNvSpPr txBox="1"/>
          <p:nvPr/>
        </p:nvSpPr>
        <p:spPr>
          <a:xfrm>
            <a:off x="304800" y="304800"/>
            <a:ext cx="7924800" cy="369332"/>
          </a:xfrm>
          <a:prstGeom prst="rect">
            <a:avLst/>
          </a:prstGeom>
          <a:noFill/>
        </p:spPr>
        <p:txBody>
          <a:bodyPr wrap="square" rtlCol="0">
            <a:spAutoFit/>
          </a:bodyPr>
          <a:lstStyle/>
          <a:p>
            <a:pPr algn="ctr"/>
            <a:r>
              <a:rPr lang="en-US" dirty="0"/>
              <a:t>Grading Rubric</a:t>
            </a:r>
          </a:p>
        </p:txBody>
      </p:sp>
    </p:spTree>
    <p:extLst>
      <p:ext uri="{BB962C8B-B14F-4D97-AF65-F5344CB8AC3E}">
        <p14:creationId xmlns:p14="http://schemas.microsoft.com/office/powerpoint/2010/main" val="312204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3FF3-E96A-462B-8FD8-A96D13C9DC3A}"/>
              </a:ext>
            </a:extLst>
          </p:cNvPr>
          <p:cNvSpPr>
            <a:spLocks noGrp="1"/>
          </p:cNvSpPr>
          <p:nvPr>
            <p:ph type="title"/>
          </p:nvPr>
        </p:nvSpPr>
        <p:spPr/>
        <p:txBody>
          <a:bodyPr>
            <a:normAutofit fontScale="90000"/>
          </a:bodyPr>
          <a:lstStyle/>
          <a:p>
            <a:r>
              <a:rPr lang="en-US" dirty="0"/>
              <a:t>1.1 .	Pressure at 0.01 days and at steady state</a:t>
            </a:r>
          </a:p>
        </p:txBody>
      </p:sp>
      <p:graphicFrame>
        <p:nvGraphicFramePr>
          <p:cNvPr id="4" name="Table 4">
            <a:extLst>
              <a:ext uri="{FF2B5EF4-FFF2-40B4-BE49-F238E27FC236}">
                <a16:creationId xmlns:a16="http://schemas.microsoft.com/office/drawing/2014/main" id="{80C04906-6503-4D06-856E-6FF9DD421F8A}"/>
              </a:ext>
            </a:extLst>
          </p:cNvPr>
          <p:cNvGraphicFramePr>
            <a:graphicFrameLocks noGrp="1"/>
          </p:cNvGraphicFramePr>
          <p:nvPr>
            <p:ph idx="1"/>
            <p:extLst>
              <p:ext uri="{D42A27DB-BD31-4B8C-83A1-F6EECF244321}">
                <p14:modId xmlns:p14="http://schemas.microsoft.com/office/powerpoint/2010/main" val="1671954208"/>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438090627"/>
                    </a:ext>
                  </a:extLst>
                </a:gridCol>
                <a:gridCol w="2743200">
                  <a:extLst>
                    <a:ext uri="{9D8B030D-6E8A-4147-A177-3AD203B41FA5}">
                      <a16:colId xmlns:a16="http://schemas.microsoft.com/office/drawing/2014/main" val="1708317749"/>
                    </a:ext>
                  </a:extLst>
                </a:gridCol>
                <a:gridCol w="2743200">
                  <a:extLst>
                    <a:ext uri="{9D8B030D-6E8A-4147-A177-3AD203B41FA5}">
                      <a16:colId xmlns:a16="http://schemas.microsoft.com/office/drawing/2014/main" val="3837557655"/>
                    </a:ext>
                  </a:extLst>
                </a:gridCol>
              </a:tblGrid>
              <a:tr h="370840">
                <a:tc>
                  <a:txBody>
                    <a:bodyPr/>
                    <a:lstStyle/>
                    <a:p>
                      <a:r>
                        <a:rPr lang="en-US" dirty="0" err="1"/>
                        <a:t>Gridblock</a:t>
                      </a:r>
                      <a:r>
                        <a:rPr lang="en-US" dirty="0"/>
                        <a:t> Index</a:t>
                      </a:r>
                    </a:p>
                  </a:txBody>
                  <a:tcPr/>
                </a:tc>
                <a:tc>
                  <a:txBody>
                    <a:bodyPr/>
                    <a:lstStyle/>
                    <a:p>
                      <a:r>
                        <a:rPr lang="en-US" dirty="0"/>
                        <a:t>Pressure at 0.01 days (psi)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Steady State Pressure (psi)</a:t>
                      </a:r>
                    </a:p>
                  </a:txBody>
                  <a:tcPr/>
                </a:tc>
                <a:extLst>
                  <a:ext uri="{0D108BD9-81ED-4DB2-BD59-A6C34878D82A}">
                    <a16:rowId xmlns:a16="http://schemas.microsoft.com/office/drawing/2014/main" val="911887255"/>
                  </a:ext>
                </a:extLst>
              </a:tr>
              <a:tr h="370840">
                <a:tc>
                  <a:txBody>
                    <a:bodyPr/>
                    <a:lstStyle/>
                    <a:p>
                      <a:r>
                        <a:rPr lang="en-US" dirty="0"/>
                        <a:t>1</a:t>
                      </a:r>
                    </a:p>
                  </a:txBody>
                  <a:tcPr/>
                </a:tc>
                <a:tc>
                  <a:txBody>
                    <a:bodyPr/>
                    <a:lstStyle/>
                    <a:p>
                      <a:r>
                        <a:rPr lang="en-US" dirty="0"/>
                        <a:t>841.37</a:t>
                      </a:r>
                    </a:p>
                  </a:txBody>
                  <a:tcPr/>
                </a:tc>
                <a:tc>
                  <a:txBody>
                    <a:bodyPr/>
                    <a:lstStyle/>
                    <a:p>
                      <a:r>
                        <a:rPr lang="en-US" dirty="0"/>
                        <a:t>1142.17</a:t>
                      </a:r>
                    </a:p>
                  </a:txBody>
                  <a:tcPr/>
                </a:tc>
                <a:extLst>
                  <a:ext uri="{0D108BD9-81ED-4DB2-BD59-A6C34878D82A}">
                    <a16:rowId xmlns:a16="http://schemas.microsoft.com/office/drawing/2014/main" val="24598644"/>
                  </a:ext>
                </a:extLst>
              </a:tr>
              <a:tr h="370840">
                <a:tc>
                  <a:txBody>
                    <a:bodyPr/>
                    <a:lstStyle/>
                    <a:p>
                      <a:r>
                        <a:rPr lang="en-US" dirty="0"/>
                        <a:t>2</a:t>
                      </a:r>
                    </a:p>
                  </a:txBody>
                  <a:tcPr/>
                </a:tc>
                <a:tc>
                  <a:txBody>
                    <a:bodyPr/>
                    <a:lstStyle/>
                    <a:p>
                      <a:r>
                        <a:rPr lang="en-US" dirty="0"/>
                        <a:t>1028.38</a:t>
                      </a:r>
                    </a:p>
                  </a:txBody>
                  <a:tcPr/>
                </a:tc>
                <a:tc>
                  <a:txBody>
                    <a:bodyPr/>
                    <a:lstStyle/>
                    <a:p>
                      <a:r>
                        <a:rPr lang="en-US" dirty="0"/>
                        <a:t>1311.22</a:t>
                      </a:r>
                    </a:p>
                  </a:txBody>
                  <a:tcPr/>
                </a:tc>
                <a:extLst>
                  <a:ext uri="{0D108BD9-81ED-4DB2-BD59-A6C34878D82A}">
                    <a16:rowId xmlns:a16="http://schemas.microsoft.com/office/drawing/2014/main" val="8200798"/>
                  </a:ext>
                </a:extLst>
              </a:tr>
              <a:tr h="370840">
                <a:tc>
                  <a:txBody>
                    <a:bodyPr/>
                    <a:lstStyle/>
                    <a:p>
                      <a:r>
                        <a:rPr lang="en-US" dirty="0"/>
                        <a:t>3</a:t>
                      </a:r>
                    </a:p>
                  </a:txBody>
                  <a:tcPr/>
                </a:tc>
                <a:tc>
                  <a:txBody>
                    <a:bodyPr/>
                    <a:lstStyle/>
                    <a:p>
                      <a:r>
                        <a:rPr lang="en-US" dirty="0"/>
                        <a:t>1144.15</a:t>
                      </a:r>
                    </a:p>
                  </a:txBody>
                  <a:tcPr/>
                </a:tc>
                <a:tc>
                  <a:txBody>
                    <a:bodyPr/>
                    <a:lstStyle/>
                    <a:p>
                      <a:r>
                        <a:rPr lang="en-US" dirty="0"/>
                        <a:t>1296.25</a:t>
                      </a:r>
                    </a:p>
                  </a:txBody>
                  <a:tcPr/>
                </a:tc>
                <a:extLst>
                  <a:ext uri="{0D108BD9-81ED-4DB2-BD59-A6C34878D82A}">
                    <a16:rowId xmlns:a16="http://schemas.microsoft.com/office/drawing/2014/main" val="4118484557"/>
                  </a:ext>
                </a:extLst>
              </a:tr>
              <a:tr h="370840">
                <a:tc>
                  <a:txBody>
                    <a:bodyPr/>
                    <a:lstStyle/>
                    <a:p>
                      <a:r>
                        <a:rPr lang="en-US" dirty="0"/>
                        <a:t>4</a:t>
                      </a:r>
                    </a:p>
                  </a:txBody>
                  <a:tcPr/>
                </a:tc>
                <a:tc>
                  <a:txBody>
                    <a:bodyPr/>
                    <a:lstStyle/>
                    <a:p>
                      <a:r>
                        <a:rPr lang="en-US" dirty="0"/>
                        <a:t>841.92</a:t>
                      </a:r>
                    </a:p>
                  </a:txBody>
                  <a:tcPr/>
                </a:tc>
                <a:tc>
                  <a:txBody>
                    <a:bodyPr/>
                    <a:lstStyle/>
                    <a:p>
                      <a:r>
                        <a:rPr lang="en-US" dirty="0"/>
                        <a:t>1142.29</a:t>
                      </a:r>
                    </a:p>
                  </a:txBody>
                  <a:tcPr/>
                </a:tc>
                <a:extLst>
                  <a:ext uri="{0D108BD9-81ED-4DB2-BD59-A6C34878D82A}">
                    <a16:rowId xmlns:a16="http://schemas.microsoft.com/office/drawing/2014/main" val="2298983682"/>
                  </a:ext>
                </a:extLst>
              </a:tr>
              <a:tr h="370840">
                <a:tc>
                  <a:txBody>
                    <a:bodyPr/>
                    <a:lstStyle/>
                    <a:p>
                      <a:r>
                        <a:rPr lang="en-US" dirty="0"/>
                        <a:t>5</a:t>
                      </a:r>
                    </a:p>
                  </a:txBody>
                  <a:tcPr/>
                </a:tc>
                <a:tc>
                  <a:txBody>
                    <a:bodyPr/>
                    <a:lstStyle/>
                    <a:p>
                      <a:r>
                        <a:rPr lang="en-US" dirty="0"/>
                        <a:t>1029.10</a:t>
                      </a:r>
                    </a:p>
                  </a:txBody>
                  <a:tcPr/>
                </a:tc>
                <a:tc>
                  <a:txBody>
                    <a:bodyPr/>
                    <a:lstStyle/>
                    <a:p>
                      <a:r>
                        <a:rPr lang="en-US" dirty="0"/>
                        <a:t>1311.85</a:t>
                      </a:r>
                    </a:p>
                  </a:txBody>
                  <a:tcPr/>
                </a:tc>
                <a:extLst>
                  <a:ext uri="{0D108BD9-81ED-4DB2-BD59-A6C34878D82A}">
                    <a16:rowId xmlns:a16="http://schemas.microsoft.com/office/drawing/2014/main" val="4137475415"/>
                  </a:ext>
                </a:extLst>
              </a:tr>
              <a:tr h="370840">
                <a:tc>
                  <a:txBody>
                    <a:bodyPr/>
                    <a:lstStyle/>
                    <a:p>
                      <a:r>
                        <a:rPr lang="en-US" dirty="0"/>
                        <a:t>6</a:t>
                      </a:r>
                    </a:p>
                  </a:txBody>
                  <a:tcPr/>
                </a:tc>
                <a:tc>
                  <a:txBody>
                    <a:bodyPr/>
                    <a:lstStyle/>
                    <a:p>
                      <a:r>
                        <a:rPr lang="en-US" dirty="0"/>
                        <a:t>1163.77</a:t>
                      </a:r>
                    </a:p>
                  </a:txBody>
                  <a:tcPr/>
                </a:tc>
                <a:tc>
                  <a:txBody>
                    <a:bodyPr/>
                    <a:lstStyle/>
                    <a:p>
                      <a:r>
                        <a:rPr lang="en-US" dirty="0"/>
                        <a:t>1309.46</a:t>
                      </a:r>
                    </a:p>
                  </a:txBody>
                  <a:tcPr/>
                </a:tc>
                <a:extLst>
                  <a:ext uri="{0D108BD9-81ED-4DB2-BD59-A6C34878D82A}">
                    <a16:rowId xmlns:a16="http://schemas.microsoft.com/office/drawing/2014/main" val="2155364849"/>
                  </a:ext>
                </a:extLst>
              </a:tr>
              <a:tr h="370840">
                <a:tc>
                  <a:txBody>
                    <a:bodyPr/>
                    <a:lstStyle/>
                    <a:p>
                      <a:r>
                        <a:rPr lang="en-US" dirty="0"/>
                        <a:t>7</a:t>
                      </a:r>
                    </a:p>
                  </a:txBody>
                  <a:tcPr/>
                </a:tc>
                <a:tc>
                  <a:txBody>
                    <a:bodyPr/>
                    <a:lstStyle/>
                    <a:p>
                      <a:r>
                        <a:rPr lang="en-US" dirty="0"/>
                        <a:t>841.43</a:t>
                      </a:r>
                    </a:p>
                  </a:txBody>
                  <a:tcPr/>
                </a:tc>
                <a:tc>
                  <a:txBody>
                    <a:bodyPr/>
                    <a:lstStyle/>
                    <a:p>
                      <a:r>
                        <a:rPr lang="en-US" dirty="0"/>
                        <a:t>1142.88</a:t>
                      </a:r>
                    </a:p>
                  </a:txBody>
                  <a:tcPr/>
                </a:tc>
                <a:extLst>
                  <a:ext uri="{0D108BD9-81ED-4DB2-BD59-A6C34878D82A}">
                    <a16:rowId xmlns:a16="http://schemas.microsoft.com/office/drawing/2014/main" val="1800668452"/>
                  </a:ext>
                </a:extLst>
              </a:tr>
              <a:tr h="370840">
                <a:tc>
                  <a:txBody>
                    <a:bodyPr/>
                    <a:lstStyle/>
                    <a:p>
                      <a:r>
                        <a:rPr lang="en-US" dirty="0"/>
                        <a:t>8</a:t>
                      </a:r>
                    </a:p>
                  </a:txBody>
                  <a:tcPr/>
                </a:tc>
                <a:tc>
                  <a:txBody>
                    <a:bodyPr/>
                    <a:lstStyle/>
                    <a:p>
                      <a:r>
                        <a:rPr lang="en-US" dirty="0"/>
                        <a:t>1035.11</a:t>
                      </a:r>
                    </a:p>
                  </a:txBody>
                  <a:tcPr/>
                </a:tc>
                <a:tc>
                  <a:txBody>
                    <a:bodyPr/>
                    <a:lstStyle/>
                    <a:p>
                      <a:r>
                        <a:rPr lang="en-US" dirty="0"/>
                        <a:t>1314.58</a:t>
                      </a:r>
                    </a:p>
                  </a:txBody>
                  <a:tcPr/>
                </a:tc>
                <a:extLst>
                  <a:ext uri="{0D108BD9-81ED-4DB2-BD59-A6C34878D82A}">
                    <a16:rowId xmlns:a16="http://schemas.microsoft.com/office/drawing/2014/main" val="2675588879"/>
                  </a:ext>
                </a:extLst>
              </a:tr>
              <a:tr h="370840">
                <a:tc>
                  <a:txBody>
                    <a:bodyPr/>
                    <a:lstStyle/>
                    <a:p>
                      <a:r>
                        <a:rPr lang="en-US" dirty="0"/>
                        <a:t>9</a:t>
                      </a:r>
                    </a:p>
                  </a:txBody>
                  <a:tcPr/>
                </a:tc>
                <a:tc>
                  <a:txBody>
                    <a:bodyPr/>
                    <a:lstStyle/>
                    <a:p>
                      <a:r>
                        <a:rPr lang="en-US" dirty="0"/>
                        <a:t>1259.55</a:t>
                      </a:r>
                    </a:p>
                  </a:txBody>
                  <a:tcPr/>
                </a:tc>
                <a:tc>
                  <a:txBody>
                    <a:bodyPr/>
                    <a:lstStyle/>
                    <a:p>
                      <a:r>
                        <a:rPr lang="en-US" dirty="0"/>
                        <a:t>1362.90</a:t>
                      </a:r>
                    </a:p>
                  </a:txBody>
                  <a:tcPr/>
                </a:tc>
                <a:extLst>
                  <a:ext uri="{0D108BD9-81ED-4DB2-BD59-A6C34878D82A}">
                    <a16:rowId xmlns:a16="http://schemas.microsoft.com/office/drawing/2014/main" val="2489101310"/>
                  </a:ext>
                </a:extLst>
              </a:tr>
            </a:tbl>
          </a:graphicData>
        </a:graphic>
      </p:graphicFrame>
    </p:spTree>
    <p:extLst>
      <p:ext uri="{BB962C8B-B14F-4D97-AF65-F5344CB8AC3E}">
        <p14:creationId xmlns:p14="http://schemas.microsoft.com/office/powerpoint/2010/main" val="1008454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DF91-6732-49A1-90D2-7063206FC427}"/>
              </a:ext>
            </a:extLst>
          </p:cNvPr>
          <p:cNvSpPr>
            <a:spLocks noGrp="1"/>
          </p:cNvSpPr>
          <p:nvPr>
            <p:ph type="title"/>
          </p:nvPr>
        </p:nvSpPr>
        <p:spPr/>
        <p:txBody>
          <a:bodyPr>
            <a:normAutofit fontScale="90000"/>
          </a:bodyPr>
          <a:lstStyle/>
          <a:p>
            <a:r>
              <a:rPr lang="en-US" dirty="0"/>
              <a:t>1.2	Filled contour plot of pressure at two interesting times </a:t>
            </a:r>
          </a:p>
        </p:txBody>
      </p:sp>
      <p:sp>
        <p:nvSpPr>
          <p:cNvPr id="5" name="Text Placeholder 4">
            <a:extLst>
              <a:ext uri="{FF2B5EF4-FFF2-40B4-BE49-F238E27FC236}">
                <a16:creationId xmlns:a16="http://schemas.microsoft.com/office/drawing/2014/main" id="{E9FA1358-A5D3-475E-97C0-9435174BDDC4}"/>
              </a:ext>
            </a:extLst>
          </p:cNvPr>
          <p:cNvSpPr>
            <a:spLocks noGrp="1"/>
          </p:cNvSpPr>
          <p:nvPr>
            <p:ph type="body" idx="1"/>
          </p:nvPr>
        </p:nvSpPr>
        <p:spPr/>
        <p:txBody>
          <a:bodyPr/>
          <a:lstStyle/>
          <a:p>
            <a:r>
              <a:rPr lang="en-US" dirty="0"/>
              <a:t>Early Time</a:t>
            </a:r>
          </a:p>
        </p:txBody>
      </p:sp>
      <p:pic>
        <p:nvPicPr>
          <p:cNvPr id="3" name="Content Placeholder 2" descr="Chart, histogram&#10;&#10;Description automatically generated">
            <a:extLst>
              <a:ext uri="{FF2B5EF4-FFF2-40B4-BE49-F238E27FC236}">
                <a16:creationId xmlns:a16="http://schemas.microsoft.com/office/drawing/2014/main" id="{0E5B99C9-0BAB-41B4-AC5E-C318153A09F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371600" y="2580686"/>
            <a:ext cx="6138100" cy="3447405"/>
          </a:xfrm>
        </p:spPr>
      </p:pic>
      <p:sp>
        <p:nvSpPr>
          <p:cNvPr id="7" name="Text Placeholder 6">
            <a:extLst>
              <a:ext uri="{FF2B5EF4-FFF2-40B4-BE49-F238E27FC236}">
                <a16:creationId xmlns:a16="http://schemas.microsoft.com/office/drawing/2014/main" id="{B0D86CCF-8345-4039-83FF-5FC7725D0AF3}"/>
              </a:ext>
            </a:extLst>
          </p:cNvPr>
          <p:cNvSpPr>
            <a:spLocks noGrp="1"/>
          </p:cNvSpPr>
          <p:nvPr>
            <p:ph type="body" sz="quarter" idx="3"/>
          </p:nvPr>
        </p:nvSpPr>
        <p:spPr/>
        <p:txBody>
          <a:bodyPr/>
          <a:lstStyle/>
          <a:p>
            <a:r>
              <a:rPr lang="en-US" dirty="0"/>
              <a:t>Middle Time</a:t>
            </a:r>
          </a:p>
        </p:txBody>
      </p:sp>
      <p:pic>
        <p:nvPicPr>
          <p:cNvPr id="10" name="Content Placeholder 9" descr="Chart&#10;&#10;Description automatically generated">
            <a:extLst>
              <a:ext uri="{FF2B5EF4-FFF2-40B4-BE49-F238E27FC236}">
                <a16:creationId xmlns:a16="http://schemas.microsoft.com/office/drawing/2014/main" id="{E13F3B0D-94E6-4773-8D5F-DFD63624EE36}"/>
              </a:ext>
            </a:extLst>
          </p:cNvPr>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953000" y="2648594"/>
            <a:ext cx="6138100" cy="3447405"/>
          </a:xfrm>
        </p:spPr>
      </p:pic>
    </p:spTree>
    <p:extLst>
      <p:ext uri="{BB962C8B-B14F-4D97-AF65-F5344CB8AC3E}">
        <p14:creationId xmlns:p14="http://schemas.microsoft.com/office/powerpoint/2010/main" val="93618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DF91-6732-49A1-90D2-7063206FC427}"/>
              </a:ext>
            </a:extLst>
          </p:cNvPr>
          <p:cNvSpPr>
            <a:spLocks noGrp="1"/>
          </p:cNvSpPr>
          <p:nvPr>
            <p:ph type="title"/>
          </p:nvPr>
        </p:nvSpPr>
        <p:spPr/>
        <p:txBody>
          <a:bodyPr>
            <a:normAutofit fontScale="90000"/>
          </a:bodyPr>
          <a:lstStyle/>
          <a:p>
            <a:r>
              <a:rPr lang="en-US" dirty="0"/>
              <a:t>1.3 and 1.4	Well Pressure Vs Time and Well Rate Vs Time</a:t>
            </a:r>
          </a:p>
        </p:txBody>
      </p:sp>
      <p:sp>
        <p:nvSpPr>
          <p:cNvPr id="5" name="Text Placeholder 4">
            <a:extLst>
              <a:ext uri="{FF2B5EF4-FFF2-40B4-BE49-F238E27FC236}">
                <a16:creationId xmlns:a16="http://schemas.microsoft.com/office/drawing/2014/main" id="{E9FA1358-A5D3-475E-97C0-9435174BDDC4}"/>
              </a:ext>
            </a:extLst>
          </p:cNvPr>
          <p:cNvSpPr>
            <a:spLocks noGrp="1"/>
          </p:cNvSpPr>
          <p:nvPr>
            <p:ph type="body" idx="1"/>
          </p:nvPr>
        </p:nvSpPr>
        <p:spPr/>
        <p:txBody>
          <a:bodyPr/>
          <a:lstStyle/>
          <a:p>
            <a:r>
              <a:rPr lang="en-US" dirty="0"/>
              <a:t>Well Pressure Vs Time</a:t>
            </a:r>
          </a:p>
        </p:txBody>
      </p:sp>
      <p:pic>
        <p:nvPicPr>
          <p:cNvPr id="3" name="Content Placeholder 2" descr="Chart&#10;&#10;Description automatically generated">
            <a:extLst>
              <a:ext uri="{FF2B5EF4-FFF2-40B4-BE49-F238E27FC236}">
                <a16:creationId xmlns:a16="http://schemas.microsoft.com/office/drawing/2014/main" id="{1673A409-1830-4AA2-AA6B-8AD025ADFCC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62453" y="2842989"/>
            <a:ext cx="4681547" cy="3180129"/>
          </a:xfrm>
        </p:spPr>
      </p:pic>
      <p:sp>
        <p:nvSpPr>
          <p:cNvPr id="7" name="Text Placeholder 6">
            <a:extLst>
              <a:ext uri="{FF2B5EF4-FFF2-40B4-BE49-F238E27FC236}">
                <a16:creationId xmlns:a16="http://schemas.microsoft.com/office/drawing/2014/main" id="{B0D86CCF-8345-4039-83FF-5FC7725D0AF3}"/>
              </a:ext>
            </a:extLst>
          </p:cNvPr>
          <p:cNvSpPr>
            <a:spLocks noGrp="1"/>
          </p:cNvSpPr>
          <p:nvPr>
            <p:ph type="body" sz="quarter" idx="3"/>
          </p:nvPr>
        </p:nvSpPr>
        <p:spPr/>
        <p:txBody>
          <a:bodyPr/>
          <a:lstStyle/>
          <a:p>
            <a:r>
              <a:rPr lang="en-US" dirty="0"/>
              <a:t>Well Rate Vs Time</a:t>
            </a:r>
          </a:p>
        </p:txBody>
      </p:sp>
      <p:pic>
        <p:nvPicPr>
          <p:cNvPr id="10" name="Content Placeholder 9" descr="Chart&#10;&#10;Description automatically generated">
            <a:extLst>
              <a:ext uri="{FF2B5EF4-FFF2-40B4-BE49-F238E27FC236}">
                <a16:creationId xmlns:a16="http://schemas.microsoft.com/office/drawing/2014/main" id="{977F1313-8A10-472F-825B-0E61FE30E035}"/>
              </a:ext>
            </a:extLst>
          </p:cNvPr>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152400" y="2818180"/>
            <a:ext cx="4672869" cy="3180129"/>
          </a:xfrm>
        </p:spPr>
      </p:pic>
    </p:spTree>
    <p:extLst>
      <p:ext uri="{BB962C8B-B14F-4D97-AF65-F5344CB8AC3E}">
        <p14:creationId xmlns:p14="http://schemas.microsoft.com/office/powerpoint/2010/main" val="159306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DF91-6732-49A1-90D2-7063206FC427}"/>
              </a:ext>
            </a:extLst>
          </p:cNvPr>
          <p:cNvSpPr>
            <a:spLocks noGrp="1"/>
          </p:cNvSpPr>
          <p:nvPr>
            <p:ph type="title"/>
          </p:nvPr>
        </p:nvSpPr>
        <p:spPr/>
        <p:txBody>
          <a:bodyPr>
            <a:normAutofit fontScale="90000"/>
          </a:bodyPr>
          <a:lstStyle/>
          <a:p>
            <a:r>
              <a:rPr lang="en-US" dirty="0"/>
              <a:t>2.1 and 2.2	BHP Vs Time and Well Rate Vs Time</a:t>
            </a:r>
          </a:p>
        </p:txBody>
      </p:sp>
      <p:sp>
        <p:nvSpPr>
          <p:cNvPr id="5" name="Text Placeholder 4">
            <a:extLst>
              <a:ext uri="{FF2B5EF4-FFF2-40B4-BE49-F238E27FC236}">
                <a16:creationId xmlns:a16="http://schemas.microsoft.com/office/drawing/2014/main" id="{E9FA1358-A5D3-475E-97C0-9435174BDDC4}"/>
              </a:ext>
            </a:extLst>
          </p:cNvPr>
          <p:cNvSpPr>
            <a:spLocks noGrp="1"/>
          </p:cNvSpPr>
          <p:nvPr>
            <p:ph type="body" idx="1"/>
          </p:nvPr>
        </p:nvSpPr>
        <p:spPr/>
        <p:txBody>
          <a:bodyPr/>
          <a:lstStyle/>
          <a:p>
            <a:r>
              <a:rPr lang="en-US" dirty="0"/>
              <a:t>BHP(psi) Vs Time</a:t>
            </a:r>
          </a:p>
        </p:txBody>
      </p:sp>
      <p:sp>
        <p:nvSpPr>
          <p:cNvPr id="7" name="Text Placeholder 6">
            <a:extLst>
              <a:ext uri="{FF2B5EF4-FFF2-40B4-BE49-F238E27FC236}">
                <a16:creationId xmlns:a16="http://schemas.microsoft.com/office/drawing/2014/main" id="{B0D86CCF-8345-4039-83FF-5FC7725D0AF3}"/>
              </a:ext>
            </a:extLst>
          </p:cNvPr>
          <p:cNvSpPr>
            <a:spLocks noGrp="1"/>
          </p:cNvSpPr>
          <p:nvPr>
            <p:ph type="body" sz="quarter" idx="3"/>
          </p:nvPr>
        </p:nvSpPr>
        <p:spPr/>
        <p:txBody>
          <a:bodyPr/>
          <a:lstStyle/>
          <a:p>
            <a:r>
              <a:rPr lang="en-US" dirty="0"/>
              <a:t>Well Rate (</a:t>
            </a:r>
            <a:r>
              <a:rPr lang="en-US" dirty="0" err="1"/>
              <a:t>scf</a:t>
            </a:r>
            <a:r>
              <a:rPr lang="en-US" dirty="0"/>
              <a:t>/day) Vs Time</a:t>
            </a:r>
          </a:p>
        </p:txBody>
      </p:sp>
      <p:pic>
        <p:nvPicPr>
          <p:cNvPr id="14" name="Content Placeholder 13" descr="Chart&#10;&#10;Description automatically generated">
            <a:extLst>
              <a:ext uri="{FF2B5EF4-FFF2-40B4-BE49-F238E27FC236}">
                <a16:creationId xmlns:a16="http://schemas.microsoft.com/office/drawing/2014/main" id="{9582B367-AE27-4017-BFB1-3ED76DED6C62}"/>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645025" y="2777386"/>
            <a:ext cx="4498975" cy="3056919"/>
          </a:xfrm>
        </p:spPr>
      </p:pic>
      <p:pic>
        <p:nvPicPr>
          <p:cNvPr id="12" name="Content Placeholder 11" descr="Chart, histogram&#10;&#10;Description automatically generated">
            <a:extLst>
              <a:ext uri="{FF2B5EF4-FFF2-40B4-BE49-F238E27FC236}">
                <a16:creationId xmlns:a16="http://schemas.microsoft.com/office/drawing/2014/main" id="{FA121B5B-C06D-4222-92B5-A582BF7B69B3}"/>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0" y="2775740"/>
            <a:ext cx="4497388" cy="3060705"/>
          </a:xfrm>
        </p:spPr>
      </p:pic>
    </p:spTree>
    <p:extLst>
      <p:ext uri="{BB962C8B-B14F-4D97-AF65-F5344CB8AC3E}">
        <p14:creationId xmlns:p14="http://schemas.microsoft.com/office/powerpoint/2010/main" val="163308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DF91-6732-49A1-90D2-7063206FC427}"/>
              </a:ext>
            </a:extLst>
          </p:cNvPr>
          <p:cNvSpPr>
            <a:spLocks noGrp="1"/>
          </p:cNvSpPr>
          <p:nvPr>
            <p:ph type="title"/>
          </p:nvPr>
        </p:nvSpPr>
        <p:spPr/>
        <p:txBody>
          <a:bodyPr>
            <a:normAutofit/>
          </a:bodyPr>
          <a:lstStyle/>
          <a:p>
            <a:r>
              <a:rPr lang="en-US" dirty="0"/>
              <a:t>2.3	Contour Map of Pressure </a:t>
            </a:r>
          </a:p>
        </p:txBody>
      </p:sp>
      <p:sp>
        <p:nvSpPr>
          <p:cNvPr id="5" name="Text Placeholder 4">
            <a:extLst>
              <a:ext uri="{FF2B5EF4-FFF2-40B4-BE49-F238E27FC236}">
                <a16:creationId xmlns:a16="http://schemas.microsoft.com/office/drawing/2014/main" id="{E9FA1358-A5D3-475E-97C0-9435174BDDC4}"/>
              </a:ext>
            </a:extLst>
          </p:cNvPr>
          <p:cNvSpPr>
            <a:spLocks noGrp="1"/>
          </p:cNvSpPr>
          <p:nvPr>
            <p:ph type="body" idx="1"/>
          </p:nvPr>
        </p:nvSpPr>
        <p:spPr/>
        <p:txBody>
          <a:bodyPr/>
          <a:lstStyle/>
          <a:p>
            <a:r>
              <a:rPr lang="en-US" dirty="0"/>
              <a:t>Initial</a:t>
            </a:r>
          </a:p>
        </p:txBody>
      </p:sp>
      <p:sp>
        <p:nvSpPr>
          <p:cNvPr id="7" name="Text Placeholder 6">
            <a:extLst>
              <a:ext uri="{FF2B5EF4-FFF2-40B4-BE49-F238E27FC236}">
                <a16:creationId xmlns:a16="http://schemas.microsoft.com/office/drawing/2014/main" id="{B0D86CCF-8345-4039-83FF-5FC7725D0AF3}"/>
              </a:ext>
            </a:extLst>
          </p:cNvPr>
          <p:cNvSpPr>
            <a:spLocks noGrp="1"/>
          </p:cNvSpPr>
          <p:nvPr>
            <p:ph type="body" sz="quarter" idx="3"/>
          </p:nvPr>
        </p:nvSpPr>
        <p:spPr/>
        <p:txBody>
          <a:bodyPr/>
          <a:lstStyle/>
          <a:p>
            <a:r>
              <a:rPr lang="en-US" dirty="0"/>
              <a:t>300 days</a:t>
            </a:r>
          </a:p>
        </p:txBody>
      </p:sp>
      <p:pic>
        <p:nvPicPr>
          <p:cNvPr id="14" name="Content Placeholder 13" descr="Chart&#10;&#10;Description automatically generated">
            <a:extLst>
              <a:ext uri="{FF2B5EF4-FFF2-40B4-BE49-F238E27FC236}">
                <a16:creationId xmlns:a16="http://schemas.microsoft.com/office/drawing/2014/main" id="{85E6A863-1C78-4D4F-BE0F-D88150C55CB8}"/>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733452" y="2174875"/>
            <a:ext cx="3864921" cy="3951288"/>
          </a:xfrm>
        </p:spPr>
      </p:pic>
      <p:pic>
        <p:nvPicPr>
          <p:cNvPr id="12" name="Content Placeholder 11" descr="Chart, histogram&#10;&#10;Description automatically generated">
            <a:extLst>
              <a:ext uri="{FF2B5EF4-FFF2-40B4-BE49-F238E27FC236}">
                <a16:creationId xmlns:a16="http://schemas.microsoft.com/office/drawing/2014/main" id="{6BEABAEC-5294-4983-A770-71517995C97A}"/>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44833" y="2174875"/>
            <a:ext cx="3864921" cy="3951288"/>
          </a:xfrm>
        </p:spPr>
      </p:pic>
    </p:spTree>
    <p:extLst>
      <p:ext uri="{BB962C8B-B14F-4D97-AF65-F5344CB8AC3E}">
        <p14:creationId xmlns:p14="http://schemas.microsoft.com/office/powerpoint/2010/main" val="338138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81DF91-6732-49A1-90D2-7063206FC427}"/>
              </a:ext>
            </a:extLst>
          </p:cNvPr>
          <p:cNvSpPr>
            <a:spLocks noGrp="1"/>
          </p:cNvSpPr>
          <p:nvPr>
            <p:ph type="title"/>
          </p:nvPr>
        </p:nvSpPr>
        <p:spPr/>
        <p:txBody>
          <a:bodyPr>
            <a:normAutofit/>
          </a:bodyPr>
          <a:lstStyle/>
          <a:p>
            <a:r>
              <a:rPr lang="en-US" dirty="0"/>
              <a:t>2.3	Contour Map of Pressure </a:t>
            </a:r>
          </a:p>
        </p:txBody>
      </p:sp>
      <p:sp>
        <p:nvSpPr>
          <p:cNvPr id="5" name="Text Placeholder 4">
            <a:extLst>
              <a:ext uri="{FF2B5EF4-FFF2-40B4-BE49-F238E27FC236}">
                <a16:creationId xmlns:a16="http://schemas.microsoft.com/office/drawing/2014/main" id="{E9FA1358-A5D3-475E-97C0-9435174BDDC4}"/>
              </a:ext>
            </a:extLst>
          </p:cNvPr>
          <p:cNvSpPr>
            <a:spLocks noGrp="1"/>
          </p:cNvSpPr>
          <p:nvPr>
            <p:ph type="body" idx="1"/>
          </p:nvPr>
        </p:nvSpPr>
        <p:spPr/>
        <p:txBody>
          <a:bodyPr/>
          <a:lstStyle/>
          <a:p>
            <a:r>
              <a:rPr lang="en-US" dirty="0"/>
              <a:t>600 days</a:t>
            </a:r>
          </a:p>
        </p:txBody>
      </p:sp>
      <p:pic>
        <p:nvPicPr>
          <p:cNvPr id="3" name="Content Placeholder 2" descr="Chart, histogram&#10;&#10;Description automatically generated">
            <a:extLst>
              <a:ext uri="{FF2B5EF4-FFF2-40B4-BE49-F238E27FC236}">
                <a16:creationId xmlns:a16="http://schemas.microsoft.com/office/drawing/2014/main" id="{E9D8413A-4F48-46D5-9FEE-4280174AB2B4}"/>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44833" y="2174875"/>
            <a:ext cx="3864921" cy="3951288"/>
          </a:xfrm>
        </p:spPr>
      </p:pic>
      <p:sp>
        <p:nvSpPr>
          <p:cNvPr id="7" name="Text Placeholder 6">
            <a:extLst>
              <a:ext uri="{FF2B5EF4-FFF2-40B4-BE49-F238E27FC236}">
                <a16:creationId xmlns:a16="http://schemas.microsoft.com/office/drawing/2014/main" id="{B0D86CCF-8345-4039-83FF-5FC7725D0AF3}"/>
              </a:ext>
            </a:extLst>
          </p:cNvPr>
          <p:cNvSpPr>
            <a:spLocks noGrp="1"/>
          </p:cNvSpPr>
          <p:nvPr>
            <p:ph type="body" sz="quarter" idx="3"/>
          </p:nvPr>
        </p:nvSpPr>
        <p:spPr/>
        <p:txBody>
          <a:bodyPr/>
          <a:lstStyle/>
          <a:p>
            <a:r>
              <a:rPr lang="en-US" dirty="0"/>
              <a:t>1000 days</a:t>
            </a:r>
          </a:p>
        </p:txBody>
      </p:sp>
      <p:pic>
        <p:nvPicPr>
          <p:cNvPr id="10" name="Content Placeholder 9" descr="Chart, histogram&#10;&#10;Description automatically generated">
            <a:extLst>
              <a:ext uri="{FF2B5EF4-FFF2-40B4-BE49-F238E27FC236}">
                <a16:creationId xmlns:a16="http://schemas.microsoft.com/office/drawing/2014/main" id="{ECD40AAE-4633-4CB6-A589-23961DF0B9C5}"/>
              </a:ext>
            </a:extLst>
          </p:cNvPr>
          <p:cNvPicPr>
            <a:picLocks noGrp="1" noChangeAspect="1"/>
          </p:cNvPicPr>
          <p:nvPr>
            <p:ph sz="quarter" idx="4"/>
          </p:nvPr>
        </p:nvPicPr>
        <p:blipFill>
          <a:blip r:embed="rId4" cstate="print">
            <a:extLst>
              <a:ext uri="{28A0092B-C50C-407E-A947-70E740481C1C}">
                <a14:useLocalDpi xmlns:a14="http://schemas.microsoft.com/office/drawing/2010/main" val="0"/>
              </a:ext>
            </a:extLst>
          </a:blip>
          <a:stretch>
            <a:fillRect/>
          </a:stretch>
        </p:blipFill>
        <p:spPr>
          <a:xfrm>
            <a:off x="4733452" y="2174875"/>
            <a:ext cx="3864921" cy="3951288"/>
          </a:xfrm>
        </p:spPr>
      </p:pic>
    </p:spTree>
    <p:extLst>
      <p:ext uri="{BB962C8B-B14F-4D97-AF65-F5344CB8AC3E}">
        <p14:creationId xmlns:p14="http://schemas.microsoft.com/office/powerpoint/2010/main" val="335880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52400"/>
            <a:ext cx="7848600" cy="584775"/>
          </a:xfrm>
          <a:prstGeom prst="rect">
            <a:avLst/>
          </a:prstGeom>
          <a:noFill/>
        </p:spPr>
        <p:txBody>
          <a:bodyPr wrap="square" rtlCol="0">
            <a:spAutoFit/>
          </a:bodyPr>
          <a:lstStyle/>
          <a:p>
            <a:pPr algn="ctr"/>
            <a:r>
              <a:rPr lang="en-US" sz="1600"/>
              <a:t>Table 1. Complete the following table. In some cases, the answer will be the same before and after the history match.</a:t>
            </a:r>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1956052262"/>
              </p:ext>
            </p:extLst>
          </p:nvPr>
        </p:nvGraphicFramePr>
        <p:xfrm>
          <a:off x="247648" y="990600"/>
          <a:ext cx="8134352" cy="5358202"/>
        </p:xfrm>
        <a:graphic>
          <a:graphicData uri="http://schemas.openxmlformats.org/drawingml/2006/table">
            <a:tbl>
              <a:tblPr firstRow="1" firstCol="1" bandRow="1">
                <a:tableStyleId>{5C22544A-7EE6-4342-B048-85BDC9FD1C3A}</a:tableStyleId>
              </a:tblPr>
              <a:tblGrid>
                <a:gridCol w="1134274">
                  <a:extLst>
                    <a:ext uri="{9D8B030D-6E8A-4147-A177-3AD203B41FA5}">
                      <a16:colId xmlns:a16="http://schemas.microsoft.com/office/drawing/2014/main" val="20000"/>
                    </a:ext>
                  </a:extLst>
                </a:gridCol>
                <a:gridCol w="3441525">
                  <a:extLst>
                    <a:ext uri="{9D8B030D-6E8A-4147-A177-3AD203B41FA5}">
                      <a16:colId xmlns:a16="http://schemas.microsoft.com/office/drawing/2014/main" val="20001"/>
                    </a:ext>
                  </a:extLst>
                </a:gridCol>
                <a:gridCol w="3558553">
                  <a:extLst>
                    <a:ext uri="{9D8B030D-6E8A-4147-A177-3AD203B41FA5}">
                      <a16:colId xmlns:a16="http://schemas.microsoft.com/office/drawing/2014/main" val="20002"/>
                    </a:ext>
                  </a:extLst>
                </a:gridCol>
              </a:tblGrid>
              <a:tr h="370268">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Well #</a:t>
                      </a: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 </a:t>
                      </a:r>
                      <a:r>
                        <a:rPr lang="en-US" sz="1200" dirty="0" err="1">
                          <a:effectLst/>
                          <a:latin typeface="+mn-lt"/>
                          <a:cs typeface="Times New Roman" panose="02020603050405020304" pitchFamily="18" charset="0"/>
                        </a:rPr>
                        <a:t>Propery</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Value</a:t>
                      </a:r>
                    </a:p>
                  </a:txBody>
                  <a:tcPr marL="68580" marR="68580" marT="0" marB="0" anchor="ctr"/>
                </a:tc>
                <a:extLst>
                  <a:ext uri="{0D108BD9-81ED-4DB2-BD59-A6C34878D82A}">
                    <a16:rowId xmlns:a16="http://schemas.microsoft.com/office/drawing/2014/main" val="10000"/>
                  </a:ext>
                </a:extLst>
              </a:tr>
              <a:tr h="177728">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1</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4448 (Python numbering from 0)</a:t>
                      </a:r>
                    </a:p>
                  </a:txBody>
                  <a:tcPr marL="68580" marR="68580" marT="0" marB="0" anchor="ctr"/>
                </a:tc>
                <a:extLst>
                  <a:ext uri="{0D108BD9-81ED-4DB2-BD59-A6C34878D82A}">
                    <a16:rowId xmlns:a16="http://schemas.microsoft.com/office/drawing/2014/main" val="10001"/>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4182.8</a:t>
                      </a:r>
                    </a:p>
                  </a:txBody>
                  <a:tcPr marL="68580" marR="68580" marT="0" marB="0" anchor="ctr"/>
                </a:tc>
                <a:extLst>
                  <a:ext uri="{0D108BD9-81ED-4DB2-BD59-A6C34878D82A}">
                    <a16:rowId xmlns:a16="http://schemas.microsoft.com/office/drawing/2014/main" val="10002"/>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a:r>
                    </a:p>
                  </a:txBody>
                  <a:tcPr marL="68580" marR="68580" marT="0" marB="0" anchor="ctr"/>
                </a:tc>
                <a:tc>
                  <a:txBody>
                    <a:bodyPr/>
                    <a:lstStyle/>
                    <a:p>
                      <a:pPr algn="ctr"/>
                      <a:r>
                        <a:rPr lang="en-US" sz="1200" dirty="0"/>
                        <a:t>5.64</a:t>
                      </a:r>
                    </a:p>
                  </a:txBody>
                  <a:tcPr marL="68580" marR="68580" marT="0" marB="0" anchor="ctr"/>
                </a:tc>
                <a:extLst>
                  <a:ext uri="{0D108BD9-81ED-4DB2-BD59-A6C34878D82A}">
                    <a16:rowId xmlns:a16="http://schemas.microsoft.com/office/drawing/2014/main" val="10003"/>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2511.84</a:t>
                      </a:r>
                    </a:p>
                  </a:txBody>
                  <a:tcPr marL="68580" marR="68580" marT="0" marB="0" anchor="ctr"/>
                </a:tc>
                <a:extLst>
                  <a:ext uri="{0D108BD9-81ED-4DB2-BD59-A6C34878D82A}">
                    <a16:rowId xmlns:a16="http://schemas.microsoft.com/office/drawing/2014/main" val="10004"/>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BHP (psi) at 100 days</a:t>
                      </a:r>
                    </a:p>
                  </a:txBody>
                  <a:tcPr marL="68580" marR="68580" marT="0" marB="0" anchor="ctr"/>
                </a:tc>
                <a:tc>
                  <a:txBody>
                    <a:bodyPr/>
                    <a:lstStyle/>
                    <a:p>
                      <a:pPr algn="ctr"/>
                      <a:r>
                        <a:rPr lang="en-US" sz="1200" dirty="0"/>
                        <a:t>2392.45</a:t>
                      </a:r>
                    </a:p>
                  </a:txBody>
                  <a:tcPr marL="68580" marR="68580" marT="0" marB="0" anchor="ctr"/>
                </a:tc>
                <a:extLst>
                  <a:ext uri="{0D108BD9-81ED-4DB2-BD59-A6C34878D82A}">
                    <a16:rowId xmlns:a16="http://schemas.microsoft.com/office/drawing/2014/main" val="10005"/>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algn="ctr"/>
                      <a:r>
                        <a:rPr lang="en-US" sz="1200" dirty="0"/>
                        <a:t>519.12</a:t>
                      </a:r>
                    </a:p>
                  </a:txBody>
                  <a:tcPr marL="68580" marR="68580" marT="0" marB="0" anchor="ctr"/>
                </a:tc>
                <a:extLst>
                  <a:ext uri="{0D108BD9-81ED-4DB2-BD59-A6C34878D82A}">
                    <a16:rowId xmlns:a16="http://schemas.microsoft.com/office/drawing/2014/main" val="10006"/>
                  </a:ext>
                </a:extLst>
              </a:tr>
              <a:tr h="181431">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dirty="0"/>
                        <a:t>-93.73</a:t>
                      </a:r>
                    </a:p>
                  </a:txBody>
                  <a:tcPr marL="68580" marR="68580" marT="0" marB="0" anchor="ctr"/>
                </a:tc>
                <a:extLst>
                  <a:ext uri="{0D108BD9-81ED-4DB2-BD59-A6C34878D82A}">
                    <a16:rowId xmlns:a16="http://schemas.microsoft.com/office/drawing/2014/main" val="10007"/>
                  </a:ext>
                </a:extLst>
              </a:tr>
              <a:tr h="355457">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-11.36</a:t>
                      </a:r>
                    </a:p>
                  </a:txBody>
                  <a:tcPr marL="68580" marR="68580" marT="0" marB="0" anchor="ctr"/>
                </a:tc>
                <a:extLst>
                  <a:ext uri="{0D108BD9-81ED-4DB2-BD59-A6C34878D82A}">
                    <a16:rowId xmlns:a16="http://schemas.microsoft.com/office/drawing/2014/main" val="1705416416"/>
                  </a:ext>
                </a:extLst>
              </a:tr>
              <a:tr h="1777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algn="ctr"/>
                      <a:r>
                        <a:rPr lang="en-US" sz="1200" dirty="0"/>
                        <a:t>2850</a:t>
                      </a:r>
                    </a:p>
                  </a:txBody>
                  <a:tcPr marL="68580" marR="68580" marT="0" marB="0" anchor="ctr"/>
                </a:tc>
                <a:extLst>
                  <a:ext uri="{0D108BD9-81ED-4DB2-BD59-A6C34878D82A}">
                    <a16:rowId xmlns:a16="http://schemas.microsoft.com/office/drawing/2014/main" val="10010"/>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4285.5</a:t>
                      </a:r>
                    </a:p>
                  </a:txBody>
                  <a:tcPr marL="68580" marR="68580" marT="0" marB="0" anchor="ctr"/>
                </a:tc>
                <a:extLst>
                  <a:ext uri="{0D108BD9-81ED-4DB2-BD59-A6C34878D82A}">
                    <a16:rowId xmlns:a16="http://schemas.microsoft.com/office/drawing/2014/main" val="10011"/>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3.87</a:t>
                      </a:r>
                    </a:p>
                  </a:txBody>
                  <a:tcPr marL="68580" marR="68580" marT="0" marB="0" anchor="ctr"/>
                </a:tc>
                <a:extLst>
                  <a:ext uri="{0D108BD9-81ED-4DB2-BD59-A6C34878D82A}">
                    <a16:rowId xmlns:a16="http://schemas.microsoft.com/office/drawing/2014/main" val="10012"/>
                  </a:ext>
                </a:extLst>
              </a:tr>
              <a:tr h="192539">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1761.64</a:t>
                      </a:r>
                    </a:p>
                  </a:txBody>
                  <a:tcPr marL="68580" marR="68580" marT="0" marB="0" anchor="ctr"/>
                </a:tc>
                <a:extLst>
                  <a:ext uri="{0D108BD9-81ED-4DB2-BD59-A6C34878D82A}">
                    <a16:rowId xmlns:a16="http://schemas.microsoft.com/office/drawing/2014/main" val="10013"/>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BHP (psi)</a:t>
                      </a:r>
                      <a:r>
                        <a:rPr lang="en-US" sz="1200" baseline="0" dirty="0">
                          <a:effectLst/>
                          <a:latin typeface="+mn-lt"/>
                          <a:ea typeface="Calibri" panose="020F0502020204030204" pitchFamily="34" charset="0"/>
                          <a:cs typeface="Times New Roman" panose="02020603050405020304" pitchFamily="18" charset="0"/>
                        </a:rPr>
                        <a:t> </a:t>
                      </a:r>
                      <a:r>
                        <a:rPr lang="en-US" sz="1200" dirty="0">
                          <a:effectLst/>
                          <a:latin typeface="+mn-lt"/>
                          <a:ea typeface="Calibri" panose="020F0502020204030204" pitchFamily="34" charset="0"/>
                          <a:cs typeface="Times New Roman" panose="02020603050405020304" pitchFamily="18" charset="0"/>
                        </a:rPr>
                        <a:t>at 100 days</a:t>
                      </a:r>
                    </a:p>
                  </a:txBody>
                  <a:tcPr marL="68580" marR="68580" marT="0" marB="0" anchor="ctr"/>
                </a:tc>
                <a:tc>
                  <a:txBody>
                    <a:bodyPr/>
                    <a:lstStyle/>
                    <a:p>
                      <a:pPr algn="ctr"/>
                      <a:r>
                        <a:rPr lang="en-US" sz="1200" dirty="0"/>
                        <a:t>1631.43</a:t>
                      </a:r>
                    </a:p>
                  </a:txBody>
                  <a:tcPr marL="68580" marR="68580" marT="0" marB="0" anchor="ctr"/>
                </a:tc>
                <a:extLst>
                  <a:ext uri="{0D108BD9-81ED-4DB2-BD59-A6C34878D82A}">
                    <a16:rowId xmlns:a16="http://schemas.microsoft.com/office/drawing/2014/main" val="10014"/>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algn="ctr"/>
                      <a:r>
                        <a:rPr lang="en-US" sz="1200" dirty="0"/>
                        <a:t>527.83</a:t>
                      </a:r>
                    </a:p>
                  </a:txBody>
                  <a:tcPr marL="68580" marR="68580" marT="0" marB="0" anchor="ctr"/>
                </a:tc>
                <a:extLst>
                  <a:ext uri="{0D108BD9-81ED-4DB2-BD59-A6C34878D82A}">
                    <a16:rowId xmlns:a16="http://schemas.microsoft.com/office/drawing/2014/main" val="10015"/>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dirty="0"/>
                        <a:t>-98.22</a:t>
                      </a:r>
                    </a:p>
                  </a:txBody>
                  <a:tcPr marL="68580" marR="68580" marT="0" marB="0" anchor="ctr"/>
                </a:tc>
                <a:extLst>
                  <a:ext uri="{0D108BD9-81ED-4DB2-BD59-A6C34878D82A}">
                    <a16:rowId xmlns:a16="http://schemas.microsoft.com/office/drawing/2014/main" val="10016"/>
                  </a:ext>
                </a:extLst>
              </a:tr>
              <a:tr h="355457">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-8.66</a:t>
                      </a:r>
                    </a:p>
                  </a:txBody>
                  <a:tcPr marL="68580" marR="68580" marT="0" marB="0" anchor="ctr"/>
                </a:tc>
                <a:extLst>
                  <a:ext uri="{0D108BD9-81ED-4DB2-BD59-A6C34878D82A}">
                    <a16:rowId xmlns:a16="http://schemas.microsoft.com/office/drawing/2014/main" val="4086157372"/>
                  </a:ext>
                </a:extLst>
              </a:tr>
              <a:tr h="1777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3</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algn="ctr"/>
                      <a:r>
                        <a:rPr lang="en-US" sz="1200" dirty="0"/>
                        <a:t>3473, 3474, 3475</a:t>
                      </a:r>
                    </a:p>
                  </a:txBody>
                  <a:tcPr marL="68580" marR="68580" marT="0" marB="0" anchor="ctr"/>
                </a:tc>
                <a:extLst>
                  <a:ext uri="{0D108BD9-81ED-4DB2-BD59-A6C34878D82A}">
                    <a16:rowId xmlns:a16="http://schemas.microsoft.com/office/drawing/2014/main" val="10019"/>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algn="ctr"/>
                      <a:r>
                        <a:rPr lang="en-US" sz="1200" dirty="0"/>
                        <a:t>4205.3, 4205.3, 4286.4</a:t>
                      </a:r>
                    </a:p>
                  </a:txBody>
                  <a:tcPr marL="68580" marR="68580" marT="0" marB="0" anchor="ctr"/>
                </a:tc>
                <a:extLst>
                  <a:ext uri="{0D108BD9-81ED-4DB2-BD59-A6C34878D82A}">
                    <a16:rowId xmlns:a16="http://schemas.microsoft.com/office/drawing/2014/main" val="10020"/>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t>5.30, 5.18, 5.19 </a:t>
                      </a:r>
                    </a:p>
                  </a:txBody>
                  <a:tcPr marL="68580" marR="68580" marT="0" marB="0" anchor="ctr"/>
                </a:tc>
                <a:extLst>
                  <a:ext uri="{0D108BD9-81ED-4DB2-BD59-A6C34878D82A}">
                    <a16:rowId xmlns:a16="http://schemas.microsoft.com/office/drawing/2014/main" val="10021"/>
                  </a:ext>
                </a:extLst>
              </a:tr>
              <a:tr h="190071">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841.38, 805.78, 873.92</a:t>
                      </a:r>
                    </a:p>
                  </a:txBody>
                  <a:tcPr marL="12700" marR="12700" marT="12700" marB="0" anchor="ctr"/>
                </a:tc>
                <a:extLst>
                  <a:ext uri="{0D108BD9-81ED-4DB2-BD59-A6C34878D82A}">
                    <a16:rowId xmlns:a16="http://schemas.microsoft.com/office/drawing/2014/main" val="10022"/>
                  </a:ext>
                </a:extLst>
              </a:tr>
              <a:tr h="190071">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BHP (psi)</a:t>
                      </a:r>
                      <a:r>
                        <a:rPr lang="en-US" sz="1200" baseline="0" dirty="0">
                          <a:effectLst/>
                          <a:latin typeface="+mn-lt"/>
                          <a:ea typeface="Calibri" panose="020F0502020204030204" pitchFamily="34" charset="0"/>
                          <a:cs typeface="Times New Roman" panose="02020603050405020304" pitchFamily="18" charset="0"/>
                        </a:rPr>
                        <a:t> </a:t>
                      </a:r>
                      <a:r>
                        <a:rPr lang="en-US" sz="1200" dirty="0">
                          <a:effectLst/>
                          <a:latin typeface="+mn-lt"/>
                          <a:ea typeface="Calibri" panose="020F0502020204030204" pitchFamily="34" charset="0"/>
                          <a:cs typeface="Times New Roman" panose="02020603050405020304" pitchFamily="18" charset="0"/>
                        </a:rPr>
                        <a:t>at 100 days</a:t>
                      </a:r>
                    </a:p>
                  </a:txBody>
                  <a:tcPr marL="68580" marR="68580" marT="0" marB="0" anchor="ctr"/>
                </a:tc>
                <a:tc>
                  <a:txBody>
                    <a:bodyPr/>
                    <a:lstStyle/>
                    <a:p>
                      <a:pPr algn="ctr"/>
                      <a:r>
                        <a:rPr lang="en-US" sz="1200" dirty="0"/>
                        <a:t>502.5, 502.5, 502.5</a:t>
                      </a:r>
                    </a:p>
                  </a:txBody>
                  <a:tcPr marL="12700" marR="12700" marT="12700" marB="0" anchor="ctr"/>
                </a:tc>
                <a:extLst>
                  <a:ext uri="{0D108BD9-81ED-4DB2-BD59-A6C34878D82A}">
                    <a16:rowId xmlns:a16="http://schemas.microsoft.com/office/drawing/2014/main" val="10023"/>
                  </a:ext>
                </a:extLst>
              </a:tr>
              <a:tr h="1777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500.03, 500.64, 500.22</a:t>
                      </a:r>
                    </a:p>
                  </a:txBody>
                  <a:tcPr marL="68580" marR="68580" marT="0" marB="0" anchor="ctr"/>
                </a:tc>
                <a:extLst>
                  <a:ext uri="{0D108BD9-81ED-4DB2-BD59-A6C34878D82A}">
                    <a16:rowId xmlns:a16="http://schemas.microsoft.com/office/drawing/2014/main" val="10024"/>
                  </a:ext>
                </a:extLst>
              </a:tr>
              <a:tr h="190071">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dirty="0"/>
                        <a:t>13.06, 9.62, 11.82</a:t>
                      </a:r>
                    </a:p>
                  </a:txBody>
                  <a:tcPr marL="12700" marR="12700" marT="12700" marB="0" anchor="ctr"/>
                </a:tc>
                <a:extLst>
                  <a:ext uri="{0D108BD9-81ED-4DB2-BD59-A6C34878D82A}">
                    <a16:rowId xmlns:a16="http://schemas.microsoft.com/office/drawing/2014/main" val="10025"/>
                  </a:ext>
                </a:extLst>
              </a:tr>
              <a:tr h="388781">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-8.43, -8.35, -10.42</a:t>
                      </a:r>
                    </a:p>
                  </a:txBody>
                  <a:tcPr marL="12700" marR="12700" marT="12700" marB="0" anchor="ctr"/>
                </a:tc>
                <a:extLst>
                  <a:ext uri="{0D108BD9-81ED-4DB2-BD59-A6C34878D82A}">
                    <a16:rowId xmlns:a16="http://schemas.microsoft.com/office/drawing/2014/main" val="2804173245"/>
                  </a:ext>
                </a:extLst>
              </a:tr>
            </a:tbl>
          </a:graphicData>
        </a:graphic>
      </p:graphicFrame>
    </p:spTree>
    <p:extLst>
      <p:ext uri="{BB962C8B-B14F-4D97-AF65-F5344CB8AC3E}">
        <p14:creationId xmlns:p14="http://schemas.microsoft.com/office/powerpoint/2010/main" val="282447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152400"/>
            <a:ext cx="7848600" cy="584775"/>
          </a:xfrm>
          <a:prstGeom prst="rect">
            <a:avLst/>
          </a:prstGeom>
          <a:noFill/>
        </p:spPr>
        <p:txBody>
          <a:bodyPr wrap="square" rtlCol="0">
            <a:spAutoFit/>
          </a:bodyPr>
          <a:lstStyle/>
          <a:p>
            <a:pPr algn="ctr"/>
            <a:r>
              <a:rPr lang="en-US" sz="1600" dirty="0"/>
              <a:t>Table 1. Complete the following table. In some cases, the answer will be the same before and after the history match.</a:t>
            </a:r>
          </a:p>
        </p:txBody>
      </p:sp>
      <p:graphicFrame>
        <p:nvGraphicFramePr>
          <p:cNvPr id="8" name="Table 7"/>
          <p:cNvGraphicFramePr>
            <a:graphicFrameLocks noGrp="1"/>
          </p:cNvGraphicFramePr>
          <p:nvPr>
            <p:extLst>
              <p:ext uri="{D42A27DB-BD31-4B8C-83A1-F6EECF244321}">
                <p14:modId xmlns:p14="http://schemas.microsoft.com/office/powerpoint/2010/main" val="8546178"/>
              </p:ext>
            </p:extLst>
          </p:nvPr>
        </p:nvGraphicFramePr>
        <p:xfrm>
          <a:off x="247648" y="990600"/>
          <a:ext cx="8134351" cy="5677041"/>
        </p:xfrm>
        <a:graphic>
          <a:graphicData uri="http://schemas.openxmlformats.org/drawingml/2006/table">
            <a:tbl>
              <a:tblPr firstRow="1" firstCol="1" bandRow="1">
                <a:tableStyleId>{5C22544A-7EE6-4342-B048-85BDC9FD1C3A}</a:tableStyleId>
              </a:tblPr>
              <a:tblGrid>
                <a:gridCol w="1069699">
                  <a:extLst>
                    <a:ext uri="{9D8B030D-6E8A-4147-A177-3AD203B41FA5}">
                      <a16:colId xmlns:a16="http://schemas.microsoft.com/office/drawing/2014/main" val="20000"/>
                    </a:ext>
                  </a:extLst>
                </a:gridCol>
                <a:gridCol w="3245596">
                  <a:extLst>
                    <a:ext uri="{9D8B030D-6E8A-4147-A177-3AD203B41FA5}">
                      <a16:colId xmlns:a16="http://schemas.microsoft.com/office/drawing/2014/main" val="20001"/>
                    </a:ext>
                  </a:extLst>
                </a:gridCol>
                <a:gridCol w="3819056">
                  <a:extLst>
                    <a:ext uri="{9D8B030D-6E8A-4147-A177-3AD203B41FA5}">
                      <a16:colId xmlns:a16="http://schemas.microsoft.com/office/drawing/2014/main" val="20002"/>
                    </a:ext>
                  </a:extLst>
                </a:gridCol>
              </a:tblGrid>
              <a:tr h="354612">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Well #</a:t>
                      </a: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Property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Value</a:t>
                      </a:r>
                    </a:p>
                  </a:txBody>
                  <a:tcPr marL="68580" marR="68580" marT="0" marB="0" anchor="ctr"/>
                </a:tc>
                <a:extLst>
                  <a:ext uri="{0D108BD9-81ED-4DB2-BD59-A6C34878D82A}">
                    <a16:rowId xmlns:a16="http://schemas.microsoft.com/office/drawing/2014/main" val="10000"/>
                  </a:ext>
                </a:extLst>
              </a:tr>
              <a:tr h="170214">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2109, 2101, 2111</a:t>
                      </a:r>
                    </a:p>
                  </a:txBody>
                  <a:tcPr marL="68580" marR="68580" marT="0" marB="0" anchor="ctr"/>
                </a:tc>
                <a:extLst>
                  <a:ext uri="{0D108BD9-81ED-4DB2-BD59-A6C34878D82A}">
                    <a16:rowId xmlns:a16="http://schemas.microsoft.com/office/drawing/2014/main" val="10001"/>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4286.4, 4285.5, 4285.5</a:t>
                      </a:r>
                    </a:p>
                  </a:txBody>
                  <a:tcPr marL="68580" marR="68580" marT="0" marB="0" anchor="ctr"/>
                </a:tc>
                <a:extLst>
                  <a:ext uri="{0D108BD9-81ED-4DB2-BD59-A6C34878D82A}">
                    <a16:rowId xmlns:a16="http://schemas.microsoft.com/office/drawing/2014/main" val="10002"/>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a:r>
                    </a:p>
                  </a:txBody>
                  <a:tcPr marL="68580" marR="68580" marT="0" marB="0" anchor="ctr"/>
                </a:tc>
                <a:tc>
                  <a:txBody>
                    <a:bodyPr/>
                    <a:lstStyle/>
                    <a:p>
                      <a:pPr algn="ctr"/>
                      <a:r>
                        <a:rPr lang="en-US" sz="1200" dirty="0"/>
                        <a:t>7.62, 5.28, 7.25</a:t>
                      </a:r>
                    </a:p>
                  </a:txBody>
                  <a:tcPr marL="68580" marR="68580" marT="0" marB="0" anchor="ctr"/>
                </a:tc>
                <a:extLst>
                  <a:ext uri="{0D108BD9-81ED-4DB2-BD59-A6C34878D82A}">
                    <a16:rowId xmlns:a16="http://schemas.microsoft.com/office/drawing/2014/main" val="10003"/>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785.55, 766.40, 824.21</a:t>
                      </a:r>
                    </a:p>
                  </a:txBody>
                  <a:tcPr marL="68580" marR="68580" marT="0" marB="0" anchor="ctr"/>
                </a:tc>
                <a:extLst>
                  <a:ext uri="{0D108BD9-81ED-4DB2-BD59-A6C34878D82A}">
                    <a16:rowId xmlns:a16="http://schemas.microsoft.com/office/drawing/2014/main" val="10004"/>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100 days</a:t>
                      </a:r>
                    </a:p>
                  </a:txBody>
                  <a:tcPr marL="68580" marR="68580" marT="0" marB="0" anchor="ctr"/>
                </a:tc>
                <a:tc>
                  <a:txBody>
                    <a:bodyPr/>
                    <a:lstStyle/>
                    <a:p>
                      <a:pPr algn="ctr"/>
                      <a:r>
                        <a:rPr lang="en-US" sz="1200" dirty="0"/>
                        <a:t>-2157.59, -1394.56, -2332.66</a:t>
                      </a:r>
                    </a:p>
                  </a:txBody>
                  <a:tcPr marL="68580" marR="68580" marT="0" marB="0" anchor="ctr"/>
                </a:tc>
                <a:extLst>
                  <a:ext uri="{0D108BD9-81ED-4DB2-BD59-A6C34878D82A}">
                    <a16:rowId xmlns:a16="http://schemas.microsoft.com/office/drawing/2014/main" val="10005"/>
                  </a:ext>
                </a:extLst>
              </a:tr>
              <a:tr h="212767">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algn="ctr"/>
                      <a:r>
                        <a:rPr lang="en-US" sz="1200" dirty="0"/>
                        <a:t>505.98, 505.49, 506.68</a:t>
                      </a:r>
                    </a:p>
                  </a:txBody>
                  <a:tcPr marL="68580" marR="68580" marT="0" marB="0" anchor="ctr"/>
                </a:tc>
                <a:extLst>
                  <a:ext uri="{0D108BD9-81ED-4DB2-BD59-A6C34878D82A}">
                    <a16:rowId xmlns:a16="http://schemas.microsoft.com/office/drawing/2014/main" val="10006"/>
                  </a:ext>
                </a:extLst>
              </a:tr>
              <a:tr h="173760">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dirty="0"/>
                        <a:t>-26.49, -15.79, -30.29</a:t>
                      </a:r>
                    </a:p>
                  </a:txBody>
                  <a:tcPr marL="68580" marR="68580" marT="0" marB="0" anchor="ctr"/>
                </a:tc>
                <a:extLst>
                  <a:ext uri="{0D108BD9-81ED-4DB2-BD59-A6C34878D82A}">
                    <a16:rowId xmlns:a16="http://schemas.microsoft.com/office/drawing/2014/main" val="10007"/>
                  </a:ext>
                </a:extLst>
              </a:tr>
              <a:tr h="34042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-10.05, -9.85, -14.10</a:t>
                      </a:r>
                    </a:p>
                  </a:txBody>
                  <a:tcPr marL="68580" marR="68580" marT="0" marB="0" anchor="ctr"/>
                </a:tc>
                <a:extLst>
                  <a:ext uri="{0D108BD9-81ED-4DB2-BD59-A6C34878D82A}">
                    <a16:rowId xmlns:a16="http://schemas.microsoft.com/office/drawing/2014/main" val="2132277884"/>
                  </a:ext>
                </a:extLst>
              </a:tr>
              <a:tr h="1702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5</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algn="ctr"/>
                      <a:r>
                        <a:rPr lang="en-US" sz="1200" dirty="0"/>
                        <a:t>814</a:t>
                      </a:r>
                    </a:p>
                  </a:txBody>
                  <a:tcPr marL="68580" marR="68580" marT="0" marB="0" anchor="ctr"/>
                </a:tc>
                <a:extLst>
                  <a:ext uri="{0D108BD9-81ED-4DB2-BD59-A6C34878D82A}">
                    <a16:rowId xmlns:a16="http://schemas.microsoft.com/office/drawing/2014/main" val="10010"/>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algn="ctr"/>
                      <a:r>
                        <a:rPr lang="en-US" sz="1200" dirty="0"/>
                        <a:t>4448.9</a:t>
                      </a:r>
                    </a:p>
                  </a:txBody>
                  <a:tcPr marL="68580" marR="68580" marT="0" marB="0" anchor="ctr"/>
                </a:tc>
                <a:extLst>
                  <a:ext uri="{0D108BD9-81ED-4DB2-BD59-A6C34878D82A}">
                    <a16:rowId xmlns:a16="http://schemas.microsoft.com/office/drawing/2014/main" val="10011"/>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4.16</a:t>
                      </a:r>
                    </a:p>
                  </a:txBody>
                  <a:tcPr marL="68580" marR="68580" marT="0" marB="0" anchor="ctr"/>
                </a:tc>
                <a:extLst>
                  <a:ext uri="{0D108BD9-81ED-4DB2-BD59-A6C34878D82A}">
                    <a16:rowId xmlns:a16="http://schemas.microsoft.com/office/drawing/2014/main" val="10012"/>
                  </a:ext>
                </a:extLst>
              </a:tr>
              <a:tr h="184398">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1510.43</a:t>
                      </a:r>
                    </a:p>
                  </a:txBody>
                  <a:tcPr marL="68580" marR="68580" marT="0" marB="0" anchor="ctr"/>
                </a:tc>
                <a:extLst>
                  <a:ext uri="{0D108BD9-81ED-4DB2-BD59-A6C34878D82A}">
                    <a16:rowId xmlns:a16="http://schemas.microsoft.com/office/drawing/2014/main" val="10013"/>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100 days</a:t>
                      </a:r>
                    </a:p>
                  </a:txBody>
                  <a:tcPr marL="68580" marR="68580" marT="0" marB="0" anchor="ctr"/>
                </a:tc>
                <a:tc>
                  <a:txBody>
                    <a:bodyPr/>
                    <a:lstStyle/>
                    <a:p>
                      <a:pPr algn="ctr"/>
                      <a:r>
                        <a:rPr lang="en-US" sz="1200" dirty="0"/>
                        <a:t>9.61546051</a:t>
                      </a:r>
                    </a:p>
                  </a:txBody>
                  <a:tcPr marL="68580" marR="68580" marT="0" marB="0" anchor="ctr"/>
                </a:tc>
                <a:extLst>
                  <a:ext uri="{0D108BD9-81ED-4DB2-BD59-A6C34878D82A}">
                    <a16:rowId xmlns:a16="http://schemas.microsoft.com/office/drawing/2014/main" val="10014"/>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algn="ctr"/>
                      <a:r>
                        <a:rPr lang="en-US" sz="1200" dirty="0"/>
                        <a:t>587.11</a:t>
                      </a:r>
                    </a:p>
                  </a:txBody>
                  <a:tcPr marL="68580" marR="68580" marT="0" marB="0" anchor="ctr"/>
                </a:tc>
                <a:extLst>
                  <a:ext uri="{0D108BD9-81ED-4DB2-BD59-A6C34878D82A}">
                    <a16:rowId xmlns:a16="http://schemas.microsoft.com/office/drawing/2014/main" val="10015"/>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dirty="0"/>
                        <a:t>-352.34</a:t>
                      </a:r>
                    </a:p>
                  </a:txBody>
                  <a:tcPr marL="68580" marR="68580" marT="0" marB="0" anchor="ctr"/>
                </a:tc>
                <a:extLst>
                  <a:ext uri="{0D108BD9-81ED-4DB2-BD59-A6C34878D82A}">
                    <a16:rowId xmlns:a16="http://schemas.microsoft.com/office/drawing/2014/main" val="10016"/>
                  </a:ext>
                </a:extLst>
              </a:tr>
              <a:tr h="340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-11.90</a:t>
                      </a:r>
                    </a:p>
                  </a:txBody>
                  <a:tcPr marL="68580" marR="68580" marT="0" marB="0" anchor="ctr"/>
                </a:tc>
                <a:extLst>
                  <a:ext uri="{0D108BD9-81ED-4DB2-BD59-A6C34878D82A}">
                    <a16:rowId xmlns:a16="http://schemas.microsoft.com/office/drawing/2014/main" val="2964771017"/>
                  </a:ext>
                </a:extLst>
              </a:tr>
              <a:tr h="1702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6</a:t>
                      </a: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Block #</a:t>
                      </a:r>
                    </a:p>
                  </a:txBody>
                  <a:tcPr marL="68580" marR="68580" marT="0" marB="0" anchor="ctr"/>
                </a:tc>
                <a:tc>
                  <a:txBody>
                    <a:bodyPr/>
                    <a:lstStyle/>
                    <a:p>
                      <a:pPr algn="ctr"/>
                      <a:r>
                        <a:rPr lang="en-US" sz="1200" dirty="0"/>
                        <a:t>2405</a:t>
                      </a:r>
                    </a:p>
                  </a:txBody>
                  <a:tcPr marL="68580" marR="68580" marT="0" marB="0" anchor="ctr"/>
                </a:tc>
                <a:extLst>
                  <a:ext uri="{0D108BD9-81ED-4DB2-BD59-A6C34878D82A}">
                    <a16:rowId xmlns:a16="http://schemas.microsoft.com/office/drawing/2014/main" val="10019"/>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cs typeface="Times New Roman" panose="02020603050405020304" pitchFamily="18" charset="0"/>
                        </a:rPr>
                        <a:t>Initial </a:t>
                      </a:r>
                      <a:r>
                        <a:rPr lang="en-US" sz="1200" dirty="0">
                          <a:effectLst/>
                          <a:latin typeface="+mn-lt"/>
                          <a:ea typeface="Calibri" panose="020F0502020204030204" pitchFamily="34" charset="0"/>
                          <a:cs typeface="Times New Roman" panose="02020603050405020304" pitchFamily="18" charset="0"/>
                        </a:rPr>
                        <a:t>P (psi)</a:t>
                      </a:r>
                    </a:p>
                  </a:txBody>
                  <a:tcPr marL="68580" marR="68580" marT="0" marB="0" anchor="ctr"/>
                </a:tc>
                <a:tc>
                  <a:txBody>
                    <a:bodyPr/>
                    <a:lstStyle/>
                    <a:p>
                      <a:pPr algn="ctr"/>
                      <a:r>
                        <a:rPr lang="en-US" sz="1200" dirty="0"/>
                        <a:t>4373.4</a:t>
                      </a:r>
                    </a:p>
                  </a:txBody>
                  <a:tcPr marL="68580" marR="68580" marT="0" marB="0" anchor="ctr"/>
                </a:tc>
                <a:extLst>
                  <a:ext uri="{0D108BD9-81ED-4DB2-BD59-A6C34878D82A}">
                    <a16:rowId xmlns:a16="http://schemas.microsoft.com/office/drawing/2014/main" val="10020"/>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J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3.65</a:t>
                      </a:r>
                    </a:p>
                  </a:txBody>
                  <a:tcPr marL="68580" marR="68580" marT="0" marB="0" anchor="ctr"/>
                </a:tc>
                <a:extLst>
                  <a:ext uri="{0D108BD9-81ED-4DB2-BD59-A6C34878D82A}">
                    <a16:rowId xmlns:a16="http://schemas.microsoft.com/office/drawing/2014/main" val="10021"/>
                  </a:ext>
                </a:extLst>
              </a:tr>
              <a:tr h="18203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P (psi) of</a:t>
                      </a:r>
                      <a:r>
                        <a:rPr lang="en-US" sz="1200" baseline="0" dirty="0">
                          <a:effectLst/>
                          <a:latin typeface="+mn-lt"/>
                          <a:ea typeface="Calibri" panose="020F0502020204030204" pitchFamily="34" charset="0"/>
                          <a:cs typeface="Times New Roman" panose="02020603050405020304" pitchFamily="18" charset="0"/>
                        </a:rPr>
                        <a:t> block</a:t>
                      </a:r>
                      <a:r>
                        <a:rPr lang="en-US" sz="1200" dirty="0">
                          <a:effectLst/>
                          <a:latin typeface="+mn-lt"/>
                          <a:ea typeface="Calibri" panose="020F0502020204030204" pitchFamily="34" charset="0"/>
                          <a:cs typeface="Times New Roman" panose="02020603050405020304" pitchFamily="18" charset="0"/>
                        </a:rPr>
                        <a:t> </a:t>
                      </a:r>
                      <a:r>
                        <a:rPr lang="en-US" sz="1200" dirty="0">
                          <a:effectLst/>
                          <a:latin typeface="+mn-lt"/>
                          <a:cs typeface="Times New Roman" panose="02020603050405020304" pitchFamily="18" charset="0"/>
                        </a:rPr>
                        <a:t>at 100 days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1074.57</a:t>
                      </a:r>
                    </a:p>
                  </a:txBody>
                  <a:tcPr marL="12700" marR="12700" marT="12700" marB="0" anchor="ctr"/>
                </a:tc>
                <a:extLst>
                  <a:ext uri="{0D108BD9-81ED-4DB2-BD59-A6C34878D82A}">
                    <a16:rowId xmlns:a16="http://schemas.microsoft.com/office/drawing/2014/main" val="10022"/>
                  </a:ext>
                </a:extLst>
              </a:tr>
              <a:tr h="18203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BHP (psi) at 100 days</a:t>
                      </a:r>
                    </a:p>
                  </a:txBody>
                  <a:tcPr marL="68580" marR="68580" marT="0" marB="0" anchor="ctr"/>
                </a:tc>
                <a:tc>
                  <a:txBody>
                    <a:bodyPr/>
                    <a:lstStyle/>
                    <a:p>
                      <a:pPr algn="ctr"/>
                      <a:r>
                        <a:rPr lang="en-US" sz="1200" dirty="0"/>
                        <a:t>502.5</a:t>
                      </a:r>
                    </a:p>
                  </a:txBody>
                  <a:tcPr marL="12700" marR="12700" marT="12700" marB="0" anchor="ctr"/>
                </a:tc>
                <a:extLst>
                  <a:ext uri="{0D108BD9-81ED-4DB2-BD59-A6C34878D82A}">
                    <a16:rowId xmlns:a16="http://schemas.microsoft.com/office/drawing/2014/main" val="10023"/>
                  </a:ext>
                </a:extLst>
              </a:tr>
              <a:tr h="17021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P (psi) of block at 500 days</a:t>
                      </a:r>
                    </a:p>
                  </a:txBody>
                  <a:tcPr marL="68580" marR="68580" marT="0" marB="0" anchor="ctr"/>
                </a:tc>
                <a:tc>
                  <a:txBody>
                    <a:bodyPr/>
                    <a:lstStyle/>
                    <a:p>
                      <a:pPr algn="ctr"/>
                      <a:r>
                        <a:rPr lang="en-US" sz="1200" dirty="0"/>
                        <a:t>554.88</a:t>
                      </a:r>
                    </a:p>
                  </a:txBody>
                  <a:tcPr marL="68580" marR="68580" marT="0" marB="0" anchor="ctr"/>
                </a:tc>
                <a:extLst>
                  <a:ext uri="{0D108BD9-81ED-4DB2-BD59-A6C34878D82A}">
                    <a16:rowId xmlns:a16="http://schemas.microsoft.com/office/drawing/2014/main" val="10024"/>
                  </a:ext>
                </a:extLst>
              </a:tr>
              <a:tr h="182034">
                <a:tc>
                  <a:txBody>
                    <a:bodyPr/>
                    <a:lstStyle/>
                    <a:p>
                      <a:pPr marL="0" marR="0" algn="ctr">
                        <a:spcBef>
                          <a:spcPts val="0"/>
                        </a:spcBef>
                        <a:spcAft>
                          <a:spcPts val="0"/>
                        </a:spcAft>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dirty="0">
                          <a:effectLst/>
                          <a:latin typeface="+mn-lt"/>
                          <a:ea typeface="Calibri" panose="020F0502020204030204" pitchFamily="34" charset="0"/>
                          <a:cs typeface="Times New Roman" panose="02020603050405020304" pitchFamily="18" charset="0"/>
                        </a:rPr>
                        <a:t>Q (</a:t>
                      </a:r>
                      <a:r>
                        <a:rPr lang="en-US" sz="1200" dirty="0" err="1">
                          <a:effectLst/>
                          <a:latin typeface="+mn-lt"/>
                          <a:ea typeface="Calibri" panose="020F0502020204030204" pitchFamily="34" charset="0"/>
                          <a:cs typeface="Times New Roman" panose="02020603050405020304" pitchFamily="18" charset="0"/>
                        </a:rPr>
                        <a:t>scf</a:t>
                      </a:r>
                      <a:r>
                        <a:rPr lang="en-US" sz="1200" dirty="0">
                          <a:effectLst/>
                          <a:latin typeface="+mn-lt"/>
                          <a:ea typeface="Calibri" panose="020F0502020204030204" pitchFamily="34" charset="0"/>
                          <a:cs typeface="Times New Roman" panose="02020603050405020304" pitchFamily="18" charset="0"/>
                        </a:rPr>
                        <a:t>/day) at 500 days </a:t>
                      </a:r>
                    </a:p>
                  </a:txBody>
                  <a:tcPr marL="68580" marR="68580" marT="0" marB="0" anchor="ctr"/>
                </a:tc>
                <a:tc>
                  <a:txBody>
                    <a:bodyPr/>
                    <a:lstStyle/>
                    <a:p>
                      <a:pPr algn="ctr"/>
                      <a:r>
                        <a:rPr lang="en-US" sz="1200"/>
                        <a:t>-191.14</a:t>
                      </a:r>
                      <a:endParaRPr lang="en-US" sz="1200" dirty="0"/>
                    </a:p>
                  </a:txBody>
                  <a:tcPr marL="12700" marR="12700" marT="12700" marB="0" anchor="ctr"/>
                </a:tc>
                <a:extLst>
                  <a:ext uri="{0D108BD9-81ED-4DB2-BD59-A6C34878D82A}">
                    <a16:rowId xmlns:a16="http://schemas.microsoft.com/office/drawing/2014/main" val="10025"/>
                  </a:ext>
                </a:extLst>
              </a:tr>
              <a:tr h="3404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Calibri" panose="020F0502020204030204" pitchFamily="34" charset="0"/>
                          <a:cs typeface="Times New Roman" panose="02020603050405020304" pitchFamily="18" charset="0"/>
                        </a:rPr>
                        <a:t>T between well block and block to the right</a:t>
                      </a:r>
                      <a:r>
                        <a:rPr lang="en-US" sz="1200" baseline="0" dirty="0">
                          <a:effectLst/>
                          <a:latin typeface="+mn-lt"/>
                          <a:ea typeface="Calibri" panose="020F0502020204030204" pitchFamily="34" charset="0"/>
                          <a:cs typeface="Times New Roman" panose="02020603050405020304" pitchFamily="18" charset="0"/>
                        </a:rPr>
                        <a:t> of it </a:t>
                      </a:r>
                    </a:p>
                  </a:txBody>
                  <a:tcPr marL="68580" marR="68580" marT="0" marB="0" anchor="ctr"/>
                </a:tc>
                <a:tc>
                  <a:txBody>
                    <a:bodyPr/>
                    <a:lstStyle/>
                    <a:p>
                      <a:pPr algn="ctr"/>
                      <a:r>
                        <a:rPr lang="en-US" sz="1200" dirty="0"/>
                        <a:t>-9.47</a:t>
                      </a:r>
                    </a:p>
                  </a:txBody>
                  <a:tcPr marL="12700" marR="12700" marT="12700" marB="0" anchor="ctr"/>
                </a:tc>
                <a:extLst>
                  <a:ext uri="{0D108BD9-81ED-4DB2-BD59-A6C34878D82A}">
                    <a16:rowId xmlns:a16="http://schemas.microsoft.com/office/drawing/2014/main" val="1557433105"/>
                  </a:ext>
                </a:extLst>
              </a:tr>
              <a:tr h="1820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err="1">
                          <a:effectLst/>
                          <a:latin typeface="+mn-lt"/>
                          <a:ea typeface="Calibri" panose="020F0502020204030204" pitchFamily="34" charset="0"/>
                          <a:cs typeface="Times New Roman" panose="02020603050405020304" pitchFamily="18" charset="0"/>
                        </a:rPr>
                        <a:t>ky</a:t>
                      </a:r>
                      <a:r>
                        <a:rPr lang="en-US" sz="1200" baseline="0" dirty="0">
                          <a:effectLst/>
                          <a:latin typeface="+mn-lt"/>
                          <a:ea typeface="Calibri" panose="020F0502020204030204" pitchFamily="34" charset="0"/>
                          <a:cs typeface="Times New Roman" panose="02020603050405020304" pitchFamily="18" charset="0"/>
                        </a:rPr>
                        <a:t>/</a:t>
                      </a:r>
                      <a:r>
                        <a:rPr lang="en-US" sz="1200" baseline="0" dirty="0" err="1">
                          <a:effectLst/>
                          <a:latin typeface="+mn-lt"/>
                          <a:ea typeface="Calibri" panose="020F0502020204030204" pitchFamily="34" charset="0"/>
                          <a:cs typeface="Times New Roman" panose="02020603050405020304" pitchFamily="18" charset="0"/>
                        </a:rPr>
                        <a:t>kx</a:t>
                      </a:r>
                      <a:endParaRPr lang="en-US" sz="1200" baseline="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t>0.15</a:t>
                      </a:r>
                    </a:p>
                  </a:txBody>
                  <a:tcPr marL="12700" marR="12700" marT="12700" marB="0" anchor="ctr"/>
                </a:tc>
                <a:extLst>
                  <a:ext uri="{0D108BD9-81ED-4DB2-BD59-A6C34878D82A}">
                    <a16:rowId xmlns:a16="http://schemas.microsoft.com/office/drawing/2014/main" val="3711010352"/>
                  </a:ext>
                </a:extLst>
              </a:tr>
              <a:tr h="18203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aseline="0" dirty="0">
                          <a:effectLst/>
                          <a:latin typeface="+mn-lt"/>
                          <a:ea typeface="Calibri" panose="020F0502020204030204" pitchFamily="34" charset="0"/>
                          <a:cs typeface="Times New Roman" panose="02020603050405020304" pitchFamily="18" charset="0"/>
                        </a:rPr>
                        <a:t>Ct (1/psi)</a:t>
                      </a:r>
                    </a:p>
                  </a:txBody>
                  <a:tcPr marL="68580" marR="68580" marT="0" marB="0" anchor="ctr"/>
                </a:tc>
                <a:tc>
                  <a:txBody>
                    <a:bodyPr/>
                    <a:lstStyle/>
                    <a:p>
                      <a:pPr algn="ctr"/>
                      <a:r>
                        <a:rPr lang="en-US" sz="1200" dirty="0"/>
                        <a:t>3.87E-6</a:t>
                      </a:r>
                    </a:p>
                  </a:txBody>
                  <a:tcPr marL="12700" marR="12700" marT="12700" marB="0" anchor="ctr"/>
                </a:tc>
                <a:extLst>
                  <a:ext uri="{0D108BD9-81ED-4DB2-BD59-A6C34878D82A}">
                    <a16:rowId xmlns:a16="http://schemas.microsoft.com/office/drawing/2014/main" val="2421364537"/>
                  </a:ext>
                </a:extLst>
              </a:tr>
            </a:tbl>
          </a:graphicData>
        </a:graphic>
      </p:graphicFrame>
    </p:spTree>
    <p:extLst>
      <p:ext uri="{BB962C8B-B14F-4D97-AF65-F5344CB8AC3E}">
        <p14:creationId xmlns:p14="http://schemas.microsoft.com/office/powerpoint/2010/main" val="232664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12396</TotalTime>
  <Words>972</Words>
  <Application>Microsoft Office PowerPoint</Application>
  <PresentationFormat>On-screen Show (4:3)</PresentationFormat>
  <Paragraphs>209</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PGE 392K Project 1 Fall 2020 </vt:lpstr>
      <vt:lpstr>1.1 . Pressure at 0.01 days and at steady state</vt:lpstr>
      <vt:lpstr>1.2 Filled contour plot of pressure at two interesting times </vt:lpstr>
      <vt:lpstr>1.3 and 1.4 Well Pressure Vs Time and Well Rate Vs Time</vt:lpstr>
      <vt:lpstr>2.1 and 2.2 BHP Vs Time and Well Rate Vs Time</vt:lpstr>
      <vt:lpstr>2.3 Contour Map of Pressure </vt:lpstr>
      <vt:lpstr>2.3 Contour Map of Pressure </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Egboga, Nkemakonam</dc:creator>
  <cp:lastModifiedBy>Afzal Shadab, Mohammad</cp:lastModifiedBy>
  <cp:revision>107</cp:revision>
  <dcterms:created xsi:type="dcterms:W3CDTF">2015-04-03T20:12:55Z</dcterms:created>
  <dcterms:modified xsi:type="dcterms:W3CDTF">2020-11-01T05:26:39Z</dcterms:modified>
</cp:coreProperties>
</file>