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76" r:id="rId3"/>
    <p:sldId id="263" r:id="rId4"/>
    <p:sldId id="282" r:id="rId5"/>
    <p:sldId id="283" r:id="rId6"/>
    <p:sldId id="284" r:id="rId7"/>
    <p:sldId id="271" r:id="rId8"/>
    <p:sldId id="285" r:id="rId9"/>
    <p:sldId id="286" r:id="rId10"/>
    <p:sldId id="265" r:id="rId11"/>
    <p:sldId id="274" r:id="rId12"/>
    <p:sldId id="277" r:id="rId13"/>
    <p:sldId id="28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5876B-056A-450D-8BE9-CC2E3982DBB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512FC-8115-4594-A592-96E801D7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5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0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E2CC-1D0A-49B2-AA3C-3EDFD9076A74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C317-F745-4AAB-8CC1-C9206CF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/>
              <a:t>SHADAB, Mohammad Afzal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DEA664-F503-49EB-ABA2-561F1020B0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30405"/>
          <a:ext cx="8229600" cy="66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7087">
                  <a:extLst>
                    <a:ext uri="{9D8B030D-6E8A-4147-A177-3AD203B41FA5}">
                      <a16:colId xmlns:a16="http://schemas.microsoft.com/office/drawing/2014/main" val="921663564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3017407755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440449447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883633787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638251797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16147191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4205253094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314311076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251400879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786319588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3074918513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4120117928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1059937095"/>
                    </a:ext>
                  </a:extLst>
                </a:gridCol>
                <a:gridCol w="507087">
                  <a:extLst>
                    <a:ext uri="{9D8B030D-6E8A-4147-A177-3AD203B41FA5}">
                      <a16:colId xmlns:a16="http://schemas.microsoft.com/office/drawing/2014/main" val="2788165866"/>
                    </a:ext>
                  </a:extLst>
                </a:gridCol>
                <a:gridCol w="1130382">
                  <a:extLst>
                    <a:ext uri="{9D8B030D-6E8A-4147-A177-3AD203B41FA5}">
                      <a16:colId xmlns:a16="http://schemas.microsoft.com/office/drawing/2014/main" val="1630328960"/>
                    </a:ext>
                  </a:extLst>
                </a:gridCol>
              </a:tblGrid>
              <a:tr h="229774">
                <a:tc gridSpan="15"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>
                          <a:effectLst/>
                        </a:rPr>
                        <a:t>Grading Rubric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51135"/>
                  </a:ext>
                </a:extLst>
              </a:tr>
              <a:tr h="2693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>
                          <a:effectLst/>
                        </a:rPr>
                        <a:t>Slide Number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Total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extLst>
                  <a:ext uri="{0D108BD9-81ED-4DB2-BD59-A6C34878D82A}">
                    <a16:rowId xmlns:a16="http://schemas.microsoft.com/office/drawing/2014/main" val="2102792325"/>
                  </a:ext>
                </a:extLst>
              </a:tr>
              <a:tr h="16638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u="none" strike="noStrike">
                          <a:effectLst/>
                        </a:rPr>
                        <a:t>Point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>
                          <a:effectLst/>
                        </a:rPr>
                        <a:t>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500" u="none" strike="noStrike" dirty="0">
                          <a:effectLst/>
                        </a:rPr>
                        <a:t>100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23" marR="7923" marT="7923" marB="0" anchor="b"/>
                </a:tc>
                <a:extLst>
                  <a:ext uri="{0D108BD9-81ED-4DB2-BD59-A6C34878D82A}">
                    <a16:rowId xmlns:a16="http://schemas.microsoft.com/office/drawing/2014/main" val="57339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4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524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 1. Complete the following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15188"/>
              </p:ext>
            </p:extLst>
          </p:nvPr>
        </p:nvGraphicFramePr>
        <p:xfrm>
          <a:off x="342899" y="762000"/>
          <a:ext cx="8229602" cy="5358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Well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Solution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49 36 1 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49 36 1 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4320.94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0.20055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1434.46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0.20295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when BHP=502.505 psi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1034.99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0.20320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59.63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51 36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51 36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4380.57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0.20121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1450.62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0.20375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when BHP=502.505 psi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1442.31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0.20363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40.91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34:36</a:t>
                      </a:r>
                      <a:r>
                        <a:rPr lang="en-US" sz="1200" baseline="0" dirty="0"/>
                        <a:t> 44 1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34:36</a:t>
                      </a:r>
                      <a:r>
                        <a:rPr lang="en-US" sz="1200" baseline="0" dirty="0"/>
                        <a:t> 44 1</a:t>
                      </a:r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4334.02, 4334.02, 4333.77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0.20064, 0.20064, 0.20064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901.13, 856.40, 932.94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0.20324, 0.20326, 0.20309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165.69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889.92, 830.25, 882.29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0.20323, 0.20326, 0.20311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165.69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0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3400" y="1524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Table 1. Complete the following table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54819"/>
              </p:ext>
            </p:extLst>
          </p:nvPr>
        </p:nvGraphicFramePr>
        <p:xfrm>
          <a:off x="342899" y="763301"/>
          <a:ext cx="8229602" cy="5430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Well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+mn-ea"/>
                          <a:cs typeface="Times New Roman" panose="02020603050405020304" pitchFamily="18" charset="0"/>
                        </a:rPr>
                        <a:t> Solution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30:32 27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30:32 27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4381.07, 4380.57, 4380.57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0.20123, 0.20123, 0.20123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900.03, 871.68, 950.18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0.20383, 0.20391, 0.20379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212.47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1294.76, 1181.70, 1262.50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0.20341, 0.20361, 0.20348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555555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1000 days 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212.83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6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15 11 1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15 11 1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4475.46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0.22182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1894.72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0.22508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 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39.75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9265.76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0.57770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200" b="0" i="0" u="none" strike="noStrike" dirty="0">
                        <a:solidFill>
                          <a:srgbClr val="555555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BHP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9265.3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Block #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6 31 1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6 31 1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4431.66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</a:t>
                      </a: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j-lt"/>
                        </a:rPr>
                        <a:t>0.20352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</a:t>
                      </a:r>
                      <a:r>
                        <a:rPr lang="en-US" sz="1200" dirty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at 500 days</a:t>
                      </a: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1277.00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500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0.20591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 at 500</a:t>
                      </a:r>
                      <a:r>
                        <a:rPr lang="en-US" sz="12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days</a:t>
                      </a:r>
                      <a:r>
                        <a:rPr lang="en-US" sz="1200" b="1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1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bbl</a:t>
                      </a:r>
                      <a:r>
                        <a:rPr lang="en-US" sz="1200" b="1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/day)</a:t>
                      </a:r>
                      <a:endParaRPr lang="en-US" sz="12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38.08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8590.08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</a:t>
                      </a: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0.58660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b-NO" sz="1200" b="0" i="0" u="none" strike="noStrike" dirty="0">
                        <a:solidFill>
                          <a:srgbClr val="555555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BHP at 1000 days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8590.05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11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10DC-B4F4-469F-A026-A442147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2.g Provide screenshot(s) of the function file (or portion of the code) that computes </a:t>
            </a:r>
            <a:r>
              <a:rPr lang="en-US" sz="2000" dirty="0" err="1"/>
              <a:t>interblock</a:t>
            </a:r>
            <a:r>
              <a:rPr lang="en-US" sz="2000" dirty="0"/>
              <a:t> transmissibility including UPWINDING. I just need to see enough information to know how you completed this task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8AEE1-2B62-49EA-BACE-4D7C7821FB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8" r="15385" b="9579"/>
          <a:stretch/>
        </p:blipFill>
        <p:spPr>
          <a:xfrm>
            <a:off x="-1155" y="1143000"/>
            <a:ext cx="8493760" cy="43434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F350B7-4353-4E85-AD66-B39DE553EB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6" r="19959" b="10427"/>
          <a:stretch/>
        </p:blipFill>
        <p:spPr>
          <a:xfrm>
            <a:off x="-1155" y="5486400"/>
            <a:ext cx="8493759" cy="12652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FEF344-9E8F-45F7-8E65-1C7C88FD43A2}"/>
              </a:ext>
            </a:extLst>
          </p:cNvPr>
          <p:cNvSpPr txBox="1"/>
          <p:nvPr/>
        </p:nvSpPr>
        <p:spPr>
          <a:xfrm>
            <a:off x="8492604" y="296838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Thalf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2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10DC-B4F4-469F-A026-A442147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2.h Provide screenshot(s) of the </a:t>
            </a:r>
            <a:r>
              <a:rPr lang="en-US" sz="2000" dirty="0" err="1"/>
              <a:t>the</a:t>
            </a:r>
            <a:r>
              <a:rPr lang="en-US" sz="2000" dirty="0"/>
              <a:t> function file (or portion of the code) that shows how gravity and capillary pressure (imbibition) are included in the code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EB2ED2F-5249-41E9-B826-68797ECFCF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79" r="15833" b="52341"/>
          <a:stretch/>
        </p:blipFill>
        <p:spPr>
          <a:xfrm>
            <a:off x="0" y="1013619"/>
            <a:ext cx="7696200" cy="1207700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CEAB390-C1B9-4ECE-BEF8-412D2D82B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0" r="15750" b="36268"/>
          <a:stretch/>
        </p:blipFill>
        <p:spPr>
          <a:xfrm>
            <a:off x="-7620" y="2413958"/>
            <a:ext cx="7703820" cy="86264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781A16-ADBA-470C-A068-98BAF7F7E970}"/>
              </a:ext>
            </a:extLst>
          </p:cNvPr>
          <p:cNvSpPr txBox="1"/>
          <p:nvPr/>
        </p:nvSpPr>
        <p:spPr>
          <a:xfrm>
            <a:off x="7772400" y="1324600"/>
            <a:ext cx="130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Gravity</a:t>
            </a:r>
          </a:p>
          <a:p>
            <a:r>
              <a:rPr lang="en-US" dirty="0"/>
              <a:t>(main code)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767A0E-2050-479E-9CEA-C3C22635F532}"/>
              </a:ext>
            </a:extLst>
          </p:cNvPr>
          <p:cNvSpPr txBox="1"/>
          <p:nvPr/>
        </p:nvSpPr>
        <p:spPr>
          <a:xfrm>
            <a:off x="7772400" y="2255679"/>
            <a:ext cx="130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Sw_hyst</a:t>
            </a:r>
            <a:endParaRPr lang="en-US" dirty="0"/>
          </a:p>
          <a:p>
            <a:r>
              <a:rPr lang="en-US" dirty="0"/>
              <a:t>(main code)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E55A8-F316-4B61-93CC-144C9E7727C5}"/>
              </a:ext>
            </a:extLst>
          </p:cNvPr>
          <p:cNvSpPr txBox="1"/>
          <p:nvPr/>
        </p:nvSpPr>
        <p:spPr>
          <a:xfrm>
            <a:off x="7827607" y="4191000"/>
            <a:ext cx="1192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Capillary </a:t>
            </a:r>
          </a:p>
          <a:p>
            <a:r>
              <a:rPr lang="en-US" dirty="0"/>
              <a:t>pressure</a:t>
            </a:r>
          </a:p>
          <a:p>
            <a:r>
              <a:rPr lang="en-US" dirty="0"/>
              <a:t>(</a:t>
            </a:r>
            <a:r>
              <a:rPr lang="en-US" dirty="0" err="1"/>
              <a:t>cap_press</a:t>
            </a:r>
            <a:endParaRPr lang="en-US" dirty="0"/>
          </a:p>
          <a:p>
            <a:r>
              <a:rPr lang="en-US" dirty="0"/>
              <a:t>function)</a:t>
            </a: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E9CE73-FAFC-4062-B9B1-72024886C8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67" t="27656" r="23658" b="11771"/>
          <a:stretch/>
        </p:blipFill>
        <p:spPr>
          <a:xfrm>
            <a:off x="-685799" y="3417425"/>
            <a:ext cx="8382000" cy="34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2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10DC-B4F4-469F-A026-A442147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2.i Provide screenshot(s) of the </a:t>
            </a:r>
            <a:r>
              <a:rPr lang="en-US" sz="2000" dirty="0" err="1"/>
              <a:t>the</a:t>
            </a:r>
            <a:r>
              <a:rPr lang="en-US" sz="2000" dirty="0"/>
              <a:t> function file (or portion of the code) that computes the water and oil rates (e.g. water cut) in the code.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E7D236-30D1-4CE5-8E19-1F987D536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856" r="39099" b="29996"/>
          <a:stretch/>
        </p:blipFill>
        <p:spPr>
          <a:xfrm>
            <a:off x="17362" y="1371599"/>
            <a:ext cx="6764438" cy="169619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E6C562-AAD4-4FA4-B3A0-46D42DB56A56}"/>
              </a:ext>
            </a:extLst>
          </p:cNvPr>
          <p:cNvSpPr txBox="1"/>
          <p:nvPr/>
        </p:nvSpPr>
        <p:spPr>
          <a:xfrm>
            <a:off x="6810137" y="1892495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</a:t>
            </a:r>
            <a:r>
              <a:rPr lang="en-US" sz="1800" dirty="0"/>
              <a:t>ater &amp; oil rates</a:t>
            </a:r>
            <a:r>
              <a:rPr lang="en-US" dirty="0"/>
              <a:t> </a:t>
            </a:r>
          </a:p>
          <a:p>
            <a:r>
              <a:rPr lang="en-US" sz="1800" dirty="0"/>
              <a:t>(</a:t>
            </a:r>
            <a:r>
              <a:rPr lang="en-US" sz="1800" dirty="0" err="1"/>
              <a:t>updatewell</a:t>
            </a:r>
            <a:r>
              <a:rPr lang="en-US" sz="1800" dirty="0"/>
              <a:t> function)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D36A7C-0C3F-4B07-9B9E-D3B15D4F3DD6}"/>
              </a:ext>
            </a:extLst>
          </p:cNvPr>
          <p:cNvSpPr txBox="1"/>
          <p:nvPr/>
        </p:nvSpPr>
        <p:spPr>
          <a:xfrm>
            <a:off x="1524000" y="6260196"/>
            <a:ext cx="632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Water cut update  &amp; BHP evaluation for constant rate injectors </a:t>
            </a:r>
          </a:p>
          <a:p>
            <a:r>
              <a:rPr lang="en-US" dirty="0"/>
              <a:t>(postprocess function)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1416-30B3-441C-A439-365DCCD263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5" r="21962" b="41111"/>
          <a:stretch/>
        </p:blipFill>
        <p:spPr>
          <a:xfrm>
            <a:off x="-15433" y="4724426"/>
            <a:ext cx="8473633" cy="1447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965D71-575B-43D3-8A97-23D684DCA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70" r="20563" b="14530"/>
          <a:stretch/>
        </p:blipFill>
        <p:spPr>
          <a:xfrm>
            <a:off x="-24715" y="3245950"/>
            <a:ext cx="8182033" cy="13904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702A8B-11A6-4633-B8F7-758804782FB9}"/>
              </a:ext>
            </a:extLst>
          </p:cNvPr>
          <p:cNvSpPr/>
          <p:nvPr/>
        </p:nvSpPr>
        <p:spPr>
          <a:xfrm>
            <a:off x="6781800" y="3631626"/>
            <a:ext cx="1676400" cy="10048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D5CA27-DF60-4218-BE53-3A665891CC5A}"/>
              </a:ext>
            </a:extLst>
          </p:cNvPr>
          <p:cNvSpPr txBox="1"/>
          <p:nvPr/>
        </p:nvSpPr>
        <p:spPr>
          <a:xfrm>
            <a:off x="6858000" y="3713100"/>
            <a:ext cx="2971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flow rate (</a:t>
            </a:r>
            <a:r>
              <a:rPr lang="en-US" dirty="0" err="1"/>
              <a:t>Qwf</a:t>
            </a:r>
            <a:r>
              <a:rPr lang="en-US" dirty="0"/>
              <a:t>) &amp;</a:t>
            </a:r>
          </a:p>
          <a:p>
            <a:r>
              <a:rPr lang="en-US" dirty="0"/>
              <a:t>Water cut </a:t>
            </a:r>
          </a:p>
          <a:p>
            <a:r>
              <a:rPr lang="en-US" dirty="0"/>
              <a:t>(main function)</a:t>
            </a:r>
          </a:p>
        </p:txBody>
      </p:sp>
    </p:spTree>
    <p:extLst>
      <p:ext uri="{BB962C8B-B14F-4D97-AF65-F5344CB8AC3E}">
        <p14:creationId xmlns:p14="http://schemas.microsoft.com/office/powerpoint/2010/main" val="100983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Problem 1 (Verification. Report pressure and Saturation at 1,2,3 and 1000 days)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B1BDAFB-A25B-4368-8E92-FD1E5826F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4716"/>
              </p:ext>
            </p:extLst>
          </p:nvPr>
        </p:nvGraphicFramePr>
        <p:xfrm>
          <a:off x="342900" y="1600200"/>
          <a:ext cx="8267700" cy="4090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99">
                  <a:extLst>
                    <a:ext uri="{9D8B030D-6E8A-4147-A177-3AD203B41FA5}">
                      <a16:colId xmlns:a16="http://schemas.microsoft.com/office/drawing/2014/main" val="3205362324"/>
                    </a:ext>
                  </a:extLst>
                </a:gridCol>
                <a:gridCol w="905599">
                  <a:extLst>
                    <a:ext uri="{9D8B030D-6E8A-4147-A177-3AD203B41FA5}">
                      <a16:colId xmlns:a16="http://schemas.microsoft.com/office/drawing/2014/main" val="1891680783"/>
                    </a:ext>
                  </a:extLst>
                </a:gridCol>
                <a:gridCol w="905599">
                  <a:extLst>
                    <a:ext uri="{9D8B030D-6E8A-4147-A177-3AD203B41FA5}">
                      <a16:colId xmlns:a16="http://schemas.microsoft.com/office/drawing/2014/main" val="2336193347"/>
                    </a:ext>
                  </a:extLst>
                </a:gridCol>
                <a:gridCol w="905599">
                  <a:extLst>
                    <a:ext uri="{9D8B030D-6E8A-4147-A177-3AD203B41FA5}">
                      <a16:colId xmlns:a16="http://schemas.microsoft.com/office/drawing/2014/main" val="2745630642"/>
                    </a:ext>
                  </a:extLst>
                </a:gridCol>
                <a:gridCol w="905599">
                  <a:extLst>
                    <a:ext uri="{9D8B030D-6E8A-4147-A177-3AD203B41FA5}">
                      <a16:colId xmlns:a16="http://schemas.microsoft.com/office/drawing/2014/main" val="2427495911"/>
                    </a:ext>
                  </a:extLst>
                </a:gridCol>
                <a:gridCol w="905599">
                  <a:extLst>
                    <a:ext uri="{9D8B030D-6E8A-4147-A177-3AD203B41FA5}">
                      <a16:colId xmlns:a16="http://schemas.microsoft.com/office/drawing/2014/main" val="2026751825"/>
                    </a:ext>
                  </a:extLst>
                </a:gridCol>
                <a:gridCol w="905599">
                  <a:extLst>
                    <a:ext uri="{9D8B030D-6E8A-4147-A177-3AD203B41FA5}">
                      <a16:colId xmlns:a16="http://schemas.microsoft.com/office/drawing/2014/main" val="2066953445"/>
                    </a:ext>
                  </a:extLst>
                </a:gridCol>
                <a:gridCol w="899807">
                  <a:extLst>
                    <a:ext uri="{9D8B030D-6E8A-4147-A177-3AD203B41FA5}">
                      <a16:colId xmlns:a16="http://schemas.microsoft.com/office/drawing/2014/main" val="142207814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85533333"/>
                    </a:ext>
                  </a:extLst>
                </a:gridCol>
              </a:tblGrid>
              <a:tr h="658167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10362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693.32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667.26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84701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7295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858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677.83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633.78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59024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815.44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3250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821.17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86389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647.49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6872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888.54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809.59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209140"/>
                  </a:ext>
                </a:extLst>
              </a:tr>
              <a:tr h="38131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857.69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8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0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2.a Filled contour plot of reservoir OIL pressure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initial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(ii)500 days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026456-506F-4D38-93B4-6EDAAFBA63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89" y="2174875"/>
            <a:ext cx="3868646" cy="39512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84EFC9C-8F3F-46CD-9658-8B4A31DDDD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1" y="2174875"/>
            <a:ext cx="3868646" cy="3951288"/>
          </a:xfrm>
        </p:spPr>
      </p:pic>
    </p:spTree>
    <p:extLst>
      <p:ext uri="{BB962C8B-B14F-4D97-AF65-F5344CB8AC3E}">
        <p14:creationId xmlns:p14="http://schemas.microsoft.com/office/powerpoint/2010/main" val="216213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2.a Filled contour plot of reservoir OIL pressure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(iii) 750 days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44E842-04F9-49D0-8C09-7F7338ED3E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1" y="2174875"/>
            <a:ext cx="3868646" cy="39512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(iv) 1000 days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7AB9315-E231-40F3-B4F2-F5F64A7D0DC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89" y="2174875"/>
            <a:ext cx="3868646" cy="3951288"/>
          </a:xfrm>
        </p:spPr>
      </p:pic>
    </p:spTree>
    <p:extLst>
      <p:ext uri="{BB962C8B-B14F-4D97-AF65-F5344CB8AC3E}">
        <p14:creationId xmlns:p14="http://schemas.microsoft.com/office/powerpoint/2010/main" val="227408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2.b Filled contour plot of reservoir </a:t>
            </a:r>
            <a:r>
              <a:rPr lang="en-US" sz="1800" dirty="0" err="1"/>
              <a:t>Sw</a:t>
            </a:r>
            <a:r>
              <a:rPr lang="en-US" sz="1800" dirty="0"/>
              <a:t>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initial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(ii)500 days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77359B7-89F4-4624-AA0E-A5F6835AD1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0" y="2174875"/>
            <a:ext cx="3889307" cy="395128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B5FB6AD-33E1-42D6-B0AC-A3FCB948992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59" y="2174875"/>
            <a:ext cx="3889307" cy="3951288"/>
          </a:xfrm>
        </p:spPr>
      </p:pic>
    </p:spTree>
    <p:extLst>
      <p:ext uri="{BB962C8B-B14F-4D97-AF65-F5344CB8AC3E}">
        <p14:creationId xmlns:p14="http://schemas.microsoft.com/office/powerpoint/2010/main" val="224431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D53E-E568-42B3-923D-25B65FD3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2.b Filled contour plot of reservoir </a:t>
            </a:r>
            <a:r>
              <a:rPr lang="en-US" sz="1800" dirty="0" err="1"/>
              <a:t>Sw</a:t>
            </a:r>
            <a:r>
              <a:rPr lang="en-US" sz="1800" dirty="0"/>
              <a:t> at (</a:t>
            </a:r>
            <a:r>
              <a:rPr lang="en-US" sz="1800" dirty="0" err="1"/>
              <a:t>i</a:t>
            </a:r>
            <a:r>
              <a:rPr lang="en-US" sz="1800" dirty="0"/>
              <a:t>) initial (ii)500 days, (iii) 750 days, and (iv) 1000 days. Include a color bar (s) (with pressures labeled) and use appropriate range of pressures. Reservoir geometry should be obvious from your plots; use </a:t>
            </a:r>
            <a:r>
              <a:rPr lang="en-US" sz="1800" dirty="0" err="1"/>
              <a:t>NaN</a:t>
            </a:r>
            <a:r>
              <a:rPr lang="en-US" sz="1800" dirty="0"/>
              <a:t> for pressure outside of the reservoir boundaries. </a:t>
            </a:r>
            <a:br>
              <a:rPr lang="en-US" sz="1800" b="1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EE970-006A-4039-97CF-67B1202B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(iii) 750 days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AD5907-F873-4265-88C1-5BEBAE4DA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0" y="2174875"/>
            <a:ext cx="3889307" cy="39512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B46E30-A2A6-476B-A3B4-0B19F891B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(iv) 1000 days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6AE9FC0-175B-46C4-B3A6-2345D9A7E7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59" y="2174875"/>
            <a:ext cx="3889307" cy="3951288"/>
          </a:xfrm>
        </p:spPr>
      </p:pic>
    </p:spTree>
    <p:extLst>
      <p:ext uri="{BB962C8B-B14F-4D97-AF65-F5344CB8AC3E}">
        <p14:creationId xmlns:p14="http://schemas.microsoft.com/office/powerpoint/2010/main" val="41448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3FE-75B3-4288-B6CE-E16B4DF8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2.c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Well flow rate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bbl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/day) versus time (days) for all 6 wells (include a legend). Both axis should be linear. Time scale should be 0 to ~1000 days.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704A73-BA46-4BD5-9E10-482C9247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3551"/>
            <a:ext cx="8229600" cy="4179261"/>
          </a:xfrm>
        </p:spPr>
      </p:pic>
    </p:spTree>
    <p:extLst>
      <p:ext uri="{BB962C8B-B14F-4D97-AF65-F5344CB8AC3E}">
        <p14:creationId xmlns:p14="http://schemas.microsoft.com/office/powerpoint/2010/main" val="101084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3FE-75B3-4288-B6CE-E16B4DF8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2.d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Well water cut (%) at standard conditions versus time (days) for all 6 wells (include a legend). Both axis should be linear. Time scale should be 0 to ~1000 days and 0 to 100%.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B19357-A1A1-46C3-9354-32B29455F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186"/>
            <a:ext cx="8229600" cy="4181991"/>
          </a:xfrm>
        </p:spPr>
      </p:pic>
    </p:spTree>
    <p:extLst>
      <p:ext uri="{BB962C8B-B14F-4D97-AF65-F5344CB8AC3E}">
        <p14:creationId xmlns:p14="http://schemas.microsoft.com/office/powerpoint/2010/main" val="216619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3FE-75B3-4288-B6CE-E16B4DF8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2.e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lang="en-US" sz="1400" dirty="0"/>
              <a:t>Well bottomhole pressure (psi) versus time (days) for all 6 wells (include a legend). Both axis should be linear. Time scale should be 0 to ~1000 days.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18E9EF-0E28-4205-97B5-7CD3ADE13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8081"/>
            <a:ext cx="8229600" cy="4190201"/>
          </a:xfrm>
        </p:spPr>
      </p:pic>
    </p:spTree>
    <p:extLst>
      <p:ext uri="{BB962C8B-B14F-4D97-AF65-F5344CB8AC3E}">
        <p14:creationId xmlns:p14="http://schemas.microsoft.com/office/powerpoint/2010/main" val="29746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1160</Words>
  <Application>Microsoft Office PowerPoint</Application>
  <PresentationFormat>On-screen Show (4:3)</PresentationFormat>
  <Paragraphs>288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Project 2 </vt:lpstr>
      <vt:lpstr>Problem 1 (Verification. Report pressure and Saturation at 1,2,3 and 1000 days)</vt:lpstr>
      <vt:lpstr>2.a Filled contour plot of reservoir OIL pressure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2.a Filled contour plot of reservoir OIL pressure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2.b Filled contour plot of reservoir Sw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2.b Filled contour plot of reservoir Sw at (i) initial (ii)500 days, (iii) 750 days, and (iv) 1000 days. Include a color bar (s) (with pressures labeled) and use appropriate range of pressures. Reservoir geometry should be obvious from your plots; use NaN for pressure outside of the reservoir boundaries.  </vt:lpstr>
      <vt:lpstr>2.c Well flow rate (bbl/day) versus time (days) for all 6 wells (include a legend). Both axis should be linear. Time scale should be 0 to ~1000 days. </vt:lpstr>
      <vt:lpstr>2.d . Well water cut (%) at standard conditions versus time (days) for all 6 wells (include a legend). Both axis should be linear. Time scale should be 0 to ~1000 days and 0 to 100%. </vt:lpstr>
      <vt:lpstr>2.e . Well bottomhole pressure (psi) versus time (days) for all 6 wells (include a legend). Both axis should be linear. Time scale should be 0 to ~1000 days.</vt:lpstr>
      <vt:lpstr>PowerPoint Presentation</vt:lpstr>
      <vt:lpstr>PowerPoint Presentation</vt:lpstr>
      <vt:lpstr>2.g Provide screenshot(s) of the function file (or portion of the code) that computes interblock transmissibility including UPWINDING. I just need to see enough information to know how you completed this task </vt:lpstr>
      <vt:lpstr>2.h Provide screenshot(s) of the the function file (or portion of the code) that shows how gravity and capillary pressure (imbibition) are included in the code </vt:lpstr>
      <vt:lpstr>2.i Provide screenshot(s) of the the function file (or portion of the code) that computes the water and oil rates (e.g. water cut) in the code.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Egboga, Nkemakonam</dc:creator>
  <cp:lastModifiedBy>Afzal Shadab, Mohammad</cp:lastModifiedBy>
  <cp:revision>74</cp:revision>
  <dcterms:created xsi:type="dcterms:W3CDTF">2015-04-03T20:12:55Z</dcterms:created>
  <dcterms:modified xsi:type="dcterms:W3CDTF">2020-12-12T03:45:38Z</dcterms:modified>
</cp:coreProperties>
</file>