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9" r:id="rId3"/>
    <p:sldId id="271" r:id="rId4"/>
    <p:sldId id="273" r:id="rId5"/>
    <p:sldId id="274" r:id="rId6"/>
    <p:sldId id="286" r:id="rId7"/>
    <p:sldId id="270" r:id="rId8"/>
    <p:sldId id="277" r:id="rId9"/>
    <p:sldId id="265" r:id="rId10"/>
    <p:sldId id="285" r:id="rId11"/>
    <p:sldId id="278" r:id="rId12"/>
    <p:sldId id="280" r:id="rId13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FF"/>
    <a:srgbClr val="0099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0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0.wmf"/><Relationship Id="rId7" Type="http://schemas.openxmlformats.org/officeDocument/2006/relationships/image" Target="../media/image43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20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649" cy="46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2" tIns="46651" rIns="93302" bIns="46651" numCol="1" anchor="t" anchorCtr="0" compatLnSpc="1">
            <a:prstTxWarp prst="textNoShape">
              <a:avLst/>
            </a:prstTxWarp>
          </a:bodyPr>
          <a:lstStyle>
            <a:lvl1pPr defTabSz="933337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7928" y="0"/>
            <a:ext cx="3043649" cy="46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2" tIns="46651" rIns="93302" bIns="46651" numCol="1" anchor="t" anchorCtr="0" compatLnSpc="1">
            <a:prstTxWarp prst="textNoShape">
              <a:avLst/>
            </a:prstTxWarp>
          </a:bodyPr>
          <a:lstStyle>
            <a:lvl1pPr algn="r" defTabSz="933337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1183"/>
            <a:ext cx="3043649" cy="46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2" tIns="46651" rIns="93302" bIns="46651" numCol="1" anchor="b" anchorCtr="0" compatLnSpc="1">
            <a:prstTxWarp prst="textNoShape">
              <a:avLst/>
            </a:prstTxWarp>
          </a:bodyPr>
          <a:lstStyle>
            <a:lvl1pPr defTabSz="933337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7928" y="8841183"/>
            <a:ext cx="3043649" cy="46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2" tIns="46651" rIns="93302" bIns="46651" numCol="1" anchor="b" anchorCtr="0" compatLnSpc="1">
            <a:prstTxWarp prst="textNoShape">
              <a:avLst/>
            </a:prstTxWarp>
          </a:bodyPr>
          <a:lstStyle>
            <a:lvl1pPr algn="r" defTabSz="933337">
              <a:defRPr sz="1300"/>
            </a:lvl1pPr>
          </a:lstStyle>
          <a:p>
            <a:pPr>
              <a:defRPr/>
            </a:pPr>
            <a:fld id="{71127209-02CC-4EDC-9596-B39AF9C605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74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649" cy="46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0" tIns="46495" rIns="92990" bIns="46495" numCol="1" anchor="t" anchorCtr="0" compatLnSpc="1">
            <a:prstTxWarp prst="textNoShape">
              <a:avLst/>
            </a:prstTxWarp>
          </a:bodyPr>
          <a:lstStyle>
            <a:lvl1pPr defTabSz="93027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928" y="0"/>
            <a:ext cx="3043649" cy="46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0" tIns="46495" rIns="92990" bIns="46495" numCol="1" anchor="t" anchorCtr="0" compatLnSpc="1">
            <a:prstTxWarp prst="textNoShape">
              <a:avLst/>
            </a:prstTxWarp>
          </a:bodyPr>
          <a:lstStyle>
            <a:lvl1pPr algn="r" defTabSz="93027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616" y="4422131"/>
            <a:ext cx="5617870" cy="418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0" tIns="46495" rIns="92990" bIns="464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1183"/>
            <a:ext cx="3043649" cy="46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0" tIns="46495" rIns="92990" bIns="46495" numCol="1" anchor="b" anchorCtr="0" compatLnSpc="1">
            <a:prstTxWarp prst="textNoShape">
              <a:avLst/>
            </a:prstTxWarp>
          </a:bodyPr>
          <a:lstStyle>
            <a:lvl1pPr defTabSz="93027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928" y="8841183"/>
            <a:ext cx="3043649" cy="46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0" tIns="46495" rIns="92990" bIns="46495" numCol="1" anchor="b" anchorCtr="0" compatLnSpc="1">
            <a:prstTxWarp prst="textNoShape">
              <a:avLst/>
            </a:prstTxWarp>
          </a:bodyPr>
          <a:lstStyle>
            <a:lvl1pPr algn="r" defTabSz="930272">
              <a:defRPr sz="1300"/>
            </a:lvl1pPr>
          </a:lstStyle>
          <a:p>
            <a:pPr>
              <a:defRPr/>
            </a:pPr>
            <a:fld id="{2D2C5EC1-A164-4014-AC21-EB2880B606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50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C39E5-3E8C-411D-AEFA-CC8946440A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D61B4-E644-4444-8A86-366D0C7DD34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E05F-1132-4749-B7D6-6C62E44C85D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166A-59D1-4DB3-BADB-5FA99D29CC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E1956-E37F-466F-8D5B-ED5BEE5B68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F876E-7294-4C13-B57F-792DACB5885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2269D-52CB-4E19-BE89-75964C49CA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068FE-4005-4BCA-95E1-A93F058C6E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A9D10-851D-42DA-B891-9B249C88C9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F5ADF-1C26-4E27-8879-E4F43294BF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A492C-05F0-4080-AA64-5651A2C5045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7309E-337F-4EC2-A20E-96FD2930B8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00FB3-B924-4FB9-8058-8CBF804ECF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D1901-A17E-4E38-BC50-3C5FCA5E7F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AE9F8-84D7-4458-A405-1A8E6D3583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C91871C1-5F6B-48A4-8218-ACA4FAB0AB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8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8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8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239000" cy="838200"/>
          </a:xfrm>
        </p:spPr>
        <p:txBody>
          <a:bodyPr tIns="0"/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IMPES example of 1D displacement</a:t>
            </a:r>
            <a:endParaRPr lang="en-US" sz="2000" b="0" dirty="0" smtClean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1295400"/>
            <a:ext cx="29718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/>
              <a:t>L= 1000 ft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A= 10000 ft</a:t>
            </a:r>
            <a:r>
              <a:rPr lang="en-US" sz="1600" baseline="30000" dirty="0" smtClean="0"/>
              <a:t>2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K = 100 </a:t>
            </a:r>
            <a:r>
              <a:rPr lang="en-US" sz="1600" dirty="0" err="1" smtClean="0"/>
              <a:t>mD</a:t>
            </a:r>
            <a:endParaRPr lang="en-US" sz="1600" dirty="0" smtClean="0"/>
          </a:p>
          <a:p>
            <a:pPr>
              <a:spcBef>
                <a:spcPts val="600"/>
              </a:spcBef>
              <a:buFont typeface="Symbol"/>
              <a:buChar char="f"/>
            </a:pPr>
            <a:r>
              <a:rPr lang="en-US" sz="1600" dirty="0" smtClean="0">
                <a:sym typeface="Symbol"/>
              </a:rPr>
              <a:t>= 0.2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ym typeface="Symbol"/>
              </a:rPr>
              <a:t>P </a:t>
            </a:r>
            <a:r>
              <a:rPr lang="en-US" sz="1600" baseline="-25000" dirty="0" smtClean="0">
                <a:sym typeface="Symbol"/>
              </a:rPr>
              <a:t>initial</a:t>
            </a:r>
            <a:r>
              <a:rPr lang="en-US" sz="1600" dirty="0" smtClean="0">
                <a:sym typeface="Symbol"/>
              </a:rPr>
              <a:t> = 1000 psi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>
                <a:sym typeface="Symbol"/>
              </a:rPr>
              <a:t>S</a:t>
            </a:r>
            <a:r>
              <a:rPr lang="en-US" sz="1600" baseline="-25000" dirty="0" err="1" smtClean="0">
                <a:sym typeface="Symbol"/>
              </a:rPr>
              <a:t>wi</a:t>
            </a:r>
            <a:r>
              <a:rPr lang="en-US" sz="1600" baseline="-25000" dirty="0" smtClean="0">
                <a:sym typeface="Symbol"/>
              </a:rPr>
              <a:t> </a:t>
            </a:r>
            <a:r>
              <a:rPr lang="en-US" sz="1600" dirty="0" smtClean="0">
                <a:sym typeface="Symbol"/>
              </a:rPr>
              <a:t>= </a:t>
            </a:r>
            <a:r>
              <a:rPr lang="en-US" sz="1600" dirty="0" err="1" smtClean="0">
                <a:sym typeface="Symbol"/>
              </a:rPr>
              <a:t>S</a:t>
            </a:r>
            <a:r>
              <a:rPr lang="en-US" sz="1600" baseline="-25000" dirty="0" err="1" smtClean="0">
                <a:sym typeface="Symbol"/>
              </a:rPr>
              <a:t>wr</a:t>
            </a:r>
            <a:r>
              <a:rPr lang="en-US" sz="1600" baseline="-25000" dirty="0" smtClean="0">
                <a:sym typeface="Symbol"/>
              </a:rPr>
              <a:t> </a:t>
            </a:r>
            <a:r>
              <a:rPr lang="en-US" sz="1600" dirty="0" smtClean="0">
                <a:sym typeface="Symbol"/>
              </a:rPr>
              <a:t>= 0.2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ym typeface="Symbol"/>
              </a:rPr>
              <a:t>N=3 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ym typeface="Symbol"/>
              </a:rPr>
              <a:t>∆x = 333.33 ft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1371600"/>
            <a:ext cx="3352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/>
              <a:t>Q</a:t>
            </a:r>
            <a:r>
              <a:rPr lang="en-US" sz="1600" baseline="-25000" dirty="0" smtClean="0"/>
              <a:t>in</a:t>
            </a:r>
            <a:r>
              <a:rPr lang="en-US" sz="1600" dirty="0" smtClean="0"/>
              <a:t> = 426.5 SCF/day @ x=0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Q</a:t>
            </a:r>
            <a:r>
              <a:rPr lang="en-US" sz="1600" baseline="-25000" dirty="0" err="1" smtClean="0"/>
              <a:t>out</a:t>
            </a:r>
            <a:r>
              <a:rPr lang="en-US" sz="1600" dirty="0" smtClean="0"/>
              <a:t> = 426.5 SCF/day @ x=L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c</a:t>
            </a:r>
            <a:r>
              <a:rPr lang="en-US" sz="1600" baseline="-25000" dirty="0" err="1" smtClean="0"/>
              <a:t>w</a:t>
            </a:r>
            <a:r>
              <a:rPr lang="en-US" sz="1600" dirty="0" smtClean="0"/>
              <a:t> = c</a:t>
            </a:r>
            <a:r>
              <a:rPr lang="en-US" sz="1600" baseline="-25000" dirty="0" smtClean="0"/>
              <a:t>o</a:t>
            </a:r>
            <a:r>
              <a:rPr lang="en-US" sz="1600" dirty="0" smtClean="0"/>
              <a:t> =1E-5 psi</a:t>
            </a:r>
            <a:r>
              <a:rPr lang="en-US" sz="1600" baseline="30000" dirty="0" smtClean="0"/>
              <a:t>-1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V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 = </a:t>
            </a:r>
            <a:r>
              <a:rPr lang="en-US" sz="1600" dirty="0" err="1" smtClean="0"/>
              <a:t>A∆x</a:t>
            </a:r>
            <a:r>
              <a:rPr lang="en-US" sz="1600" dirty="0" smtClean="0"/>
              <a:t> = 3.33E+6 ft</a:t>
            </a:r>
            <a:r>
              <a:rPr lang="en-US" sz="1600" baseline="30000" dirty="0" smtClean="0"/>
              <a:t>3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∆t = 1 day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B</a:t>
            </a:r>
            <a:r>
              <a:rPr lang="en-US" sz="1600" baseline="-25000" dirty="0" err="1" smtClean="0"/>
              <a:t>w</a:t>
            </a:r>
            <a:r>
              <a:rPr lang="en-US" sz="1600" dirty="0" smtClean="0"/>
              <a:t> = B</a:t>
            </a:r>
            <a:r>
              <a:rPr lang="en-US" sz="1600" baseline="-25000" dirty="0" smtClean="0"/>
              <a:t>o</a:t>
            </a:r>
            <a:r>
              <a:rPr lang="en-US" sz="1600" dirty="0" smtClean="0"/>
              <a:t> = 1</a:t>
            </a:r>
          </a:p>
          <a:p>
            <a:pPr>
              <a:spcBef>
                <a:spcPts val="600"/>
              </a:spcBef>
            </a:pPr>
            <a:r>
              <a:rPr lang="el-GR" sz="1600" dirty="0" smtClean="0"/>
              <a:t>μ</a:t>
            </a:r>
            <a:r>
              <a:rPr lang="en-US" sz="1600" baseline="-25000" dirty="0" smtClean="0"/>
              <a:t>w</a:t>
            </a:r>
            <a:r>
              <a:rPr lang="en-US" sz="1600" dirty="0" smtClean="0"/>
              <a:t> = </a:t>
            </a:r>
            <a:r>
              <a:rPr lang="el-GR" sz="1600" dirty="0" smtClean="0"/>
              <a:t>μ</a:t>
            </a:r>
            <a:r>
              <a:rPr lang="en-US" sz="1600" baseline="-25000" dirty="0" smtClean="0"/>
              <a:t>o</a:t>
            </a:r>
            <a:r>
              <a:rPr lang="en-US" sz="1600" dirty="0" smtClean="0"/>
              <a:t> =1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905000" y="49530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91000" y="49530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8000" y="49530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10800000" flipV="1">
            <a:off x="1752600" y="50292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V="1">
            <a:off x="1752600" y="51816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1752601" y="53340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1752601" y="54864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1752601" y="56388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1752601" y="57912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1752600" y="59436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5334001" y="49530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5334001" y="51054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5334002" y="52578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 flipV="1">
            <a:off x="5334002" y="54102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5334002" y="55626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 flipV="1">
            <a:off x="5334002" y="57150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5334001" y="58674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1562100" y="5067300"/>
            <a:ext cx="8389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24000" y="4343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426.5 SCF/day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672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426.5 SCF/day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 flipV="1">
            <a:off x="4757460" y="5148540"/>
            <a:ext cx="84986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28800" y="6172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=1000 psi and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w</a:t>
            </a:r>
            <a:r>
              <a:rPr lang="en-US" dirty="0" smtClean="0"/>
              <a:t> =0.2 at t 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400800" cy="457200"/>
          </a:xfrm>
        </p:spPr>
        <p:txBody>
          <a:bodyPr tIns="0"/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Calculate </a:t>
            </a:r>
            <a:r>
              <a:rPr lang="en-US" sz="2400" dirty="0" err="1" smtClean="0">
                <a:solidFill>
                  <a:srgbClr val="0000FF"/>
                </a:solidFill>
              </a:rPr>
              <a:t>interblock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transmissibilities</a:t>
            </a:r>
            <a:endParaRPr lang="en-US" sz="2000" b="0" dirty="0" smtClean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Based on </a:t>
            </a:r>
            <a:r>
              <a:rPr lang="en-US" dirty="0" err="1" smtClean="0"/>
              <a:t>upwinded</a:t>
            </a:r>
            <a:r>
              <a:rPr lang="en-US" dirty="0" smtClean="0"/>
              <a:t> relative </a:t>
            </a:r>
            <a:r>
              <a:rPr lang="en-US" dirty="0" err="1" smtClean="0"/>
              <a:t>permeabilities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Based on harmonic mean of </a:t>
            </a:r>
            <a:r>
              <a:rPr lang="en-US" dirty="0" err="1" smtClean="0"/>
              <a:t>permeabilities</a:t>
            </a:r>
            <a:r>
              <a:rPr lang="en-US" dirty="0" smtClean="0"/>
              <a:t> (but we have uniform permeability)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6581001"/>
            <a:ext cx="944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T=Transmissibility [(ft</a:t>
            </a:r>
            <a:r>
              <a:rPr lang="en-US" sz="1200" baseline="30000" dirty="0" smtClean="0">
                <a:latin typeface="+mn-lt"/>
              </a:rPr>
              <a:t>3</a:t>
            </a:r>
            <a:r>
              <a:rPr lang="en-US" sz="1200" dirty="0" smtClean="0">
                <a:latin typeface="+mn-lt"/>
              </a:rPr>
              <a:t>/day.psi)]	S=Saturation	 </a:t>
            </a:r>
            <a:r>
              <a:rPr lang="en-US" sz="1200" dirty="0" err="1" smtClean="0">
                <a:latin typeface="+mn-lt"/>
              </a:rPr>
              <a:t>kr</a:t>
            </a:r>
            <a:r>
              <a:rPr lang="en-US" sz="1200" dirty="0" smtClean="0">
                <a:latin typeface="+mn-lt"/>
              </a:rPr>
              <a:t> = Rel. Perm 	P = Pressure [psi]</a:t>
            </a:r>
            <a:endParaRPr lang="en-US" sz="1200" dirty="0">
              <a:latin typeface="Symbol" pitchFamily="18" charset="2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  <a:ln w="158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52400" y="2895600"/>
          <a:ext cx="475107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2" name="Equation" r:id="rId3" imgW="3276360" imgH="1523880" progId="Equation.DSMT4">
                  <p:embed/>
                </p:oleObj>
              </mc:Choice>
              <mc:Fallback>
                <p:oleObj name="Equation" r:id="rId3" imgW="3276360" imgH="1523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95600"/>
                        <a:ext cx="475107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Object 15"/>
          <p:cNvGraphicFramePr>
            <a:graphicFrameLocks noChangeAspect="1"/>
          </p:cNvGraphicFramePr>
          <p:nvPr/>
        </p:nvGraphicFramePr>
        <p:xfrm>
          <a:off x="5037138" y="2895600"/>
          <a:ext cx="396508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3" name="Equation" r:id="rId5" imgW="2831760" imgH="1523880" progId="Equation.DSMT4">
                  <p:embed/>
                </p:oleObj>
              </mc:Choice>
              <mc:Fallback>
                <p:oleObj name="Equation" r:id="rId5" imgW="2831760" imgH="1523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2895600"/>
                        <a:ext cx="3965082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228600" y="2514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Water </a:t>
            </a:r>
            <a:r>
              <a:rPr lang="en-US" u="sng" dirty="0" err="1" smtClean="0"/>
              <a:t>Transmissibilities</a:t>
            </a:r>
            <a:endParaRPr lang="en-US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5105400" y="25262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Oil </a:t>
            </a:r>
            <a:r>
              <a:rPr lang="en-US" u="sng" dirty="0" err="1" smtClean="0"/>
              <a:t>Transmissibilities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6400800" cy="457200"/>
          </a:xfrm>
        </p:spPr>
        <p:txBody>
          <a:bodyPr tIns="0"/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Matrix equations for 2</a:t>
            </a:r>
            <a:r>
              <a:rPr lang="en-US" sz="2400" baseline="30000" dirty="0" smtClean="0">
                <a:solidFill>
                  <a:srgbClr val="0000FF"/>
                </a:solidFill>
              </a:rPr>
              <a:t>nd</a:t>
            </a:r>
            <a:r>
              <a:rPr lang="en-US" sz="2400" dirty="0" smtClean="0">
                <a:solidFill>
                  <a:srgbClr val="0000FF"/>
                </a:solidFill>
              </a:rPr>
              <a:t> time step</a:t>
            </a:r>
            <a:endParaRPr lang="en-US" sz="2000" b="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79438" y="1447800"/>
          <a:ext cx="28479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9" name="Equation" r:id="rId3" imgW="1777680" imgH="711000" progId="Equation.DSMT4">
                  <p:embed/>
                </p:oleObj>
              </mc:Choice>
              <mc:Fallback>
                <p:oleObj name="Equation" r:id="rId3" imgW="177768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1447800"/>
                        <a:ext cx="2847975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4714875" y="1447800"/>
          <a:ext cx="33655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0" name="Equation" r:id="rId5" imgW="1955520" imgH="711000" progId="Equation.DSMT4">
                  <p:embed/>
                </p:oleObj>
              </mc:Choice>
              <mc:Fallback>
                <p:oleObj name="Equation" r:id="rId5" imgW="195552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1447800"/>
                        <a:ext cx="33655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5063"/>
              </p:ext>
            </p:extLst>
          </p:nvPr>
        </p:nvGraphicFramePr>
        <p:xfrm>
          <a:off x="2501900" y="2623679"/>
          <a:ext cx="2908300" cy="75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1" name="Equation" r:id="rId7" imgW="1866600" imgH="482400" progId="Equation.DSMT4">
                  <p:embed/>
                </p:oleObj>
              </mc:Choice>
              <mc:Fallback>
                <p:oleObj name="Equation" r:id="rId7" imgW="186660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623679"/>
                        <a:ext cx="2908300" cy="7518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600" y="9144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Transmissibilities</a:t>
            </a:r>
            <a:r>
              <a:rPr lang="en-US" u="sng" dirty="0" smtClean="0"/>
              <a:t> came from using </a:t>
            </a:r>
            <a:r>
              <a:rPr lang="en-US" u="sng" dirty="0" err="1" smtClean="0"/>
              <a:t>upwinding</a:t>
            </a:r>
            <a:r>
              <a:rPr lang="en-US" u="sng" dirty="0" smtClean="0"/>
              <a:t> on </a:t>
            </a:r>
            <a:r>
              <a:rPr lang="en-US" u="sng" dirty="0" err="1" smtClean="0"/>
              <a:t>rel</a:t>
            </a:r>
            <a:r>
              <a:rPr lang="en-US" u="sng" dirty="0" smtClean="0"/>
              <a:t> perms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3352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 and Q </a:t>
            </a:r>
            <a:r>
              <a:rPr lang="en-US" dirty="0" smtClean="0"/>
              <a:t>do not change in this problem (B would if </a:t>
            </a:r>
            <a:r>
              <a:rPr lang="en-US" smtClean="0"/>
              <a:t>phase compressibility's of oil and water </a:t>
            </a:r>
            <a:r>
              <a:rPr lang="en-US" dirty="0" smtClean="0"/>
              <a:t>were different)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4343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Current pressure</a:t>
            </a:r>
            <a:endParaRPr lang="en-US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581001"/>
            <a:ext cx="944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T=Transmissibility [(ft</a:t>
            </a:r>
            <a:r>
              <a:rPr lang="en-US" sz="1200" baseline="30000" dirty="0" smtClean="0">
                <a:latin typeface="+mn-lt"/>
              </a:rPr>
              <a:t>3</a:t>
            </a:r>
            <a:r>
              <a:rPr lang="en-US" sz="1200" dirty="0" smtClean="0">
                <a:latin typeface="+mn-lt"/>
              </a:rPr>
              <a:t>/day.psi)]	B=[ft3/psi]	P = Pressure [psi]	Q= Rate [ft3/day]</a:t>
            </a:r>
            <a:endParaRPr lang="en-US" sz="1200" dirty="0">
              <a:latin typeface="Symbol" pitchFamily="18" charset="2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  <a:ln w="158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228600" y="4724400"/>
          <a:ext cx="2524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2" name="Equation" r:id="rId9" imgW="1587240" imgH="279360" progId="Equation.DSMT4">
                  <p:embed/>
                </p:oleObj>
              </mc:Choice>
              <mc:Fallback>
                <p:oleObj name="Equation" r:id="rId9" imgW="158724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724400"/>
                        <a:ext cx="25241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43600" y="4419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Next pressure</a:t>
            </a:r>
            <a:endParaRPr lang="en-US" u="sng" dirty="0"/>
          </a:p>
        </p:txBody>
      </p:sp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6124575" y="4724400"/>
          <a:ext cx="25447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3" name="Equation" r:id="rId11" imgW="1600200" imgH="279360" progId="Equation.DSMT4">
                  <p:embed/>
                </p:oleObj>
              </mc:Choice>
              <mc:Fallback>
                <p:oleObj name="Equation" r:id="rId11" imgW="160020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4724400"/>
                        <a:ext cx="25447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2895600" y="4876800"/>
            <a:ext cx="2514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548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Current saturation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5486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Next saturation</a:t>
            </a:r>
            <a:endParaRPr lang="en-US" u="sng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95600" y="6019800"/>
            <a:ext cx="2514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228600" y="5867400"/>
          <a:ext cx="2606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4" name="Equation" r:id="rId13" imgW="1638000" imgH="279360" progId="Equation.DSMT4">
                  <p:embed/>
                </p:oleObj>
              </mc:Choice>
              <mc:Fallback>
                <p:oleObj name="Equation" r:id="rId13" imgW="1638000" imgH="2793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867400"/>
                        <a:ext cx="26066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5808663" y="5791200"/>
          <a:ext cx="33353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5" name="Equation" r:id="rId15" imgW="2095200" imgH="279360" progId="Equation.DSMT4">
                  <p:embed/>
                </p:oleObj>
              </mc:Choice>
              <mc:Fallback>
                <p:oleObj name="Equation" r:id="rId15" imgW="2095200" imgH="279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5791200"/>
                        <a:ext cx="33353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238328"/>
              </p:ext>
            </p:extLst>
          </p:nvPr>
        </p:nvGraphicFramePr>
        <p:xfrm>
          <a:off x="3411538" y="4438650"/>
          <a:ext cx="1558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6" name="Equation" r:id="rId17" imgW="1536480" imgH="393480" progId="Equation.DSMT4">
                  <p:embed/>
                </p:oleObj>
              </mc:Choice>
              <mc:Fallback>
                <p:oleObj name="Equation" r:id="rId17" imgW="153648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4438650"/>
                        <a:ext cx="15589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273748"/>
              </p:ext>
            </p:extLst>
          </p:nvPr>
        </p:nvGraphicFramePr>
        <p:xfrm>
          <a:off x="2979738" y="5584825"/>
          <a:ext cx="22780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7" name="Equation" r:id="rId19" imgW="1917360" imgH="279360" progId="Equation.DSMT4">
                  <p:embed/>
                </p:oleObj>
              </mc:Choice>
              <mc:Fallback>
                <p:oleObj name="Equation" r:id="rId19" imgW="1917360" imgH="2793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5584825"/>
                        <a:ext cx="2278062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21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400800" cy="457200"/>
          </a:xfrm>
        </p:spPr>
        <p:txBody>
          <a:bodyPr tIns="0"/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Matrix equations for 3</a:t>
            </a:r>
            <a:r>
              <a:rPr lang="en-US" sz="2400" baseline="30000" dirty="0" smtClean="0">
                <a:solidFill>
                  <a:srgbClr val="0000FF"/>
                </a:solidFill>
              </a:rPr>
              <a:t>nd</a:t>
            </a:r>
            <a:r>
              <a:rPr lang="en-US" sz="2400" dirty="0" smtClean="0">
                <a:solidFill>
                  <a:srgbClr val="0000FF"/>
                </a:solidFill>
              </a:rPr>
              <a:t> time step</a:t>
            </a:r>
            <a:endParaRPr lang="en-US" sz="2000" b="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8450" y="1346200"/>
          <a:ext cx="578008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9" name="Equation" r:id="rId3" imgW="3429000" imgH="736560" progId="Equation.DSMT4">
                  <p:embed/>
                </p:oleObj>
              </mc:Choice>
              <mc:Fallback>
                <p:oleObj name="Equation" r:id="rId3" imgW="342900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346200"/>
                        <a:ext cx="5780088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1152525" y="2819400"/>
          <a:ext cx="423545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0" name="Equation" r:id="rId5" imgW="2463480" imgH="711000" progId="Equation.DSMT4">
                  <p:embed/>
                </p:oleObj>
              </mc:Choice>
              <mc:Fallback>
                <p:oleObj name="Equation" r:id="rId5" imgW="246348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819400"/>
                        <a:ext cx="4235450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838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Transmissibilities</a:t>
            </a:r>
            <a:endParaRPr lang="en-US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581001"/>
            <a:ext cx="944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T=Transmissibility [(ft</a:t>
            </a:r>
            <a:r>
              <a:rPr lang="en-US" sz="1200" baseline="30000" dirty="0" smtClean="0">
                <a:latin typeface="+mn-lt"/>
              </a:rPr>
              <a:t>3</a:t>
            </a:r>
            <a:r>
              <a:rPr lang="en-US" sz="1200" dirty="0" smtClean="0">
                <a:latin typeface="+mn-lt"/>
              </a:rPr>
              <a:t>/day.psi)]	B=[ft3/psi]	P = Pressure [psi]	Q= Rate [ft3/day]</a:t>
            </a:r>
            <a:endParaRPr lang="en-US" sz="1200" dirty="0">
              <a:latin typeface="Symbol" pitchFamily="18" charset="2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  <a:ln w="158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" y="4343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Current pressure (psi</a:t>
            </a:r>
            <a:r>
              <a:rPr lang="en-US" u="sng" dirty="0"/>
              <a:t>)</a:t>
            </a:r>
            <a:endParaRPr lang="en-US" u="sng" dirty="0" smtClean="0"/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257175" y="4724400"/>
          <a:ext cx="25447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1" name="Equation" r:id="rId7" imgW="1600200" imgH="279360" progId="Equation.DSMT4">
                  <p:embed/>
                </p:oleObj>
              </mc:Choice>
              <mc:Fallback>
                <p:oleObj name="Equation" r:id="rId7" imgW="160020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4724400"/>
                        <a:ext cx="25447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6126163" y="4724400"/>
          <a:ext cx="25447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2" name="Equation" r:id="rId9" imgW="1600200" imgH="279360" progId="Equation.DSMT4">
                  <p:embed/>
                </p:oleObj>
              </mc:Choice>
              <mc:Fallback>
                <p:oleObj name="Equation" r:id="rId9" imgW="160020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4724400"/>
                        <a:ext cx="254476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429000" y="4953000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0" y="5334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Current saturation</a:t>
            </a:r>
            <a:endParaRPr lang="en-US" u="sng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581400" y="5943600"/>
            <a:ext cx="1905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13"/>
          <p:cNvGraphicFramePr>
            <a:graphicFrameLocks noChangeAspect="1"/>
          </p:cNvGraphicFramePr>
          <p:nvPr/>
        </p:nvGraphicFramePr>
        <p:xfrm>
          <a:off x="5822950" y="5638800"/>
          <a:ext cx="29797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3" name="Equation" r:id="rId11" imgW="2095200" imgH="279360" progId="Equation.DSMT4">
                  <p:embed/>
                </p:oleObj>
              </mc:Choice>
              <mc:Fallback>
                <p:oleObj name="Equation" r:id="rId11" imgW="209520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5638800"/>
                        <a:ext cx="29797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152400" y="5715000"/>
          <a:ext cx="33353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4" name="Equation" r:id="rId13" imgW="2095200" imgH="279360" progId="Equation.DSMT4">
                  <p:embed/>
                </p:oleObj>
              </mc:Choice>
              <mc:Fallback>
                <p:oleObj name="Equation" r:id="rId13" imgW="2095200" imgH="2793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715000"/>
                        <a:ext cx="33353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858917"/>
              </p:ext>
            </p:extLst>
          </p:nvPr>
        </p:nvGraphicFramePr>
        <p:xfrm>
          <a:off x="3699533" y="4582726"/>
          <a:ext cx="148113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5" name="Equation" r:id="rId15" imgW="1460160" imgH="253800" progId="Equation.DSMT4">
                  <p:embed/>
                </p:oleObj>
              </mc:Choice>
              <mc:Fallback>
                <p:oleObj name="Equation" r:id="rId15" imgW="1460160" imgH="253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533" y="4582726"/>
                        <a:ext cx="1481137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492851"/>
              </p:ext>
            </p:extLst>
          </p:nvPr>
        </p:nvGraphicFramePr>
        <p:xfrm>
          <a:off x="3457575" y="5470525"/>
          <a:ext cx="20780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6" name="Equation" r:id="rId17" imgW="1917360" imgH="279360" progId="Equation.DSMT4">
                  <p:embed/>
                </p:oleObj>
              </mc:Choice>
              <mc:Fallback>
                <p:oleObj name="Equation" r:id="rId17" imgW="1917360" imgH="2793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5470525"/>
                        <a:ext cx="2078038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239000" cy="457200"/>
          </a:xfrm>
        </p:spPr>
        <p:txBody>
          <a:bodyPr tIns="0"/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Relative Permeability Curves</a:t>
            </a:r>
            <a:endParaRPr lang="en-US" sz="2000" b="0" dirty="0" smtClean="0">
              <a:solidFill>
                <a:srgbClr val="0000FF"/>
              </a:solidFill>
            </a:endParaRPr>
          </a:p>
        </p:txBody>
      </p:sp>
      <p:pic>
        <p:nvPicPr>
          <p:cNvPr id="43" name="Picture 42" descr="relperm.jpg"/>
          <p:cNvPicPr>
            <a:picLocks noChangeAspect="1"/>
          </p:cNvPicPr>
          <p:nvPr/>
        </p:nvPicPr>
        <p:blipFill rotWithShape="1">
          <a:blip r:embed="rId2" cstate="print"/>
          <a:srcRect l="6374" t="3927" r="7572"/>
          <a:stretch/>
        </p:blipFill>
        <p:spPr>
          <a:xfrm>
            <a:off x="733244" y="685800"/>
            <a:ext cx="6825239" cy="571499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200400" y="1752600"/>
            <a:ext cx="4114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  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rw</a:t>
            </a:r>
            <a:r>
              <a:rPr lang="en-US" sz="2400" dirty="0" smtClean="0"/>
              <a:t>= 0.2*S</a:t>
            </a:r>
            <a:r>
              <a:rPr lang="en-US" sz="2400" baseline="30000" dirty="0" smtClean="0"/>
              <a:t>3 </a:t>
            </a:r>
            <a:r>
              <a:rPr lang="en-US" sz="2400" dirty="0" smtClean="0"/>
              <a:t>and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ro</a:t>
            </a:r>
            <a:r>
              <a:rPr lang="en-US" sz="2400" dirty="0" smtClean="0"/>
              <a:t>= (1-S)</a:t>
            </a:r>
            <a:r>
              <a:rPr lang="en-US" sz="2400" baseline="30000" dirty="0" smtClean="0"/>
              <a:t>3</a:t>
            </a:r>
          </a:p>
          <a:p>
            <a:pPr>
              <a:spcBef>
                <a:spcPts val="600"/>
              </a:spcBef>
            </a:pPr>
            <a:endParaRPr lang="en-US" sz="2400" baseline="300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      S= (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w</a:t>
            </a:r>
            <a:r>
              <a:rPr lang="en-US" sz="2400" dirty="0" err="1" smtClean="0"/>
              <a:t>-S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)/(1-S</a:t>
            </a:r>
            <a:r>
              <a:rPr lang="en-US" sz="2400" baseline="-25000" dirty="0" smtClean="0"/>
              <a:t>wi</a:t>
            </a:r>
            <a:r>
              <a:rPr lang="en-US" sz="2400" dirty="0" smtClean="0"/>
              <a:t>-S</a:t>
            </a:r>
            <a:r>
              <a:rPr lang="en-US" sz="2400" baseline="-25000" dirty="0" smtClean="0"/>
              <a:t>wr</a:t>
            </a:r>
            <a:r>
              <a:rPr lang="en-US" sz="2400" dirty="0" smtClean="0"/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  <a:ln w="158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553200"/>
            <a:ext cx="922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+mn-lt"/>
              </a:rPr>
              <a:t>k</a:t>
            </a:r>
            <a:r>
              <a:rPr lang="en-US" sz="1200" baseline="-25000" dirty="0" err="1" smtClean="0">
                <a:latin typeface="+mn-lt"/>
              </a:rPr>
              <a:t>rw</a:t>
            </a:r>
            <a:r>
              <a:rPr lang="en-US" sz="1200" dirty="0" smtClean="0">
                <a:latin typeface="+mn-lt"/>
              </a:rPr>
              <a:t>=</a:t>
            </a:r>
            <a:r>
              <a:rPr lang="en-US" sz="1200" dirty="0" err="1" smtClean="0">
                <a:latin typeface="+mn-lt"/>
              </a:rPr>
              <a:t>rel</a:t>
            </a:r>
            <a:r>
              <a:rPr lang="en-US" sz="1200" dirty="0" smtClean="0">
                <a:latin typeface="+mn-lt"/>
              </a:rPr>
              <a:t> perm of wetting phase   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ro</a:t>
            </a:r>
            <a:r>
              <a:rPr lang="en-US" sz="1200" dirty="0" smtClean="0"/>
              <a:t>=</a:t>
            </a:r>
            <a:r>
              <a:rPr lang="en-US" sz="1200" dirty="0" err="1" smtClean="0"/>
              <a:t>rel</a:t>
            </a:r>
            <a:r>
              <a:rPr lang="en-US" sz="1200" dirty="0" smtClean="0"/>
              <a:t> perm of nonwetting phase </a:t>
            </a:r>
            <a:r>
              <a:rPr lang="en-US" sz="1200" dirty="0" smtClean="0">
                <a:latin typeface="+mn-lt"/>
              </a:rPr>
              <a:t>	</a:t>
            </a:r>
            <a:r>
              <a:rPr lang="en-US" sz="1200" dirty="0" err="1" smtClean="0">
                <a:latin typeface="+mn-lt"/>
              </a:rPr>
              <a:t>S</a:t>
            </a:r>
            <a:r>
              <a:rPr lang="en-US" sz="1200" baseline="-25000" dirty="0" err="1" smtClean="0">
                <a:latin typeface="+mn-lt"/>
              </a:rPr>
              <a:t>w</a:t>
            </a:r>
            <a:r>
              <a:rPr lang="en-US" sz="1200" dirty="0" smtClean="0">
                <a:latin typeface="+mn-lt"/>
              </a:rPr>
              <a:t> = saturation </a:t>
            </a:r>
            <a:r>
              <a:rPr lang="en-US" sz="1200" dirty="0" err="1" smtClean="0"/>
              <a:t>S</a:t>
            </a:r>
            <a:r>
              <a:rPr lang="en-US" sz="1200" baseline="-25000" dirty="0" err="1" smtClean="0"/>
              <a:t>wr</a:t>
            </a:r>
            <a:r>
              <a:rPr lang="en-US" sz="1200" dirty="0" smtClean="0"/>
              <a:t> =  residual saturation </a:t>
            </a:r>
            <a:r>
              <a:rPr lang="en-US" sz="1200" dirty="0" err="1" smtClean="0"/>
              <a:t>S</a:t>
            </a:r>
            <a:r>
              <a:rPr lang="en-US" sz="1200" baseline="-25000" dirty="0" err="1" smtClean="0"/>
              <a:t>wi</a:t>
            </a:r>
            <a:r>
              <a:rPr lang="en-US" sz="1200" dirty="0" smtClean="0"/>
              <a:t> = init saturation</a:t>
            </a:r>
            <a:endParaRPr lang="en-US" sz="1200" dirty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18868" y="2057400"/>
            <a:ext cx="7467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4900" y="4191000"/>
            <a:ext cx="7239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33400" y="381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IMPES: </a:t>
            </a:r>
            <a:r>
              <a:rPr lang="en-US" sz="2400" b="1" kern="0" dirty="0" err="1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IM</a:t>
            </a:r>
            <a:r>
              <a:rPr lang="en-US" sz="2400" b="1" kern="0" dirty="0" err="1" smtClean="0">
                <a:latin typeface="+mj-lt"/>
                <a:ea typeface="+mj-ea"/>
                <a:cs typeface="+mj-cs"/>
              </a:rPr>
              <a:t>plicit</a:t>
            </a:r>
            <a:r>
              <a:rPr lang="en-US" sz="2400" b="1" kern="0" dirty="0" smtClean="0">
                <a:latin typeface="+mj-lt"/>
                <a:ea typeface="+mj-ea"/>
                <a:cs typeface="+mj-cs"/>
              </a:rPr>
              <a:t> in </a:t>
            </a:r>
            <a:r>
              <a:rPr lang="en-US" sz="2400" b="1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2400" b="1" kern="0" dirty="0" smtClean="0">
                <a:latin typeface="+mj-lt"/>
                <a:ea typeface="+mj-ea"/>
                <a:cs typeface="+mj-cs"/>
              </a:rPr>
              <a:t>ressure, </a:t>
            </a:r>
            <a:r>
              <a:rPr lang="en-US" sz="2400" b="1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2400" b="1" kern="0" dirty="0" smtClean="0">
                <a:latin typeface="+mj-lt"/>
                <a:ea typeface="+mj-ea"/>
                <a:cs typeface="+mj-cs"/>
              </a:rPr>
              <a:t>xplicit in </a:t>
            </a:r>
            <a:r>
              <a:rPr lang="en-US" sz="2400" b="1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b="1" kern="0" dirty="0" smtClean="0">
                <a:latin typeface="+mj-lt"/>
                <a:ea typeface="+mj-ea"/>
                <a:cs typeface="+mj-cs"/>
              </a:rPr>
              <a:t>aturation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411" y="1077045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time step: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Solve pressure equation (a system of linear equations) </a:t>
            </a:r>
            <a:r>
              <a:rPr lang="en-US" i="1" dirty="0" smtClean="0"/>
              <a:t>implicitly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059479"/>
              </p:ext>
            </p:extLst>
          </p:nvPr>
        </p:nvGraphicFramePr>
        <p:xfrm>
          <a:off x="919955" y="2008732"/>
          <a:ext cx="70342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0" name="Equation" r:id="rId3" imgW="3962160" imgH="685800" progId="Equation.DSMT4">
                  <p:embed/>
                </p:oleObj>
              </mc:Choice>
              <mc:Fallback>
                <p:oleObj name="Equation" r:id="rId3" imgW="3962160" imgH="685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955" y="2008732"/>
                        <a:ext cx="7034213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3697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2.	Using pressure solution for n+1, solve for saturation </a:t>
            </a:r>
            <a:r>
              <a:rPr lang="en-US" i="1" dirty="0" smtClean="0"/>
              <a:t>explicitly</a:t>
            </a:r>
            <a:r>
              <a:rPr lang="en-US" dirty="0" smtClean="0"/>
              <a:t> for n+1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77000"/>
            <a:ext cx="944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S=Saturation	 B</a:t>
            </a:r>
            <a:r>
              <a:rPr lang="en-US" sz="1200" baseline="-25000" dirty="0" smtClean="0">
                <a:latin typeface="+mn-lt"/>
              </a:rPr>
              <a:t>o</a:t>
            </a:r>
            <a:r>
              <a:rPr lang="en-US" sz="1200" dirty="0" smtClean="0">
                <a:latin typeface="+mn-lt"/>
              </a:rPr>
              <a:t>=Volumetric Factor [</a:t>
            </a:r>
            <a:r>
              <a:rPr lang="en-US" sz="1200" dirty="0" err="1" smtClean="0">
                <a:latin typeface="+mn-lt"/>
              </a:rPr>
              <a:t>rB</a:t>
            </a:r>
            <a:r>
              <a:rPr lang="en-US" sz="1200" dirty="0" smtClean="0">
                <a:latin typeface="+mn-lt"/>
              </a:rPr>
              <a:t>/STB] k=perm [</a:t>
            </a:r>
            <a:r>
              <a:rPr lang="en-US" sz="1200" dirty="0" err="1" smtClean="0">
                <a:latin typeface="+mn-lt"/>
              </a:rPr>
              <a:t>mD</a:t>
            </a:r>
            <a:r>
              <a:rPr lang="en-US" sz="1200" dirty="0" smtClean="0">
                <a:latin typeface="+mn-lt"/>
              </a:rPr>
              <a:t>] q=rate [ft</a:t>
            </a:r>
            <a:r>
              <a:rPr lang="en-US" sz="1200" baseline="30000" dirty="0" smtClean="0">
                <a:latin typeface="+mn-lt"/>
              </a:rPr>
              <a:t>3</a:t>
            </a:r>
            <a:r>
              <a:rPr lang="en-US" sz="1200" dirty="0" smtClean="0">
                <a:latin typeface="+mn-lt"/>
              </a:rPr>
              <a:t>/day]  A=Area [ft</a:t>
            </a:r>
            <a:r>
              <a:rPr lang="en-US" sz="1200" baseline="30000" dirty="0" smtClean="0">
                <a:latin typeface="+mn-lt"/>
              </a:rPr>
              <a:t>2</a:t>
            </a:r>
            <a:r>
              <a:rPr lang="en-US" sz="1200" dirty="0" smtClean="0">
                <a:latin typeface="+mn-lt"/>
              </a:rPr>
              <a:t>]  V=Volume[ft</a:t>
            </a:r>
            <a:r>
              <a:rPr lang="en-US" sz="1200" baseline="30000" dirty="0" smtClean="0">
                <a:latin typeface="+mn-lt"/>
              </a:rPr>
              <a:t>3</a:t>
            </a:r>
            <a:r>
              <a:rPr lang="en-US" sz="1200" dirty="0" smtClean="0">
                <a:latin typeface="+mn-lt"/>
              </a:rPr>
              <a:t>]  T=</a:t>
            </a:r>
            <a:r>
              <a:rPr lang="en-US" sz="1200" dirty="0" err="1" smtClean="0">
                <a:latin typeface="+mn-lt"/>
              </a:rPr>
              <a:t>Transmissibiltiy</a:t>
            </a:r>
            <a:r>
              <a:rPr lang="en-US" sz="1200" dirty="0" smtClean="0">
                <a:latin typeface="+mn-lt"/>
              </a:rPr>
              <a:t> [(ft</a:t>
            </a:r>
            <a:r>
              <a:rPr lang="en-US" sz="1200" baseline="30000" dirty="0" smtClean="0">
                <a:latin typeface="+mn-lt"/>
              </a:rPr>
              <a:t>3</a:t>
            </a:r>
            <a:r>
              <a:rPr lang="en-US" sz="1200" dirty="0" smtClean="0">
                <a:latin typeface="+mn-lt"/>
              </a:rPr>
              <a:t>/day.psi)]</a:t>
            </a:r>
            <a:endParaRPr lang="en-US" sz="1200" dirty="0">
              <a:latin typeface="Symbol" pitchFamily="18" charset="2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  <a:ln w="158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6019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 Since the solution is partially explicit it is only conditionally stable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594721"/>
              </p:ext>
            </p:extLst>
          </p:nvPr>
        </p:nvGraphicFramePr>
        <p:xfrm>
          <a:off x="1266031" y="4270375"/>
          <a:ext cx="66881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1" name="Equation" r:id="rId5" imgW="3822480" imgH="431640" progId="Equation.DSMT4">
                  <p:embed/>
                </p:oleObj>
              </mc:Choice>
              <mc:Fallback>
                <p:oleObj name="Equation" r:id="rId5" imgW="38224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031" y="4270375"/>
                        <a:ext cx="66881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358582"/>
              </p:ext>
            </p:extLst>
          </p:nvPr>
        </p:nvGraphicFramePr>
        <p:xfrm>
          <a:off x="989013" y="5226050"/>
          <a:ext cx="55340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2" name="Equation" r:id="rId7" imgW="3162240" imgH="431640" progId="Equation.DSMT4">
                  <p:embed/>
                </p:oleObj>
              </mc:Choice>
              <mc:Fallback>
                <p:oleObj name="Equation" r:id="rId7" imgW="316224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5226050"/>
                        <a:ext cx="55340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400800" cy="457200"/>
          </a:xfrm>
        </p:spPr>
        <p:txBody>
          <a:bodyPr tIns="0"/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Numerical example of 1D displacement</a:t>
            </a:r>
            <a:endParaRPr lang="en-US" sz="2000" b="0" dirty="0" smtClean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9906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 matrix changes every time step </a:t>
            </a:r>
            <a:r>
              <a:rPr lang="en-US" dirty="0" smtClean="0"/>
              <a:t>because saturation and therefore relative permeability change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050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Calculate T matrix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514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time = 0    </a:t>
            </a:r>
            <a:r>
              <a:rPr lang="en-US" dirty="0" err="1" smtClean="0"/>
              <a:t>S</a:t>
            </a:r>
            <a:r>
              <a:rPr lang="en-US" baseline="-25000" dirty="0" err="1" smtClean="0">
                <a:sym typeface="Symbol"/>
              </a:rPr>
              <a:t>w</a:t>
            </a:r>
            <a:r>
              <a:rPr lang="en-US" dirty="0" smtClean="0"/>
              <a:t> = </a:t>
            </a:r>
            <a:r>
              <a:rPr lang="en-US" dirty="0" err="1" smtClean="0"/>
              <a:t>S</a:t>
            </a:r>
            <a:r>
              <a:rPr lang="en-US" baseline="-25000" dirty="0" err="1" smtClean="0">
                <a:sym typeface="Symbol"/>
              </a:rPr>
              <a:t>wr</a:t>
            </a:r>
            <a:r>
              <a:rPr lang="en-US" dirty="0" smtClean="0"/>
              <a:t> =0.2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k</a:t>
            </a:r>
            <a:r>
              <a:rPr lang="en-US" baseline="-25000" dirty="0" err="1" smtClean="0">
                <a:sym typeface="Wingdings" pitchFamily="2" charset="2"/>
              </a:rPr>
              <a:t>rw</a:t>
            </a:r>
            <a:r>
              <a:rPr lang="en-US" dirty="0" smtClean="0">
                <a:sym typeface="Wingdings" pitchFamily="2" charset="2"/>
              </a:rPr>
              <a:t> =0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027397"/>
              </p:ext>
            </p:extLst>
          </p:nvPr>
        </p:nvGraphicFramePr>
        <p:xfrm>
          <a:off x="5389563" y="2514600"/>
          <a:ext cx="156368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0" name="Equation" r:id="rId3" imgW="1143000" imgH="279360" progId="Equation.DSMT4">
                  <p:embed/>
                </p:oleObj>
              </mc:Choice>
              <mc:Fallback>
                <p:oleObj name="Equation" r:id="rId3" imgW="114300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2514600"/>
                        <a:ext cx="1563687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0" y="3200400"/>
          <a:ext cx="31892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1" name="Equation" r:id="rId5" imgW="2349360" imgH="444240" progId="Equation.DSMT4">
                  <p:embed/>
                </p:oleObj>
              </mc:Choice>
              <mc:Fallback>
                <p:oleObj name="Equation" r:id="rId5" imgW="234936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00400"/>
                        <a:ext cx="3189288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524000" y="4114800"/>
          <a:ext cx="42402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2" name="Equation" r:id="rId7" imgW="3124080" imgH="444240" progId="Equation.DSMT4">
                  <p:embed/>
                </p:oleObj>
              </mc:Choice>
              <mc:Fallback>
                <p:oleObj name="Equation" r:id="rId7" imgW="312408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4240212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5486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Sw</a:t>
            </a:r>
            <a:r>
              <a:rPr lang="en-US" dirty="0" smtClean="0"/>
              <a:t> = 0.2 everywhere, so </a:t>
            </a:r>
            <a:r>
              <a:rPr lang="en-US" dirty="0" err="1" smtClean="0"/>
              <a:t>Tw</a:t>
            </a:r>
            <a:r>
              <a:rPr lang="en-US" dirty="0" smtClean="0"/>
              <a:t> and To are the same everywhere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Half </a:t>
            </a:r>
            <a:r>
              <a:rPr lang="en-US" dirty="0" err="1" smtClean="0"/>
              <a:t>transmissibilities</a:t>
            </a:r>
            <a:r>
              <a:rPr lang="en-US" dirty="0" smtClean="0"/>
              <a:t> are unnecessary since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w</a:t>
            </a:r>
            <a:r>
              <a:rPr lang="en-US" dirty="0" smtClean="0"/>
              <a:t> and T</a:t>
            </a:r>
            <a:r>
              <a:rPr lang="en-US" baseline="-25000" dirty="0" smtClean="0"/>
              <a:t>o</a:t>
            </a:r>
            <a:r>
              <a:rPr lang="en-US" dirty="0" smtClean="0"/>
              <a:t> are uniform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581001"/>
            <a:ext cx="944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k=perm [</a:t>
            </a:r>
            <a:r>
              <a:rPr lang="en-US" sz="1200" dirty="0" err="1" smtClean="0">
                <a:latin typeface="+mn-lt"/>
              </a:rPr>
              <a:t>mD</a:t>
            </a:r>
            <a:r>
              <a:rPr lang="en-US" sz="1200" dirty="0" smtClean="0">
                <a:latin typeface="+mn-lt"/>
              </a:rPr>
              <a:t>] q=rate [ft</a:t>
            </a:r>
            <a:r>
              <a:rPr lang="en-US" sz="1200" baseline="30000" dirty="0" smtClean="0">
                <a:latin typeface="+mn-lt"/>
              </a:rPr>
              <a:t>3</a:t>
            </a:r>
            <a:r>
              <a:rPr lang="en-US" sz="1200" dirty="0" smtClean="0">
                <a:latin typeface="+mn-lt"/>
              </a:rPr>
              <a:t>/day]  A=Area [ft</a:t>
            </a:r>
            <a:r>
              <a:rPr lang="en-US" sz="1200" baseline="30000" dirty="0" smtClean="0">
                <a:latin typeface="+mn-lt"/>
              </a:rPr>
              <a:t>2</a:t>
            </a:r>
            <a:r>
              <a:rPr lang="en-US" sz="1200" dirty="0" smtClean="0">
                <a:latin typeface="+mn-lt"/>
              </a:rPr>
              <a:t>] T=</a:t>
            </a:r>
            <a:r>
              <a:rPr lang="en-US" sz="1200" dirty="0" err="1" smtClean="0">
                <a:latin typeface="+mn-lt"/>
              </a:rPr>
              <a:t>Transmissibiltiy</a:t>
            </a:r>
            <a:r>
              <a:rPr lang="en-US" sz="1200" dirty="0" smtClean="0">
                <a:latin typeface="+mn-lt"/>
              </a:rPr>
              <a:t> [(ft</a:t>
            </a:r>
            <a:r>
              <a:rPr lang="en-US" sz="1200" baseline="30000" dirty="0" smtClean="0">
                <a:latin typeface="+mn-lt"/>
              </a:rPr>
              <a:t>3</a:t>
            </a:r>
            <a:r>
              <a:rPr lang="en-US" sz="1200" dirty="0" smtClean="0">
                <a:latin typeface="+mn-lt"/>
              </a:rPr>
              <a:t>/day.psi)]</a:t>
            </a:r>
            <a:endParaRPr lang="en-US" sz="1200" dirty="0">
              <a:latin typeface="Symbol" pitchFamily="18" charset="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  <a:ln w="158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400800" cy="457200"/>
          </a:xfrm>
        </p:spPr>
        <p:txBody>
          <a:bodyPr tIns="0"/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Matrix equations (T matrix)</a:t>
            </a:r>
            <a:endParaRPr lang="en-US" sz="2000" b="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041473"/>
              </p:ext>
            </p:extLst>
          </p:nvPr>
        </p:nvGraphicFramePr>
        <p:xfrm>
          <a:off x="457200" y="1600200"/>
          <a:ext cx="2870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4" name="Equation" r:id="rId3" imgW="1434960" imgH="711000" progId="Equation.DSMT4">
                  <p:embed/>
                </p:oleObj>
              </mc:Choice>
              <mc:Fallback>
                <p:oleObj name="Equation" r:id="rId3" imgW="143496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28702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433208"/>
              </p:ext>
            </p:extLst>
          </p:nvPr>
        </p:nvGraphicFramePr>
        <p:xfrm>
          <a:off x="3733800" y="1600200"/>
          <a:ext cx="4686300" cy="133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5" name="Equation" r:id="rId5" imgW="2489040" imgH="711000" progId="Equation.DSMT4">
                  <p:embed/>
                </p:oleObj>
              </mc:Choice>
              <mc:Fallback>
                <p:oleObj name="Equation" r:id="rId5" imgW="248904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00200"/>
                        <a:ext cx="4686300" cy="13389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530869"/>
              </p:ext>
            </p:extLst>
          </p:nvPr>
        </p:nvGraphicFramePr>
        <p:xfrm>
          <a:off x="127000" y="4191000"/>
          <a:ext cx="8204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6" name="Equation" r:id="rId7" imgW="4101840" imgH="711000" progId="Equation.DSMT4">
                  <p:embed/>
                </p:oleObj>
              </mc:Choice>
              <mc:Fallback>
                <p:oleObj name="Equation" r:id="rId7" imgW="4101840" imgH="71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4191000"/>
                        <a:ext cx="82042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1066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Transmissibilities</a:t>
            </a:r>
            <a:r>
              <a:rPr lang="en-US" u="sng" dirty="0" smtClean="0"/>
              <a:t> of each phase</a:t>
            </a:r>
            <a:endParaRPr lang="en-US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581001"/>
            <a:ext cx="944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T=Transmissibility [(ft</a:t>
            </a:r>
            <a:r>
              <a:rPr lang="en-US" sz="1200" baseline="30000" dirty="0" smtClean="0">
                <a:latin typeface="+mn-lt"/>
              </a:rPr>
              <a:t>3</a:t>
            </a:r>
            <a:r>
              <a:rPr lang="en-US" sz="1200" dirty="0" smtClean="0">
                <a:latin typeface="+mn-lt"/>
              </a:rPr>
              <a:t>/day.psi)]	B=[ft3/psi]	P = Pressure [psi]	Q= Rate [ft3/day]</a:t>
            </a:r>
            <a:endParaRPr lang="en-US" sz="1200" dirty="0">
              <a:latin typeface="Symbol" pitchFamily="18" charset="2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  <a:ln w="158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400" y="33644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Total Transmissibility is sum of phase transmissibility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83" y="55282"/>
            <a:ext cx="7543800" cy="630518"/>
          </a:xfr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D Matrix?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/>
          </p:nvPr>
        </p:nvGraphicFramePr>
        <p:xfrm>
          <a:off x="914400" y="1476694"/>
          <a:ext cx="6761527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Equation" r:id="rId3" imgW="4572000" imgH="2057400" progId="Equation.DSMT4">
                  <p:embed/>
                </p:oleObj>
              </mc:Choice>
              <mc:Fallback>
                <p:oleObj name="Equation" r:id="rId3" imgW="457200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76694"/>
                        <a:ext cx="6761527" cy="304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98389" y="1286798"/>
            <a:ext cx="7315200" cy="3352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413" y="962643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the “d” coefficients are given as follows: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813692"/>
              </p:ext>
            </p:extLst>
          </p:nvPr>
        </p:nvGraphicFramePr>
        <p:xfrm>
          <a:off x="883920" y="4958556"/>
          <a:ext cx="6459538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3" name="Equation" r:id="rId5" imgW="5841720" imgH="1371600" progId="Equation.DSMT4">
                  <p:embed/>
                </p:oleObj>
              </mc:Choice>
              <mc:Fallback>
                <p:oleObj name="Equation" r:id="rId5" imgW="584172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" y="4958556"/>
                        <a:ext cx="6459538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886200" y="5448300"/>
            <a:ext cx="227489" cy="478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99944" y="5867400"/>
            <a:ext cx="572056" cy="6040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400800" cy="457200"/>
          </a:xfrm>
        </p:spPr>
        <p:txBody>
          <a:bodyPr tIns="0"/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Matrix equations (</a:t>
            </a:r>
            <a:r>
              <a:rPr lang="en-US" sz="2400" dirty="0" err="1" smtClean="0">
                <a:solidFill>
                  <a:srgbClr val="0000FF"/>
                </a:solidFill>
              </a:rPr>
              <a:t>B,P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l</a:t>
            </a:r>
            <a:r>
              <a:rPr lang="en-US" sz="2400" dirty="0" err="1" smtClean="0">
                <a:solidFill>
                  <a:srgbClr val="0000FF"/>
                </a:solidFill>
              </a:rPr>
              <a:t>,Q</a:t>
            </a:r>
            <a:r>
              <a:rPr lang="en-US" sz="2400" dirty="0" smtClean="0">
                <a:solidFill>
                  <a:srgbClr val="0000FF"/>
                </a:solidFill>
              </a:rPr>
              <a:t> arrays)</a:t>
            </a:r>
            <a:endParaRPr lang="en-US" sz="2000" b="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908493"/>
              </p:ext>
            </p:extLst>
          </p:nvPr>
        </p:nvGraphicFramePr>
        <p:xfrm>
          <a:off x="676275" y="2225675"/>
          <a:ext cx="662622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1" name="Equation" r:id="rId3" imgW="4063680" imgH="1422360" progId="Equation.DSMT4">
                  <p:embed/>
                </p:oleObj>
              </mc:Choice>
              <mc:Fallback>
                <p:oleObj name="Equation" r:id="rId3" imgW="4063680" imgH="1422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225675"/>
                        <a:ext cx="6626225" cy="2317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559962"/>
              </p:ext>
            </p:extLst>
          </p:nvPr>
        </p:nvGraphicFramePr>
        <p:xfrm>
          <a:off x="228600" y="5105400"/>
          <a:ext cx="3232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2" name="Equation" r:id="rId5" imgW="2031840" imgH="279360" progId="Equation.DSMT4">
                  <p:embed/>
                </p:oleObj>
              </mc:Choice>
              <mc:Fallback>
                <p:oleObj name="Equation" r:id="rId5" imgW="203184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105400"/>
                        <a:ext cx="32321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70640"/>
              </p:ext>
            </p:extLst>
          </p:nvPr>
        </p:nvGraphicFramePr>
        <p:xfrm>
          <a:off x="4484688" y="5057775"/>
          <a:ext cx="34972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3" name="Equation" r:id="rId7" imgW="2197080" imgH="330120" progId="Equation.DSMT4">
                  <p:embed/>
                </p:oleObj>
              </mc:Choice>
              <mc:Fallback>
                <p:oleObj name="Equation" r:id="rId7" imgW="2197080" imgH="3301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5057775"/>
                        <a:ext cx="3497262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1143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Compressibility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4572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Initial pressure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800600" y="4648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Source Vector</a:t>
            </a:r>
            <a:endParaRPr lang="en-US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581001"/>
            <a:ext cx="944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T=Transmissibility [(ft</a:t>
            </a:r>
            <a:r>
              <a:rPr lang="en-US" sz="1200" baseline="30000" dirty="0" smtClean="0">
                <a:latin typeface="+mn-lt"/>
              </a:rPr>
              <a:t>3</a:t>
            </a:r>
            <a:r>
              <a:rPr lang="en-US" sz="1200" dirty="0" smtClean="0">
                <a:latin typeface="+mn-lt"/>
              </a:rPr>
              <a:t>/day.psi)]	B=[ft3/psi]	P = Pressure [psi]	Q= Rate [ft3/day]</a:t>
            </a:r>
            <a:endParaRPr lang="en-US" sz="1200" dirty="0">
              <a:latin typeface="Symbol" pitchFamily="18" charset="2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  <a:ln w="158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521450" y="32988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4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32988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961690"/>
              </p:ext>
            </p:extLst>
          </p:nvPr>
        </p:nvGraphicFramePr>
        <p:xfrm>
          <a:off x="1262063" y="1538288"/>
          <a:ext cx="44307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5" name="Equation" r:id="rId11" imgW="1981080" imgH="241200" progId="Equation.DSMT4">
                  <p:embed/>
                </p:oleObj>
              </mc:Choice>
              <mc:Fallback>
                <p:oleObj name="Equation" r:id="rId11" imgW="198108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1538288"/>
                        <a:ext cx="44307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24000" y="5638800"/>
            <a:ext cx="3124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1905000"/>
            <a:ext cx="3124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400800" cy="457200"/>
          </a:xfrm>
        </p:spPr>
        <p:txBody>
          <a:bodyPr tIns="0"/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IMPES solution scheme</a:t>
            </a:r>
            <a:endParaRPr lang="en-US" sz="2000" b="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753133"/>
              </p:ext>
            </p:extLst>
          </p:nvPr>
        </p:nvGraphicFramePr>
        <p:xfrm>
          <a:off x="4972050" y="1041400"/>
          <a:ext cx="20955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2" name="Equation" r:id="rId3" imgW="1460160" imgH="253800" progId="Equation.DSMT4">
                  <p:embed/>
                </p:oleObj>
              </mc:Choice>
              <mc:Fallback>
                <p:oleObj name="Equation" r:id="rId3" imgW="146016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1041400"/>
                        <a:ext cx="20955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066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Solve pressure equation </a:t>
            </a:r>
            <a:r>
              <a:rPr lang="en-US" i="1" dirty="0" smtClean="0"/>
              <a:t>implicitly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457200" y="28956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2) Using pressure solution for t=1, solve for saturation </a:t>
            </a:r>
            <a:r>
              <a:rPr lang="en-US" i="1" dirty="0" smtClean="0"/>
              <a:t>explicitly</a:t>
            </a:r>
            <a:r>
              <a:rPr lang="en-US" dirty="0" smtClean="0"/>
              <a:t> for t=1</a:t>
            </a:r>
            <a:endParaRPr lang="en-US" dirty="0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976313" y="1905000"/>
          <a:ext cx="27066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3" name="Equation" r:id="rId5" imgW="1701720" imgH="279360" progId="Equation.DSMT4">
                  <p:embed/>
                </p:oleObj>
              </mc:Choice>
              <mc:Fallback>
                <p:oleObj name="Equation" r:id="rId5" imgW="170172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905000"/>
                        <a:ext cx="27066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676400" y="5638800"/>
          <a:ext cx="2606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4" name="Equation" r:id="rId7" imgW="1638000" imgH="279360" progId="Equation.DSMT4">
                  <p:embed/>
                </p:oleObj>
              </mc:Choice>
              <mc:Fallback>
                <p:oleObj name="Equation" r:id="rId7" imgW="163800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26066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00600" y="5638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 only reaches the 1</a:t>
            </a:r>
            <a:r>
              <a:rPr lang="en-US" baseline="30000" dirty="0" smtClean="0"/>
              <a:t>st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581001"/>
            <a:ext cx="944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T=Transmissibility [(ft</a:t>
            </a:r>
            <a:r>
              <a:rPr lang="en-US" sz="1200" baseline="30000" dirty="0" smtClean="0">
                <a:latin typeface="+mn-lt"/>
              </a:rPr>
              <a:t>3</a:t>
            </a:r>
            <a:r>
              <a:rPr lang="en-US" sz="1200" dirty="0" smtClean="0">
                <a:latin typeface="+mn-lt"/>
              </a:rPr>
              <a:t>/day.psi)]	B=[ft3/psi]	P = Pressure [psi]	Q= Rate [ft3/day]</a:t>
            </a:r>
            <a:endParaRPr lang="en-US" sz="1200" dirty="0">
              <a:latin typeface="Symbol" pitchFamily="18" charset="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  <a:ln w="158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4800" y="1905000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Pressure increased in block 1 (injector) </a:t>
            </a:r>
          </a:p>
          <a:p>
            <a:r>
              <a:rPr lang="en-US" sz="1400" dirty="0" smtClean="0"/>
              <a:t>and decreased in block 3 (producer)</a:t>
            </a:r>
            <a:endParaRPr lang="en-US" sz="1400" dirty="0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295400" y="4267200"/>
          <a:ext cx="22621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5" name="Equation" r:id="rId9" imgW="1422360" imgH="279360" progId="Equation.DSMT4">
                  <p:embed/>
                </p:oleObj>
              </mc:Choice>
              <mc:Fallback>
                <p:oleObj name="Equation" r:id="rId9" imgW="142236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67200"/>
                        <a:ext cx="22621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81229"/>
              </p:ext>
            </p:extLst>
          </p:nvPr>
        </p:nvGraphicFramePr>
        <p:xfrm>
          <a:off x="4251325" y="4267200"/>
          <a:ext cx="21224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6" name="Equation" r:id="rId11" imgW="1333440" imgH="279360" progId="Equation.DSMT4">
                  <p:embed/>
                </p:oleObj>
              </mc:Choice>
              <mc:Fallback>
                <p:oleObj name="Equation" r:id="rId11" imgW="1333440" imgH="2793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4267200"/>
                        <a:ext cx="21224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Down Arrow 14"/>
          <p:cNvSpPr/>
          <p:nvPr/>
        </p:nvSpPr>
        <p:spPr>
          <a:xfrm>
            <a:off x="3124200" y="4876800"/>
            <a:ext cx="2286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175295"/>
              </p:ext>
            </p:extLst>
          </p:nvPr>
        </p:nvGraphicFramePr>
        <p:xfrm>
          <a:off x="1797050" y="3562350"/>
          <a:ext cx="3355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7" name="Equation" r:id="rId13" imgW="1917360" imgH="279360" progId="Equation.DSMT4">
                  <p:embed/>
                </p:oleObj>
              </mc:Choice>
              <mc:Fallback>
                <p:oleObj name="Equation" r:id="rId13" imgW="19173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3562350"/>
                        <a:ext cx="3355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5" grpId="0"/>
      <p:bldP spid="6" grpId="0"/>
      <p:bldP spid="10" grpId="0"/>
      <p:bldP spid="13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400800" cy="457200"/>
          </a:xfrm>
        </p:spPr>
        <p:txBody>
          <a:bodyPr tIns="0"/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Second time step – </a:t>
            </a:r>
            <a:r>
              <a:rPr lang="en-US" sz="2400" dirty="0" err="1" smtClean="0">
                <a:solidFill>
                  <a:srgbClr val="0000FF"/>
                </a:solidFill>
              </a:rPr>
              <a:t>Upwinding</a:t>
            </a:r>
            <a:r>
              <a:rPr lang="en-US" sz="2400" dirty="0" smtClean="0">
                <a:solidFill>
                  <a:srgbClr val="0000FF"/>
                </a:solidFill>
              </a:rPr>
              <a:t> Necessary!</a:t>
            </a:r>
            <a:endParaRPr lang="en-US" sz="2000" b="0" dirty="0" smtClean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complicated because relative permeability is not uniform; evaluate relative permeability in each block based on Sw. 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600200" y="5410200"/>
          <a:ext cx="17081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8" name="Equation" r:id="rId3" imgW="1104840" imgH="253800" progId="Equation.DSMT4">
                  <p:embed/>
                </p:oleObj>
              </mc:Choice>
              <mc:Fallback>
                <p:oleObj name="Equation" r:id="rId3" imgW="110484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10200"/>
                        <a:ext cx="17081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3886200" y="5410200"/>
          <a:ext cx="8239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9" name="Equation" r:id="rId5" imgW="533160" imgH="241200" progId="Equation.DSMT4">
                  <p:embed/>
                </p:oleObj>
              </mc:Choice>
              <mc:Fallback>
                <p:oleObj name="Equation" r:id="rId5" imgW="53316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823913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5943600" y="5410200"/>
          <a:ext cx="8048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0" name="Equation" r:id="rId7" imgW="520560" imgH="241200" progId="Equation.DSMT4">
                  <p:embed/>
                </p:oleObj>
              </mc:Choice>
              <mc:Fallback>
                <p:oleObj name="Equation" r:id="rId7" imgW="52056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410200"/>
                        <a:ext cx="804863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1752600" y="5867400"/>
          <a:ext cx="12954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1" name="Equation" r:id="rId9" imgW="838080" imgH="241200" progId="Equation.DSMT4">
                  <p:embed/>
                </p:oleObj>
              </mc:Choice>
              <mc:Fallback>
                <p:oleObj name="Equation" r:id="rId9" imgW="83808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867400"/>
                        <a:ext cx="129540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3811588" y="5791200"/>
          <a:ext cx="9413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2" name="Equation" r:id="rId11" imgW="609480" imgH="241200" progId="Equation.DSMT4">
                  <p:embed/>
                </p:oleObj>
              </mc:Choice>
              <mc:Fallback>
                <p:oleObj name="Equation" r:id="rId11" imgW="60948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5791200"/>
                        <a:ext cx="941387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6011863" y="5791200"/>
          <a:ext cx="9429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3" name="Equation" r:id="rId13" imgW="609480" imgH="241200" progId="Equation.DSMT4">
                  <p:embed/>
                </p:oleObj>
              </mc:Choice>
              <mc:Fallback>
                <p:oleObj name="Equation" r:id="rId13" imgW="60948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791200"/>
                        <a:ext cx="942975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1676400" y="4419600"/>
          <a:ext cx="12954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4" name="Equation" r:id="rId15" imgW="838080" imgH="241200" progId="Equation.DSMT4">
                  <p:embed/>
                </p:oleObj>
              </mc:Choice>
              <mc:Fallback>
                <p:oleObj name="Equation" r:id="rId15" imgW="838080" imgH="241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19600"/>
                        <a:ext cx="129540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3838575" y="4419600"/>
          <a:ext cx="9620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5" name="Equation" r:id="rId17" imgW="622080" imgH="241200" progId="Equation.DSMT4">
                  <p:embed/>
                </p:oleObj>
              </mc:Choice>
              <mc:Fallback>
                <p:oleObj name="Equation" r:id="rId17" imgW="622080" imgH="241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4419600"/>
                        <a:ext cx="962025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6019800" y="4419600"/>
          <a:ext cx="9429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6" name="Equation" r:id="rId19" imgW="609480" imgH="241200" progId="Equation.DSMT4">
                  <p:embed/>
                </p:oleObj>
              </mc:Choice>
              <mc:Fallback>
                <p:oleObj name="Equation" r:id="rId19" imgW="609480" imgH="241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19600"/>
                        <a:ext cx="942975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752600" y="4038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Block 1</a:t>
            </a:r>
            <a:endParaRPr lang="en-US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733800" y="40386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Block 2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3962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Block 3</a:t>
            </a:r>
            <a:endParaRPr lang="en-US" u="sng" dirty="0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4457700" y="4991100"/>
            <a:ext cx="17526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628900" y="4991100"/>
            <a:ext cx="17526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6581001"/>
            <a:ext cx="944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T=Transmissibility [(ft</a:t>
            </a:r>
            <a:r>
              <a:rPr lang="en-US" sz="1200" baseline="30000" dirty="0" smtClean="0">
                <a:latin typeface="+mn-lt"/>
              </a:rPr>
              <a:t>3</a:t>
            </a:r>
            <a:r>
              <a:rPr lang="en-US" sz="1200" dirty="0" smtClean="0">
                <a:latin typeface="+mn-lt"/>
              </a:rPr>
              <a:t>/day.psi)]	S=Saturation	 </a:t>
            </a:r>
            <a:r>
              <a:rPr lang="en-US" sz="1200" dirty="0" err="1" smtClean="0">
                <a:latin typeface="+mn-lt"/>
              </a:rPr>
              <a:t>kr</a:t>
            </a:r>
            <a:r>
              <a:rPr lang="en-US" sz="1200" dirty="0" smtClean="0">
                <a:latin typeface="+mn-lt"/>
              </a:rPr>
              <a:t> = Rel. Perm 	P = Pressure [psi]</a:t>
            </a:r>
            <a:endParaRPr lang="en-US" sz="1200" dirty="0">
              <a:latin typeface="Symbol" pitchFamily="18" charset="2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  <a:ln w="158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62200" y="22860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48200" y="22860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05200" y="22860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rot="10800000" flipV="1">
            <a:off x="2209800" y="23622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2209800" y="25146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 flipV="1">
            <a:off x="2209801" y="26670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 flipV="1">
            <a:off x="2209801" y="28194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2209801" y="29718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V="1">
            <a:off x="2209801" y="31242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 flipV="1">
            <a:off x="2209800" y="32766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 flipV="1">
            <a:off x="5791201" y="22860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 flipV="1">
            <a:off x="5791201" y="24384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 flipV="1">
            <a:off x="5791202" y="25908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 flipV="1">
            <a:off x="5791201" y="27432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 flipV="1">
            <a:off x="5791201" y="28956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 flipV="1">
            <a:off x="5791201" y="30480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 flipV="1">
            <a:off x="5791200" y="3200400"/>
            <a:ext cx="152400" cy="76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171" name="Object 19"/>
          <p:cNvGraphicFramePr>
            <a:graphicFrameLocks noChangeAspect="1"/>
          </p:cNvGraphicFramePr>
          <p:nvPr/>
        </p:nvGraphicFramePr>
        <p:xfrm>
          <a:off x="1852613" y="4818063"/>
          <a:ext cx="9413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7" name="Equation" r:id="rId21" imgW="609480" imgH="228600" progId="Equation.DSMT4">
                  <p:embed/>
                </p:oleObj>
              </mc:Choice>
              <mc:Fallback>
                <p:oleObj name="Equation" r:id="rId21" imgW="609480" imgH="228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4818063"/>
                        <a:ext cx="94138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20"/>
          <p:cNvGraphicFramePr>
            <a:graphicFrameLocks noChangeAspect="1"/>
          </p:cNvGraphicFramePr>
          <p:nvPr/>
        </p:nvGraphicFramePr>
        <p:xfrm>
          <a:off x="3724275" y="4800600"/>
          <a:ext cx="9604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8" name="Equation" r:id="rId23" imgW="622080" imgH="228600" progId="Equation.DSMT4">
                  <p:embed/>
                </p:oleObj>
              </mc:Choice>
              <mc:Fallback>
                <p:oleObj name="Equation" r:id="rId23" imgW="622080" imgH="228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4800600"/>
                        <a:ext cx="960438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21"/>
          <p:cNvGraphicFramePr>
            <a:graphicFrameLocks noChangeAspect="1"/>
          </p:cNvGraphicFramePr>
          <p:nvPr/>
        </p:nvGraphicFramePr>
        <p:xfrm>
          <a:off x="5945188" y="4724400"/>
          <a:ext cx="10382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9" name="Equation" r:id="rId25" imgW="672840" imgH="228600" progId="Equation.DSMT4">
                  <p:embed/>
                </p:oleObj>
              </mc:Choice>
              <mc:Fallback>
                <p:oleObj name="Equation" r:id="rId25" imgW="672840" imgH="228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4724400"/>
                        <a:ext cx="10382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Arrow Connector 55"/>
          <p:cNvCxnSpPr/>
          <p:nvPr/>
        </p:nvCxnSpPr>
        <p:spPr>
          <a:xfrm>
            <a:off x="3200400" y="28194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419600" y="28194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43200" y="342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 &gt;          P2     &gt;       P3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8702</TotalTime>
  <Words>478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Symbol</vt:lpstr>
      <vt:lpstr>Wingdings</vt:lpstr>
      <vt:lpstr>Network</vt:lpstr>
      <vt:lpstr>Equation</vt:lpstr>
      <vt:lpstr>IMPES example of 1D displacement</vt:lpstr>
      <vt:lpstr>Relative Permeability Curves</vt:lpstr>
      <vt:lpstr>PowerPoint Presentation</vt:lpstr>
      <vt:lpstr>Numerical example of 1D displacement</vt:lpstr>
      <vt:lpstr>Matrix equations (T matrix)</vt:lpstr>
      <vt:lpstr>D Matrix?</vt:lpstr>
      <vt:lpstr>Matrix equations (B,Pl,Q arrays)</vt:lpstr>
      <vt:lpstr>IMPES solution scheme</vt:lpstr>
      <vt:lpstr>Second time step – Upwinding Necessary!</vt:lpstr>
      <vt:lpstr>Calculate interblock transmissibilities</vt:lpstr>
      <vt:lpstr>Matrix equations for 2nd time step</vt:lpstr>
      <vt:lpstr>Matrix equations for 3nd time step</vt:lpstr>
    </vt:vector>
  </TitlesOfParts>
  <Company>University of Texas -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Fast are you going? What time is it?</dc:title>
  <dc:creator>Matthew Balhoff</dc:creator>
  <cp:lastModifiedBy>Balhoff, Matthew T</cp:lastModifiedBy>
  <cp:revision>658</cp:revision>
  <dcterms:created xsi:type="dcterms:W3CDTF">2008-01-17T23:51:29Z</dcterms:created>
  <dcterms:modified xsi:type="dcterms:W3CDTF">2018-04-04T16:29:30Z</dcterms:modified>
</cp:coreProperties>
</file>