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76" r:id="rId3"/>
    <p:sldId id="263" r:id="rId4"/>
    <p:sldId id="282" r:id="rId5"/>
    <p:sldId id="283" r:id="rId6"/>
    <p:sldId id="284" r:id="rId7"/>
    <p:sldId id="271" r:id="rId8"/>
    <p:sldId id="285" r:id="rId9"/>
    <p:sldId id="286" r:id="rId10"/>
    <p:sldId id="265" r:id="rId11"/>
    <p:sldId id="274" r:id="rId12"/>
    <p:sldId id="277" r:id="rId13"/>
    <p:sldId id="28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5876B-056A-450D-8BE9-CC2E3982DBB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512FC-8115-4594-A592-96E801D7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2CC-1D0A-49B2-AA3C-3EDFD9076A7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/>
              <a:t>Your Name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DEA664-F503-49EB-ABA2-561F1020B0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30405"/>
          <a:ext cx="8229600" cy="66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087">
                  <a:extLst>
                    <a:ext uri="{9D8B030D-6E8A-4147-A177-3AD203B41FA5}">
                      <a16:colId xmlns:a16="http://schemas.microsoft.com/office/drawing/2014/main" val="921663564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3017407755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440449447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883633787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638251797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16147191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4205253094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314311076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251400879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786319588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3074918513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4120117928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059937095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788165866"/>
                    </a:ext>
                  </a:extLst>
                </a:gridCol>
                <a:gridCol w="1130382">
                  <a:extLst>
                    <a:ext uri="{9D8B030D-6E8A-4147-A177-3AD203B41FA5}">
                      <a16:colId xmlns:a16="http://schemas.microsoft.com/office/drawing/2014/main" val="1630328960"/>
                    </a:ext>
                  </a:extLst>
                </a:gridCol>
              </a:tblGrid>
              <a:tr h="229774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>
                          <a:effectLst/>
                        </a:rPr>
                        <a:t>Grading Rubric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51135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>
                          <a:effectLst/>
                        </a:rPr>
                        <a:t>Slide 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Total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extLst>
                  <a:ext uri="{0D108BD9-81ED-4DB2-BD59-A6C34878D82A}">
                    <a16:rowId xmlns:a16="http://schemas.microsoft.com/office/drawing/2014/main" val="2102792325"/>
                  </a:ext>
                </a:extLst>
              </a:tr>
              <a:tr h="16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>
                          <a:effectLst/>
                        </a:rPr>
                        <a:t>Point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 dirty="0">
                          <a:effectLst/>
                        </a:rPr>
                        <a:t>100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extLst>
                  <a:ext uri="{0D108BD9-81ED-4DB2-BD59-A6C34878D82A}">
                    <a16:rowId xmlns:a16="http://schemas.microsoft.com/office/drawing/2014/main" val="57339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4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 1. Complete the following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3358"/>
              </p:ext>
            </p:extLst>
          </p:nvPr>
        </p:nvGraphicFramePr>
        <p:xfrm>
          <a:off x="342899" y="762000"/>
          <a:ext cx="8229602" cy="5358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Well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Solution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49 36 1 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49 36 1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when BHP=502.505 psi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51 36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51 36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when BHP=502.505 psi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34:36</a:t>
                      </a:r>
                      <a:r>
                        <a:rPr lang="en-US" sz="1200" baseline="0" dirty="0"/>
                        <a:t> 44 1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34:36</a:t>
                      </a:r>
                      <a:r>
                        <a:rPr lang="en-US" sz="1200" baseline="0" dirty="0"/>
                        <a:t> 44 1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 1. Complete the following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9098"/>
              </p:ext>
            </p:extLst>
          </p:nvPr>
        </p:nvGraphicFramePr>
        <p:xfrm>
          <a:off x="342899" y="763301"/>
          <a:ext cx="8229602" cy="543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Well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Solution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30:32 27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30:32 27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555555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15 11 1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15 11 1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200" b="0" i="0" u="none" strike="noStrike" dirty="0">
                        <a:solidFill>
                          <a:srgbClr val="555555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BHP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6 31 1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6 31 1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200" b="0" i="0" u="none" strike="noStrike" dirty="0">
                        <a:solidFill>
                          <a:srgbClr val="555555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BHP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10DC-B4F4-469F-A026-A442147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2.g Provide screenshot(s) of the function file (or portion of the code) that computes </a:t>
            </a:r>
            <a:r>
              <a:rPr lang="en-US" sz="2000" dirty="0" err="1"/>
              <a:t>interblock</a:t>
            </a:r>
            <a:r>
              <a:rPr lang="en-US" sz="2000" dirty="0"/>
              <a:t> transmissibility including UPWINDING. I just need to see enough information to know how you completed this task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8135-2236-4970-B2AD-9A08E38E1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0F629-DD61-4F9D-9922-29EF564A3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10DC-B4F4-469F-A026-A442147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2.h Provide screenshot(s) of the </a:t>
            </a:r>
            <a:r>
              <a:rPr lang="en-US" sz="2000" dirty="0" err="1"/>
              <a:t>the</a:t>
            </a:r>
            <a:r>
              <a:rPr lang="en-US" sz="2000" dirty="0"/>
              <a:t> function file (or portion of the code) that shows how gravity and capillary pressure (imbibition) are included in the code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8135-2236-4970-B2AD-9A08E38E1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0F629-DD61-4F9D-9922-29EF564A3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10DC-B4F4-469F-A026-A442147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2.i Provide screenshot(s) of the </a:t>
            </a:r>
            <a:r>
              <a:rPr lang="en-US" sz="2000" dirty="0" err="1"/>
              <a:t>the</a:t>
            </a:r>
            <a:r>
              <a:rPr lang="en-US" sz="2000" dirty="0"/>
              <a:t> function file (or portion of the code) that computes the water and oil rates (e.g. water cut) in the code.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8135-2236-4970-B2AD-9A08E38E1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0F629-DD61-4F9D-9922-29EF564A3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3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1 (Verification. Report pressure and Saturation at 1,2,3 and 1000 days)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BDAFB-A25B-4368-8E92-FD1E5826F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93473"/>
              </p:ext>
            </p:extLst>
          </p:nvPr>
        </p:nvGraphicFramePr>
        <p:xfrm>
          <a:off x="914400" y="1383981"/>
          <a:ext cx="7162806" cy="409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32053623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89168078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336193347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74563064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2749591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2675182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0669534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2078149"/>
                    </a:ext>
                  </a:extLst>
                </a:gridCol>
                <a:gridCol w="1066803">
                  <a:extLst>
                    <a:ext uri="{9D8B030D-6E8A-4147-A177-3AD203B41FA5}">
                      <a16:colId xmlns:a16="http://schemas.microsoft.com/office/drawing/2014/main" val="2985533333"/>
                    </a:ext>
                  </a:extLst>
                </a:gridCol>
              </a:tblGrid>
              <a:tr h="658167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10362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84701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7295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858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59024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3250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86389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6872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09140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2.a Filled contour plot of reservoir OIL pressure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initial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05A95-43D3-48B6-B01C-0EAA7EC9B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(ii)500 days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6D8D68-A481-4731-B251-D43E9D3CBF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3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2.a Filled contour plot of reservoir OIL pressure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(iii) 750 days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05A95-43D3-48B6-B01C-0EAA7EC9B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(iv) 1000 days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6D8D68-A481-4731-B251-D43E9D3CBF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8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2.b Filled contour plot of reservoir </a:t>
            </a:r>
            <a:r>
              <a:rPr lang="en-US" sz="1800" dirty="0" err="1"/>
              <a:t>Sw</a:t>
            </a:r>
            <a:r>
              <a:rPr lang="en-US" sz="1800" dirty="0"/>
              <a:t>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initial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05A95-43D3-48B6-B01C-0EAA7EC9B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(ii)500 days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6D8D68-A481-4731-B251-D43E9D3CBF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2.b Filled contour plot of reservoir </a:t>
            </a:r>
            <a:r>
              <a:rPr lang="en-US" sz="1800" dirty="0" err="1"/>
              <a:t>Sw</a:t>
            </a:r>
            <a:r>
              <a:rPr lang="en-US" sz="1800" dirty="0"/>
              <a:t>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(iii) 750 days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05A95-43D3-48B6-B01C-0EAA7EC9B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(iv) 1000 days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6D8D68-A481-4731-B251-D43E9D3CBF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3FE-75B3-4288-B6CE-E16B4DF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2.c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Well flow rate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bbl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/day) versus time (days) for all 6 wells (include a legend). Both axis should be linear. Time scale should be 0 to ~1000 days.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90B7-CE58-4225-9254-43FD343B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4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3FE-75B3-4288-B6CE-E16B4DF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2.d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Well water cut (%) at standard conditions versus time (days) for all 6 wells (include a legend). Both axis should be linear. Time scale should be 0 to ~1000 days and 0 to 100%.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90B7-CE58-4225-9254-43FD343B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9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3FE-75B3-4288-B6CE-E16B4DF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2.e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lang="en-US" sz="1400" dirty="0"/>
              <a:t>Well bottomhole pressure (psi) versus time (days) for all 6 wells (include a legend). Both axis should be linear. Time scale should be 0 to ~1000 days.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90B7-CE58-4225-9254-43FD343B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894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Project 2 </vt:lpstr>
      <vt:lpstr>Problem 1 (Verification. Report pressure and Saturation at 1,2,3 and 1000 days)</vt:lpstr>
      <vt:lpstr>2.a Filled contour plot of reservoir OIL pressure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2.a Filled contour plot of reservoir OIL pressure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2.b Filled contour plot of reservoir Sw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2.b Filled contour plot of reservoir Sw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2.c Well flow rate (bbl/day) versus time (days) for all 6 wells (include a legend). Both axis should be linear. Time scale should be 0 to ~1000 days. </vt:lpstr>
      <vt:lpstr>2.d . Well water cut (%) at standard conditions versus time (days) for all 6 wells (include a legend). Both axis should be linear. Time scale should be 0 to ~1000 days and 0 to 100%. </vt:lpstr>
      <vt:lpstr>2.e . Well bottomhole pressure (psi) versus time (days) for all 6 wells (include a legend). Both axis should be linear. Time scale should be 0 to ~1000 days.</vt:lpstr>
      <vt:lpstr>PowerPoint Presentation</vt:lpstr>
      <vt:lpstr>PowerPoint Presentation</vt:lpstr>
      <vt:lpstr>2.g Provide screenshot(s) of the function file (or portion of the code) that computes interblock transmissibility including UPWINDING. I just need to see enough information to know how you completed this task </vt:lpstr>
      <vt:lpstr>2.h Provide screenshot(s) of the the function file (or portion of the code) that shows how gravity and capillary pressure (imbibition) are included in the code </vt:lpstr>
      <vt:lpstr>2.i Provide screenshot(s) of the the function file (or portion of the code) that computes the water and oil rates (e.g. water cut) in the code.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Egboga, Nkemakonam</dc:creator>
  <cp:lastModifiedBy>hamza.rawahi@outlook.com</cp:lastModifiedBy>
  <cp:revision>53</cp:revision>
  <dcterms:created xsi:type="dcterms:W3CDTF">2015-04-03T20:12:55Z</dcterms:created>
  <dcterms:modified xsi:type="dcterms:W3CDTF">2020-11-18T06:35:07Z</dcterms:modified>
</cp:coreProperties>
</file>