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7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C1CC"/>
    <a:srgbClr val="D41E81"/>
    <a:srgbClr val="5D5D5D"/>
    <a:srgbClr val="9758A4"/>
    <a:srgbClr val="55A788"/>
    <a:srgbClr val="C33964"/>
    <a:srgbClr val="AF42BA"/>
    <a:srgbClr val="2F98CD"/>
    <a:srgbClr val="1CE0A3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75" autoAdjust="0"/>
    <p:restoredTop sz="94660"/>
  </p:normalViewPr>
  <p:slideViewPr>
    <p:cSldViewPr snapToGrid="0">
      <p:cViewPr>
        <p:scale>
          <a:sx n="64" d="100"/>
          <a:sy n="64" d="100"/>
        </p:scale>
        <p:origin x="728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مستشفى الحبيب: (21‏/7‏/2018 - 21‏/7‏/2019)</c:v>
                </c:pt>
              </c:strCache>
            </c:strRef>
          </c:tx>
          <c:spPr>
            <a:solidFill>
              <a:srgbClr val="D41E81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منطقة الرياض</c:v>
                </c:pt>
                <c:pt idx="1">
                  <c:v>القصيم</c:v>
                </c:pt>
                <c:pt idx="2">
                  <c:v>منطقة حائل</c:v>
                </c:pt>
                <c:pt idx="3">
                  <c:v>منطقة الجوف</c:v>
                </c:pt>
                <c:pt idx="4">
                  <c:v>المنطقة الشرقية</c:v>
                </c:pt>
                <c:pt idx="5">
                  <c:v>منطقة الحدود الشمالية</c:v>
                </c:pt>
                <c:pt idx="6">
                  <c:v>منطقة عسير</c:v>
                </c:pt>
                <c:pt idx="7">
                  <c:v>منطقة المدينة</c:v>
                </c:pt>
                <c:pt idx="8">
                  <c:v>منطقة تبوك</c:v>
                </c:pt>
                <c:pt idx="9">
                  <c:v>مكة المكرمة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100</c:v>
                </c:pt>
                <c:pt idx="1">
                  <c:v>96</c:v>
                </c:pt>
                <c:pt idx="2">
                  <c:v>33</c:v>
                </c:pt>
                <c:pt idx="3">
                  <c:v>30</c:v>
                </c:pt>
                <c:pt idx="4">
                  <c:v>24</c:v>
                </c:pt>
                <c:pt idx="5">
                  <c:v>23</c:v>
                </c:pt>
                <c:pt idx="6">
                  <c:v>15</c:v>
                </c:pt>
                <c:pt idx="7">
                  <c:v>11</c:v>
                </c:pt>
                <c:pt idx="8">
                  <c:v>8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FE-5942-912F-C96BAF4370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6108736"/>
        <c:axId val="1769082048"/>
      </c:barChart>
      <c:catAx>
        <c:axId val="1766108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9082048"/>
        <c:crosses val="autoZero"/>
        <c:auto val="1"/>
        <c:lblAlgn val="ctr"/>
        <c:lblOffset val="100"/>
        <c:noMultiLvlLbl val="0"/>
      </c:catAx>
      <c:valAx>
        <c:axId val="1769082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6108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مستشفى الحبيب: (21‏/7‏/2014 - 21‏/7‏/2019)</c:v>
                </c:pt>
              </c:strCache>
            </c:strRef>
          </c:tx>
          <c:spPr>
            <a:solidFill>
              <a:srgbClr val="34C1CC"/>
            </a:solidFill>
            <a:ln>
              <a:solidFill>
                <a:srgbClr val="34C1CC"/>
              </a:solidFill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القصيم</c:v>
                </c:pt>
                <c:pt idx="1">
                  <c:v>منطقة الرياض</c:v>
                </c:pt>
                <c:pt idx="2">
                  <c:v>منطقة حائل</c:v>
                </c:pt>
                <c:pt idx="3">
                  <c:v>منطقة الحدود الشمالية</c:v>
                </c:pt>
                <c:pt idx="4">
                  <c:v>منطقة الجوف</c:v>
                </c:pt>
                <c:pt idx="5">
                  <c:v>المنطقة الشرقية</c:v>
                </c:pt>
                <c:pt idx="6">
                  <c:v>منطقة عسير</c:v>
                </c:pt>
                <c:pt idx="7">
                  <c:v>منطقة تبوك</c:v>
                </c:pt>
                <c:pt idx="8">
                  <c:v>مكة المكرمة</c:v>
                </c:pt>
                <c:pt idx="9">
                  <c:v>منطقة المدينة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100</c:v>
                </c:pt>
                <c:pt idx="1">
                  <c:v>79</c:v>
                </c:pt>
                <c:pt idx="2">
                  <c:v>35</c:v>
                </c:pt>
                <c:pt idx="3">
                  <c:v>26</c:v>
                </c:pt>
                <c:pt idx="4">
                  <c:v>25</c:v>
                </c:pt>
                <c:pt idx="5">
                  <c:v>20</c:v>
                </c:pt>
                <c:pt idx="6">
                  <c:v>11</c:v>
                </c:pt>
                <c:pt idx="7">
                  <c:v>11</c:v>
                </c:pt>
                <c:pt idx="8">
                  <c:v>9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05-1043-901A-802C07B5D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8864848"/>
        <c:axId val="1809704672"/>
      </c:barChart>
      <c:catAx>
        <c:axId val="1808864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9704672"/>
        <c:crosses val="autoZero"/>
        <c:auto val="1"/>
        <c:lblAlgn val="ctr"/>
        <c:lblOffset val="100"/>
        <c:noMultiLvlLbl val="0"/>
      </c:catAx>
      <c:valAx>
        <c:axId val="1809704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8864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ar-SA" sz="1800" dirty="0"/>
              <a:t>معدل الاهتمام بالبحث عن "مستشفى الحبيب" خلال خمسة سنوات</a:t>
            </a:r>
            <a:endParaRPr 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</c:v>
                </c:pt>
              </c:strCache>
            </c:strRef>
          </c:tx>
          <c:spPr>
            <a:ln w="28575" cap="rnd">
              <a:solidFill>
                <a:srgbClr val="34C1CC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Sheet1!$A$2:$A$261</c:f>
              <c:numCache>
                <c:formatCode>m/d/yy</c:formatCode>
                <c:ptCount val="260"/>
                <c:pt idx="0">
                  <c:v>41847</c:v>
                </c:pt>
                <c:pt idx="1">
                  <c:v>41854</c:v>
                </c:pt>
                <c:pt idx="2">
                  <c:v>41861</c:v>
                </c:pt>
                <c:pt idx="3">
                  <c:v>41868</c:v>
                </c:pt>
                <c:pt idx="4">
                  <c:v>41875</c:v>
                </c:pt>
                <c:pt idx="5">
                  <c:v>41882</c:v>
                </c:pt>
                <c:pt idx="6">
                  <c:v>41889</c:v>
                </c:pt>
                <c:pt idx="7">
                  <c:v>41896</c:v>
                </c:pt>
                <c:pt idx="8">
                  <c:v>41903</c:v>
                </c:pt>
                <c:pt idx="9">
                  <c:v>41910</c:v>
                </c:pt>
                <c:pt idx="10">
                  <c:v>41917</c:v>
                </c:pt>
                <c:pt idx="11">
                  <c:v>41924</c:v>
                </c:pt>
                <c:pt idx="12">
                  <c:v>41931</c:v>
                </c:pt>
                <c:pt idx="13">
                  <c:v>41938</c:v>
                </c:pt>
                <c:pt idx="14">
                  <c:v>41945</c:v>
                </c:pt>
                <c:pt idx="15">
                  <c:v>41952</c:v>
                </c:pt>
                <c:pt idx="16">
                  <c:v>41959</c:v>
                </c:pt>
                <c:pt idx="17">
                  <c:v>41966</c:v>
                </c:pt>
                <c:pt idx="18">
                  <c:v>41973</c:v>
                </c:pt>
                <c:pt idx="19">
                  <c:v>41980</c:v>
                </c:pt>
                <c:pt idx="20">
                  <c:v>41987</c:v>
                </c:pt>
                <c:pt idx="21">
                  <c:v>41994</c:v>
                </c:pt>
                <c:pt idx="22">
                  <c:v>42001</c:v>
                </c:pt>
                <c:pt idx="23">
                  <c:v>42008</c:v>
                </c:pt>
                <c:pt idx="24">
                  <c:v>42015</c:v>
                </c:pt>
                <c:pt idx="25">
                  <c:v>42022</c:v>
                </c:pt>
                <c:pt idx="26">
                  <c:v>42029</c:v>
                </c:pt>
                <c:pt idx="27">
                  <c:v>42036</c:v>
                </c:pt>
                <c:pt idx="28">
                  <c:v>42043</c:v>
                </c:pt>
                <c:pt idx="29">
                  <c:v>42050</c:v>
                </c:pt>
                <c:pt idx="30">
                  <c:v>42057</c:v>
                </c:pt>
                <c:pt idx="31">
                  <c:v>42064</c:v>
                </c:pt>
                <c:pt idx="32">
                  <c:v>42071</c:v>
                </c:pt>
                <c:pt idx="33">
                  <c:v>42078</c:v>
                </c:pt>
                <c:pt idx="34">
                  <c:v>42085</c:v>
                </c:pt>
                <c:pt idx="35">
                  <c:v>42092</c:v>
                </c:pt>
                <c:pt idx="36">
                  <c:v>42099</c:v>
                </c:pt>
                <c:pt idx="37">
                  <c:v>42106</c:v>
                </c:pt>
                <c:pt idx="38">
                  <c:v>42113</c:v>
                </c:pt>
                <c:pt idx="39">
                  <c:v>42120</c:v>
                </c:pt>
                <c:pt idx="40">
                  <c:v>42127</c:v>
                </c:pt>
                <c:pt idx="41">
                  <c:v>42134</c:v>
                </c:pt>
                <c:pt idx="42">
                  <c:v>42141</c:v>
                </c:pt>
                <c:pt idx="43">
                  <c:v>42148</c:v>
                </c:pt>
                <c:pt idx="44">
                  <c:v>42155</c:v>
                </c:pt>
                <c:pt idx="45">
                  <c:v>42162</c:v>
                </c:pt>
                <c:pt idx="46">
                  <c:v>42169</c:v>
                </c:pt>
                <c:pt idx="47">
                  <c:v>42176</c:v>
                </c:pt>
                <c:pt idx="48">
                  <c:v>42183</c:v>
                </c:pt>
                <c:pt idx="49">
                  <c:v>42190</c:v>
                </c:pt>
                <c:pt idx="50">
                  <c:v>42197</c:v>
                </c:pt>
                <c:pt idx="51">
                  <c:v>42204</c:v>
                </c:pt>
                <c:pt idx="52">
                  <c:v>42211</c:v>
                </c:pt>
                <c:pt idx="53">
                  <c:v>42218</c:v>
                </c:pt>
                <c:pt idx="54">
                  <c:v>42225</c:v>
                </c:pt>
                <c:pt idx="55">
                  <c:v>42232</c:v>
                </c:pt>
                <c:pt idx="56">
                  <c:v>42239</c:v>
                </c:pt>
                <c:pt idx="57">
                  <c:v>42246</c:v>
                </c:pt>
                <c:pt idx="58">
                  <c:v>42253</c:v>
                </c:pt>
                <c:pt idx="59">
                  <c:v>42260</c:v>
                </c:pt>
                <c:pt idx="60">
                  <c:v>42267</c:v>
                </c:pt>
                <c:pt idx="61">
                  <c:v>42274</c:v>
                </c:pt>
                <c:pt idx="62">
                  <c:v>42281</c:v>
                </c:pt>
                <c:pt idx="63">
                  <c:v>42288</c:v>
                </c:pt>
                <c:pt idx="64">
                  <c:v>42295</c:v>
                </c:pt>
                <c:pt idx="65">
                  <c:v>42302</c:v>
                </c:pt>
                <c:pt idx="66">
                  <c:v>42309</c:v>
                </c:pt>
                <c:pt idx="67">
                  <c:v>42316</c:v>
                </c:pt>
                <c:pt idx="68">
                  <c:v>42323</c:v>
                </c:pt>
                <c:pt idx="69">
                  <c:v>42330</c:v>
                </c:pt>
                <c:pt idx="70">
                  <c:v>42337</c:v>
                </c:pt>
                <c:pt idx="71">
                  <c:v>42344</c:v>
                </c:pt>
                <c:pt idx="72">
                  <c:v>42351</c:v>
                </c:pt>
                <c:pt idx="73">
                  <c:v>42358</c:v>
                </c:pt>
                <c:pt idx="74">
                  <c:v>42365</c:v>
                </c:pt>
                <c:pt idx="75">
                  <c:v>42372</c:v>
                </c:pt>
                <c:pt idx="76">
                  <c:v>42379</c:v>
                </c:pt>
                <c:pt idx="77">
                  <c:v>42386</c:v>
                </c:pt>
                <c:pt idx="78">
                  <c:v>42393</c:v>
                </c:pt>
                <c:pt idx="79">
                  <c:v>42400</c:v>
                </c:pt>
                <c:pt idx="80">
                  <c:v>42407</c:v>
                </c:pt>
                <c:pt idx="81">
                  <c:v>42414</c:v>
                </c:pt>
                <c:pt idx="82">
                  <c:v>42421</c:v>
                </c:pt>
                <c:pt idx="83">
                  <c:v>42428</c:v>
                </c:pt>
                <c:pt idx="84">
                  <c:v>42435</c:v>
                </c:pt>
                <c:pt idx="85">
                  <c:v>42442</c:v>
                </c:pt>
                <c:pt idx="86">
                  <c:v>42449</c:v>
                </c:pt>
                <c:pt idx="87">
                  <c:v>42456</c:v>
                </c:pt>
                <c:pt idx="88">
                  <c:v>42463</c:v>
                </c:pt>
                <c:pt idx="89">
                  <c:v>42470</c:v>
                </c:pt>
                <c:pt idx="90">
                  <c:v>42477</c:v>
                </c:pt>
                <c:pt idx="91">
                  <c:v>42484</c:v>
                </c:pt>
                <c:pt idx="92">
                  <c:v>42491</c:v>
                </c:pt>
                <c:pt idx="93">
                  <c:v>42498</c:v>
                </c:pt>
                <c:pt idx="94">
                  <c:v>42505</c:v>
                </c:pt>
                <c:pt idx="95">
                  <c:v>42512</c:v>
                </c:pt>
                <c:pt idx="96">
                  <c:v>42519</c:v>
                </c:pt>
                <c:pt idx="97">
                  <c:v>42526</c:v>
                </c:pt>
                <c:pt idx="98">
                  <c:v>42533</c:v>
                </c:pt>
                <c:pt idx="99">
                  <c:v>42540</c:v>
                </c:pt>
                <c:pt idx="100">
                  <c:v>42547</c:v>
                </c:pt>
                <c:pt idx="101">
                  <c:v>42554</c:v>
                </c:pt>
                <c:pt idx="102">
                  <c:v>42561</c:v>
                </c:pt>
                <c:pt idx="103">
                  <c:v>42568</c:v>
                </c:pt>
                <c:pt idx="104">
                  <c:v>42575</c:v>
                </c:pt>
                <c:pt idx="105">
                  <c:v>42582</c:v>
                </c:pt>
                <c:pt idx="106">
                  <c:v>42589</c:v>
                </c:pt>
                <c:pt idx="107">
                  <c:v>42596</c:v>
                </c:pt>
                <c:pt idx="108">
                  <c:v>42603</c:v>
                </c:pt>
                <c:pt idx="109">
                  <c:v>42610</c:v>
                </c:pt>
                <c:pt idx="110">
                  <c:v>42617</c:v>
                </c:pt>
                <c:pt idx="111">
                  <c:v>42624</c:v>
                </c:pt>
                <c:pt idx="112">
                  <c:v>42631</c:v>
                </c:pt>
                <c:pt idx="113">
                  <c:v>42638</c:v>
                </c:pt>
                <c:pt idx="114">
                  <c:v>42645</c:v>
                </c:pt>
                <c:pt idx="115">
                  <c:v>42652</c:v>
                </c:pt>
                <c:pt idx="116">
                  <c:v>42659</c:v>
                </c:pt>
                <c:pt idx="117">
                  <c:v>42666</c:v>
                </c:pt>
                <c:pt idx="118">
                  <c:v>42673</c:v>
                </c:pt>
                <c:pt idx="119">
                  <c:v>42680</c:v>
                </c:pt>
                <c:pt idx="120">
                  <c:v>42687</c:v>
                </c:pt>
                <c:pt idx="121">
                  <c:v>42694</c:v>
                </c:pt>
                <c:pt idx="122">
                  <c:v>42701</c:v>
                </c:pt>
                <c:pt idx="123">
                  <c:v>42708</c:v>
                </c:pt>
                <c:pt idx="124">
                  <c:v>42715</c:v>
                </c:pt>
                <c:pt idx="125">
                  <c:v>42722</c:v>
                </c:pt>
                <c:pt idx="126">
                  <c:v>42729</c:v>
                </c:pt>
                <c:pt idx="127">
                  <c:v>42736</c:v>
                </c:pt>
                <c:pt idx="128">
                  <c:v>42743</c:v>
                </c:pt>
                <c:pt idx="129">
                  <c:v>42750</c:v>
                </c:pt>
                <c:pt idx="130">
                  <c:v>42757</c:v>
                </c:pt>
                <c:pt idx="131">
                  <c:v>42764</c:v>
                </c:pt>
                <c:pt idx="132">
                  <c:v>42771</c:v>
                </c:pt>
                <c:pt idx="133">
                  <c:v>42778</c:v>
                </c:pt>
                <c:pt idx="134">
                  <c:v>42785</c:v>
                </c:pt>
                <c:pt idx="135">
                  <c:v>42792</c:v>
                </c:pt>
                <c:pt idx="136">
                  <c:v>42799</c:v>
                </c:pt>
                <c:pt idx="137">
                  <c:v>42806</c:v>
                </c:pt>
                <c:pt idx="138">
                  <c:v>42813</c:v>
                </c:pt>
                <c:pt idx="139">
                  <c:v>42820</c:v>
                </c:pt>
                <c:pt idx="140">
                  <c:v>42827</c:v>
                </c:pt>
                <c:pt idx="141">
                  <c:v>42834</c:v>
                </c:pt>
                <c:pt idx="142">
                  <c:v>42841</c:v>
                </c:pt>
                <c:pt idx="143">
                  <c:v>42848</c:v>
                </c:pt>
                <c:pt idx="144">
                  <c:v>42855</c:v>
                </c:pt>
                <c:pt idx="145">
                  <c:v>42862</c:v>
                </c:pt>
                <c:pt idx="146">
                  <c:v>42869</c:v>
                </c:pt>
                <c:pt idx="147">
                  <c:v>42876</c:v>
                </c:pt>
                <c:pt idx="148">
                  <c:v>42883</c:v>
                </c:pt>
                <c:pt idx="149">
                  <c:v>42890</c:v>
                </c:pt>
                <c:pt idx="150">
                  <c:v>42897</c:v>
                </c:pt>
                <c:pt idx="151">
                  <c:v>42904</c:v>
                </c:pt>
                <c:pt idx="152">
                  <c:v>42911</c:v>
                </c:pt>
                <c:pt idx="153">
                  <c:v>42918</c:v>
                </c:pt>
                <c:pt idx="154">
                  <c:v>42925</c:v>
                </c:pt>
                <c:pt idx="155">
                  <c:v>42932</c:v>
                </c:pt>
                <c:pt idx="156">
                  <c:v>42939</c:v>
                </c:pt>
                <c:pt idx="157">
                  <c:v>42946</c:v>
                </c:pt>
                <c:pt idx="158">
                  <c:v>42953</c:v>
                </c:pt>
                <c:pt idx="159">
                  <c:v>42960</c:v>
                </c:pt>
                <c:pt idx="160">
                  <c:v>42967</c:v>
                </c:pt>
                <c:pt idx="161">
                  <c:v>42974</c:v>
                </c:pt>
                <c:pt idx="162">
                  <c:v>42981</c:v>
                </c:pt>
                <c:pt idx="163">
                  <c:v>42988</c:v>
                </c:pt>
                <c:pt idx="164">
                  <c:v>42995</c:v>
                </c:pt>
                <c:pt idx="165">
                  <c:v>43002</c:v>
                </c:pt>
                <c:pt idx="166">
                  <c:v>43009</c:v>
                </c:pt>
                <c:pt idx="167">
                  <c:v>43016</c:v>
                </c:pt>
                <c:pt idx="168">
                  <c:v>43023</c:v>
                </c:pt>
                <c:pt idx="169">
                  <c:v>43030</c:v>
                </c:pt>
                <c:pt idx="170">
                  <c:v>43037</c:v>
                </c:pt>
                <c:pt idx="171">
                  <c:v>43044</c:v>
                </c:pt>
                <c:pt idx="172">
                  <c:v>43051</c:v>
                </c:pt>
                <c:pt idx="173">
                  <c:v>43058</c:v>
                </c:pt>
                <c:pt idx="174">
                  <c:v>43065</c:v>
                </c:pt>
                <c:pt idx="175">
                  <c:v>43072</c:v>
                </c:pt>
                <c:pt idx="176">
                  <c:v>43079</c:v>
                </c:pt>
                <c:pt idx="177">
                  <c:v>43086</c:v>
                </c:pt>
                <c:pt idx="178">
                  <c:v>43093</c:v>
                </c:pt>
                <c:pt idx="179">
                  <c:v>43100</c:v>
                </c:pt>
                <c:pt idx="180">
                  <c:v>43107</c:v>
                </c:pt>
                <c:pt idx="181">
                  <c:v>43114</c:v>
                </c:pt>
                <c:pt idx="182">
                  <c:v>43121</c:v>
                </c:pt>
                <c:pt idx="183">
                  <c:v>43128</c:v>
                </c:pt>
                <c:pt idx="184">
                  <c:v>43135</c:v>
                </c:pt>
                <c:pt idx="185">
                  <c:v>43142</c:v>
                </c:pt>
                <c:pt idx="186">
                  <c:v>43149</c:v>
                </c:pt>
                <c:pt idx="187">
                  <c:v>43156</c:v>
                </c:pt>
                <c:pt idx="188">
                  <c:v>43163</c:v>
                </c:pt>
                <c:pt idx="189">
                  <c:v>43170</c:v>
                </c:pt>
                <c:pt idx="190">
                  <c:v>43177</c:v>
                </c:pt>
                <c:pt idx="191">
                  <c:v>43184</c:v>
                </c:pt>
                <c:pt idx="192">
                  <c:v>43191</c:v>
                </c:pt>
                <c:pt idx="193">
                  <c:v>43198</c:v>
                </c:pt>
                <c:pt idx="194">
                  <c:v>43205</c:v>
                </c:pt>
                <c:pt idx="195">
                  <c:v>43212</c:v>
                </c:pt>
                <c:pt idx="196">
                  <c:v>43219</c:v>
                </c:pt>
                <c:pt idx="197">
                  <c:v>43226</c:v>
                </c:pt>
                <c:pt idx="198">
                  <c:v>43233</c:v>
                </c:pt>
                <c:pt idx="199">
                  <c:v>43240</c:v>
                </c:pt>
                <c:pt idx="200">
                  <c:v>43247</c:v>
                </c:pt>
                <c:pt idx="201">
                  <c:v>43254</c:v>
                </c:pt>
                <c:pt idx="202">
                  <c:v>43261</c:v>
                </c:pt>
                <c:pt idx="203">
                  <c:v>43268</c:v>
                </c:pt>
                <c:pt idx="204">
                  <c:v>43275</c:v>
                </c:pt>
                <c:pt idx="205">
                  <c:v>43282</c:v>
                </c:pt>
                <c:pt idx="206">
                  <c:v>43289</c:v>
                </c:pt>
                <c:pt idx="207">
                  <c:v>43296</c:v>
                </c:pt>
                <c:pt idx="208">
                  <c:v>43303</c:v>
                </c:pt>
                <c:pt idx="209">
                  <c:v>43310</c:v>
                </c:pt>
                <c:pt idx="210">
                  <c:v>43317</c:v>
                </c:pt>
                <c:pt idx="211">
                  <c:v>43324</c:v>
                </c:pt>
                <c:pt idx="212">
                  <c:v>43331</c:v>
                </c:pt>
                <c:pt idx="213">
                  <c:v>43338</c:v>
                </c:pt>
                <c:pt idx="214">
                  <c:v>43345</c:v>
                </c:pt>
                <c:pt idx="215">
                  <c:v>43352</c:v>
                </c:pt>
                <c:pt idx="216">
                  <c:v>43359</c:v>
                </c:pt>
                <c:pt idx="217">
                  <c:v>43366</c:v>
                </c:pt>
                <c:pt idx="218">
                  <c:v>43373</c:v>
                </c:pt>
                <c:pt idx="219">
                  <c:v>43380</c:v>
                </c:pt>
                <c:pt idx="220">
                  <c:v>43387</c:v>
                </c:pt>
                <c:pt idx="221">
                  <c:v>43394</c:v>
                </c:pt>
                <c:pt idx="222">
                  <c:v>43401</c:v>
                </c:pt>
                <c:pt idx="223">
                  <c:v>43408</c:v>
                </c:pt>
                <c:pt idx="224">
                  <c:v>43415</c:v>
                </c:pt>
                <c:pt idx="225">
                  <c:v>43422</c:v>
                </c:pt>
                <c:pt idx="226">
                  <c:v>43429</c:v>
                </c:pt>
                <c:pt idx="227">
                  <c:v>43436</c:v>
                </c:pt>
                <c:pt idx="228">
                  <c:v>43443</c:v>
                </c:pt>
                <c:pt idx="229">
                  <c:v>43450</c:v>
                </c:pt>
                <c:pt idx="230">
                  <c:v>43457</c:v>
                </c:pt>
                <c:pt idx="231">
                  <c:v>43464</c:v>
                </c:pt>
                <c:pt idx="232">
                  <c:v>43471</c:v>
                </c:pt>
                <c:pt idx="233">
                  <c:v>43478</c:v>
                </c:pt>
                <c:pt idx="234">
                  <c:v>43485</c:v>
                </c:pt>
                <c:pt idx="235">
                  <c:v>43492</c:v>
                </c:pt>
                <c:pt idx="236">
                  <c:v>43499</c:v>
                </c:pt>
                <c:pt idx="237">
                  <c:v>43506</c:v>
                </c:pt>
                <c:pt idx="238">
                  <c:v>43513</c:v>
                </c:pt>
                <c:pt idx="239">
                  <c:v>43520</c:v>
                </c:pt>
                <c:pt idx="240">
                  <c:v>43527</c:v>
                </c:pt>
                <c:pt idx="241">
                  <c:v>43534</c:v>
                </c:pt>
                <c:pt idx="242">
                  <c:v>43541</c:v>
                </c:pt>
                <c:pt idx="243">
                  <c:v>43548</c:v>
                </c:pt>
                <c:pt idx="244">
                  <c:v>43555</c:v>
                </c:pt>
                <c:pt idx="245">
                  <c:v>43562</c:v>
                </c:pt>
                <c:pt idx="246">
                  <c:v>43569</c:v>
                </c:pt>
                <c:pt idx="247">
                  <c:v>43576</c:v>
                </c:pt>
                <c:pt idx="248">
                  <c:v>43583</c:v>
                </c:pt>
                <c:pt idx="249">
                  <c:v>43590</c:v>
                </c:pt>
                <c:pt idx="250">
                  <c:v>43597</c:v>
                </c:pt>
                <c:pt idx="251">
                  <c:v>43604</c:v>
                </c:pt>
                <c:pt idx="252">
                  <c:v>43611</c:v>
                </c:pt>
                <c:pt idx="253">
                  <c:v>43618</c:v>
                </c:pt>
                <c:pt idx="254">
                  <c:v>43625</c:v>
                </c:pt>
                <c:pt idx="255">
                  <c:v>43632</c:v>
                </c:pt>
                <c:pt idx="256">
                  <c:v>43639</c:v>
                </c:pt>
                <c:pt idx="257">
                  <c:v>43646</c:v>
                </c:pt>
                <c:pt idx="258">
                  <c:v>43653</c:v>
                </c:pt>
                <c:pt idx="259">
                  <c:v>43660</c:v>
                </c:pt>
              </c:numCache>
            </c:numRef>
          </c:cat>
          <c:val>
            <c:numRef>
              <c:f>Sheet1!$B$2:$B$261</c:f>
              <c:numCache>
                <c:formatCode>General</c:formatCode>
                <c:ptCount val="260"/>
                <c:pt idx="0">
                  <c:v>30</c:v>
                </c:pt>
                <c:pt idx="1">
                  <c:v>56</c:v>
                </c:pt>
                <c:pt idx="2">
                  <c:v>56</c:v>
                </c:pt>
                <c:pt idx="3">
                  <c:v>59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58</c:v>
                </c:pt>
                <c:pt idx="8">
                  <c:v>48</c:v>
                </c:pt>
                <c:pt idx="9">
                  <c:v>40</c:v>
                </c:pt>
                <c:pt idx="10">
                  <c:v>39</c:v>
                </c:pt>
                <c:pt idx="11">
                  <c:v>50</c:v>
                </c:pt>
                <c:pt idx="12">
                  <c:v>66</c:v>
                </c:pt>
                <c:pt idx="13">
                  <c:v>48</c:v>
                </c:pt>
                <c:pt idx="14">
                  <c:v>58</c:v>
                </c:pt>
                <c:pt idx="15">
                  <c:v>54</c:v>
                </c:pt>
                <c:pt idx="16">
                  <c:v>46</c:v>
                </c:pt>
                <c:pt idx="17">
                  <c:v>53</c:v>
                </c:pt>
                <c:pt idx="18">
                  <c:v>56</c:v>
                </c:pt>
                <c:pt idx="19">
                  <c:v>51</c:v>
                </c:pt>
                <c:pt idx="20">
                  <c:v>52</c:v>
                </c:pt>
                <c:pt idx="21">
                  <c:v>53</c:v>
                </c:pt>
                <c:pt idx="22">
                  <c:v>51</c:v>
                </c:pt>
                <c:pt idx="23">
                  <c:v>61</c:v>
                </c:pt>
                <c:pt idx="24">
                  <c:v>45</c:v>
                </c:pt>
                <c:pt idx="25">
                  <c:v>51</c:v>
                </c:pt>
                <c:pt idx="26">
                  <c:v>42</c:v>
                </c:pt>
                <c:pt idx="27">
                  <c:v>40</c:v>
                </c:pt>
                <c:pt idx="28">
                  <c:v>51</c:v>
                </c:pt>
                <c:pt idx="29">
                  <c:v>47</c:v>
                </c:pt>
                <c:pt idx="30">
                  <c:v>50</c:v>
                </c:pt>
                <c:pt idx="31">
                  <c:v>60</c:v>
                </c:pt>
                <c:pt idx="32">
                  <c:v>61</c:v>
                </c:pt>
                <c:pt idx="33">
                  <c:v>50</c:v>
                </c:pt>
                <c:pt idx="34">
                  <c:v>50</c:v>
                </c:pt>
                <c:pt idx="35">
                  <c:v>56</c:v>
                </c:pt>
                <c:pt idx="36">
                  <c:v>49</c:v>
                </c:pt>
                <c:pt idx="37">
                  <c:v>52</c:v>
                </c:pt>
                <c:pt idx="38">
                  <c:v>53</c:v>
                </c:pt>
                <c:pt idx="39">
                  <c:v>62</c:v>
                </c:pt>
                <c:pt idx="40">
                  <c:v>51</c:v>
                </c:pt>
                <c:pt idx="41">
                  <c:v>58</c:v>
                </c:pt>
                <c:pt idx="42">
                  <c:v>52</c:v>
                </c:pt>
                <c:pt idx="43">
                  <c:v>49</c:v>
                </c:pt>
                <c:pt idx="44">
                  <c:v>58</c:v>
                </c:pt>
                <c:pt idx="45">
                  <c:v>61</c:v>
                </c:pt>
                <c:pt idx="46">
                  <c:v>50</c:v>
                </c:pt>
                <c:pt idx="47">
                  <c:v>71</c:v>
                </c:pt>
                <c:pt idx="48">
                  <c:v>51</c:v>
                </c:pt>
                <c:pt idx="49">
                  <c:v>57</c:v>
                </c:pt>
                <c:pt idx="50">
                  <c:v>46</c:v>
                </c:pt>
                <c:pt idx="51">
                  <c:v>51</c:v>
                </c:pt>
                <c:pt idx="52">
                  <c:v>62</c:v>
                </c:pt>
                <c:pt idx="53">
                  <c:v>62</c:v>
                </c:pt>
                <c:pt idx="54">
                  <c:v>66</c:v>
                </c:pt>
                <c:pt idx="55">
                  <c:v>62</c:v>
                </c:pt>
                <c:pt idx="56">
                  <c:v>75</c:v>
                </c:pt>
                <c:pt idx="57">
                  <c:v>64</c:v>
                </c:pt>
                <c:pt idx="58">
                  <c:v>53</c:v>
                </c:pt>
                <c:pt idx="59">
                  <c:v>53</c:v>
                </c:pt>
                <c:pt idx="60">
                  <c:v>39</c:v>
                </c:pt>
                <c:pt idx="61">
                  <c:v>64</c:v>
                </c:pt>
                <c:pt idx="62">
                  <c:v>50</c:v>
                </c:pt>
                <c:pt idx="63">
                  <c:v>61</c:v>
                </c:pt>
                <c:pt idx="64">
                  <c:v>62</c:v>
                </c:pt>
                <c:pt idx="65">
                  <c:v>65</c:v>
                </c:pt>
                <c:pt idx="66">
                  <c:v>57</c:v>
                </c:pt>
                <c:pt idx="67">
                  <c:v>52</c:v>
                </c:pt>
                <c:pt idx="68">
                  <c:v>62</c:v>
                </c:pt>
                <c:pt idx="69">
                  <c:v>55</c:v>
                </c:pt>
                <c:pt idx="70">
                  <c:v>57</c:v>
                </c:pt>
                <c:pt idx="71">
                  <c:v>49</c:v>
                </c:pt>
                <c:pt idx="72">
                  <c:v>50</c:v>
                </c:pt>
                <c:pt idx="73">
                  <c:v>44</c:v>
                </c:pt>
                <c:pt idx="74">
                  <c:v>51</c:v>
                </c:pt>
                <c:pt idx="75">
                  <c:v>38</c:v>
                </c:pt>
                <c:pt idx="76">
                  <c:v>49</c:v>
                </c:pt>
                <c:pt idx="77">
                  <c:v>53</c:v>
                </c:pt>
                <c:pt idx="78">
                  <c:v>54</c:v>
                </c:pt>
                <c:pt idx="79">
                  <c:v>55</c:v>
                </c:pt>
                <c:pt idx="80">
                  <c:v>54</c:v>
                </c:pt>
                <c:pt idx="81">
                  <c:v>55</c:v>
                </c:pt>
                <c:pt idx="82">
                  <c:v>62</c:v>
                </c:pt>
                <c:pt idx="83">
                  <c:v>64</c:v>
                </c:pt>
                <c:pt idx="84">
                  <c:v>57</c:v>
                </c:pt>
                <c:pt idx="85">
                  <c:v>59</c:v>
                </c:pt>
                <c:pt idx="86">
                  <c:v>55</c:v>
                </c:pt>
                <c:pt idx="87">
                  <c:v>57</c:v>
                </c:pt>
                <c:pt idx="88">
                  <c:v>58</c:v>
                </c:pt>
                <c:pt idx="89">
                  <c:v>55</c:v>
                </c:pt>
                <c:pt idx="90">
                  <c:v>53</c:v>
                </c:pt>
                <c:pt idx="91">
                  <c:v>57</c:v>
                </c:pt>
                <c:pt idx="92">
                  <c:v>63</c:v>
                </c:pt>
                <c:pt idx="93">
                  <c:v>59</c:v>
                </c:pt>
                <c:pt idx="94">
                  <c:v>58</c:v>
                </c:pt>
                <c:pt idx="95">
                  <c:v>45</c:v>
                </c:pt>
                <c:pt idx="96">
                  <c:v>68</c:v>
                </c:pt>
                <c:pt idx="97">
                  <c:v>57</c:v>
                </c:pt>
                <c:pt idx="98">
                  <c:v>75</c:v>
                </c:pt>
                <c:pt idx="99">
                  <c:v>60</c:v>
                </c:pt>
                <c:pt idx="100">
                  <c:v>55</c:v>
                </c:pt>
                <c:pt idx="101">
                  <c:v>37</c:v>
                </c:pt>
                <c:pt idx="102">
                  <c:v>68</c:v>
                </c:pt>
                <c:pt idx="103">
                  <c:v>61</c:v>
                </c:pt>
                <c:pt idx="104">
                  <c:v>62</c:v>
                </c:pt>
                <c:pt idx="105">
                  <c:v>71</c:v>
                </c:pt>
                <c:pt idx="106">
                  <c:v>71</c:v>
                </c:pt>
                <c:pt idx="107">
                  <c:v>88</c:v>
                </c:pt>
                <c:pt idx="108">
                  <c:v>78</c:v>
                </c:pt>
                <c:pt idx="109">
                  <c:v>61</c:v>
                </c:pt>
                <c:pt idx="110">
                  <c:v>64</c:v>
                </c:pt>
                <c:pt idx="111">
                  <c:v>42</c:v>
                </c:pt>
                <c:pt idx="112">
                  <c:v>62</c:v>
                </c:pt>
                <c:pt idx="113">
                  <c:v>70</c:v>
                </c:pt>
                <c:pt idx="114">
                  <c:v>68</c:v>
                </c:pt>
                <c:pt idx="115">
                  <c:v>62</c:v>
                </c:pt>
                <c:pt idx="116">
                  <c:v>74</c:v>
                </c:pt>
                <c:pt idx="117">
                  <c:v>60</c:v>
                </c:pt>
                <c:pt idx="118">
                  <c:v>70</c:v>
                </c:pt>
                <c:pt idx="119">
                  <c:v>67</c:v>
                </c:pt>
                <c:pt idx="120">
                  <c:v>67</c:v>
                </c:pt>
                <c:pt idx="121">
                  <c:v>52</c:v>
                </c:pt>
                <c:pt idx="122">
                  <c:v>58</c:v>
                </c:pt>
                <c:pt idx="123">
                  <c:v>61</c:v>
                </c:pt>
                <c:pt idx="124">
                  <c:v>57</c:v>
                </c:pt>
                <c:pt idx="125">
                  <c:v>62</c:v>
                </c:pt>
                <c:pt idx="126">
                  <c:v>60</c:v>
                </c:pt>
                <c:pt idx="127">
                  <c:v>67</c:v>
                </c:pt>
                <c:pt idx="128">
                  <c:v>60</c:v>
                </c:pt>
                <c:pt idx="129">
                  <c:v>52</c:v>
                </c:pt>
                <c:pt idx="130">
                  <c:v>63</c:v>
                </c:pt>
                <c:pt idx="131">
                  <c:v>62</c:v>
                </c:pt>
                <c:pt idx="132">
                  <c:v>62</c:v>
                </c:pt>
                <c:pt idx="133">
                  <c:v>52</c:v>
                </c:pt>
                <c:pt idx="134">
                  <c:v>66</c:v>
                </c:pt>
                <c:pt idx="135">
                  <c:v>66</c:v>
                </c:pt>
                <c:pt idx="136">
                  <c:v>62</c:v>
                </c:pt>
                <c:pt idx="137">
                  <c:v>70</c:v>
                </c:pt>
                <c:pt idx="138">
                  <c:v>62</c:v>
                </c:pt>
                <c:pt idx="139">
                  <c:v>66</c:v>
                </c:pt>
                <c:pt idx="140">
                  <c:v>57</c:v>
                </c:pt>
                <c:pt idx="141">
                  <c:v>72</c:v>
                </c:pt>
                <c:pt idx="142">
                  <c:v>53</c:v>
                </c:pt>
                <c:pt idx="143">
                  <c:v>63</c:v>
                </c:pt>
                <c:pt idx="144">
                  <c:v>64</c:v>
                </c:pt>
                <c:pt idx="145">
                  <c:v>63</c:v>
                </c:pt>
                <c:pt idx="146">
                  <c:v>58</c:v>
                </c:pt>
                <c:pt idx="147">
                  <c:v>55</c:v>
                </c:pt>
                <c:pt idx="148">
                  <c:v>72</c:v>
                </c:pt>
                <c:pt idx="149">
                  <c:v>59</c:v>
                </c:pt>
                <c:pt idx="150">
                  <c:v>65</c:v>
                </c:pt>
                <c:pt idx="151">
                  <c:v>51</c:v>
                </c:pt>
                <c:pt idx="152">
                  <c:v>53</c:v>
                </c:pt>
                <c:pt idx="153">
                  <c:v>71</c:v>
                </c:pt>
                <c:pt idx="154">
                  <c:v>83</c:v>
                </c:pt>
                <c:pt idx="155">
                  <c:v>77</c:v>
                </c:pt>
                <c:pt idx="156">
                  <c:v>63</c:v>
                </c:pt>
                <c:pt idx="157">
                  <c:v>69</c:v>
                </c:pt>
                <c:pt idx="158">
                  <c:v>68</c:v>
                </c:pt>
                <c:pt idx="159">
                  <c:v>77</c:v>
                </c:pt>
                <c:pt idx="160">
                  <c:v>65</c:v>
                </c:pt>
                <c:pt idx="161">
                  <c:v>54</c:v>
                </c:pt>
                <c:pt idx="162">
                  <c:v>61</c:v>
                </c:pt>
                <c:pt idx="163">
                  <c:v>66</c:v>
                </c:pt>
                <c:pt idx="164">
                  <c:v>80</c:v>
                </c:pt>
                <c:pt idx="165">
                  <c:v>71</c:v>
                </c:pt>
                <c:pt idx="166">
                  <c:v>80</c:v>
                </c:pt>
                <c:pt idx="167">
                  <c:v>98</c:v>
                </c:pt>
                <c:pt idx="168">
                  <c:v>85</c:v>
                </c:pt>
                <c:pt idx="169">
                  <c:v>79</c:v>
                </c:pt>
                <c:pt idx="170">
                  <c:v>67</c:v>
                </c:pt>
                <c:pt idx="171">
                  <c:v>57</c:v>
                </c:pt>
                <c:pt idx="172">
                  <c:v>64</c:v>
                </c:pt>
                <c:pt idx="173">
                  <c:v>64</c:v>
                </c:pt>
                <c:pt idx="174">
                  <c:v>65</c:v>
                </c:pt>
                <c:pt idx="175">
                  <c:v>66</c:v>
                </c:pt>
                <c:pt idx="176">
                  <c:v>66</c:v>
                </c:pt>
                <c:pt idx="177">
                  <c:v>62</c:v>
                </c:pt>
                <c:pt idx="178">
                  <c:v>59</c:v>
                </c:pt>
                <c:pt idx="179">
                  <c:v>69</c:v>
                </c:pt>
                <c:pt idx="180">
                  <c:v>59</c:v>
                </c:pt>
                <c:pt idx="181">
                  <c:v>78</c:v>
                </c:pt>
                <c:pt idx="182">
                  <c:v>91</c:v>
                </c:pt>
                <c:pt idx="183">
                  <c:v>78</c:v>
                </c:pt>
                <c:pt idx="184">
                  <c:v>73</c:v>
                </c:pt>
                <c:pt idx="185">
                  <c:v>79</c:v>
                </c:pt>
                <c:pt idx="186">
                  <c:v>71</c:v>
                </c:pt>
                <c:pt idx="187">
                  <c:v>73</c:v>
                </c:pt>
                <c:pt idx="188">
                  <c:v>68</c:v>
                </c:pt>
                <c:pt idx="189">
                  <c:v>75</c:v>
                </c:pt>
                <c:pt idx="190">
                  <c:v>93</c:v>
                </c:pt>
                <c:pt idx="191">
                  <c:v>73</c:v>
                </c:pt>
                <c:pt idx="192">
                  <c:v>74</c:v>
                </c:pt>
                <c:pt idx="193">
                  <c:v>76</c:v>
                </c:pt>
                <c:pt idx="194">
                  <c:v>76</c:v>
                </c:pt>
                <c:pt idx="195">
                  <c:v>71</c:v>
                </c:pt>
                <c:pt idx="196">
                  <c:v>73</c:v>
                </c:pt>
                <c:pt idx="197">
                  <c:v>65</c:v>
                </c:pt>
                <c:pt idx="198">
                  <c:v>61</c:v>
                </c:pt>
                <c:pt idx="199">
                  <c:v>78</c:v>
                </c:pt>
                <c:pt idx="200">
                  <c:v>86</c:v>
                </c:pt>
                <c:pt idx="201">
                  <c:v>76</c:v>
                </c:pt>
                <c:pt idx="202">
                  <c:v>49</c:v>
                </c:pt>
                <c:pt idx="203">
                  <c:v>55</c:v>
                </c:pt>
                <c:pt idx="204">
                  <c:v>73</c:v>
                </c:pt>
                <c:pt idx="205">
                  <c:v>88</c:v>
                </c:pt>
                <c:pt idx="206">
                  <c:v>97</c:v>
                </c:pt>
                <c:pt idx="207">
                  <c:v>88</c:v>
                </c:pt>
                <c:pt idx="208">
                  <c:v>83</c:v>
                </c:pt>
                <c:pt idx="209">
                  <c:v>88</c:v>
                </c:pt>
                <c:pt idx="210">
                  <c:v>81</c:v>
                </c:pt>
                <c:pt idx="211">
                  <c:v>64</c:v>
                </c:pt>
                <c:pt idx="212">
                  <c:v>54</c:v>
                </c:pt>
                <c:pt idx="213">
                  <c:v>78</c:v>
                </c:pt>
                <c:pt idx="214">
                  <c:v>84</c:v>
                </c:pt>
                <c:pt idx="215">
                  <c:v>79</c:v>
                </c:pt>
                <c:pt idx="216">
                  <c:v>78</c:v>
                </c:pt>
                <c:pt idx="217">
                  <c:v>90</c:v>
                </c:pt>
                <c:pt idx="218">
                  <c:v>91</c:v>
                </c:pt>
                <c:pt idx="219">
                  <c:v>100</c:v>
                </c:pt>
                <c:pt idx="220">
                  <c:v>88</c:v>
                </c:pt>
                <c:pt idx="221">
                  <c:v>70</c:v>
                </c:pt>
                <c:pt idx="222">
                  <c:v>74</c:v>
                </c:pt>
                <c:pt idx="223">
                  <c:v>64</c:v>
                </c:pt>
                <c:pt idx="224">
                  <c:v>85</c:v>
                </c:pt>
                <c:pt idx="225">
                  <c:v>64</c:v>
                </c:pt>
                <c:pt idx="226">
                  <c:v>72</c:v>
                </c:pt>
                <c:pt idx="227">
                  <c:v>76</c:v>
                </c:pt>
                <c:pt idx="228">
                  <c:v>76</c:v>
                </c:pt>
                <c:pt idx="229">
                  <c:v>76</c:v>
                </c:pt>
                <c:pt idx="230">
                  <c:v>57</c:v>
                </c:pt>
                <c:pt idx="231">
                  <c:v>75</c:v>
                </c:pt>
                <c:pt idx="232">
                  <c:v>79</c:v>
                </c:pt>
                <c:pt idx="233">
                  <c:v>73</c:v>
                </c:pt>
                <c:pt idx="234">
                  <c:v>86</c:v>
                </c:pt>
                <c:pt idx="235">
                  <c:v>73</c:v>
                </c:pt>
                <c:pt idx="236">
                  <c:v>84</c:v>
                </c:pt>
                <c:pt idx="237">
                  <c:v>68</c:v>
                </c:pt>
                <c:pt idx="238">
                  <c:v>75</c:v>
                </c:pt>
                <c:pt idx="239">
                  <c:v>82</c:v>
                </c:pt>
                <c:pt idx="240">
                  <c:v>84</c:v>
                </c:pt>
                <c:pt idx="241">
                  <c:v>89</c:v>
                </c:pt>
                <c:pt idx="242">
                  <c:v>81</c:v>
                </c:pt>
                <c:pt idx="243">
                  <c:v>78</c:v>
                </c:pt>
                <c:pt idx="244">
                  <c:v>76</c:v>
                </c:pt>
                <c:pt idx="245">
                  <c:v>76</c:v>
                </c:pt>
                <c:pt idx="246">
                  <c:v>84</c:v>
                </c:pt>
                <c:pt idx="247">
                  <c:v>68</c:v>
                </c:pt>
                <c:pt idx="248">
                  <c:v>78</c:v>
                </c:pt>
                <c:pt idx="249">
                  <c:v>78</c:v>
                </c:pt>
                <c:pt idx="250">
                  <c:v>80</c:v>
                </c:pt>
                <c:pt idx="251">
                  <c:v>77</c:v>
                </c:pt>
                <c:pt idx="252">
                  <c:v>82</c:v>
                </c:pt>
                <c:pt idx="253">
                  <c:v>48</c:v>
                </c:pt>
                <c:pt idx="254">
                  <c:v>98</c:v>
                </c:pt>
                <c:pt idx="255">
                  <c:v>86</c:v>
                </c:pt>
                <c:pt idx="256">
                  <c:v>85</c:v>
                </c:pt>
                <c:pt idx="257">
                  <c:v>90</c:v>
                </c:pt>
                <c:pt idx="258">
                  <c:v>100</c:v>
                </c:pt>
                <c:pt idx="259">
                  <c:v>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DC9-1447-B89B-15F462B83B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03701904"/>
        <c:axId val="1804105952"/>
      </c:lineChart>
      <c:dateAx>
        <c:axId val="1803701904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38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4105952"/>
        <c:crosses val="autoZero"/>
        <c:auto val="1"/>
        <c:lblOffset val="100"/>
        <c:baseTimeUnit val="days"/>
      </c:dateAx>
      <c:valAx>
        <c:axId val="1804105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3701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4C1CC"/>
            </a:solidFill>
            <a:ln>
              <a:noFill/>
            </a:ln>
            <a:effectLst/>
          </c:spPr>
          <c:invertIfNegative val="0"/>
          <c:cat>
            <c:strRef>
              <c:f>Sheet1!$A$2:$A$25</c:f>
              <c:strCache>
                <c:ptCount val="24"/>
                <c:pt idx="0">
                  <c:v>سليمان الحبيب</c:v>
                </c:pt>
                <c:pt idx="1">
                  <c:v>مستشفى</c:v>
                </c:pt>
                <c:pt idx="2">
                  <c:v>مجموعة الدكتور سليمان الحبيب الطبية</c:v>
                </c:pt>
                <c:pt idx="3">
                  <c:v>طبيب</c:v>
                </c:pt>
                <c:pt idx="4">
                  <c:v>العليا</c:v>
                </c:pt>
                <c:pt idx="5">
                  <c:v>بريدة</c:v>
                </c:pt>
                <c:pt idx="6">
                  <c:v>ولادة</c:v>
                </c:pt>
                <c:pt idx="7">
                  <c:v>القصيم</c:v>
                </c:pt>
                <c:pt idx="8">
                  <c:v>العيادات الشمالية مستشفى دلة</c:v>
                </c:pt>
                <c:pt idx="9">
                  <c:v>عيادة</c:v>
                </c:pt>
                <c:pt idx="10">
                  <c:v>مستشفى د سليمان الحبيب ببريدة</c:v>
                </c:pt>
                <c:pt idx="11">
                  <c:v>الريان</c:v>
                </c:pt>
                <c:pt idx="12">
                  <c:v>مستشفى الحمادي</c:v>
                </c:pt>
                <c:pt idx="13">
                  <c:v>دكتور</c:v>
                </c:pt>
                <c:pt idx="14">
                  <c:v>عظم</c:v>
                </c:pt>
                <c:pt idx="15">
                  <c:v>استشاري</c:v>
                </c:pt>
                <c:pt idx="16">
                  <c:v>جراحة</c:v>
                </c:pt>
                <c:pt idx="17">
                  <c:v>اللغة السويدية</c:v>
                </c:pt>
                <c:pt idx="18">
                  <c:v>السويد</c:v>
                </c:pt>
                <c:pt idx="19">
                  <c:v>السويدي</c:v>
                </c:pt>
                <c:pt idx="20">
                  <c:v>طب الأنف والأذن والحنجرة</c:v>
                </c:pt>
                <c:pt idx="21">
                  <c:v>مستشفى د. سليمان الحبيب في التخصصي</c:v>
                </c:pt>
                <c:pt idx="22">
                  <c:v>تكميم المعدة</c:v>
                </c:pt>
                <c:pt idx="23">
                  <c:v>صيدلية مستشفى الحبيب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100</c:v>
                </c:pt>
                <c:pt idx="1">
                  <c:v>76</c:v>
                </c:pt>
                <c:pt idx="2">
                  <c:v>68</c:v>
                </c:pt>
                <c:pt idx="3">
                  <c:v>10</c:v>
                </c:pt>
                <c:pt idx="4">
                  <c:v>9</c:v>
                </c:pt>
                <c:pt idx="5">
                  <c:v>7</c:v>
                </c:pt>
                <c:pt idx="6">
                  <c:v>6</c:v>
                </c:pt>
                <c:pt idx="7">
                  <c:v>5</c:v>
                </c:pt>
                <c:pt idx="8">
                  <c:v>5</c:v>
                </c:pt>
                <c:pt idx="9">
                  <c:v>3</c:v>
                </c:pt>
                <c:pt idx="10">
                  <c:v>3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0.9</c:v>
                </c:pt>
                <c:pt idx="23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37-7D4B-BEA7-AD98DDB9FB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4491792"/>
        <c:axId val="1766973184"/>
      </c:barChart>
      <c:catAx>
        <c:axId val="1764491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6973184"/>
        <c:crosses val="autoZero"/>
        <c:auto val="1"/>
        <c:lblAlgn val="ctr"/>
        <c:lblOffset val="100"/>
        <c:noMultiLvlLbl val="0"/>
      </c:catAx>
      <c:valAx>
        <c:axId val="1766973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4491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9C48-5969-4CA3-984C-56A6E5DC3D5C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F468-865B-49B0-9FBB-116B9AB5B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6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9C48-5969-4CA3-984C-56A6E5DC3D5C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F468-865B-49B0-9FBB-116B9AB5B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9C48-5969-4CA3-984C-56A6E5DC3D5C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F468-865B-49B0-9FBB-116B9AB5B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3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9C48-5969-4CA3-984C-56A6E5DC3D5C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F468-865B-49B0-9FBB-116B9AB5B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3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9C48-5969-4CA3-984C-56A6E5DC3D5C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F468-865B-49B0-9FBB-116B9AB5B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2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9C48-5969-4CA3-984C-56A6E5DC3D5C}" type="datetimeFigureOut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F468-865B-49B0-9FBB-116B9AB5B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0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9C48-5969-4CA3-984C-56A6E5DC3D5C}" type="datetimeFigureOut">
              <a:rPr lang="en-US" smtClean="0"/>
              <a:t>7/22/19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F468-865B-49B0-9FBB-116B9AB5B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9C48-5969-4CA3-984C-56A6E5DC3D5C}" type="datetimeFigureOut">
              <a:rPr lang="en-US" smtClean="0"/>
              <a:t>7/22/19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F468-865B-49B0-9FBB-116B9AB5B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0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9C48-5969-4CA3-984C-56A6E5DC3D5C}" type="datetimeFigureOut">
              <a:rPr lang="en-US" smtClean="0"/>
              <a:t>7/22/19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F468-865B-49B0-9FBB-116B9AB5B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0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9C48-5969-4CA3-984C-56A6E5DC3D5C}" type="datetimeFigureOut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F468-865B-49B0-9FBB-116B9AB5B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1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9C48-5969-4CA3-984C-56A6E5DC3D5C}" type="datetimeFigureOut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F468-865B-49B0-9FBB-116B9AB5B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9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79C48-5969-4CA3-984C-56A6E5DC3D5C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8F468-865B-49B0-9FBB-116B9AB5B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7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984" y="413482"/>
            <a:ext cx="8983654" cy="1325563"/>
          </a:xfrm>
        </p:spPr>
        <p:txBody>
          <a:bodyPr>
            <a:normAutofit/>
          </a:bodyPr>
          <a:lstStyle/>
          <a:p>
            <a:pPr algn="ctr"/>
            <a:r>
              <a:rPr lang="ar-SA" sz="2400" dirty="0"/>
              <a:t>الاهتمام بالبحث عن </a:t>
            </a:r>
            <a:r>
              <a:rPr lang="ar-SA" sz="2400" dirty="0">
                <a:solidFill>
                  <a:srgbClr val="D41E81"/>
                </a:solidFill>
              </a:rPr>
              <a:t>مستشفى الحبيب </a:t>
            </a:r>
            <a:r>
              <a:rPr lang="ar-SA" sz="2400" dirty="0"/>
              <a:t>بحسب مناطق المملكة خلال سنة</a:t>
            </a:r>
            <a:endParaRPr lang="en-US" sz="2400" dirty="0"/>
          </a:p>
        </p:txBody>
      </p:sp>
      <p:pic>
        <p:nvPicPr>
          <p:cNvPr id="2050" name="Picture 2" descr="ØµØ­ÙÙØ© Ø£Ø¨Ø¹Ø§Ø¯ Ø§ÙØ¥ÙÙØªØ±ÙÙÙØ©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15" y="6279008"/>
            <a:ext cx="692760" cy="41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/>
          <p:cNvCxnSpPr>
            <a:cxnSpLocks/>
          </p:cNvCxnSpPr>
          <p:nvPr/>
        </p:nvCxnSpPr>
        <p:spPr>
          <a:xfrm>
            <a:off x="2953389" y="1328876"/>
            <a:ext cx="6146845" cy="0"/>
          </a:xfrm>
          <a:prstGeom prst="line">
            <a:avLst/>
          </a:prstGeom>
          <a:ln>
            <a:solidFill>
              <a:srgbClr val="31C0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2E24C517-8DB5-8543-A422-64FA07735B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4956671"/>
              </p:ext>
            </p:extLst>
          </p:nvPr>
        </p:nvGraphicFramePr>
        <p:xfrm>
          <a:off x="104930" y="1596832"/>
          <a:ext cx="12087069" cy="4534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93544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E0B6C48-80A4-C549-95C9-5AB725E99CB7}"/>
              </a:ext>
            </a:extLst>
          </p:cNvPr>
          <p:cNvGrpSpPr/>
          <p:nvPr/>
        </p:nvGrpSpPr>
        <p:grpSpPr>
          <a:xfrm>
            <a:off x="1312986" y="0"/>
            <a:ext cx="9392489" cy="6858000"/>
            <a:chOff x="1312986" y="0"/>
            <a:chExt cx="9392489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F364CF9-62E6-704C-8B6F-45EE7FA8F26F}"/>
                </a:ext>
              </a:extLst>
            </p:cNvPr>
            <p:cNvSpPr/>
            <p:nvPr/>
          </p:nvSpPr>
          <p:spPr>
            <a:xfrm>
              <a:off x="1399755" y="0"/>
              <a:ext cx="9218951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FDCED0CA-1D5D-1348-A47E-64BDCC15ABEC}"/>
                </a:ext>
              </a:extLst>
            </p:cNvPr>
            <p:cNvSpPr txBox="1">
              <a:spLocks/>
            </p:cNvSpPr>
            <p:nvPr/>
          </p:nvSpPr>
          <p:spPr>
            <a:xfrm>
              <a:off x="1312986" y="60334"/>
              <a:ext cx="9392489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rtl="1"/>
              <a:r>
                <a:rPr lang="ar-SA" sz="2400" dirty="0"/>
                <a:t>حجم وتنوع المشاعر في أكثر </a:t>
              </a:r>
              <a:r>
                <a:rPr lang="ar-SA" sz="2400" dirty="0" err="1"/>
                <a:t>التغريدات</a:t>
              </a:r>
              <a:r>
                <a:rPr lang="ar-SA" sz="2400" dirty="0"/>
                <a:t> التي تم التفاعل معها حول </a:t>
              </a:r>
              <a:r>
                <a:rPr lang="ar-SA" sz="2400" dirty="0">
                  <a:solidFill>
                    <a:srgbClr val="D41E81"/>
                  </a:solidFill>
                </a:rPr>
                <a:t>مستشفى الحبيب </a:t>
              </a:r>
              <a:r>
                <a:rPr lang="ar-SA" sz="2400" dirty="0"/>
                <a:t>خلال الأعوام</a:t>
              </a:r>
              <a:endParaRPr lang="en-US" sz="2400" dirty="0"/>
            </a:p>
          </p:txBody>
        </p:sp>
        <p:pic>
          <p:nvPicPr>
            <p:cNvPr id="6" name="Picture 2" descr="ØµØ­ÙÙØ© Ø£Ø¨Ø¹Ø§Ø¯ Ø§ÙØ¥ÙÙØªØ±ÙÙÙØ©">
              <a:extLst>
                <a:ext uri="{FF2B5EF4-FFF2-40B4-BE49-F238E27FC236}">
                  <a16:creationId xmlns:a16="http://schemas.microsoft.com/office/drawing/2014/main" id="{4D2DE8D3-FA75-CD43-83AF-4CB0DAF0E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7546" y="6293680"/>
              <a:ext cx="692760" cy="411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2263924-5B60-3849-9D63-1A552CE43449}"/>
                </a:ext>
              </a:extLst>
            </p:cNvPr>
            <p:cNvCxnSpPr>
              <a:cxnSpLocks/>
            </p:cNvCxnSpPr>
            <p:nvPr/>
          </p:nvCxnSpPr>
          <p:spPr>
            <a:xfrm>
              <a:off x="2935808" y="975728"/>
              <a:ext cx="6146845" cy="0"/>
            </a:xfrm>
            <a:prstGeom prst="line">
              <a:avLst/>
            </a:prstGeom>
            <a:ln>
              <a:solidFill>
                <a:srgbClr val="31C0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 descr="/var/folders/l5/9mw8jp7x18j05_2jy5msvpxw0000gn/T/com.microsoft.Word/Content.MSO/3812F59F.tmp">
              <a:extLst>
                <a:ext uri="{FF2B5EF4-FFF2-40B4-BE49-F238E27FC236}">
                  <a16:creationId xmlns:a16="http://schemas.microsoft.com/office/drawing/2014/main" id="{93A76020-B690-8F4E-B088-6B61666D3343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55"/>
            <a:stretch/>
          </p:blipFill>
          <p:spPr bwMode="auto">
            <a:xfrm>
              <a:off x="2612753" y="1442341"/>
              <a:ext cx="6792955" cy="4763217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411126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0D3234C-16E3-F647-A45E-68FFDB786190}"/>
              </a:ext>
            </a:extLst>
          </p:cNvPr>
          <p:cNvGrpSpPr/>
          <p:nvPr/>
        </p:nvGrpSpPr>
        <p:grpSpPr>
          <a:xfrm>
            <a:off x="1486524" y="0"/>
            <a:ext cx="9218951" cy="6858000"/>
            <a:chOff x="1486524" y="0"/>
            <a:chExt cx="9218951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F364CF9-62E6-704C-8B6F-45EE7FA8F26F}"/>
                </a:ext>
              </a:extLst>
            </p:cNvPr>
            <p:cNvSpPr/>
            <p:nvPr/>
          </p:nvSpPr>
          <p:spPr>
            <a:xfrm>
              <a:off x="1486524" y="0"/>
              <a:ext cx="9218951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FDCED0CA-1D5D-1348-A47E-64BDCC15ABEC}"/>
                </a:ext>
              </a:extLst>
            </p:cNvPr>
            <p:cNvSpPr txBox="1">
              <a:spLocks/>
            </p:cNvSpPr>
            <p:nvPr/>
          </p:nvSpPr>
          <p:spPr>
            <a:xfrm>
              <a:off x="1604172" y="60334"/>
              <a:ext cx="8983654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ar-SA" sz="2400" dirty="0"/>
                <a:t>الأشهر التي تم فيها تغريد أكثر </a:t>
              </a:r>
              <a:r>
                <a:rPr lang="ar-SA" sz="2400" dirty="0" err="1"/>
                <a:t>التغريدات</a:t>
              </a:r>
              <a:r>
                <a:rPr lang="ar-SA" sz="2400" dirty="0"/>
                <a:t> التي تم التفاعل معها حول </a:t>
              </a:r>
              <a:r>
                <a:rPr lang="ar-SA" sz="2400" dirty="0">
                  <a:solidFill>
                    <a:srgbClr val="D41E81"/>
                  </a:solidFill>
                </a:rPr>
                <a:t>مستشفى الحبيب</a:t>
              </a:r>
              <a:endParaRPr lang="en-US" sz="2400" dirty="0"/>
            </a:p>
          </p:txBody>
        </p:sp>
        <p:pic>
          <p:nvPicPr>
            <p:cNvPr id="6" name="Picture 2" descr="ØµØ­ÙÙØ© Ø£Ø¨Ø¹Ø§Ø¯ Ø§ÙØ¥ÙÙØªØ±ÙÙÙØ©">
              <a:extLst>
                <a:ext uri="{FF2B5EF4-FFF2-40B4-BE49-F238E27FC236}">
                  <a16:creationId xmlns:a16="http://schemas.microsoft.com/office/drawing/2014/main" id="{4D2DE8D3-FA75-CD43-83AF-4CB0DAF0E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6197" y="6262003"/>
              <a:ext cx="692760" cy="411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2263924-5B60-3849-9D63-1A552CE43449}"/>
                </a:ext>
              </a:extLst>
            </p:cNvPr>
            <p:cNvCxnSpPr>
              <a:cxnSpLocks/>
            </p:cNvCxnSpPr>
            <p:nvPr/>
          </p:nvCxnSpPr>
          <p:spPr>
            <a:xfrm>
              <a:off x="3022577" y="975728"/>
              <a:ext cx="6146845" cy="0"/>
            </a:xfrm>
            <a:prstGeom prst="line">
              <a:avLst/>
            </a:prstGeom>
            <a:ln>
              <a:solidFill>
                <a:srgbClr val="31C0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 descr="/var/folders/l5/9mw8jp7x18j05_2jy5msvpxw0000gn/T/com.microsoft.Word/Content.MSO/4C58C7A3.tmp">
              <a:extLst>
                <a:ext uri="{FF2B5EF4-FFF2-40B4-BE49-F238E27FC236}">
                  <a16:creationId xmlns:a16="http://schemas.microsoft.com/office/drawing/2014/main" id="{6F6E06E4-438A-AD48-ACE4-70295CFC2B1A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22"/>
            <a:stretch/>
          </p:blipFill>
          <p:spPr bwMode="auto">
            <a:xfrm>
              <a:off x="2676197" y="1385897"/>
              <a:ext cx="6839228" cy="44963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615138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F9303FB-46A3-DD43-83B1-2E7D5D5B9F23}"/>
              </a:ext>
            </a:extLst>
          </p:cNvPr>
          <p:cNvGrpSpPr/>
          <p:nvPr/>
        </p:nvGrpSpPr>
        <p:grpSpPr>
          <a:xfrm>
            <a:off x="1312986" y="0"/>
            <a:ext cx="9392489" cy="6858000"/>
            <a:chOff x="1312986" y="0"/>
            <a:chExt cx="9392489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F364CF9-62E6-704C-8B6F-45EE7FA8F26F}"/>
                </a:ext>
              </a:extLst>
            </p:cNvPr>
            <p:cNvSpPr/>
            <p:nvPr/>
          </p:nvSpPr>
          <p:spPr>
            <a:xfrm>
              <a:off x="1399755" y="0"/>
              <a:ext cx="9218951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FDCED0CA-1D5D-1348-A47E-64BDCC15ABEC}"/>
                </a:ext>
              </a:extLst>
            </p:cNvPr>
            <p:cNvSpPr txBox="1">
              <a:spLocks/>
            </p:cNvSpPr>
            <p:nvPr/>
          </p:nvSpPr>
          <p:spPr>
            <a:xfrm>
              <a:off x="1312986" y="60334"/>
              <a:ext cx="9392489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rtl="1"/>
              <a:r>
                <a:rPr lang="ar-SA" sz="2400" dirty="0"/>
                <a:t>حجم وتنوع المشاعر في أكثر </a:t>
              </a:r>
              <a:r>
                <a:rPr lang="ar-SA" sz="2400" dirty="0" err="1"/>
                <a:t>التغريدات</a:t>
              </a:r>
              <a:r>
                <a:rPr lang="ar-SA" sz="2400" dirty="0"/>
                <a:t> التي تم التفاعل معها حول </a:t>
              </a:r>
              <a:r>
                <a:rPr lang="ar-SA" sz="2400" dirty="0">
                  <a:solidFill>
                    <a:srgbClr val="D41E81"/>
                  </a:solidFill>
                </a:rPr>
                <a:t>مستشفى الحبيب </a:t>
              </a:r>
              <a:r>
                <a:rPr lang="ar-SA" sz="2400" dirty="0"/>
                <a:t>خلال الشهور</a:t>
              </a:r>
              <a:endParaRPr lang="en-US" sz="2400" dirty="0"/>
            </a:p>
          </p:txBody>
        </p:sp>
        <p:pic>
          <p:nvPicPr>
            <p:cNvPr id="6" name="Picture 2" descr="ØµØ­ÙÙØ© Ø£Ø¨Ø¹Ø§Ø¯ Ø§ÙØ¥ÙÙØªØ±ÙÙÙØ©">
              <a:extLst>
                <a:ext uri="{FF2B5EF4-FFF2-40B4-BE49-F238E27FC236}">
                  <a16:creationId xmlns:a16="http://schemas.microsoft.com/office/drawing/2014/main" id="{4D2DE8D3-FA75-CD43-83AF-4CB0DAF0E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7546" y="6293680"/>
              <a:ext cx="692760" cy="411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2263924-5B60-3849-9D63-1A552CE43449}"/>
                </a:ext>
              </a:extLst>
            </p:cNvPr>
            <p:cNvCxnSpPr>
              <a:cxnSpLocks/>
            </p:cNvCxnSpPr>
            <p:nvPr/>
          </p:nvCxnSpPr>
          <p:spPr>
            <a:xfrm>
              <a:off x="2935808" y="975728"/>
              <a:ext cx="6146845" cy="0"/>
            </a:xfrm>
            <a:prstGeom prst="line">
              <a:avLst/>
            </a:prstGeom>
            <a:ln>
              <a:solidFill>
                <a:srgbClr val="31C0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/var/folders/l5/9mw8jp7x18j05_2jy5msvpxw0000gn/T/com.microsoft.Word/Content.MSO/D8AAB005.tmp">
              <a:extLst>
                <a:ext uri="{FF2B5EF4-FFF2-40B4-BE49-F238E27FC236}">
                  <a16:creationId xmlns:a16="http://schemas.microsoft.com/office/drawing/2014/main" id="{CBDFFBB7-9473-D944-BFF8-0520529BE658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27"/>
            <a:stretch/>
          </p:blipFill>
          <p:spPr bwMode="auto">
            <a:xfrm>
              <a:off x="2493079" y="1275749"/>
              <a:ext cx="7205842" cy="504377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548715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59E5DC3-0C14-C541-BC72-AC9981D2587F}"/>
              </a:ext>
            </a:extLst>
          </p:cNvPr>
          <p:cNvGrpSpPr/>
          <p:nvPr/>
        </p:nvGrpSpPr>
        <p:grpSpPr>
          <a:xfrm>
            <a:off x="1486524" y="0"/>
            <a:ext cx="9218951" cy="6858000"/>
            <a:chOff x="1486524" y="0"/>
            <a:chExt cx="9218951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F364CF9-62E6-704C-8B6F-45EE7FA8F26F}"/>
                </a:ext>
              </a:extLst>
            </p:cNvPr>
            <p:cNvSpPr/>
            <p:nvPr/>
          </p:nvSpPr>
          <p:spPr>
            <a:xfrm>
              <a:off x="1486524" y="0"/>
              <a:ext cx="9218951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FDCED0CA-1D5D-1348-A47E-64BDCC15ABEC}"/>
                </a:ext>
              </a:extLst>
            </p:cNvPr>
            <p:cNvSpPr txBox="1">
              <a:spLocks/>
            </p:cNvSpPr>
            <p:nvPr/>
          </p:nvSpPr>
          <p:spPr>
            <a:xfrm>
              <a:off x="1604172" y="60334"/>
              <a:ext cx="8983654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ar-SA" sz="2400" dirty="0"/>
                <a:t>الأيام التي تم فيها تغريد أكثر </a:t>
              </a:r>
              <a:r>
                <a:rPr lang="ar-SA" sz="2400" dirty="0" err="1"/>
                <a:t>التغريدات</a:t>
              </a:r>
              <a:r>
                <a:rPr lang="ar-SA" sz="2400" dirty="0"/>
                <a:t> التي تم التفاعل معها حول </a:t>
              </a:r>
              <a:r>
                <a:rPr lang="ar-SA" sz="2400" dirty="0">
                  <a:solidFill>
                    <a:srgbClr val="D41E81"/>
                  </a:solidFill>
                </a:rPr>
                <a:t>مستشفى الحبيب</a:t>
              </a:r>
              <a:endParaRPr lang="en-US" sz="2400" dirty="0"/>
            </a:p>
          </p:txBody>
        </p:sp>
        <p:pic>
          <p:nvPicPr>
            <p:cNvPr id="6" name="Picture 2" descr="ØµØ­ÙÙØ© Ø£Ø¨Ø¹Ø§Ø¯ Ø§ÙØ¥ÙÙØªØ±ÙÙÙØ©">
              <a:extLst>
                <a:ext uri="{FF2B5EF4-FFF2-40B4-BE49-F238E27FC236}">
                  <a16:creationId xmlns:a16="http://schemas.microsoft.com/office/drawing/2014/main" id="{4D2DE8D3-FA75-CD43-83AF-4CB0DAF0E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6563" y="6321637"/>
              <a:ext cx="692760" cy="411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2263924-5B60-3849-9D63-1A552CE43449}"/>
                </a:ext>
              </a:extLst>
            </p:cNvPr>
            <p:cNvCxnSpPr>
              <a:cxnSpLocks/>
            </p:cNvCxnSpPr>
            <p:nvPr/>
          </p:nvCxnSpPr>
          <p:spPr>
            <a:xfrm>
              <a:off x="3022577" y="975728"/>
              <a:ext cx="6146845" cy="0"/>
            </a:xfrm>
            <a:prstGeom prst="line">
              <a:avLst/>
            </a:prstGeom>
            <a:ln>
              <a:solidFill>
                <a:srgbClr val="31C0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/var/folders/l5/9mw8jp7x18j05_2jy5msvpxw0000gn/T/com.microsoft.Word/Content.MSO/C3B4650D.tmp">
              <a:extLst>
                <a:ext uri="{FF2B5EF4-FFF2-40B4-BE49-F238E27FC236}">
                  <a16:creationId xmlns:a16="http://schemas.microsoft.com/office/drawing/2014/main" id="{69419FEB-8069-E44F-924C-376BB3ADB597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238"/>
            <a:stretch/>
          </p:blipFill>
          <p:spPr bwMode="auto">
            <a:xfrm>
              <a:off x="2276971" y="1235225"/>
              <a:ext cx="7638056" cy="517745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267427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3563C9D-63EE-0B48-A24E-CF5A1F79DC66}"/>
              </a:ext>
            </a:extLst>
          </p:cNvPr>
          <p:cNvGrpSpPr/>
          <p:nvPr/>
        </p:nvGrpSpPr>
        <p:grpSpPr>
          <a:xfrm>
            <a:off x="1312986" y="0"/>
            <a:ext cx="9392489" cy="6858000"/>
            <a:chOff x="1312986" y="0"/>
            <a:chExt cx="9392489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F364CF9-62E6-704C-8B6F-45EE7FA8F26F}"/>
                </a:ext>
              </a:extLst>
            </p:cNvPr>
            <p:cNvSpPr/>
            <p:nvPr/>
          </p:nvSpPr>
          <p:spPr>
            <a:xfrm>
              <a:off x="1399755" y="0"/>
              <a:ext cx="9218951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FDCED0CA-1D5D-1348-A47E-64BDCC15ABEC}"/>
                </a:ext>
              </a:extLst>
            </p:cNvPr>
            <p:cNvSpPr txBox="1">
              <a:spLocks/>
            </p:cNvSpPr>
            <p:nvPr/>
          </p:nvSpPr>
          <p:spPr>
            <a:xfrm>
              <a:off x="1312986" y="60334"/>
              <a:ext cx="9392489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rtl="1"/>
              <a:r>
                <a:rPr lang="ar-SA" sz="2400" dirty="0"/>
                <a:t>حجم وتنوع المشاعر في أكثر </a:t>
              </a:r>
              <a:r>
                <a:rPr lang="ar-SA" sz="2400" dirty="0" err="1"/>
                <a:t>التغريدات</a:t>
              </a:r>
              <a:r>
                <a:rPr lang="ar-SA" sz="2400" dirty="0"/>
                <a:t> التي تم التفاعل معها حول </a:t>
              </a:r>
              <a:r>
                <a:rPr lang="ar-SA" sz="2400" dirty="0">
                  <a:solidFill>
                    <a:srgbClr val="D41E81"/>
                  </a:solidFill>
                </a:rPr>
                <a:t>مستشفى الحبيب </a:t>
              </a:r>
              <a:r>
                <a:rPr lang="ar-SA" sz="2400" dirty="0"/>
                <a:t>خلال الأيام</a:t>
              </a:r>
              <a:endParaRPr lang="en-US" sz="2400" dirty="0"/>
            </a:p>
          </p:txBody>
        </p:sp>
        <p:pic>
          <p:nvPicPr>
            <p:cNvPr id="6" name="Picture 2" descr="ØµØ­ÙÙØ© Ø£Ø¨Ø¹Ø§Ø¯ Ø§ÙØ¥ÙÙØªØ±ÙÙÙØ©">
              <a:extLst>
                <a:ext uri="{FF2B5EF4-FFF2-40B4-BE49-F238E27FC236}">
                  <a16:creationId xmlns:a16="http://schemas.microsoft.com/office/drawing/2014/main" id="{4D2DE8D3-FA75-CD43-83AF-4CB0DAF0E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7546" y="6293680"/>
              <a:ext cx="692760" cy="411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2263924-5B60-3849-9D63-1A552CE43449}"/>
                </a:ext>
              </a:extLst>
            </p:cNvPr>
            <p:cNvCxnSpPr>
              <a:cxnSpLocks/>
            </p:cNvCxnSpPr>
            <p:nvPr/>
          </p:nvCxnSpPr>
          <p:spPr>
            <a:xfrm>
              <a:off x="2935808" y="975728"/>
              <a:ext cx="6146845" cy="0"/>
            </a:xfrm>
            <a:prstGeom prst="line">
              <a:avLst/>
            </a:prstGeom>
            <a:ln>
              <a:solidFill>
                <a:srgbClr val="31C0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 descr="/var/folders/l5/9mw8jp7x18j05_2jy5msvpxw0000gn/T/com.microsoft.Word/Content.MSO/5421655B.tmp">
              <a:extLst>
                <a:ext uri="{FF2B5EF4-FFF2-40B4-BE49-F238E27FC236}">
                  <a16:creationId xmlns:a16="http://schemas.microsoft.com/office/drawing/2014/main" id="{E42BC930-D812-824D-AA95-496CA6924190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"/>
            <a:stretch/>
          </p:blipFill>
          <p:spPr bwMode="auto">
            <a:xfrm>
              <a:off x="2168026" y="1083690"/>
              <a:ext cx="7682408" cy="551219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974550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821" y="413482"/>
            <a:ext cx="8983654" cy="1325563"/>
          </a:xfrm>
        </p:spPr>
        <p:txBody>
          <a:bodyPr>
            <a:normAutofit/>
          </a:bodyPr>
          <a:lstStyle/>
          <a:p>
            <a:pPr algn="ctr"/>
            <a:r>
              <a:rPr lang="ar-SA" sz="2400" dirty="0"/>
              <a:t>الاهتمام بالبحث عن </a:t>
            </a:r>
            <a:r>
              <a:rPr lang="ar-SA" sz="2400" dirty="0">
                <a:solidFill>
                  <a:srgbClr val="D41E81"/>
                </a:solidFill>
              </a:rPr>
              <a:t>مستشفى الحبيب </a:t>
            </a:r>
            <a:r>
              <a:rPr lang="ar-SA" sz="2400" dirty="0"/>
              <a:t>بحسب مناطق المملكة خلال خمسة سنوات</a:t>
            </a:r>
            <a:endParaRPr lang="en-US" sz="2400" dirty="0"/>
          </a:p>
        </p:txBody>
      </p:sp>
      <p:pic>
        <p:nvPicPr>
          <p:cNvPr id="2050" name="Picture 2" descr="ØµØ­ÙÙØ© Ø£Ø¨Ø¹Ø§Ø¯ Ø§ÙØ¥ÙÙØªØ±ÙÙÙØ©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91" y="6342710"/>
            <a:ext cx="692760" cy="41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/>
          <p:cNvCxnSpPr>
            <a:cxnSpLocks/>
          </p:cNvCxnSpPr>
          <p:nvPr/>
        </p:nvCxnSpPr>
        <p:spPr>
          <a:xfrm>
            <a:off x="3022577" y="1328876"/>
            <a:ext cx="6146845" cy="0"/>
          </a:xfrm>
          <a:prstGeom prst="line">
            <a:avLst/>
          </a:prstGeom>
          <a:ln>
            <a:solidFill>
              <a:srgbClr val="31C0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7A53C92-79BC-8347-A0AC-C0A491A704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2170366"/>
              </p:ext>
            </p:extLst>
          </p:nvPr>
        </p:nvGraphicFramePr>
        <p:xfrm>
          <a:off x="164891" y="1739045"/>
          <a:ext cx="11857219" cy="4399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977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1946440-3FE2-AF4F-8372-D2C564275306}"/>
              </a:ext>
            </a:extLst>
          </p:cNvPr>
          <p:cNvGrpSpPr/>
          <p:nvPr/>
        </p:nvGrpSpPr>
        <p:grpSpPr>
          <a:xfrm>
            <a:off x="2274780" y="321729"/>
            <a:ext cx="7642434" cy="5843397"/>
            <a:chOff x="2274780" y="321729"/>
            <a:chExt cx="7642434" cy="5843397"/>
          </a:xfrm>
        </p:grpSpPr>
        <p:pic>
          <p:nvPicPr>
            <p:cNvPr id="2050" name="Picture 2" descr="ØµØ­ÙÙØ© Ø£Ø¨Ø¹Ø§Ø¯ Ø§ÙØ¥ÙÙØªØ±ÙÙÙØ©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4780" y="5753545"/>
              <a:ext cx="692760" cy="411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1B25328-25AD-1748-9A94-189515FE516C}"/>
                </a:ext>
              </a:extLst>
            </p:cNvPr>
            <p:cNvGrpSpPr/>
            <p:nvPr/>
          </p:nvGrpSpPr>
          <p:grpSpPr>
            <a:xfrm>
              <a:off x="2274781" y="321729"/>
              <a:ext cx="7642433" cy="5446247"/>
              <a:chOff x="3971445" y="2280134"/>
              <a:chExt cx="5317026" cy="3789086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D0C094E1-8EE3-4C4E-8B97-8BBD3A2699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971445" y="2280134"/>
                <a:ext cx="5317026" cy="3553546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E63253C-546A-6F4C-AA8B-B1D0D52CEB65}"/>
                  </a:ext>
                </a:extLst>
              </p:cNvPr>
              <p:cNvSpPr txBox="1"/>
              <p:nvPr/>
            </p:nvSpPr>
            <p:spPr>
              <a:xfrm>
                <a:off x="3971445" y="5833680"/>
                <a:ext cx="5317025" cy="235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ctr" defTabSz="914400" rtl="1" eaLnBrk="1" latinLnBrk="0" hangingPunct="1"/>
                <a:r>
                  <a:rPr lang="ar-SA" sz="1600" dirty="0">
                    <a:solidFill>
                      <a:srgbClr val="5D5D5D"/>
                    </a:solidFill>
                  </a:rPr>
                  <a:t>التاريخ</a:t>
                </a:r>
                <a:endParaRPr lang="en-US" sz="1600" dirty="0">
                  <a:solidFill>
                    <a:srgbClr val="5D5D5D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467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ØµØ­ÙÙØ© Ø£Ø¨Ø¹Ø§Ø¯ Ø§ÙØ¥ÙÙØªØ±ÙÙÙØ©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91" y="6221896"/>
            <a:ext cx="692760" cy="41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8B9D826-5C61-BD43-BC77-57BEE39698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414779"/>
              </p:ext>
            </p:extLst>
          </p:nvPr>
        </p:nvGraphicFramePr>
        <p:xfrm>
          <a:off x="380654" y="340386"/>
          <a:ext cx="11430692" cy="5686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47181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0429268-2655-5D4E-B053-EFD3ADFD59D6}"/>
              </a:ext>
            </a:extLst>
          </p:cNvPr>
          <p:cNvSpPr/>
          <p:nvPr/>
        </p:nvSpPr>
        <p:spPr>
          <a:xfrm>
            <a:off x="1486523" y="0"/>
            <a:ext cx="921895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821" y="60334"/>
            <a:ext cx="8983654" cy="1325563"/>
          </a:xfrm>
        </p:spPr>
        <p:txBody>
          <a:bodyPr>
            <a:normAutofit/>
          </a:bodyPr>
          <a:lstStyle/>
          <a:p>
            <a:pPr algn="ctr"/>
            <a:r>
              <a:rPr lang="ar-SA" sz="2400" dirty="0"/>
              <a:t>المواضيع الأكثر رواجاً ذات الصلة بعمليات البحث عن </a:t>
            </a:r>
            <a:r>
              <a:rPr lang="ar-SA" sz="2400" dirty="0">
                <a:solidFill>
                  <a:srgbClr val="D41E81"/>
                </a:solidFill>
              </a:rPr>
              <a:t>مستشفى الحبيب </a:t>
            </a:r>
            <a:r>
              <a:rPr lang="ar-SA" sz="2400" dirty="0"/>
              <a:t>خلال سنة</a:t>
            </a:r>
            <a:endParaRPr lang="en-US" sz="2400" dirty="0"/>
          </a:p>
        </p:txBody>
      </p:sp>
      <p:pic>
        <p:nvPicPr>
          <p:cNvPr id="2050" name="Picture 2" descr="ØµØ­ÙÙØ© Ø£Ø¨Ø¹Ø§Ø¯ Ø§ÙØ¥ÙÙØªØ±ÙÙÙØ©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171" y="6342573"/>
            <a:ext cx="692760" cy="41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/>
          <p:cNvCxnSpPr>
            <a:cxnSpLocks/>
          </p:cNvCxnSpPr>
          <p:nvPr/>
        </p:nvCxnSpPr>
        <p:spPr>
          <a:xfrm>
            <a:off x="3022577" y="975728"/>
            <a:ext cx="6146845" cy="0"/>
          </a:xfrm>
          <a:prstGeom prst="line">
            <a:avLst/>
          </a:prstGeom>
          <a:ln>
            <a:solidFill>
              <a:srgbClr val="31C0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D0C094E1-8EE3-4C4E-8B97-8BBD3A2699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3" t="5816" r="41937" b="50913"/>
          <a:stretch/>
        </p:blipFill>
        <p:spPr>
          <a:xfrm>
            <a:off x="1604171" y="1446231"/>
            <a:ext cx="8983653" cy="479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05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0429268-2655-5D4E-B053-EFD3ADFD59D6}"/>
              </a:ext>
            </a:extLst>
          </p:cNvPr>
          <p:cNvSpPr/>
          <p:nvPr/>
        </p:nvSpPr>
        <p:spPr>
          <a:xfrm>
            <a:off x="1486523" y="0"/>
            <a:ext cx="921895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821" y="60334"/>
            <a:ext cx="8983654" cy="1325563"/>
          </a:xfrm>
        </p:spPr>
        <p:txBody>
          <a:bodyPr>
            <a:normAutofit/>
          </a:bodyPr>
          <a:lstStyle/>
          <a:p>
            <a:pPr algn="ctr"/>
            <a:r>
              <a:rPr lang="ar-SA" sz="2400" dirty="0"/>
              <a:t>المواضيع الأكثر رواجاً ذات الصلة بعمليات البحث عن </a:t>
            </a:r>
            <a:r>
              <a:rPr lang="ar-SA" sz="2400" dirty="0">
                <a:solidFill>
                  <a:srgbClr val="D41E81"/>
                </a:solidFill>
              </a:rPr>
              <a:t>مستشفى الحبيب </a:t>
            </a:r>
            <a:r>
              <a:rPr lang="ar-SA" sz="2400" dirty="0"/>
              <a:t>خلال خمسة سنوات</a:t>
            </a:r>
            <a:endParaRPr lang="en-US" sz="2400" dirty="0"/>
          </a:p>
        </p:txBody>
      </p:sp>
      <p:pic>
        <p:nvPicPr>
          <p:cNvPr id="2050" name="Picture 2" descr="ØµØ­ÙÙØ© Ø£Ø¨Ø¹Ø§Ø¯ Ø§ÙØ¥ÙÙØªØ±ÙÙÙØ©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06" y="6312593"/>
            <a:ext cx="692760" cy="41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/>
          <p:cNvCxnSpPr>
            <a:cxnSpLocks/>
          </p:cNvCxnSpPr>
          <p:nvPr/>
        </p:nvCxnSpPr>
        <p:spPr>
          <a:xfrm>
            <a:off x="3022577" y="975728"/>
            <a:ext cx="6146845" cy="0"/>
          </a:xfrm>
          <a:prstGeom prst="line">
            <a:avLst/>
          </a:prstGeom>
          <a:ln>
            <a:solidFill>
              <a:srgbClr val="31C0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FED7C2D-59DE-B04F-AA27-C79C9D3BB3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4507067"/>
              </p:ext>
            </p:extLst>
          </p:nvPr>
        </p:nvGraphicFramePr>
        <p:xfrm>
          <a:off x="188209" y="1047681"/>
          <a:ext cx="11863883" cy="4884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3917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0429268-2655-5D4E-B053-EFD3ADFD59D6}"/>
              </a:ext>
            </a:extLst>
          </p:cNvPr>
          <p:cNvSpPr/>
          <p:nvPr/>
        </p:nvSpPr>
        <p:spPr>
          <a:xfrm>
            <a:off x="1486523" y="0"/>
            <a:ext cx="921895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821" y="60334"/>
            <a:ext cx="8983654" cy="1325563"/>
          </a:xfrm>
        </p:spPr>
        <p:txBody>
          <a:bodyPr>
            <a:normAutofit/>
          </a:bodyPr>
          <a:lstStyle/>
          <a:p>
            <a:pPr algn="ctr"/>
            <a:r>
              <a:rPr lang="ar-SA" sz="2400" dirty="0"/>
              <a:t>أكثر الكلمات شيوعاً في </a:t>
            </a:r>
            <a:r>
              <a:rPr lang="ar-SA" sz="2400" dirty="0" err="1"/>
              <a:t>التغريدات</a:t>
            </a:r>
            <a:r>
              <a:rPr lang="ar-SA" sz="2400" dirty="0"/>
              <a:t> المتعلقة بـ </a:t>
            </a:r>
            <a:r>
              <a:rPr lang="ar-SA" sz="2400" dirty="0">
                <a:solidFill>
                  <a:srgbClr val="D41E81"/>
                </a:solidFill>
              </a:rPr>
              <a:t>مستشفى الحبيب</a:t>
            </a:r>
            <a:endParaRPr lang="en-US" sz="2400" dirty="0"/>
          </a:p>
        </p:txBody>
      </p:sp>
      <p:pic>
        <p:nvPicPr>
          <p:cNvPr id="2050" name="Picture 2" descr="ØµØ­ÙÙØ© Ø£Ø¨Ø¹Ø§Ø¯ Ø§ÙØ¥ÙÙØªØ±ÙÙÙØ©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06" y="6312593"/>
            <a:ext cx="692760" cy="41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/>
          <p:cNvCxnSpPr>
            <a:cxnSpLocks/>
          </p:cNvCxnSpPr>
          <p:nvPr/>
        </p:nvCxnSpPr>
        <p:spPr>
          <a:xfrm>
            <a:off x="3022577" y="975728"/>
            <a:ext cx="6146845" cy="0"/>
          </a:xfrm>
          <a:prstGeom prst="line">
            <a:avLst/>
          </a:prstGeom>
          <a:ln>
            <a:solidFill>
              <a:srgbClr val="31C0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DB9ED55-33DE-EB4E-BD98-538FE9E9AF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" t="20209" r="7992" b="19487"/>
          <a:stretch/>
        </p:blipFill>
        <p:spPr>
          <a:xfrm>
            <a:off x="615174" y="1385897"/>
            <a:ext cx="10961652" cy="451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47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B347D9F-8F2F-A448-B4A8-EAB66B3168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7811329"/>
              </p:ext>
            </p:extLst>
          </p:nvPr>
        </p:nvGraphicFramePr>
        <p:xfrm>
          <a:off x="838199" y="1891123"/>
          <a:ext cx="10515600" cy="338328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983242">
                  <a:extLst>
                    <a:ext uri="{9D8B030D-6E8A-4147-A177-3AD203B41FA5}">
                      <a16:colId xmlns:a16="http://schemas.microsoft.com/office/drawing/2014/main" val="2787437199"/>
                    </a:ext>
                  </a:extLst>
                </a:gridCol>
                <a:gridCol w="8532358">
                  <a:extLst>
                    <a:ext uri="{9D8B030D-6E8A-4147-A177-3AD203B41FA5}">
                      <a16:colId xmlns:a16="http://schemas.microsoft.com/office/drawing/2014/main" val="164293873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dirty="0">
                          <a:effectLst/>
                        </a:rPr>
                        <a:t>المغرد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dirty="0" err="1">
                          <a:effectLst/>
                        </a:rPr>
                        <a:t>التغريدة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1331203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twaqee3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>
                          <a:effectLst/>
                        </a:rPr>
                        <a:t>اليوم في مستشفى الحبيب اردني امام الكاونتر يرفع صوته على الموظفات السعوديات لاحول لهن ولا قوة، والغريب في الامر ان حارس الامن والسعوديون يتفرجون ! الامر الذي جعلني اتدخل وادخل معه في مشكلة انتهت في مكاتب علاقات المرضى . مثل هذا المقيم ان لم يجد مواطن يعلمه حجمه سيستمر 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679315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sa_alnaseeb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>
                          <a:effectLst/>
                        </a:rPr>
                        <a:t>يرقد على السرير الأبيض في مستشفى الحبيب التخصصي اخي الاكبر لاعب نادي الهلال السابق فهد بن نصيب (ابوتركي) دعواتكم له يالغالين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54100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nasssr_forever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... </a:t>
                      </a:r>
                      <a:r>
                        <a:rPr lang="ar-SA" sz="1600">
                          <a:effectLst/>
                        </a:rPr>
                        <a:t>تلقينا في مجلس قدامى لاعبي النصر رساله من ابنة اللاعب الدولي السابق ونادي النصر يعقوب مرسال تطلب فيها ألمساعده بحاجة والدها لمتبرعين بالدم وفصيلته</a:t>
                      </a:r>
                      <a:r>
                        <a:rPr lang="en-US" sz="1600">
                          <a:effectLst/>
                        </a:rPr>
                        <a:t> o+ </a:t>
                      </a:r>
                      <a:r>
                        <a:rPr lang="ar-SA" sz="1600">
                          <a:effectLst/>
                        </a:rPr>
                        <a:t>وهو في العنايه المركزه في مستشفى الحبيب ( السويدي</a:t>
                      </a:r>
                      <a:r>
                        <a:rPr lang="en-US" sz="1600">
                          <a:effectLst/>
                        </a:rPr>
                        <a:t> )  </a:t>
                      </a:r>
                      <a:r>
                        <a:rPr lang="ar-SA" sz="1600">
                          <a:effectLst/>
                        </a:rPr>
                        <a:t>المرجو ممن لديه القدره على مساعدته ( جزاكم الله خير</a:t>
                      </a:r>
                      <a:r>
                        <a:rPr lang="en-US" sz="1600">
                          <a:effectLst/>
                        </a:rPr>
                        <a:t> 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426789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dr_khalidalsaud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*** </a:t>
                      </a:r>
                      <a:r>
                        <a:rPr lang="ar-SA" sz="1600">
                          <a:effectLst/>
                        </a:rPr>
                        <a:t>عاجل جداً </a:t>
                      </a:r>
                      <a:r>
                        <a:rPr lang="en-US" sz="1600">
                          <a:effectLst/>
                        </a:rPr>
                        <a:t>***  </a:t>
                      </a:r>
                      <a:r>
                        <a:rPr lang="ar-SA" sz="1600">
                          <a:effectLst/>
                        </a:rPr>
                        <a:t>مطلوب متبرعين للدم من </a:t>
                      </a:r>
                      <a:r>
                        <a:rPr lang="en-US" sz="1600">
                          <a:effectLst/>
                        </a:rPr>
                        <a:t>" </a:t>
                      </a:r>
                      <a:r>
                        <a:rPr lang="ar-SA" sz="1600">
                          <a:effectLst/>
                        </a:rPr>
                        <a:t>أي فصيله </a:t>
                      </a:r>
                      <a:r>
                        <a:rPr lang="en-US" sz="1600">
                          <a:effectLst/>
                        </a:rPr>
                        <a:t>" </a:t>
                      </a:r>
                      <a:r>
                        <a:rPr lang="ar-SA" sz="1600">
                          <a:effectLst/>
                        </a:rPr>
                        <a:t>، للوالد الشيخ محمد بن منصور العواجي .. المكان : مستشفى الحبيب في </a:t>
                      </a:r>
                      <a:r>
                        <a:rPr lang="en-US" sz="1600">
                          <a:effectLst/>
                        </a:rPr>
                        <a:t>" </a:t>
                      </a:r>
                      <a:r>
                        <a:rPr lang="ar-SA" sz="1600">
                          <a:effectLst/>
                        </a:rPr>
                        <a:t>حي الريان </a:t>
                      </a:r>
                      <a:r>
                        <a:rPr lang="en-US" sz="1600">
                          <a:effectLst/>
                        </a:rPr>
                        <a:t>" </a:t>
                      </a:r>
                      <a:r>
                        <a:rPr lang="ar-SA" sz="1600">
                          <a:effectLst/>
                        </a:rPr>
                        <a:t>بالرياض .. رقم الملف : 168208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5023646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alfheeda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dirty="0">
                          <a:effectLst/>
                        </a:rPr>
                        <a:t>الطفلة </a:t>
                      </a:r>
                      <a:r>
                        <a:rPr lang="ar-SA" sz="1600" dirty="0" err="1">
                          <a:effectLst/>
                        </a:rPr>
                        <a:t>رتيل</a:t>
                      </a:r>
                      <a:r>
                        <a:rPr lang="ar-SA" sz="1600" dirty="0">
                          <a:effectLst/>
                        </a:rPr>
                        <a:t> ضيف الله العتيبي في حاجة ماسة للتبرع بالدم، وهي ترقد في مستشفى سليمان الحبيب الطبي #الرياض (حي السويدي)  رقم الملف : 2563001  </a:t>
                      </a:r>
                      <a:r>
                        <a:rPr lang="en-US" sz="1600" dirty="0">
                          <a:effectLst/>
                        </a:rPr>
                        <a:t>💉</a:t>
                      </a:r>
                      <a:r>
                        <a:rPr lang="ar-SA" sz="1600" dirty="0">
                          <a:effectLst/>
                        </a:rPr>
                        <a:t> فصيلة : +</a:t>
                      </a:r>
                      <a:r>
                        <a:rPr lang="en-US" sz="1600" dirty="0">
                          <a:effectLst/>
                        </a:rPr>
                        <a:t>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8994147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DCED0CA-1D5D-1348-A47E-64BDCC15ABEC}"/>
              </a:ext>
            </a:extLst>
          </p:cNvPr>
          <p:cNvSpPr txBox="1">
            <a:spLocks/>
          </p:cNvSpPr>
          <p:nvPr/>
        </p:nvSpPr>
        <p:spPr>
          <a:xfrm>
            <a:off x="1721821" y="60334"/>
            <a:ext cx="89836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ar-SA" sz="2400" dirty="0"/>
              <a:t>أكثر </a:t>
            </a:r>
            <a:r>
              <a:rPr lang="ar-SA" sz="2400" dirty="0" err="1"/>
              <a:t>التغريدات</a:t>
            </a:r>
            <a:r>
              <a:rPr lang="ar-SA" sz="2400" dirty="0"/>
              <a:t> التي تم التفاعل معها حول </a:t>
            </a:r>
            <a:r>
              <a:rPr lang="ar-SA" sz="2400" dirty="0">
                <a:solidFill>
                  <a:srgbClr val="D41E81"/>
                </a:solidFill>
              </a:rPr>
              <a:t>مستشفى الحبيب</a:t>
            </a:r>
            <a:endParaRPr lang="en-US" sz="2400" dirty="0"/>
          </a:p>
        </p:txBody>
      </p:sp>
      <p:pic>
        <p:nvPicPr>
          <p:cNvPr id="6" name="Picture 2" descr="ØµØ­ÙÙØ© Ø£Ø¨Ø¹Ø§Ø¯ Ø§ÙØ¥ÙÙØªØ±ÙÙÙØ©">
            <a:extLst>
              <a:ext uri="{FF2B5EF4-FFF2-40B4-BE49-F238E27FC236}">
                <a16:creationId xmlns:a16="http://schemas.microsoft.com/office/drawing/2014/main" id="{4D2DE8D3-FA75-CD43-83AF-4CB0DAF0E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06" y="6312593"/>
            <a:ext cx="692760" cy="41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263924-5B60-3849-9D63-1A552CE43449}"/>
              </a:ext>
            </a:extLst>
          </p:cNvPr>
          <p:cNvCxnSpPr>
            <a:cxnSpLocks/>
          </p:cNvCxnSpPr>
          <p:nvPr/>
        </p:nvCxnSpPr>
        <p:spPr>
          <a:xfrm>
            <a:off x="3022577" y="975728"/>
            <a:ext cx="6146845" cy="0"/>
          </a:xfrm>
          <a:prstGeom prst="line">
            <a:avLst/>
          </a:prstGeom>
          <a:ln>
            <a:solidFill>
              <a:srgbClr val="31C0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618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6DB7121-D756-B443-A3C6-277DE44A9001}"/>
              </a:ext>
            </a:extLst>
          </p:cNvPr>
          <p:cNvGrpSpPr/>
          <p:nvPr/>
        </p:nvGrpSpPr>
        <p:grpSpPr>
          <a:xfrm>
            <a:off x="1486524" y="0"/>
            <a:ext cx="9218951" cy="6858000"/>
            <a:chOff x="1486524" y="0"/>
            <a:chExt cx="9218951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F364CF9-62E6-704C-8B6F-45EE7FA8F26F}"/>
                </a:ext>
              </a:extLst>
            </p:cNvPr>
            <p:cNvSpPr/>
            <p:nvPr/>
          </p:nvSpPr>
          <p:spPr>
            <a:xfrm>
              <a:off x="1486524" y="0"/>
              <a:ext cx="9218951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FDCED0CA-1D5D-1348-A47E-64BDCC15ABEC}"/>
                </a:ext>
              </a:extLst>
            </p:cNvPr>
            <p:cNvSpPr txBox="1">
              <a:spLocks/>
            </p:cNvSpPr>
            <p:nvPr/>
          </p:nvSpPr>
          <p:spPr>
            <a:xfrm>
              <a:off x="1604172" y="60334"/>
              <a:ext cx="8983654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ar-SA" sz="2400" dirty="0"/>
                <a:t>سنة تغريد أكثر </a:t>
              </a:r>
              <a:r>
                <a:rPr lang="ar-SA" sz="2400" dirty="0" err="1"/>
                <a:t>التغريدات</a:t>
              </a:r>
              <a:r>
                <a:rPr lang="ar-SA" sz="2400" dirty="0"/>
                <a:t> التي تم التفاعل معها حول </a:t>
              </a:r>
              <a:r>
                <a:rPr lang="ar-SA" sz="2400" dirty="0">
                  <a:solidFill>
                    <a:srgbClr val="D41E81"/>
                  </a:solidFill>
                </a:rPr>
                <a:t>مستشفى الحبيب</a:t>
              </a:r>
              <a:endParaRPr lang="en-US" sz="2400" dirty="0"/>
            </a:p>
          </p:txBody>
        </p:sp>
        <p:pic>
          <p:nvPicPr>
            <p:cNvPr id="6" name="Picture 2" descr="ØµØ­ÙÙØ© Ø£Ø¨Ø¹Ø§Ø¯ Ø§ÙØ¥ÙÙØªØ±ÙÙÙØ©">
              <a:extLst>
                <a:ext uri="{FF2B5EF4-FFF2-40B4-BE49-F238E27FC236}">
                  <a16:creationId xmlns:a16="http://schemas.microsoft.com/office/drawing/2014/main" id="{4D2DE8D3-FA75-CD43-83AF-4CB0DAF0E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6197" y="6262003"/>
              <a:ext cx="692760" cy="411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2263924-5B60-3849-9D63-1A552CE43449}"/>
                </a:ext>
              </a:extLst>
            </p:cNvPr>
            <p:cNvCxnSpPr>
              <a:cxnSpLocks/>
            </p:cNvCxnSpPr>
            <p:nvPr/>
          </p:nvCxnSpPr>
          <p:spPr>
            <a:xfrm>
              <a:off x="3022577" y="975728"/>
              <a:ext cx="6146845" cy="0"/>
            </a:xfrm>
            <a:prstGeom prst="line">
              <a:avLst/>
            </a:prstGeom>
            <a:ln>
              <a:solidFill>
                <a:srgbClr val="31C0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/var/folders/l5/9mw8jp7x18j05_2jy5msvpxw0000gn/T/com.microsoft.Word/Content.MSO/39135F67.tmp">
              <a:extLst>
                <a:ext uri="{FF2B5EF4-FFF2-40B4-BE49-F238E27FC236}">
                  <a16:creationId xmlns:a16="http://schemas.microsoft.com/office/drawing/2014/main" id="{B3F25410-79D2-FF4A-B531-B7C1A988C70D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24"/>
            <a:stretch/>
          </p:blipFill>
          <p:spPr bwMode="auto">
            <a:xfrm>
              <a:off x="2585104" y="1385897"/>
              <a:ext cx="7021791" cy="467172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464692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A8AFA8"/>
      </a:dk2>
      <a:lt2>
        <a:srgbClr val="E7E6E6"/>
      </a:lt2>
      <a:accent1>
        <a:srgbClr val="FE0088"/>
      </a:accent1>
      <a:accent2>
        <a:srgbClr val="444478"/>
      </a:accent2>
      <a:accent3>
        <a:srgbClr val="A5A5A5"/>
      </a:accent3>
      <a:accent4>
        <a:srgbClr val="FF2C78"/>
      </a:accent4>
      <a:accent5>
        <a:srgbClr val="FF2C78"/>
      </a:accent5>
      <a:accent6>
        <a:srgbClr val="2FCECC"/>
      </a:accent6>
      <a:hlink>
        <a:srgbClr val="9C9E9E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15572</TotalTime>
  <Words>363</Words>
  <Application>Microsoft Macintosh PowerPoint</Application>
  <PresentationFormat>Widescreen</PresentationFormat>
  <Paragraphs>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الاهتمام بالبحث عن مستشفى الحبيب بحسب مناطق المملكة خلال سنة</vt:lpstr>
      <vt:lpstr>الاهتمام بالبحث عن مستشفى الحبيب بحسب مناطق المملكة خلال خمسة سنوات</vt:lpstr>
      <vt:lpstr>PowerPoint Presentation</vt:lpstr>
      <vt:lpstr>PowerPoint Presentation</vt:lpstr>
      <vt:lpstr>المواضيع الأكثر رواجاً ذات الصلة بعمليات البحث عن مستشفى الحبيب خلال سنة</vt:lpstr>
      <vt:lpstr>المواضيع الأكثر رواجاً ذات الصلة بعمليات البحث عن مستشفى الحبيب خلال خمسة سنوات</vt:lpstr>
      <vt:lpstr>أكثر الكلمات شيوعاً في التغريدات المتعلقة بـ مستشفى الحبيب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أكثر التغريدات المؤثرة في هاشتاق #المؤتمر_الصحفي_عن_اللائحة_التعليمية</dc:title>
  <dc:creator>mashael alzaid</dc:creator>
  <cp:lastModifiedBy>مشاعل بنت عبدالعليم بن الزيد</cp:lastModifiedBy>
  <cp:revision>17</cp:revision>
  <dcterms:created xsi:type="dcterms:W3CDTF">2019-07-11T13:10:58Z</dcterms:created>
  <dcterms:modified xsi:type="dcterms:W3CDTF">2019-07-23T17:24:47Z</dcterms:modified>
</cp:coreProperties>
</file>