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1669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2825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790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27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750079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56560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06440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14082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2542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6973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50417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57073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4064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729E3-A1FA-4350-A923-941D992317DA}"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51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729E3-A1FA-4350-A923-941D992317DA}"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5122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16308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12692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86729E3-A1FA-4350-A923-941D992317DA}" type="datetimeFigureOut">
              <a:rPr lang="en-IN" smtClean="0"/>
              <a:t>07-05-2023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70A6FB-2FF0-4219-A172-0E643261DBC9}" type="slidenum">
              <a:rPr lang="en-IN" smtClean="0"/>
              <a:t>‹#›</a:t>
            </a:fld>
            <a:endParaRPr lang="en-IN"/>
          </a:p>
        </p:txBody>
      </p:sp>
    </p:spTree>
    <p:extLst>
      <p:ext uri="{BB962C8B-B14F-4D97-AF65-F5344CB8AC3E}">
        <p14:creationId xmlns:p14="http://schemas.microsoft.com/office/powerpoint/2010/main" val="39107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F3C-B1CE-D6B6-3B4A-D8EAED6C7D32}"/>
              </a:ext>
            </a:extLst>
          </p:cNvPr>
          <p:cNvSpPr>
            <a:spLocks noGrp="1"/>
          </p:cNvSpPr>
          <p:nvPr>
            <p:ph type="ctrTitle"/>
          </p:nvPr>
        </p:nvSpPr>
        <p:spPr>
          <a:xfrm>
            <a:off x="1163832" y="856859"/>
            <a:ext cx="8825658" cy="2677648"/>
          </a:xfrm>
        </p:spPr>
        <p:txBody>
          <a:bodyPr>
            <a:normAutofit/>
          </a:bodyPr>
          <a:lstStyle/>
          <a:p>
            <a:pPr algn="ctr"/>
            <a:r>
              <a:rPr lang="en-IN" sz="4000" dirty="0">
                <a:latin typeface="+mn-lt"/>
              </a:rPr>
              <a:t>A presentation on – </a:t>
            </a:r>
            <a:br>
              <a:rPr lang="en-IN" sz="3600" dirty="0">
                <a:latin typeface="+mn-lt"/>
              </a:rPr>
            </a:br>
            <a:r>
              <a:rPr lang="en-IN" sz="2400" dirty="0">
                <a:latin typeface="+mn-lt"/>
              </a:rPr>
              <a:t>“Energy and time efficient task offloading and resource allocation on the generic IoT-fog-cloud architecture”</a:t>
            </a:r>
            <a:br>
              <a:rPr lang="en-IN" sz="2400" dirty="0">
                <a:latin typeface="+mn-lt"/>
              </a:rPr>
            </a:br>
            <a:r>
              <a:rPr lang="en-IN" sz="2800" dirty="0">
                <a:latin typeface="+mn-lt"/>
              </a:rPr>
              <a:t> </a:t>
            </a:r>
            <a:r>
              <a:rPr lang="en-IN" sz="1600" dirty="0">
                <a:latin typeface="+mn-lt"/>
              </a:rPr>
              <a:t>Authored by:</a:t>
            </a:r>
            <a:br>
              <a:rPr lang="en-IN" sz="1600" dirty="0">
                <a:latin typeface="+mn-lt"/>
              </a:rPr>
            </a:br>
            <a:r>
              <a:rPr lang="en-IN" sz="1600" dirty="0" err="1">
                <a:latin typeface="+mn-lt"/>
              </a:rPr>
              <a:t>Huaiying</a:t>
            </a:r>
            <a:r>
              <a:rPr lang="en-IN" sz="1600" dirty="0">
                <a:latin typeface="+mn-lt"/>
              </a:rPr>
              <a:t> Sun, </a:t>
            </a:r>
            <a:r>
              <a:rPr lang="en-IN" sz="1600" dirty="0" err="1">
                <a:latin typeface="+mn-lt"/>
              </a:rPr>
              <a:t>Huiqun</a:t>
            </a:r>
            <a:r>
              <a:rPr lang="en-IN" sz="1600" dirty="0">
                <a:latin typeface="+mn-lt"/>
              </a:rPr>
              <a:t> Yu, </a:t>
            </a:r>
            <a:r>
              <a:rPr lang="en-IN" sz="1600" dirty="0" err="1">
                <a:latin typeface="+mn-lt"/>
              </a:rPr>
              <a:t>Guisheng</a:t>
            </a:r>
            <a:r>
              <a:rPr lang="en-IN" sz="1600" dirty="0">
                <a:latin typeface="+mn-lt"/>
              </a:rPr>
              <a:t> Fan &amp; </a:t>
            </a:r>
            <a:r>
              <a:rPr lang="en-IN" sz="1600" dirty="0" err="1">
                <a:latin typeface="+mn-lt"/>
              </a:rPr>
              <a:t>Liqiong</a:t>
            </a:r>
            <a:r>
              <a:rPr lang="en-IN" sz="1600" dirty="0">
                <a:latin typeface="+mn-lt"/>
              </a:rPr>
              <a:t> Chen</a:t>
            </a:r>
          </a:p>
        </p:txBody>
      </p:sp>
      <p:sp>
        <p:nvSpPr>
          <p:cNvPr id="3" name="Subtitle 2">
            <a:extLst>
              <a:ext uri="{FF2B5EF4-FFF2-40B4-BE49-F238E27FC236}">
                <a16:creationId xmlns:a16="http://schemas.microsoft.com/office/drawing/2014/main" id="{5F98A8D5-DE96-F549-5802-69D88D488AB1}"/>
              </a:ext>
            </a:extLst>
          </p:cNvPr>
          <p:cNvSpPr>
            <a:spLocks noGrp="1"/>
          </p:cNvSpPr>
          <p:nvPr>
            <p:ph type="subTitle" idx="1"/>
          </p:nvPr>
        </p:nvSpPr>
        <p:spPr>
          <a:xfrm>
            <a:off x="1163832" y="4212214"/>
            <a:ext cx="7149483" cy="1194287"/>
          </a:xfrm>
        </p:spPr>
        <p:txBody>
          <a:bodyPr/>
          <a:lstStyle/>
          <a:p>
            <a:r>
              <a:rPr lang="en-IN" dirty="0"/>
              <a:t>By: Mohammed Shahzad</a:t>
            </a:r>
          </a:p>
          <a:p>
            <a:r>
              <a:rPr lang="en-IN" dirty="0"/>
              <a:t>444105788@student.ksu.edu.sa</a:t>
            </a:r>
          </a:p>
        </p:txBody>
      </p:sp>
    </p:spTree>
    <p:extLst>
      <p:ext uri="{BB962C8B-B14F-4D97-AF65-F5344CB8AC3E}">
        <p14:creationId xmlns:p14="http://schemas.microsoft.com/office/powerpoint/2010/main" val="15034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6912-7109-3E87-A52D-D3E765F0E2E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20578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CB5-4997-FFA4-210B-2C3D05E07EAD}"/>
              </a:ext>
            </a:extLst>
          </p:cNvPr>
          <p:cNvSpPr>
            <a:spLocks noGrp="1"/>
          </p:cNvSpPr>
          <p:nvPr>
            <p:ph type="title"/>
          </p:nvPr>
        </p:nvSpPr>
        <p:spPr/>
        <p:txBody>
          <a:bodyPr/>
          <a:lstStyle/>
          <a:p>
            <a:r>
              <a:rPr lang="en-IN" dirty="0"/>
              <a:t>Contents of this presentation</a:t>
            </a:r>
          </a:p>
        </p:txBody>
      </p:sp>
      <p:sp>
        <p:nvSpPr>
          <p:cNvPr id="3" name="Content Placeholder 2">
            <a:extLst>
              <a:ext uri="{FF2B5EF4-FFF2-40B4-BE49-F238E27FC236}">
                <a16:creationId xmlns:a16="http://schemas.microsoft.com/office/drawing/2014/main" id="{81A66F63-D773-257D-8463-608E5378195C}"/>
              </a:ext>
            </a:extLst>
          </p:cNvPr>
          <p:cNvSpPr>
            <a:spLocks noGrp="1"/>
          </p:cNvSpPr>
          <p:nvPr>
            <p:ph idx="1"/>
          </p:nvPr>
        </p:nvSpPr>
        <p:spPr/>
        <p:txBody>
          <a:bodyPr/>
          <a:lstStyle/>
          <a:p>
            <a:r>
              <a:rPr lang="en-IN" dirty="0"/>
              <a:t>Introduction to the Survey</a:t>
            </a:r>
          </a:p>
          <a:p>
            <a:endParaRPr lang="en-IN" dirty="0"/>
          </a:p>
          <a:p>
            <a:r>
              <a:rPr lang="en-IN" dirty="0"/>
              <a:t>The Research Paper:</a:t>
            </a:r>
          </a:p>
          <a:p>
            <a:pPr lvl="1"/>
            <a:r>
              <a:rPr lang="en-IN" dirty="0"/>
              <a:t>Introduction</a:t>
            </a:r>
          </a:p>
          <a:p>
            <a:pPr lvl="1"/>
            <a:r>
              <a:rPr lang="en-IN" dirty="0"/>
              <a:t>System Architecture</a:t>
            </a:r>
          </a:p>
          <a:p>
            <a:pPr lvl="1"/>
            <a:r>
              <a:rPr lang="en-IN" dirty="0"/>
              <a:t>The ECTORA algorithm</a:t>
            </a:r>
          </a:p>
          <a:p>
            <a:pPr lvl="1"/>
            <a:r>
              <a:rPr lang="en-IN" dirty="0"/>
              <a:t>Conclusion</a:t>
            </a:r>
          </a:p>
          <a:p>
            <a:r>
              <a:rPr lang="en-IN" dirty="0"/>
              <a:t>Concluding thoughts</a:t>
            </a:r>
          </a:p>
        </p:txBody>
      </p:sp>
    </p:spTree>
    <p:extLst>
      <p:ext uri="{BB962C8B-B14F-4D97-AF65-F5344CB8AC3E}">
        <p14:creationId xmlns:p14="http://schemas.microsoft.com/office/powerpoint/2010/main" val="210975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Introduction to the Survey(1) </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603500"/>
            <a:ext cx="6169123" cy="3806178"/>
          </a:xfrm>
        </p:spPr>
        <p:txBody>
          <a:bodyPr>
            <a:normAutofit/>
          </a:bodyPr>
          <a:lstStyle/>
          <a:p>
            <a:pPr marL="0" indent="0">
              <a:buNone/>
            </a:pPr>
            <a:r>
              <a:rPr lang="en-US" dirty="0"/>
              <a:t>Offloading and resource allocation</a:t>
            </a:r>
          </a:p>
          <a:p>
            <a:r>
              <a:rPr lang="en-US" dirty="0"/>
              <a:t>With the exponential increase in the number of IoT devices and the amount of emitted data from these devices, it is expensive and inefficient to offload all tasks to the remote data center. </a:t>
            </a:r>
          </a:p>
          <a:p>
            <a:r>
              <a:rPr lang="en-US" dirty="0"/>
              <a:t>This paper proposes a general IoT-fog-cloud architecture that fully exploits the advantages of fog and cloud. </a:t>
            </a:r>
          </a:p>
          <a:p>
            <a:r>
              <a:rPr lang="en-US" dirty="0"/>
              <a:t>Then, the energy and time efficient computation offloading and resource allocation is formulated into the energy and time cost minimization problem. </a:t>
            </a:r>
          </a:p>
        </p:txBody>
      </p:sp>
      <p:pic>
        <p:nvPicPr>
          <p:cNvPr id="5" name="Picture 4">
            <a:extLst>
              <a:ext uri="{FF2B5EF4-FFF2-40B4-BE49-F238E27FC236}">
                <a16:creationId xmlns:a16="http://schemas.microsoft.com/office/drawing/2014/main" id="{E7DDAFEC-67E5-A871-1DBE-46C3B286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078" y="2603500"/>
            <a:ext cx="4280529" cy="3531436"/>
          </a:xfrm>
          <a:prstGeom prst="rect">
            <a:avLst/>
          </a:prstGeom>
        </p:spPr>
      </p:pic>
    </p:spTree>
    <p:extLst>
      <p:ext uri="{BB962C8B-B14F-4D97-AF65-F5344CB8AC3E}">
        <p14:creationId xmlns:p14="http://schemas.microsoft.com/office/powerpoint/2010/main" val="194643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Introduction to the Survey(2) </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8761413" cy="3806178"/>
          </a:xfrm>
        </p:spPr>
        <p:txBody>
          <a:bodyPr>
            <a:normAutofit/>
          </a:bodyPr>
          <a:lstStyle/>
          <a:p>
            <a:pPr marL="0" indent="0">
              <a:buNone/>
            </a:pPr>
            <a:r>
              <a:rPr lang="en-US" dirty="0"/>
              <a:t>Offloading and resource allocation</a:t>
            </a:r>
          </a:p>
          <a:p>
            <a:r>
              <a:rPr lang="en-US" dirty="0"/>
              <a:t>We then propose an ETCORA algorithm to solve the problem, improving the energy consumption and completion time of application requests. </a:t>
            </a:r>
          </a:p>
          <a:p>
            <a:r>
              <a:rPr lang="en-US" dirty="0"/>
              <a:t>Finally, extensive simulations are carried out to verify that the proposed method indeed outperforms the other two methods in reducing energy consumption and completion time of requests.</a:t>
            </a:r>
            <a:endParaRPr lang="en-IN" dirty="0"/>
          </a:p>
        </p:txBody>
      </p:sp>
    </p:spTree>
    <p:extLst>
      <p:ext uri="{BB962C8B-B14F-4D97-AF65-F5344CB8AC3E}">
        <p14:creationId xmlns:p14="http://schemas.microsoft.com/office/powerpoint/2010/main" val="29212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Introduction</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6098102" cy="3744034"/>
          </a:xfrm>
        </p:spPr>
        <p:txBody>
          <a:bodyPr>
            <a:normAutofit fontScale="92500" lnSpcReduction="20000"/>
          </a:bodyPr>
          <a:lstStyle/>
          <a:p>
            <a:pPr marL="0" indent="0">
              <a:buNone/>
            </a:pPr>
            <a:r>
              <a:rPr lang="en-US" dirty="0"/>
              <a:t>Offloading and resource allocation</a:t>
            </a:r>
          </a:p>
          <a:p>
            <a:r>
              <a:rPr lang="en-US" dirty="0"/>
              <a:t>This paper is mainly to provide the optimal computation</a:t>
            </a:r>
          </a:p>
          <a:p>
            <a:r>
              <a:rPr lang="en-US" dirty="0"/>
              <a:t>offloading strategy and transmission power strategy.</a:t>
            </a:r>
          </a:p>
          <a:p>
            <a:r>
              <a:rPr lang="en-US" dirty="0"/>
              <a:t>A huge amount of data emitted by distributed IoT devices are transferred to the centralized cloud for processing. </a:t>
            </a:r>
          </a:p>
          <a:p>
            <a:r>
              <a:rPr lang="en-US" dirty="0"/>
              <a:t>It is not efficient for some applications with rigid service delivery deadlines such as virtual reality, augmented reality and so on to be executed on remote cloud only.</a:t>
            </a:r>
          </a:p>
          <a:p>
            <a:r>
              <a:rPr lang="en-US" dirty="0"/>
              <a:t>Because of the limited resource on IoT devices, we offload the tasks of various application requests to a computing system with sufficient resources.</a:t>
            </a:r>
            <a:endParaRPr lang="en-IN" dirty="0"/>
          </a:p>
        </p:txBody>
      </p:sp>
      <p:pic>
        <p:nvPicPr>
          <p:cNvPr id="7" name="Picture 6">
            <a:extLst>
              <a:ext uri="{FF2B5EF4-FFF2-40B4-BE49-F238E27FC236}">
                <a16:creationId xmlns:a16="http://schemas.microsoft.com/office/drawing/2014/main" id="{C23D3156-6100-D9E1-1AA7-33DE34FDE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853" y="2969180"/>
            <a:ext cx="3852810" cy="2915152"/>
          </a:xfrm>
          <a:prstGeom prst="rect">
            <a:avLst/>
          </a:prstGeom>
        </p:spPr>
      </p:pic>
    </p:spTree>
    <p:extLst>
      <p:ext uri="{BB962C8B-B14F-4D97-AF65-F5344CB8AC3E}">
        <p14:creationId xmlns:p14="http://schemas.microsoft.com/office/powerpoint/2010/main" val="182378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System Architecture</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6080347" cy="3416300"/>
          </a:xfrm>
        </p:spPr>
        <p:txBody>
          <a:bodyPr>
            <a:normAutofit fontScale="85000" lnSpcReduction="10000"/>
          </a:bodyPr>
          <a:lstStyle/>
          <a:p>
            <a:r>
              <a:rPr lang="en-US" dirty="0"/>
              <a:t>The system architecture has three layers. </a:t>
            </a:r>
          </a:p>
          <a:p>
            <a:endParaRPr lang="en-US" dirty="0"/>
          </a:p>
          <a:p>
            <a:r>
              <a:rPr lang="en-US" dirty="0"/>
              <a:t>The first layer is the infrastructure layer, which contains some IoT devices. The second layer is the fog layer, including some fog servers and controllers, which can be located at different geographic locations. The third layer is the cloud layer comprising cloud servers.</a:t>
            </a:r>
          </a:p>
          <a:p>
            <a:endParaRPr lang="en-US" dirty="0"/>
          </a:p>
          <a:p>
            <a:r>
              <a:rPr lang="en-US" dirty="0"/>
              <a:t>The energy analysis module of the IoT device determines whether the device can serve offloaded tasks of other devices according to the energy and time constraints. </a:t>
            </a:r>
          </a:p>
          <a:p>
            <a:r>
              <a:rPr lang="en-US" dirty="0"/>
              <a:t>The basic module of controller is responsible for information communication.</a:t>
            </a:r>
          </a:p>
        </p:txBody>
      </p:sp>
      <p:pic>
        <p:nvPicPr>
          <p:cNvPr id="8" name="Picture 7">
            <a:extLst>
              <a:ext uri="{FF2B5EF4-FFF2-40B4-BE49-F238E27FC236}">
                <a16:creationId xmlns:a16="http://schemas.microsoft.com/office/drawing/2014/main" id="{FC96EDDE-08F6-776A-4E09-0E04169C6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508" y="3050780"/>
            <a:ext cx="4178309" cy="2521740"/>
          </a:xfrm>
          <a:prstGeom prst="rect">
            <a:avLst/>
          </a:prstGeom>
        </p:spPr>
      </p:pic>
    </p:spTree>
    <p:extLst>
      <p:ext uri="{BB962C8B-B14F-4D97-AF65-F5344CB8AC3E}">
        <p14:creationId xmlns:p14="http://schemas.microsoft.com/office/powerpoint/2010/main" val="15227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The ECTORA algorithm</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603500"/>
            <a:ext cx="6648518" cy="3416300"/>
          </a:xfrm>
        </p:spPr>
        <p:txBody>
          <a:bodyPr>
            <a:normAutofit/>
          </a:bodyPr>
          <a:lstStyle/>
          <a:p>
            <a:pPr marL="0" indent="0">
              <a:buNone/>
            </a:pPr>
            <a:r>
              <a:rPr lang="en-US" dirty="0"/>
              <a:t>Offloading and resource allocation</a:t>
            </a:r>
          </a:p>
          <a:p>
            <a:r>
              <a:rPr lang="en-US" dirty="0"/>
              <a:t>A huge amount of data emitted by distributed IoT devices are transferred to the centralized cloud for processing. This always incurs high delays and impressive costs for using the cloud-based computational resources. </a:t>
            </a:r>
          </a:p>
          <a:p>
            <a:r>
              <a:rPr lang="en-US" dirty="0"/>
              <a:t>Because of the limited resource on IoT devices, we offload the tasks of various application requests to a computing system with sufficient resources.</a:t>
            </a:r>
            <a:endParaRPr lang="en-IN" dirty="0"/>
          </a:p>
        </p:txBody>
      </p:sp>
      <p:pic>
        <p:nvPicPr>
          <p:cNvPr id="5" name="Picture 4">
            <a:extLst>
              <a:ext uri="{FF2B5EF4-FFF2-40B4-BE49-F238E27FC236}">
                <a16:creationId xmlns:a16="http://schemas.microsoft.com/office/drawing/2014/main" id="{B78F5F1A-DC55-4B4B-B2ED-3CDC60B67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917" y="2603500"/>
            <a:ext cx="2879128" cy="4007975"/>
          </a:xfrm>
          <a:prstGeom prst="rect">
            <a:avLst/>
          </a:prstGeom>
        </p:spPr>
      </p:pic>
    </p:spTree>
    <p:extLst>
      <p:ext uri="{BB962C8B-B14F-4D97-AF65-F5344CB8AC3E}">
        <p14:creationId xmlns:p14="http://schemas.microsoft.com/office/powerpoint/2010/main" val="262646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Conclusion</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603500"/>
            <a:ext cx="7332098" cy="3416300"/>
          </a:xfrm>
        </p:spPr>
        <p:txBody>
          <a:bodyPr>
            <a:normAutofit fontScale="92500" lnSpcReduction="10000"/>
          </a:bodyPr>
          <a:lstStyle/>
          <a:p>
            <a:r>
              <a:rPr lang="en-US" dirty="0"/>
              <a:t>Results show that the ECTORA method indeed outperforms the other two methods in reducing energy consumption and completion time of requests.</a:t>
            </a:r>
          </a:p>
          <a:p>
            <a:endParaRPr lang="en-US" dirty="0"/>
          </a:p>
          <a:p>
            <a:r>
              <a:rPr lang="en-US" dirty="0"/>
              <a:t>Another two significant factors are the security and reliability of services, because they would also have direct impact on the performance of the IoT applications.</a:t>
            </a:r>
          </a:p>
          <a:p>
            <a:endParaRPr lang="en-US" dirty="0"/>
          </a:p>
          <a:p>
            <a:r>
              <a:rPr lang="en-US" dirty="0"/>
              <a:t> IoT-fog-cloud environment to extend the practicability of it. If so, it will benefit many aspects of our daily life such as the transportation, medical, industrial automation, smart home and emergency response.</a:t>
            </a:r>
            <a:endParaRPr lang="en-IN" dirty="0"/>
          </a:p>
        </p:txBody>
      </p:sp>
      <p:pic>
        <p:nvPicPr>
          <p:cNvPr id="5" name="Picture 4">
            <a:extLst>
              <a:ext uri="{FF2B5EF4-FFF2-40B4-BE49-F238E27FC236}">
                <a16:creationId xmlns:a16="http://schemas.microsoft.com/office/drawing/2014/main" id="{0A6471FC-9654-E88E-32D9-7A91F4B23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053" y="3154748"/>
            <a:ext cx="3159640" cy="2476661"/>
          </a:xfrm>
          <a:prstGeom prst="rect">
            <a:avLst/>
          </a:prstGeom>
        </p:spPr>
      </p:pic>
    </p:spTree>
    <p:extLst>
      <p:ext uri="{BB962C8B-B14F-4D97-AF65-F5344CB8AC3E}">
        <p14:creationId xmlns:p14="http://schemas.microsoft.com/office/powerpoint/2010/main" val="423425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5929427" cy="3416300"/>
          </a:xfrm>
        </p:spPr>
        <p:txBody>
          <a:bodyPr>
            <a:normAutofit/>
          </a:bodyPr>
          <a:lstStyle/>
          <a:p>
            <a:r>
              <a:rPr lang="en-US" dirty="0"/>
              <a:t>Further research to solve problem of QoS thereby addressing the Scalability issue in IoT systems.</a:t>
            </a:r>
          </a:p>
          <a:p>
            <a:r>
              <a:rPr lang="en-US" dirty="0"/>
              <a:t>We hope that IoT-fog-cloud environment realization will benefit many aspects of our daily life such as the transportation, medical, industrial automation, smart home and emergency response. </a:t>
            </a:r>
          </a:p>
          <a:p>
            <a:r>
              <a:rPr lang="en-US" dirty="0"/>
              <a:t>All in all, the survey provides relevant information that can be utilized by researchers interested in IoT.</a:t>
            </a:r>
            <a:endParaRPr lang="en-IN" dirty="0"/>
          </a:p>
        </p:txBody>
      </p:sp>
      <p:pic>
        <p:nvPicPr>
          <p:cNvPr id="5" name="Picture 4">
            <a:extLst>
              <a:ext uri="{FF2B5EF4-FFF2-40B4-BE49-F238E27FC236}">
                <a16:creationId xmlns:a16="http://schemas.microsoft.com/office/drawing/2014/main" id="{6BC43F00-6BAD-AB1D-7C2A-7D0950186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834" y="2840854"/>
            <a:ext cx="3871379" cy="2929203"/>
          </a:xfrm>
          <a:prstGeom prst="rect">
            <a:avLst/>
          </a:prstGeom>
        </p:spPr>
      </p:pic>
    </p:spTree>
    <p:extLst>
      <p:ext uri="{BB962C8B-B14F-4D97-AF65-F5344CB8AC3E}">
        <p14:creationId xmlns:p14="http://schemas.microsoft.com/office/powerpoint/2010/main" val="125551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255</TotalTime>
  <Words>649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 presentation on –  “Energy and time efficient task offloading and resource allocation on the generic IoT-fog-cloud architecture”  Authored by: Huaiying Sun, Huiqun Yu, Guisheng Fan &amp; Liqiong Chen</vt:lpstr>
      <vt:lpstr>Contents of this presentation</vt:lpstr>
      <vt:lpstr>Introduction to the Survey(1) </vt:lpstr>
      <vt:lpstr>Introduction to the Survey(2) </vt:lpstr>
      <vt:lpstr>The Research Paper: Introduction</vt:lpstr>
      <vt:lpstr>The Research Paper: System Architecture</vt:lpstr>
      <vt:lpstr>The Research Paper: The ECTORA algorithm</vt:lpstr>
      <vt:lpstr>The Research Paper: 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 “Energy and time efficient task offloading and resource allocation on the generic IoT-fog-cloud architecture”  Authored by: Huaiying Sun, Huiqun Yu, Guisheng Fan &amp; Liqiong Chen</dc:title>
  <dc:creator>Net Use</dc:creator>
  <cp:lastModifiedBy>Net Use</cp:lastModifiedBy>
  <cp:revision>25</cp:revision>
  <dcterms:created xsi:type="dcterms:W3CDTF">2023-05-07T16:25:13Z</dcterms:created>
  <dcterms:modified xsi:type="dcterms:W3CDTF">2023-05-07T20:41:06Z</dcterms:modified>
</cp:coreProperties>
</file>