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1669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2825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790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27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750079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56560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06440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14082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2542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176973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729E3-A1FA-4350-A923-941D992317DA}"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250417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57073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729E3-A1FA-4350-A923-941D992317DA}"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4064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729E3-A1FA-4350-A923-941D992317DA}"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51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729E3-A1FA-4350-A923-941D992317DA}"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5122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416308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729E3-A1FA-4350-A923-941D992317DA}"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70A6FB-2FF0-4219-A172-0E643261DBC9}" type="slidenum">
              <a:rPr lang="en-IN" smtClean="0"/>
              <a:t>‹#›</a:t>
            </a:fld>
            <a:endParaRPr lang="en-IN"/>
          </a:p>
        </p:txBody>
      </p:sp>
    </p:spTree>
    <p:extLst>
      <p:ext uri="{BB962C8B-B14F-4D97-AF65-F5344CB8AC3E}">
        <p14:creationId xmlns:p14="http://schemas.microsoft.com/office/powerpoint/2010/main" val="312692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86729E3-A1FA-4350-A923-941D992317DA}" type="datetimeFigureOut">
              <a:rPr lang="en-IN" smtClean="0"/>
              <a:t>07-05-2023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70A6FB-2FF0-4219-A172-0E643261DBC9}" type="slidenum">
              <a:rPr lang="en-IN" smtClean="0"/>
              <a:t>‹#›</a:t>
            </a:fld>
            <a:endParaRPr lang="en-IN"/>
          </a:p>
        </p:txBody>
      </p:sp>
    </p:spTree>
    <p:extLst>
      <p:ext uri="{BB962C8B-B14F-4D97-AF65-F5344CB8AC3E}">
        <p14:creationId xmlns:p14="http://schemas.microsoft.com/office/powerpoint/2010/main" val="39107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F3C-B1CE-D6B6-3B4A-D8EAED6C7D32}"/>
              </a:ext>
            </a:extLst>
          </p:cNvPr>
          <p:cNvSpPr>
            <a:spLocks noGrp="1"/>
          </p:cNvSpPr>
          <p:nvPr>
            <p:ph type="ctrTitle"/>
          </p:nvPr>
        </p:nvSpPr>
        <p:spPr>
          <a:xfrm>
            <a:off x="1163832" y="856859"/>
            <a:ext cx="8825658" cy="2677648"/>
          </a:xfrm>
        </p:spPr>
        <p:txBody>
          <a:bodyPr>
            <a:normAutofit/>
          </a:bodyPr>
          <a:lstStyle/>
          <a:p>
            <a:pPr algn="ctr"/>
            <a:r>
              <a:rPr lang="en-IN" sz="4000" dirty="0">
                <a:latin typeface="+mn-lt"/>
              </a:rPr>
              <a:t>A presentation on – </a:t>
            </a:r>
            <a:br>
              <a:rPr lang="en-IN" sz="3600" dirty="0">
                <a:latin typeface="+mn-lt"/>
              </a:rPr>
            </a:br>
            <a:r>
              <a:rPr lang="en-IN" sz="2400" dirty="0">
                <a:latin typeface="+mn-lt"/>
              </a:rPr>
              <a:t>“</a:t>
            </a:r>
            <a:r>
              <a:rPr lang="en-US" sz="2400" dirty="0">
                <a:latin typeface="+mn-lt"/>
              </a:rPr>
              <a:t>Performance, Reliability and Scalability for IoT</a:t>
            </a:r>
            <a:r>
              <a:rPr lang="en-IN" sz="2400" dirty="0">
                <a:latin typeface="+mn-lt"/>
              </a:rPr>
              <a:t>”</a:t>
            </a:r>
            <a:br>
              <a:rPr lang="en-IN" sz="2400" dirty="0">
                <a:latin typeface="+mn-lt"/>
              </a:rPr>
            </a:br>
            <a:r>
              <a:rPr lang="en-IN" sz="2800" dirty="0">
                <a:latin typeface="+mn-lt"/>
              </a:rPr>
              <a:t> </a:t>
            </a:r>
            <a:r>
              <a:rPr lang="en-IN" sz="1600" dirty="0">
                <a:latin typeface="+mn-lt"/>
              </a:rPr>
              <a:t>Authored by:</a:t>
            </a:r>
            <a:br>
              <a:rPr lang="en-IN" sz="1600" dirty="0">
                <a:latin typeface="+mn-lt"/>
              </a:rPr>
            </a:br>
            <a:r>
              <a:rPr lang="en-IN" sz="1600" dirty="0">
                <a:latin typeface="+mn-lt"/>
              </a:rPr>
              <a:t>Andriy </a:t>
            </a:r>
            <a:r>
              <a:rPr lang="en-IN" sz="1600" dirty="0" err="1">
                <a:latin typeface="+mn-lt"/>
              </a:rPr>
              <a:t>Luntovskyy</a:t>
            </a:r>
            <a:r>
              <a:rPr lang="en-IN" sz="1600" dirty="0">
                <a:latin typeface="+mn-lt"/>
              </a:rPr>
              <a:t> and </a:t>
            </a:r>
            <a:r>
              <a:rPr lang="en-IN" sz="1600" dirty="0" err="1">
                <a:latin typeface="+mn-lt"/>
              </a:rPr>
              <a:t>Larysa</a:t>
            </a:r>
            <a:r>
              <a:rPr lang="en-IN" sz="1600" dirty="0">
                <a:latin typeface="+mn-lt"/>
              </a:rPr>
              <a:t> </a:t>
            </a:r>
            <a:r>
              <a:rPr lang="en-IN" sz="1600" dirty="0" err="1">
                <a:latin typeface="+mn-lt"/>
              </a:rPr>
              <a:t>Globa</a:t>
            </a:r>
            <a:endParaRPr lang="en-IN" sz="1600" dirty="0">
              <a:latin typeface="+mn-lt"/>
            </a:endParaRPr>
          </a:p>
        </p:txBody>
      </p:sp>
      <p:sp>
        <p:nvSpPr>
          <p:cNvPr id="3" name="Subtitle 2">
            <a:extLst>
              <a:ext uri="{FF2B5EF4-FFF2-40B4-BE49-F238E27FC236}">
                <a16:creationId xmlns:a16="http://schemas.microsoft.com/office/drawing/2014/main" id="{5F98A8D5-DE96-F549-5802-69D88D488AB1}"/>
              </a:ext>
            </a:extLst>
          </p:cNvPr>
          <p:cNvSpPr>
            <a:spLocks noGrp="1"/>
          </p:cNvSpPr>
          <p:nvPr>
            <p:ph type="subTitle" idx="1"/>
          </p:nvPr>
        </p:nvSpPr>
        <p:spPr>
          <a:xfrm>
            <a:off x="1163832" y="4212214"/>
            <a:ext cx="7149483" cy="1194287"/>
          </a:xfrm>
        </p:spPr>
        <p:txBody>
          <a:bodyPr/>
          <a:lstStyle/>
          <a:p>
            <a:r>
              <a:rPr lang="en-IN" dirty="0"/>
              <a:t>By: Mohammed Shahzad</a:t>
            </a:r>
          </a:p>
          <a:p>
            <a:r>
              <a:rPr lang="en-IN" dirty="0"/>
              <a:t>444105788@student.ksu.edu.sa</a:t>
            </a:r>
          </a:p>
        </p:txBody>
      </p:sp>
    </p:spTree>
    <p:extLst>
      <p:ext uri="{BB962C8B-B14F-4D97-AF65-F5344CB8AC3E}">
        <p14:creationId xmlns:p14="http://schemas.microsoft.com/office/powerpoint/2010/main" val="15034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6912-7109-3E87-A52D-D3E765F0E2E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20578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CB5-4997-FFA4-210B-2C3D05E07EAD}"/>
              </a:ext>
            </a:extLst>
          </p:cNvPr>
          <p:cNvSpPr>
            <a:spLocks noGrp="1"/>
          </p:cNvSpPr>
          <p:nvPr>
            <p:ph type="title"/>
          </p:nvPr>
        </p:nvSpPr>
        <p:spPr/>
        <p:txBody>
          <a:bodyPr/>
          <a:lstStyle/>
          <a:p>
            <a:r>
              <a:rPr lang="en-IN" dirty="0"/>
              <a:t>Contents of this presentation</a:t>
            </a:r>
          </a:p>
        </p:txBody>
      </p:sp>
      <p:sp>
        <p:nvSpPr>
          <p:cNvPr id="3" name="Content Placeholder 2">
            <a:extLst>
              <a:ext uri="{FF2B5EF4-FFF2-40B4-BE49-F238E27FC236}">
                <a16:creationId xmlns:a16="http://schemas.microsoft.com/office/drawing/2014/main" id="{81A66F63-D773-257D-8463-608E5378195C}"/>
              </a:ext>
            </a:extLst>
          </p:cNvPr>
          <p:cNvSpPr>
            <a:spLocks noGrp="1"/>
          </p:cNvSpPr>
          <p:nvPr>
            <p:ph idx="1"/>
          </p:nvPr>
        </p:nvSpPr>
        <p:spPr/>
        <p:txBody>
          <a:bodyPr/>
          <a:lstStyle/>
          <a:p>
            <a:r>
              <a:rPr lang="en-IN" dirty="0"/>
              <a:t>Introduction to the Survey</a:t>
            </a:r>
          </a:p>
          <a:p>
            <a:endParaRPr lang="en-IN" dirty="0"/>
          </a:p>
          <a:p>
            <a:r>
              <a:rPr lang="en-IN" dirty="0"/>
              <a:t>The Research Paper:</a:t>
            </a:r>
          </a:p>
          <a:p>
            <a:pPr lvl="1"/>
            <a:r>
              <a:rPr lang="en-IN" dirty="0"/>
              <a:t>Introduction</a:t>
            </a:r>
          </a:p>
          <a:p>
            <a:pPr lvl="1"/>
            <a:r>
              <a:rPr lang="en-IN" dirty="0"/>
              <a:t>QoS and scalability issue</a:t>
            </a:r>
          </a:p>
          <a:p>
            <a:pPr lvl="1"/>
            <a:r>
              <a:rPr lang="en-IN" dirty="0"/>
              <a:t>Big Data and ML</a:t>
            </a:r>
          </a:p>
          <a:p>
            <a:pPr lvl="1"/>
            <a:r>
              <a:rPr lang="en-IN" dirty="0"/>
              <a:t>Conclusion</a:t>
            </a:r>
          </a:p>
          <a:p>
            <a:r>
              <a:rPr lang="en-IN" dirty="0"/>
              <a:t>Concluding thoughts</a:t>
            </a:r>
          </a:p>
        </p:txBody>
      </p:sp>
    </p:spTree>
    <p:extLst>
      <p:ext uri="{BB962C8B-B14F-4D97-AF65-F5344CB8AC3E}">
        <p14:creationId xmlns:p14="http://schemas.microsoft.com/office/powerpoint/2010/main" val="210975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Introduction to the Survey(1) </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603500"/>
            <a:ext cx="7083523" cy="3806178"/>
          </a:xfrm>
        </p:spPr>
        <p:txBody>
          <a:bodyPr>
            <a:normAutofit lnSpcReduction="10000"/>
          </a:bodyPr>
          <a:lstStyle/>
          <a:p>
            <a:r>
              <a:rPr lang="en-US" dirty="0"/>
              <a:t>The survey paper titled "Performance, Reliability and Scalability for IoT" authored by Andriy </a:t>
            </a:r>
            <a:r>
              <a:rPr lang="en-US" dirty="0" err="1"/>
              <a:t>Luntovskyy</a:t>
            </a:r>
            <a:r>
              <a:rPr lang="en-US" dirty="0"/>
              <a:t> and </a:t>
            </a:r>
            <a:r>
              <a:rPr lang="en-US" dirty="0" err="1"/>
              <a:t>Larysa</a:t>
            </a:r>
            <a:r>
              <a:rPr lang="en-US" dirty="0"/>
              <a:t> </a:t>
            </a:r>
            <a:r>
              <a:rPr lang="en-US" dirty="0" err="1"/>
              <a:t>Globa</a:t>
            </a:r>
            <a:r>
              <a:rPr lang="en-US" dirty="0"/>
              <a:t> </a:t>
            </a:r>
            <a:r>
              <a:rPr lang="en-US" dirty="0" err="1"/>
              <a:t>discsses</a:t>
            </a:r>
            <a:r>
              <a:rPr lang="en-US" dirty="0"/>
              <a:t> issue of QoS optimization in IoT systems which is crucial for performance, reliability and </a:t>
            </a:r>
            <a:r>
              <a:rPr lang="en-US" b="1" dirty="0"/>
              <a:t>scalability</a:t>
            </a:r>
            <a:r>
              <a:rPr lang="en-US" dirty="0"/>
              <a:t>. </a:t>
            </a:r>
          </a:p>
          <a:p>
            <a:r>
              <a:rPr lang="en-US" dirty="0"/>
              <a:t>The extended Internet of the future needs these solutions based on the cooperation between fog and clouds with delegating of the analytics blocks via agents, adaptive interfaces and protocols. </a:t>
            </a:r>
          </a:p>
          <a:p>
            <a:r>
              <a:rPr lang="en-US" dirty="0"/>
              <a:t>The next problem is as follows: IoT can generate large arrays of unmanaged, weakly-structured, and non-configured data of various types, known as "Big Data". The given papers deals with the both problems. </a:t>
            </a:r>
          </a:p>
        </p:txBody>
      </p:sp>
      <p:pic>
        <p:nvPicPr>
          <p:cNvPr id="5" name="Picture 4">
            <a:extLst>
              <a:ext uri="{FF2B5EF4-FFF2-40B4-BE49-F238E27FC236}">
                <a16:creationId xmlns:a16="http://schemas.microsoft.com/office/drawing/2014/main" id="{E7DDAFEC-67E5-A871-1DBE-46C3B286AB7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52492" y="3222595"/>
            <a:ext cx="2927750" cy="2117590"/>
          </a:xfrm>
          <a:prstGeom prst="rect">
            <a:avLst/>
          </a:prstGeom>
        </p:spPr>
      </p:pic>
    </p:spTree>
    <p:extLst>
      <p:ext uri="{BB962C8B-B14F-4D97-AF65-F5344CB8AC3E}">
        <p14:creationId xmlns:p14="http://schemas.microsoft.com/office/powerpoint/2010/main" val="194643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Introduction to the Survey(2) </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603500"/>
            <a:ext cx="5805138" cy="3806178"/>
          </a:xfrm>
        </p:spPr>
        <p:txBody>
          <a:bodyPr>
            <a:normAutofit/>
          </a:bodyPr>
          <a:lstStyle/>
          <a:p>
            <a:r>
              <a:rPr lang="en-US" dirty="0"/>
              <a:t>This subject also needs special discussion for risks evaluation and cooperative intrusion detection. </a:t>
            </a:r>
          </a:p>
          <a:p>
            <a:r>
              <a:rPr lang="en-US" dirty="0"/>
              <a:t>Some advanced approaches for optimization of Performance, Reliability and Scalability for IoT-solutions are offered within the paper.</a:t>
            </a:r>
          </a:p>
          <a:p>
            <a:r>
              <a:rPr lang="en-US" dirty="0"/>
              <a:t> The paper discusses the Best Practices and Case Studies aimed to solution of the established problems.</a:t>
            </a:r>
            <a:endParaRPr lang="en-IN" dirty="0"/>
          </a:p>
        </p:txBody>
      </p:sp>
      <p:pic>
        <p:nvPicPr>
          <p:cNvPr id="4" name="Picture 3">
            <a:extLst>
              <a:ext uri="{FF2B5EF4-FFF2-40B4-BE49-F238E27FC236}">
                <a16:creationId xmlns:a16="http://schemas.microsoft.com/office/drawing/2014/main" id="{4B0266AD-2C88-3942-8A3A-D1113C7B6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687" y="2880403"/>
            <a:ext cx="3852810" cy="2915152"/>
          </a:xfrm>
          <a:prstGeom prst="rect">
            <a:avLst/>
          </a:prstGeom>
        </p:spPr>
      </p:pic>
    </p:spTree>
    <p:extLst>
      <p:ext uri="{BB962C8B-B14F-4D97-AF65-F5344CB8AC3E}">
        <p14:creationId xmlns:p14="http://schemas.microsoft.com/office/powerpoint/2010/main" val="29212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Introduction</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6098102" cy="3744034"/>
          </a:xfrm>
        </p:spPr>
        <p:txBody>
          <a:bodyPr>
            <a:normAutofit/>
          </a:bodyPr>
          <a:lstStyle/>
          <a:p>
            <a:r>
              <a:rPr lang="en-US" dirty="0"/>
              <a:t>The paper states that, there are a lot of apps and software platforms to IoT support. However, a most important problem of QoS optimization, which lays in Performance, Reliability and Scalability for IoT, is not yet solved. </a:t>
            </a:r>
          </a:p>
          <a:p>
            <a:r>
              <a:rPr lang="en-US" dirty="0"/>
              <a:t>Apart from QoS, the survey paper also mentions Big Data. </a:t>
            </a:r>
          </a:p>
          <a:p>
            <a:r>
              <a:rPr lang="en-US" dirty="0"/>
              <a:t>Also, relatively modern technologies like Blockchain, Machine Learning, IoT, Robotics, 5G are surveyed for its increasing requirements of higher QoS, advanced Performance, Reliability and Scalability.</a:t>
            </a:r>
            <a:endParaRPr lang="en-IN" dirty="0"/>
          </a:p>
        </p:txBody>
      </p:sp>
      <p:pic>
        <p:nvPicPr>
          <p:cNvPr id="5" name="Picture 4">
            <a:extLst>
              <a:ext uri="{FF2B5EF4-FFF2-40B4-BE49-F238E27FC236}">
                <a16:creationId xmlns:a16="http://schemas.microsoft.com/office/drawing/2014/main" id="{7178920E-3123-A63B-C340-DC2DAFB37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192" y="2740807"/>
            <a:ext cx="3254406" cy="3037446"/>
          </a:xfrm>
          <a:prstGeom prst="rect">
            <a:avLst/>
          </a:prstGeom>
        </p:spPr>
      </p:pic>
    </p:spTree>
    <p:extLst>
      <p:ext uri="{BB962C8B-B14F-4D97-AF65-F5344CB8AC3E}">
        <p14:creationId xmlns:p14="http://schemas.microsoft.com/office/powerpoint/2010/main" val="182378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QoS and Scalability</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6364432" cy="3416300"/>
          </a:xfrm>
        </p:spPr>
        <p:txBody>
          <a:bodyPr>
            <a:normAutofit fontScale="92500" lnSpcReduction="10000"/>
          </a:bodyPr>
          <a:lstStyle/>
          <a:p>
            <a:r>
              <a:rPr lang="en-US" dirty="0"/>
              <a:t>IoT is based nowadays on IPv6. This brings more freedom in addressing of immense quantity of available devices: sensors piconets, Embedded, Wearable, etc. </a:t>
            </a:r>
          </a:p>
          <a:p>
            <a:r>
              <a:rPr lang="en-US" dirty="0"/>
              <a:t>The small intelligent nodes in IoT-scenarios communicate via energy-autarky gateways. The considered approaches are able to increase the performance, reliability and scalability in desktop applications and IoT both. </a:t>
            </a:r>
          </a:p>
          <a:p>
            <a:r>
              <a:rPr lang="en-US" dirty="0"/>
              <a:t>Further performance optimization can be reached via the analytics migration into the clouds. The cloud-centric systems can discharge the energy-critical mobile nodes.</a:t>
            </a:r>
          </a:p>
        </p:txBody>
      </p:sp>
      <p:pic>
        <p:nvPicPr>
          <p:cNvPr id="5" name="Picture 4">
            <a:extLst>
              <a:ext uri="{FF2B5EF4-FFF2-40B4-BE49-F238E27FC236}">
                <a16:creationId xmlns:a16="http://schemas.microsoft.com/office/drawing/2014/main" id="{62DD5EBB-BCB8-D00C-A046-B0260901C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750" y="2824581"/>
            <a:ext cx="3281296" cy="3310813"/>
          </a:xfrm>
          <a:prstGeom prst="rect">
            <a:avLst/>
          </a:prstGeom>
        </p:spPr>
      </p:pic>
    </p:spTree>
    <p:extLst>
      <p:ext uri="{BB962C8B-B14F-4D97-AF65-F5344CB8AC3E}">
        <p14:creationId xmlns:p14="http://schemas.microsoft.com/office/powerpoint/2010/main" val="15227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Big Data and ML</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5" y="2761914"/>
            <a:ext cx="6648518" cy="2298358"/>
          </a:xfrm>
        </p:spPr>
        <p:txBody>
          <a:bodyPr>
            <a:normAutofit fontScale="92500"/>
          </a:bodyPr>
          <a:lstStyle/>
          <a:p>
            <a:r>
              <a:rPr lang="en-US" dirty="0"/>
              <a:t>A typical data acquisition and evaluation model is shown in Figure. Mostly, the collected data are large unstructured and unmanaged. Huge as well as heterogeneous data volumes (approx. 100PB to 100EByte) are acquired additionally causing Big Data shortcomings.</a:t>
            </a:r>
          </a:p>
          <a:p>
            <a:r>
              <a:rPr lang="en-US" dirty="0"/>
              <a:t>The (cloud-based) ML system enables artificial creation of knowledge from the obtained voluminous experimental data in background mode.</a:t>
            </a:r>
          </a:p>
        </p:txBody>
      </p:sp>
      <p:pic>
        <p:nvPicPr>
          <p:cNvPr id="5" name="Picture 4">
            <a:extLst>
              <a:ext uri="{FF2B5EF4-FFF2-40B4-BE49-F238E27FC236}">
                <a16:creationId xmlns:a16="http://schemas.microsoft.com/office/drawing/2014/main" id="{B78F5F1A-DC55-4B4B-B2ED-3CDC60B674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03473" y="2761914"/>
            <a:ext cx="3764671" cy="1721309"/>
          </a:xfrm>
          <a:prstGeom prst="rect">
            <a:avLst/>
          </a:prstGeom>
        </p:spPr>
      </p:pic>
      <p:sp>
        <p:nvSpPr>
          <p:cNvPr id="4" name="TextBox 3">
            <a:extLst>
              <a:ext uri="{FF2B5EF4-FFF2-40B4-BE49-F238E27FC236}">
                <a16:creationId xmlns:a16="http://schemas.microsoft.com/office/drawing/2014/main" id="{3FE70347-4EA8-AB57-D9B7-13EC78955B54}"/>
              </a:ext>
            </a:extLst>
          </p:cNvPr>
          <p:cNvSpPr txBox="1"/>
          <p:nvPr/>
        </p:nvSpPr>
        <p:spPr>
          <a:xfrm>
            <a:off x="1615736" y="5486400"/>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A67AC0FC-12E0-2D40-ABC8-448C90D855EB}"/>
              </a:ext>
            </a:extLst>
          </p:cNvPr>
          <p:cNvSpPr txBox="1"/>
          <p:nvPr/>
        </p:nvSpPr>
        <p:spPr>
          <a:xfrm>
            <a:off x="1154954" y="5255581"/>
            <a:ext cx="10110809" cy="1267014"/>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An artificial system is learned from samples and examples and can summarize them after the completion of the study and evaluation (training) phase. </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The ML system recognizestemplates and trends in research data. Thus, the ML (cloud) system can also evaluate data on representativeness and compliance.</a:t>
            </a:r>
            <a:endParaRPr kumimoji="0" lang="en-IN"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62646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The Research Paper: Conclusion</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500"/>
            <a:ext cx="6426575" cy="3681890"/>
          </a:xfrm>
        </p:spPr>
        <p:txBody>
          <a:bodyPr>
            <a:normAutofit fontScale="92500" lnSpcReduction="20000"/>
          </a:bodyPr>
          <a:lstStyle/>
          <a:p>
            <a:r>
              <a:rPr lang="en-US" dirty="0"/>
              <a:t>IoT-scenarios need nowadays the efficient access and management models under considering of the Qo parameters and low-energy-criteria.</a:t>
            </a:r>
          </a:p>
          <a:p>
            <a:r>
              <a:rPr lang="en-US" dirty="0"/>
              <a:t>The extended Internet of the future needs these solutions based on the cooperation between fog and clouds.</a:t>
            </a:r>
          </a:p>
          <a:p>
            <a:r>
              <a:rPr lang="en-US" dirty="0"/>
              <a:t>The given work is also dedicated to Big Data sources and solutions in modern IoT issues. The best practic0es and case studies on Big Data and ML were discussed. The given papers deals with the both problems.</a:t>
            </a:r>
          </a:p>
          <a:p>
            <a:r>
              <a:rPr lang="en-US" dirty="0"/>
              <a:t>The aspects of Security and Privacy in such potentially dangerous IoT-scenarios need a special considering for risks evaluation and cooperative intrusion detection with further research.</a:t>
            </a:r>
            <a:endParaRPr lang="en-IN" dirty="0"/>
          </a:p>
        </p:txBody>
      </p:sp>
      <p:pic>
        <p:nvPicPr>
          <p:cNvPr id="5" name="Picture 4">
            <a:extLst>
              <a:ext uri="{FF2B5EF4-FFF2-40B4-BE49-F238E27FC236}">
                <a16:creationId xmlns:a16="http://schemas.microsoft.com/office/drawing/2014/main" id="{0A6471FC-9654-E88E-32D9-7A91F4B23C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3887" y="2894386"/>
            <a:ext cx="3982705" cy="2592013"/>
          </a:xfrm>
          <a:prstGeom prst="rect">
            <a:avLst/>
          </a:prstGeom>
        </p:spPr>
      </p:pic>
    </p:spTree>
    <p:extLst>
      <p:ext uri="{BB962C8B-B14F-4D97-AF65-F5344CB8AC3E}">
        <p14:creationId xmlns:p14="http://schemas.microsoft.com/office/powerpoint/2010/main" val="423425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2B2-7473-F528-8FC2-CE16E1EB0EEE}"/>
              </a:ext>
            </a:extLst>
          </p:cNvPr>
          <p:cNvSpPr>
            <a:spLocks noGrp="1"/>
          </p:cNvSpPr>
          <p:nvPr>
            <p:ph type="title"/>
          </p:nvPr>
        </p:nvSpPr>
        <p:spPr/>
        <p:txBody>
          <a:bodyPr/>
          <a:lstStyle/>
          <a:p>
            <a:r>
              <a:rPr lang="en-IN" dirty="0"/>
              <a:t>Concluding thoughts</a:t>
            </a:r>
          </a:p>
        </p:txBody>
      </p:sp>
      <p:sp>
        <p:nvSpPr>
          <p:cNvPr id="3" name="Content Placeholder 2">
            <a:extLst>
              <a:ext uri="{FF2B5EF4-FFF2-40B4-BE49-F238E27FC236}">
                <a16:creationId xmlns:a16="http://schemas.microsoft.com/office/drawing/2014/main" id="{F37D65F3-43B2-3ED0-13AE-100A3AE04F2E}"/>
              </a:ext>
            </a:extLst>
          </p:cNvPr>
          <p:cNvSpPr>
            <a:spLocks noGrp="1"/>
          </p:cNvSpPr>
          <p:nvPr>
            <p:ph idx="1"/>
          </p:nvPr>
        </p:nvSpPr>
        <p:spPr>
          <a:xfrm>
            <a:off x="1154954" y="2603499"/>
            <a:ext cx="5929427" cy="3548725"/>
          </a:xfrm>
        </p:spPr>
        <p:txBody>
          <a:bodyPr>
            <a:normAutofit fontScale="92500" lnSpcReduction="10000"/>
          </a:bodyPr>
          <a:lstStyle/>
          <a:p>
            <a:r>
              <a:rPr lang="en-US" dirty="0"/>
              <a:t>In this survey paper, some classical as well as the advanced approaches to the optimization of Performance, Reliability and Scalability for IoT solutions were analyzed. </a:t>
            </a:r>
          </a:p>
          <a:p>
            <a:r>
              <a:rPr lang="en-US" dirty="0"/>
              <a:t>All in all, a good survey of the field, provided its novelty of view point of scalability for QoS optimization. </a:t>
            </a:r>
          </a:p>
          <a:p>
            <a:r>
              <a:rPr lang="en-US" dirty="0"/>
              <a:t>Clearly, some advanced approaches for optimization of Performance, Reliability and Scalability for IoT-solutions are surveyed within the paper. </a:t>
            </a:r>
          </a:p>
          <a:p>
            <a:r>
              <a:rPr lang="en-US" dirty="0"/>
              <a:t>However, as the authors mention, it indeed is a work-in-progress research.</a:t>
            </a:r>
            <a:endParaRPr lang="en-IN" dirty="0"/>
          </a:p>
        </p:txBody>
      </p:sp>
      <p:pic>
        <p:nvPicPr>
          <p:cNvPr id="5" name="Picture 4">
            <a:extLst>
              <a:ext uri="{FF2B5EF4-FFF2-40B4-BE49-F238E27FC236}">
                <a16:creationId xmlns:a16="http://schemas.microsoft.com/office/drawing/2014/main" id="{6BC43F00-6BAD-AB1D-7C2A-7D0950186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834" y="2840854"/>
            <a:ext cx="3871379" cy="2929203"/>
          </a:xfrm>
          <a:prstGeom prst="rect">
            <a:avLst/>
          </a:prstGeom>
        </p:spPr>
      </p:pic>
    </p:spTree>
    <p:extLst>
      <p:ext uri="{BB962C8B-B14F-4D97-AF65-F5344CB8AC3E}">
        <p14:creationId xmlns:p14="http://schemas.microsoft.com/office/powerpoint/2010/main" val="125551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291</TotalTime>
  <Words>744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 presentation on –  “Performance, Reliability and Scalability for IoT”  Authored by: Andriy Luntovskyy and Larysa Globa</vt:lpstr>
      <vt:lpstr>Contents of this presentation</vt:lpstr>
      <vt:lpstr>Introduction to the Survey(1) </vt:lpstr>
      <vt:lpstr>Introduction to the Survey(2) </vt:lpstr>
      <vt:lpstr>The Research Paper: Introduction</vt:lpstr>
      <vt:lpstr>The Research Paper: QoS and Scalability</vt:lpstr>
      <vt:lpstr>The Research Paper: Big Data and ML</vt:lpstr>
      <vt:lpstr>The Research Paper: Conclusion</vt:lpstr>
      <vt:lpstr>Concluding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 “Energy and time efficient task offloading and resource allocation on the generic IoT-fog-cloud architecture”  Authored by: Huaiying Sun, Huiqun Yu, Guisheng Fan &amp; Liqiong Chen</dc:title>
  <dc:creator>Net Use</dc:creator>
  <cp:lastModifiedBy>Net Use</cp:lastModifiedBy>
  <cp:revision>42</cp:revision>
  <cp:lastPrinted>2023-05-07T21:24:09Z</cp:lastPrinted>
  <dcterms:created xsi:type="dcterms:W3CDTF">2023-05-07T16:25:13Z</dcterms:created>
  <dcterms:modified xsi:type="dcterms:W3CDTF">2023-05-07T21:24:28Z</dcterms:modified>
</cp:coreProperties>
</file>