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77" r:id="rId14"/>
    <p:sldId id="278" r:id="rId15"/>
    <p:sldId id="265" r:id="rId16"/>
    <p:sldId id="269" r:id="rId17"/>
    <p:sldId id="270" r:id="rId18"/>
    <p:sldId id="271" r:id="rId19"/>
    <p:sldId id="276" r:id="rId20"/>
    <p:sldId id="272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t Use" initials="NU" lastIdx="1" clrIdx="0">
    <p:extLst>
      <p:ext uri="{19B8F6BF-5375-455C-9EA6-DF929625EA0E}">
        <p15:presenceInfo xmlns:p15="http://schemas.microsoft.com/office/powerpoint/2012/main" userId="7d38442acee2f9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4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75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5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3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7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2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2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9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1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1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7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80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4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678E26E-5563-4013-8403-C2CF4B836E7E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52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95CB-17A0-8C8E-2CFA-5DA36C10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1" y="1791485"/>
            <a:ext cx="10377996" cy="238760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A presentation on IoT based on the book</a:t>
            </a:r>
            <a:br>
              <a:rPr lang="en-IN" dirty="0"/>
            </a:br>
            <a:r>
              <a:rPr lang="en-IN" dirty="0"/>
              <a:t>- “A Reference guide to the IoT”</a:t>
            </a:r>
            <a:br>
              <a:rPr lang="en-IN" dirty="0"/>
            </a:br>
            <a:r>
              <a:rPr lang="en-IN" sz="1800" dirty="0"/>
              <a:t>Authored by Greg </a:t>
            </a:r>
            <a:r>
              <a:rPr lang="en-IN" sz="1800" dirty="0" err="1"/>
              <a:t>Dunko</a:t>
            </a:r>
            <a:r>
              <a:rPr lang="en-IN" sz="1800" dirty="0"/>
              <a:t>, </a:t>
            </a:r>
            <a:r>
              <a:rPr lang="en-IN" sz="1800" dirty="0" err="1"/>
              <a:t>Joydeep</a:t>
            </a:r>
            <a:r>
              <a:rPr lang="en-IN" sz="1800" dirty="0"/>
              <a:t> Misra, Josh Robertson and Tom Snyder ;</a:t>
            </a:r>
            <a:r>
              <a:rPr lang="en-IN" sz="1800" dirty="0" err="1"/>
              <a:t>RIoT</a:t>
            </a:r>
            <a:r>
              <a:rPr lang="en-IN" sz="1800" dirty="0"/>
              <a:t>, </a:t>
            </a:r>
            <a:r>
              <a:rPr lang="en-IN" sz="1800" dirty="0" err="1"/>
              <a:t>Bridgera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94FC-3E46-B10D-B3C2-5BDA70963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0523"/>
            <a:ext cx="9144000" cy="1655762"/>
          </a:xfrm>
        </p:spPr>
        <p:txBody>
          <a:bodyPr/>
          <a:lstStyle/>
          <a:p>
            <a:r>
              <a:rPr lang="en-IN" dirty="0"/>
              <a:t>By: Mohammed Shahzad</a:t>
            </a:r>
          </a:p>
          <a:p>
            <a:r>
              <a:rPr lang="en-IN" dirty="0"/>
              <a:t>444105788@student.ksu.edu.sa</a:t>
            </a:r>
          </a:p>
        </p:txBody>
      </p:sp>
    </p:spTree>
    <p:extLst>
      <p:ext uri="{BB962C8B-B14F-4D97-AF65-F5344CB8AC3E}">
        <p14:creationId xmlns:p14="http://schemas.microsoft.com/office/powerpoint/2010/main" val="399196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9339-0E99-05A0-A7C3-552B057B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2: Communication channels(3)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453F-33F2-FC60-B094-39C2D3F4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7749349" cy="37795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2) </a:t>
            </a:r>
            <a:r>
              <a:rPr lang="en-US" b="1" dirty="0"/>
              <a:t>Medium range IoT solutions:</a:t>
            </a:r>
            <a:endParaRPr lang="en-US" dirty="0"/>
          </a:p>
          <a:p>
            <a:pPr lvl="1"/>
            <a:r>
              <a:rPr lang="en-US" dirty="0"/>
              <a:t>We define medium range as a radio solution with signal range no greater than 100 meters. Example: Zigbee, Wi-Fi, </a:t>
            </a:r>
            <a:r>
              <a:rPr lang="en-US" dirty="0" err="1"/>
              <a:t>zwave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3) </a:t>
            </a:r>
            <a:r>
              <a:rPr lang="en-US" b="1" dirty="0"/>
              <a:t>Short Range IoT Radio Solutions:</a:t>
            </a:r>
          </a:p>
          <a:p>
            <a:pPr lvl="1"/>
            <a:r>
              <a:rPr lang="en-US" dirty="0"/>
              <a:t>We define short range as solutions with signal range ≤30m. The most common technologies in use include Bluetooth (or its evolution Bluetooth LE) and RFID. </a:t>
            </a:r>
          </a:p>
          <a:p>
            <a:endParaRPr lang="en-US" dirty="0"/>
          </a:p>
          <a:p>
            <a:r>
              <a:rPr lang="en-US" dirty="0"/>
              <a:t>BLE Low energy Bluetooth is the hot topic for IoT services. One adv of Bluetooth is its user popularity, already integrated to mobile devices and low range.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A9419-3411-3D90-A31F-A872B08D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47" y="3783658"/>
            <a:ext cx="2898142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9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693E-EF87-3DE2-78B4-78C60409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2: Communication channels(4)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94BF-A81F-099D-BF26-FC3CAB68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90" y="2441359"/>
            <a:ext cx="7492754" cy="364058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Communication with the world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IoT systems enable Things to communicate with servers as well as other Things. </a:t>
            </a:r>
          </a:p>
          <a:p>
            <a:pPr lvl="1"/>
            <a:r>
              <a:rPr lang="en-US" dirty="0"/>
              <a:t>Message Queuing Telemetry Transport (MQTT) and Constrained Application Protocol (CoAP) are two alternative internet protocols. TCP/IP is power hungry.</a:t>
            </a:r>
          </a:p>
          <a:p>
            <a:endParaRPr lang="en-US" dirty="0"/>
          </a:p>
          <a:p>
            <a:r>
              <a:rPr lang="en-US" dirty="0"/>
              <a:t>MQTT was originally used in satellite applications but has evolved to handle today’s range of IoT applications. </a:t>
            </a:r>
          </a:p>
          <a:p>
            <a:r>
              <a:rPr lang="en-US" dirty="0"/>
              <a:t>CoAP, on the other hand, is somewhat new and has been gaining traction.</a:t>
            </a:r>
          </a:p>
          <a:p>
            <a:endParaRPr lang="en-US" dirty="0"/>
          </a:p>
          <a:p>
            <a:r>
              <a:rPr lang="en-US" dirty="0"/>
              <a:t>MQTT-MQTT uses a “publish/subscribe” message transport model.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C3C76-C579-9838-7B09-EE047047C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643" y="3429000"/>
            <a:ext cx="3604573" cy="226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6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9339-0E99-05A0-A7C3-552B057B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2: Communication channels(5)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453F-33F2-FC60-B094-39C2D3F4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7225566" cy="37884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MQTT Advantages: independent operations, security, varied levels of QoS </a:t>
            </a:r>
          </a:p>
          <a:p>
            <a:endParaRPr lang="en-US" dirty="0"/>
          </a:p>
          <a:p>
            <a:r>
              <a:rPr lang="en-US" dirty="0"/>
              <a:t>Disadvantages: need for central broker, TCP protocol implications like overhead.</a:t>
            </a:r>
          </a:p>
          <a:p>
            <a:endParaRPr lang="en-US" dirty="0"/>
          </a:p>
          <a:p>
            <a:r>
              <a:rPr lang="en-US" dirty="0"/>
              <a:t>CoAP for “use with constrained nodes and constrained networks.” Like MQTT, CoAP is commercially supported and growing rapidly among IoT providers.</a:t>
            </a:r>
          </a:p>
          <a:p>
            <a:endParaRPr lang="en-US" dirty="0"/>
          </a:p>
          <a:p>
            <a:r>
              <a:rPr lang="en-US" dirty="0"/>
              <a:t>CoAP characteristics- UDP use, multicast, security with datagram protocol, web friendly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27748-03F2-87E7-ABA2-86492065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625" y="2929912"/>
            <a:ext cx="4101484" cy="33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7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9646-7828-0B68-BC4D-0A4AC0C7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2: Communication channels(6)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BB22-4C2C-B87D-732A-53F7F2AD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746171" cy="376178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Reliability and Quality of Service</a:t>
            </a:r>
          </a:p>
          <a:p>
            <a:endParaRPr lang="en-US" b="1" dirty="0"/>
          </a:p>
          <a:p>
            <a:r>
              <a:rPr lang="en-US" dirty="0"/>
              <a:t>The amount of faults a system can sustain is called reliability, it includes:</a:t>
            </a:r>
          </a:p>
          <a:p>
            <a:pPr lvl="1"/>
            <a:r>
              <a:rPr lang="en-US" dirty="0"/>
              <a:t>Data reliability; because data can be tampered</a:t>
            </a:r>
          </a:p>
          <a:p>
            <a:pPr lvl="1"/>
            <a:r>
              <a:rPr lang="en-US" dirty="0"/>
              <a:t>Device reliability; because IoT devices can fail</a:t>
            </a:r>
          </a:p>
          <a:p>
            <a:endParaRPr lang="en-US" dirty="0"/>
          </a:p>
          <a:p>
            <a:r>
              <a:rPr lang="en-US" dirty="0"/>
              <a:t>Data reliability depends on the accuracy of data collected and transmitted by the IoT system.</a:t>
            </a:r>
          </a:p>
          <a:p>
            <a:endParaRPr lang="en-US" dirty="0"/>
          </a:p>
          <a:p>
            <a:r>
              <a:rPr lang="en-US" dirty="0"/>
              <a:t>Device reliability depends on largely on environmental factors and the security of the network in which the device is running.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5286C-138B-8EF0-2768-EBDF16DAD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54" y="2886465"/>
            <a:ext cx="4252194" cy="23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6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9646-7828-0B68-BC4D-0A4AC0C7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2: Communication channels(7)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BB22-4C2C-B87D-732A-53F7F2AD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6799438" cy="37617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Quality of Service is a metric to describe the overall performance of a system.</a:t>
            </a:r>
          </a:p>
          <a:p>
            <a:endParaRPr lang="en-US" dirty="0"/>
          </a:p>
          <a:p>
            <a:r>
              <a:rPr lang="en-US" dirty="0"/>
              <a:t>QoS in IoT systems depends on:</a:t>
            </a:r>
          </a:p>
          <a:p>
            <a:pPr lvl="1"/>
            <a:r>
              <a:rPr lang="en-US" dirty="0"/>
              <a:t>Internal communication</a:t>
            </a:r>
          </a:p>
          <a:p>
            <a:pPr lvl="1"/>
            <a:r>
              <a:rPr lang="en-US" dirty="0"/>
              <a:t>Communication with the outside world</a:t>
            </a:r>
          </a:p>
          <a:p>
            <a:endParaRPr lang="en-US" dirty="0"/>
          </a:p>
          <a:p>
            <a:r>
              <a:rPr lang="en-US" dirty="0"/>
              <a:t>Communication is usually resource expensive process in any system. </a:t>
            </a:r>
          </a:p>
          <a:p>
            <a:r>
              <a:rPr lang="en-US" dirty="0"/>
              <a:t>QoS can be improved using computation instead of communication whenever possible.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BBEAD-AA76-B473-594D-8E6FF4343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93" y="3111564"/>
            <a:ext cx="3826275" cy="25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9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F10F-39B3-C06F-0AF8-F465DCE8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3: Software(1)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A25-6B41-CB1B-D305-8FC184C1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ability to connect computer-like devices to the internet allows us to utilize remote computing resources. These are not constrained by size, location, power consumption, or network connectivity. </a:t>
            </a:r>
          </a:p>
          <a:p>
            <a:r>
              <a:rPr lang="en-US" dirty="0"/>
              <a:t>These computing resources referred to as “</a:t>
            </a:r>
            <a:r>
              <a:rPr lang="en-US" b="1" dirty="0"/>
              <a:t>The Cloud</a:t>
            </a:r>
            <a:r>
              <a:rPr lang="en-US" dirty="0"/>
              <a:t>.”</a:t>
            </a:r>
          </a:p>
          <a:p>
            <a:endParaRPr lang="en-US" dirty="0"/>
          </a:p>
          <a:p>
            <a:r>
              <a:rPr lang="en-US" b="1" dirty="0"/>
              <a:t>Components of a cloud:  </a:t>
            </a:r>
            <a:r>
              <a:rPr lang="en-US" dirty="0"/>
              <a:t>An IoT deployment, an IoT software system is generally running on Cloud infrastructure, consisting of:</a:t>
            </a:r>
          </a:p>
          <a:p>
            <a:r>
              <a:rPr lang="en-US" dirty="0"/>
              <a:t>• Data Ingestion</a:t>
            </a:r>
          </a:p>
          <a:p>
            <a:r>
              <a:rPr lang="en-US" dirty="0"/>
              <a:t>• Data Processing</a:t>
            </a:r>
          </a:p>
          <a:p>
            <a:r>
              <a:rPr lang="en-US" dirty="0"/>
              <a:t>• Data Storage</a:t>
            </a:r>
          </a:p>
          <a:p>
            <a:r>
              <a:rPr lang="en-US" dirty="0"/>
              <a:t>• Application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445FE-E749-031C-61DB-8D3B43BB9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84" y="4670453"/>
            <a:ext cx="3761057" cy="15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6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F10F-39B3-C06F-0AF8-F465DCE8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3: Software(2)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A25-6B41-CB1B-D305-8FC184C1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702436" cy="34688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Tasks of System software  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Data Ingestion</a:t>
            </a:r>
            <a:r>
              <a:rPr lang="en-US" dirty="0"/>
              <a:t>: The most common task for data ingestion is to listen for and capture the message stream from devices. Technologies include: Apache </a:t>
            </a:r>
            <a:r>
              <a:rPr lang="en-US" dirty="0" err="1"/>
              <a:t>NiFi</a:t>
            </a:r>
            <a:r>
              <a:rPr lang="en-US" dirty="0"/>
              <a:t>, Publish/subscribe model(MQTT), request report model (CoAP)</a:t>
            </a:r>
          </a:p>
          <a:p>
            <a:r>
              <a:rPr lang="en-US" dirty="0"/>
              <a:t>2. </a:t>
            </a:r>
            <a:r>
              <a:rPr lang="en-US" b="1" dirty="0"/>
              <a:t>Data Processing</a:t>
            </a:r>
            <a:r>
              <a:rPr lang="en-US" dirty="0"/>
              <a:t>: Its primary function is to apply logic to incoming device data and invoke the corresponding action. Technologies include Lambda and Kappa</a:t>
            </a:r>
          </a:p>
          <a:p>
            <a:r>
              <a:rPr lang="en-US" dirty="0"/>
              <a:t>3. </a:t>
            </a:r>
            <a:r>
              <a:rPr lang="en-US" b="1" dirty="0"/>
              <a:t>Data Storage</a:t>
            </a:r>
            <a:r>
              <a:rPr lang="en-US" dirty="0"/>
              <a:t>: NoSQL databases are an obvious choice for storing high volumes of data without having a fixed schema. </a:t>
            </a:r>
          </a:p>
          <a:p>
            <a:r>
              <a:rPr lang="en-US" dirty="0"/>
              <a:t>4. </a:t>
            </a:r>
            <a:r>
              <a:rPr lang="en-US" b="1" dirty="0"/>
              <a:t>Application</a:t>
            </a:r>
            <a:r>
              <a:rPr lang="en-US" dirty="0"/>
              <a:t>: An IoT Software Application provides three critical functions:</a:t>
            </a:r>
          </a:p>
          <a:p>
            <a:pPr lvl="1"/>
            <a:r>
              <a:rPr lang="en-US" dirty="0"/>
              <a:t>1. Enables human interaction with the IoT system through a User Interface (UI)</a:t>
            </a:r>
          </a:p>
          <a:p>
            <a:pPr lvl="1"/>
            <a:r>
              <a:rPr lang="en-US" dirty="0"/>
              <a:t>2. Provides a mechanism for data analytics</a:t>
            </a:r>
          </a:p>
          <a:p>
            <a:pPr lvl="1"/>
            <a:r>
              <a:rPr lang="en-US" dirty="0"/>
              <a:t>3. Provides data visualization capabilities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095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F10F-39B3-C06F-0AF8-F465DCE8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3: Software(3)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A25-6B41-CB1B-D305-8FC184C1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36" y="2559111"/>
            <a:ext cx="7332098" cy="4001486"/>
          </a:xfrm>
        </p:spPr>
        <p:txBody>
          <a:bodyPr>
            <a:normAutofit fontScale="85000" lnSpcReduction="20000"/>
          </a:bodyPr>
          <a:lstStyle/>
          <a:p>
            <a:r>
              <a:rPr lang="en-US" sz="2200" b="1" dirty="0"/>
              <a:t>Using the obtained data</a:t>
            </a:r>
          </a:p>
          <a:p>
            <a:endParaRPr lang="en-US" dirty="0"/>
          </a:p>
          <a:p>
            <a:r>
              <a:rPr lang="en-US" b="1" dirty="0"/>
              <a:t>For Data Analytics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IoT </a:t>
            </a:r>
            <a:r>
              <a:rPr lang="en-US" b="1" dirty="0"/>
              <a:t>end-user</a:t>
            </a:r>
            <a:r>
              <a:rPr lang="en-US" dirty="0"/>
              <a:t> can generate analytics using machine learning algorithms to get more insight. </a:t>
            </a:r>
          </a:p>
          <a:p>
            <a:pPr lvl="1"/>
            <a:r>
              <a:rPr lang="en-US" dirty="0"/>
              <a:t>Real-time analytics would allow the system to detect deviations from known usage patterns and generate an alert. This can help in managing and detecting anomalies early.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For Data Visualization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visualization capabilities provide graphical representations of data, allowing you to spot trends and take appropriate action.</a:t>
            </a:r>
          </a:p>
          <a:p>
            <a:endParaRPr lang="en-US" dirty="0"/>
          </a:p>
          <a:p>
            <a:pPr lvl="1"/>
            <a:r>
              <a:rPr lang="en-US" dirty="0"/>
              <a:t>You can also embed commercial visualization tools (like Microsoft’s </a:t>
            </a:r>
            <a:r>
              <a:rPr lang="en-US" dirty="0" err="1"/>
              <a:t>PowerBI</a:t>
            </a:r>
            <a:r>
              <a:rPr lang="en-US" dirty="0"/>
              <a:t> or Tableau) into an IoT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04AB6-80E0-CA34-27D2-8DCE1C4FC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80" y="3036514"/>
            <a:ext cx="3723138" cy="284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2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9646-7828-0B68-BC4D-0A4AC0C7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4: Operations(1)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BB22-4C2C-B87D-732A-53F7F2AD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02" y="2647888"/>
            <a:ext cx="7349852" cy="36197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IoT system requires a diversified set of technologies deployed remotely. </a:t>
            </a:r>
          </a:p>
          <a:p>
            <a:r>
              <a:rPr lang="en-US" dirty="0"/>
              <a:t>Datacenter infrastructure, the hardware and firmware associated with devices (physical things)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 components:</a:t>
            </a:r>
          </a:p>
          <a:p>
            <a:r>
              <a:rPr lang="en-US" dirty="0"/>
              <a:t>1)</a:t>
            </a:r>
            <a:r>
              <a:rPr lang="en-US" b="1" dirty="0"/>
              <a:t>Infrastructure</a:t>
            </a:r>
            <a:r>
              <a:rPr lang="en-US" dirty="0"/>
              <a:t>: network, server, and storage infrastructure.</a:t>
            </a:r>
          </a:p>
          <a:p>
            <a:r>
              <a:rPr lang="en-US" dirty="0"/>
              <a:t>2)</a:t>
            </a:r>
            <a:r>
              <a:rPr lang="en-US" b="1" dirty="0"/>
              <a:t>DevOps</a:t>
            </a:r>
            <a:r>
              <a:rPr lang="en-US" dirty="0"/>
              <a:t>: </a:t>
            </a:r>
            <a:r>
              <a:rPr lang="en-US" dirty="0" err="1"/>
              <a:t>Saas</a:t>
            </a:r>
            <a:r>
              <a:rPr lang="en-US" dirty="0"/>
              <a:t> concept that development and operations must work together beyond the release of a product or service.</a:t>
            </a:r>
          </a:p>
          <a:p>
            <a:r>
              <a:rPr lang="en-US" dirty="0"/>
              <a:t>3)</a:t>
            </a:r>
            <a:r>
              <a:rPr lang="en-US" b="1" dirty="0"/>
              <a:t>Physical things</a:t>
            </a:r>
            <a:r>
              <a:rPr lang="en-US" dirty="0"/>
              <a:t>: firmware updates, battery mgmt., and sensor calibration</a:t>
            </a:r>
          </a:p>
          <a:p>
            <a:r>
              <a:rPr lang="en-US" dirty="0"/>
              <a:t>4)</a:t>
            </a:r>
            <a:r>
              <a:rPr lang="en-US" b="1" dirty="0"/>
              <a:t>Security</a:t>
            </a:r>
            <a:r>
              <a:rPr lang="en-US" dirty="0"/>
              <a:t>: protecting the system and everything connected to it.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3B049-8BBC-C67B-4EF7-31EF4D367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62" y="2940756"/>
            <a:ext cx="3752295" cy="21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9646-7828-0B68-BC4D-0A4AC0C7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4: Operations(2)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BB22-4C2C-B87D-732A-53F7F2AD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7358731" cy="376178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Addressing Security concerns </a:t>
            </a:r>
          </a:p>
          <a:p>
            <a:pPr lvl="1"/>
            <a:r>
              <a:rPr lang="en-US" sz="1400" dirty="0"/>
              <a:t>Edge devices tend to get less attention from systems administrators and, thus, can make an attractive target for hackers.</a:t>
            </a:r>
          </a:p>
          <a:p>
            <a:pPr lvl="1"/>
            <a:r>
              <a:rPr lang="en-US" sz="1400" dirty="0"/>
              <a:t>In the rush for convenience, security and privacy are often overlooked. IoT security is still in its infancy, leaving the door open for malicious attacks. </a:t>
            </a:r>
          </a:p>
          <a:p>
            <a:pPr lvl="1"/>
            <a:r>
              <a:rPr lang="en-US" sz="1400" dirty="0"/>
              <a:t>IoT devices generally come with very limited processing capabilities. This makes it hard to run state of the art encryption-based security solutions inside the devices.</a:t>
            </a:r>
          </a:p>
          <a:p>
            <a:pPr lvl="1"/>
            <a:endParaRPr lang="en-IN" sz="1200" dirty="0"/>
          </a:p>
          <a:p>
            <a:r>
              <a:rPr lang="en-US" sz="1600" dirty="0"/>
              <a:t>Using </a:t>
            </a:r>
            <a:r>
              <a:rPr lang="en-US" sz="1600" b="1" dirty="0"/>
              <a:t>TLS/SSL encryption</a:t>
            </a:r>
            <a:r>
              <a:rPr lang="en-US" sz="1600" dirty="0"/>
              <a:t>. For this type of communication, private key encryption is stored at the device level. </a:t>
            </a:r>
          </a:p>
          <a:p>
            <a:r>
              <a:rPr lang="en-US" sz="1600" b="1" dirty="0"/>
              <a:t>IP white-listing </a:t>
            </a:r>
            <a:r>
              <a:rPr lang="en-US" sz="1600" dirty="0"/>
              <a:t>filters untrusted messages at the device level. This is an easy measure to implement in IoT platforms using a static IP addresses.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BEE53-4E68-AB6A-927B-013424C9E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53" y="3429000"/>
            <a:ext cx="2795218" cy="1860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DAC8E-796B-B418-DEE7-99A8D7BF3064}"/>
              </a:ext>
            </a:extLst>
          </p:cNvPr>
          <p:cNvSpPr txBox="1"/>
          <p:nvPr/>
        </p:nvSpPr>
        <p:spPr>
          <a:xfrm>
            <a:off x="9277164" y="5453445"/>
            <a:ext cx="20951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IoT devices are vulnerable to common cyber attacks</a:t>
            </a:r>
          </a:p>
        </p:txBody>
      </p:sp>
    </p:spTree>
    <p:extLst>
      <p:ext uri="{BB962C8B-B14F-4D97-AF65-F5344CB8AC3E}">
        <p14:creationId xmlns:p14="http://schemas.microsoft.com/office/powerpoint/2010/main" val="379947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1C3C-C202-41D2-D835-E3992795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E7CF-83E7-FA4C-528C-68F4757E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Introduction to IoT</a:t>
            </a:r>
          </a:p>
          <a:p>
            <a:r>
              <a:rPr lang="en-IN" dirty="0"/>
              <a:t>Current applications in short</a:t>
            </a:r>
          </a:p>
          <a:p>
            <a:r>
              <a:rPr lang="en-IN" dirty="0"/>
              <a:t>Sections 1 to 5 from the book we are discussing about</a:t>
            </a:r>
          </a:p>
          <a:p>
            <a:r>
              <a:rPr lang="en-IN" dirty="0"/>
              <a:t>Concluding thoughts</a:t>
            </a:r>
          </a:p>
        </p:txBody>
      </p:sp>
    </p:spTree>
    <p:extLst>
      <p:ext uri="{BB962C8B-B14F-4D97-AF65-F5344CB8AC3E}">
        <p14:creationId xmlns:p14="http://schemas.microsoft.com/office/powerpoint/2010/main" val="357198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688A-1029-D167-D93A-4992D001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5: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84565-F707-C316-EDE3-78D14F3A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19" y="3429000"/>
            <a:ext cx="4172032" cy="26214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DCBC-D430-FFD3-6832-68FB224E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6728418" cy="3832811"/>
          </a:xfrm>
        </p:spPr>
        <p:txBody>
          <a:bodyPr>
            <a:normAutofit fontScale="92500"/>
          </a:bodyPr>
          <a:lstStyle/>
          <a:p>
            <a:r>
              <a:rPr lang="en-US" dirty="0"/>
              <a:t>Big data exists with other small data foundations in the background</a:t>
            </a:r>
          </a:p>
          <a:p>
            <a:endParaRPr lang="en-US" dirty="0"/>
          </a:p>
          <a:p>
            <a:r>
              <a:rPr lang="en-US" dirty="0"/>
              <a:t>A critical monitoring system, such as crash detection on a self-driving car, needs to be capable of real-time, local decision-making. The process of sending information to the cloud, processing, and sending commands back is simply too slow, actionable data is needed instantly.</a:t>
            </a:r>
          </a:p>
          <a:p>
            <a:endParaRPr lang="en-US" dirty="0"/>
          </a:p>
          <a:p>
            <a:r>
              <a:rPr lang="en-US" dirty="0"/>
              <a:t>How small data evolves into big data:</a:t>
            </a:r>
          </a:p>
          <a:p>
            <a:pPr lvl="1"/>
            <a:r>
              <a:rPr lang="en-US" dirty="0"/>
              <a:t> Aggregating data from the above example with that of other sources is how small data becomes Big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262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C13C-794A-C129-C617-A10AF4BD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2FCB-7A87-31C7-CF20-7BFAD095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63298"/>
            <a:ext cx="6879336" cy="3406684"/>
          </a:xfrm>
        </p:spPr>
        <p:txBody>
          <a:bodyPr>
            <a:normAutofit/>
          </a:bodyPr>
          <a:lstStyle/>
          <a:p>
            <a:r>
              <a:rPr lang="en-US" dirty="0"/>
              <a:t>While experts may disagree on the projected value of the new Data Economy, they all agree that it will have a greater economic impact than the Internet itself. </a:t>
            </a:r>
          </a:p>
          <a:p>
            <a:r>
              <a:rPr lang="en-US" dirty="0"/>
              <a:t>Sensor costs are approaching a level that allows trillions to be deployed annually.</a:t>
            </a:r>
          </a:p>
          <a:p>
            <a:r>
              <a:rPr lang="en-US" dirty="0"/>
              <a:t>Big Data analytics and artificial intelligence are at the lowest cost point in history.</a:t>
            </a:r>
          </a:p>
          <a:p>
            <a:r>
              <a:rPr lang="en-US" dirty="0"/>
              <a:t> It is easier to develop a connected device now than ever before.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6D42A-DC10-4BCB-A7F5-E3EB5A843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88" y="3127961"/>
            <a:ext cx="3250111" cy="1950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51FB71-F9AE-FDE5-DADD-321F94A91986}"/>
              </a:ext>
            </a:extLst>
          </p:cNvPr>
          <p:cNvSpPr txBox="1"/>
          <p:nvPr/>
        </p:nvSpPr>
        <p:spPr>
          <a:xfrm>
            <a:off x="8682361" y="5530788"/>
            <a:ext cx="2440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Data and human intelligence</a:t>
            </a:r>
          </a:p>
        </p:txBody>
      </p:sp>
    </p:spTree>
    <p:extLst>
      <p:ext uri="{BB962C8B-B14F-4D97-AF65-F5344CB8AC3E}">
        <p14:creationId xmlns:p14="http://schemas.microsoft.com/office/powerpoint/2010/main" val="210756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3D16-D293-9915-8949-121C1D925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A3AF2-7C71-0CD8-7C5F-C04AAB193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46CA-D0CE-D335-C31F-51DFF09F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4113-86A3-28E2-50CC-10730795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56" y="2621255"/>
            <a:ext cx="7802615" cy="3416300"/>
          </a:xfrm>
        </p:spPr>
        <p:txBody>
          <a:bodyPr/>
          <a:lstStyle/>
          <a:p>
            <a:r>
              <a:rPr lang="en-US" dirty="0"/>
              <a:t>IoT is the intersection of the digital with the physical. </a:t>
            </a:r>
          </a:p>
          <a:p>
            <a:endParaRPr lang="en-US" dirty="0"/>
          </a:p>
          <a:p>
            <a:r>
              <a:rPr lang="en-US" dirty="0"/>
              <a:t>Physical devices are now enhanced with sensing, computing, and communication capabilities.</a:t>
            </a:r>
          </a:p>
          <a:p>
            <a:endParaRPr lang="en-US" dirty="0"/>
          </a:p>
          <a:p>
            <a:r>
              <a:rPr lang="en-US" dirty="0"/>
              <a:t>Wearables such as Fitbit and connected home devices like Nest are most commonly cited examples of IoT. </a:t>
            </a:r>
          </a:p>
          <a:p>
            <a:endParaRPr lang="en-US" dirty="0"/>
          </a:p>
          <a:p>
            <a:r>
              <a:rPr lang="en-US" dirty="0"/>
              <a:t>These are however quite basic early IoT systems.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871A8-3AB4-0F70-F113-36E6400C8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70" y="2840346"/>
            <a:ext cx="2610035" cy="29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4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7257-2A1F-CA0C-9077-F3F709B3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F03C-A9DC-17A1-AA92-227CBD83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98808"/>
            <a:ext cx="6462087" cy="3433316"/>
          </a:xfrm>
        </p:spPr>
        <p:txBody>
          <a:bodyPr>
            <a:normAutofit/>
          </a:bodyPr>
          <a:lstStyle/>
          <a:p>
            <a:r>
              <a:rPr lang="en-IN" dirty="0"/>
              <a:t>Current and early IoT applications:</a:t>
            </a:r>
          </a:p>
          <a:p>
            <a:endParaRPr lang="en-IN" dirty="0"/>
          </a:p>
          <a:p>
            <a:r>
              <a:rPr lang="en-US" dirty="0"/>
              <a:t>IoT solutions are becoming popular at the city and county level to make emergency response services</a:t>
            </a:r>
          </a:p>
          <a:p>
            <a:r>
              <a:rPr lang="en-US" dirty="0"/>
              <a:t>Smart home fire detector on the market warn people in cases such as fast moving tornadoes or forest fires. </a:t>
            </a:r>
          </a:p>
          <a:p>
            <a:r>
              <a:rPr lang="en-US" dirty="0"/>
              <a:t>The basic wearable devices are connected to first responder systems as EMT’s rush to an emergency.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5350F-E847-6B36-60C9-59213B93F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804" y="2595199"/>
            <a:ext cx="2717055" cy="152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51406-3C0A-EA9D-A002-6B2EE9725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12" y="4262801"/>
            <a:ext cx="2959368" cy="196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0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A801-9925-903B-B694-9A46076D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Sections 1 through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6B7E-FDB7-FFC6-48CA-C0006E24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882514" cy="34163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book is divided into 5 sections.</a:t>
            </a:r>
            <a:r>
              <a:rPr lang="en-US" dirty="0"/>
              <a:t> </a:t>
            </a:r>
          </a:p>
          <a:p>
            <a:endParaRPr lang="en-IN" dirty="0"/>
          </a:p>
          <a:p>
            <a:r>
              <a:rPr lang="en-IN" dirty="0"/>
              <a:t>Section 1 deals with the </a:t>
            </a:r>
            <a:r>
              <a:rPr lang="en-IN" b="1" dirty="0"/>
              <a:t>physical things </a:t>
            </a:r>
            <a:r>
              <a:rPr lang="en-IN" dirty="0"/>
              <a:t>part of IoT.</a:t>
            </a:r>
          </a:p>
          <a:p>
            <a:endParaRPr lang="en-IN" dirty="0"/>
          </a:p>
          <a:p>
            <a:r>
              <a:rPr lang="en-IN" dirty="0"/>
              <a:t>Section 2 is all about </a:t>
            </a:r>
            <a:r>
              <a:rPr lang="en-IN" b="1" dirty="0"/>
              <a:t>communication </a:t>
            </a:r>
            <a:r>
              <a:rPr lang="en-IN" dirty="0"/>
              <a:t>among IoT devices and between networks and “things”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“The cloud” and other SaaS options and their Operations are discussed in section 3 and 4 respectively.</a:t>
            </a:r>
          </a:p>
          <a:p>
            <a:endParaRPr lang="en-IN" dirty="0"/>
          </a:p>
          <a:p>
            <a:r>
              <a:rPr lang="en-IN" dirty="0"/>
              <a:t>Section 5 addresses data in IoT, concerns and “Big data”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FA11E-C349-0E19-5AF9-DBE0D6D60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38" y="3577701"/>
            <a:ext cx="3516819" cy="17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7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EC5A-53EA-1C62-FEEA-7A2C3581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1: The Physical Things(1)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933A-57A7-D815-8C08-5DB960DF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429753" cy="3752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Sensors and Actuators</a:t>
            </a:r>
          </a:p>
          <a:p>
            <a:endParaRPr lang="en-US" dirty="0"/>
          </a:p>
          <a:p>
            <a:r>
              <a:rPr lang="en-US" dirty="0"/>
              <a:t>The fundamental source of IoT data is sensors. </a:t>
            </a:r>
          </a:p>
          <a:p>
            <a:r>
              <a:rPr lang="en-US" dirty="0"/>
              <a:t>A sensor (basically transducer) is a physical device that converts one form of energy into another. An actuator however takes an electrical input and turns it into physical action.</a:t>
            </a:r>
          </a:p>
          <a:p>
            <a:r>
              <a:rPr lang="en-US" dirty="0"/>
              <a:t>One important characteristic of Sensors is it need to be accurate. </a:t>
            </a:r>
          </a:p>
          <a:p>
            <a:r>
              <a:rPr lang="en-US" dirty="0"/>
              <a:t>since you will make mission-critical decisions based on later analysis of the data, which will hold little value if the data is wrong.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8E109-9B1A-F944-5A35-3EBD9DA7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21" y="3120916"/>
            <a:ext cx="2445383" cy="2445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A0D42-5136-3D12-1866-0127D7D27891}"/>
              </a:ext>
            </a:extLst>
          </p:cNvPr>
          <p:cNvSpPr txBox="1"/>
          <p:nvPr/>
        </p:nvSpPr>
        <p:spPr>
          <a:xfrm>
            <a:off x="9144001" y="5135412"/>
            <a:ext cx="2334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Figure: A temperature sensor module</a:t>
            </a:r>
          </a:p>
        </p:txBody>
      </p:sp>
    </p:spTree>
    <p:extLst>
      <p:ext uri="{BB962C8B-B14F-4D97-AF65-F5344CB8AC3E}">
        <p14:creationId xmlns:p14="http://schemas.microsoft.com/office/powerpoint/2010/main" val="422167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3C17-B124-ABFE-E96C-A858D1C2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1: The Physical Things(2)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DD80-6BA3-5E67-E4BF-E097F8B6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583197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Microcontroller: The “Brain” of the IoT Device. </a:t>
            </a:r>
          </a:p>
          <a:p>
            <a:endParaRPr lang="en-US" dirty="0"/>
          </a:p>
          <a:p>
            <a:r>
              <a:rPr lang="en-US" dirty="0"/>
              <a:t>Specifications of the micro/controller device</a:t>
            </a:r>
          </a:p>
          <a:p>
            <a:pPr lvl="1"/>
            <a:r>
              <a:rPr lang="en-US" dirty="0"/>
              <a:t>-Microprocessor type(more memory or speed)</a:t>
            </a:r>
          </a:p>
          <a:p>
            <a:pPr lvl="1"/>
            <a:r>
              <a:rPr lang="en-US" dirty="0"/>
              <a:t>-Amount of memory</a:t>
            </a:r>
          </a:p>
          <a:p>
            <a:pPr lvl="1"/>
            <a:r>
              <a:rPr lang="en-US" dirty="0"/>
              <a:t>-operating voltage</a:t>
            </a:r>
          </a:p>
          <a:p>
            <a:pPr lvl="1"/>
            <a:r>
              <a:rPr lang="en-US" dirty="0"/>
              <a:t>-number and type of I/O ports</a:t>
            </a:r>
          </a:p>
          <a:p>
            <a:pPr lvl="1"/>
            <a:r>
              <a:rPr lang="en-US" dirty="0"/>
              <a:t>-control interface</a:t>
            </a:r>
          </a:p>
          <a:p>
            <a:pPr lvl="1"/>
            <a:r>
              <a:rPr lang="en-US" dirty="0"/>
              <a:t>-source of power(battery, mains electricity, solar)</a:t>
            </a:r>
          </a:p>
          <a:p>
            <a:r>
              <a:rPr lang="en-US" dirty="0"/>
              <a:t>Battery size is a utility tradeoff in IoT devices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10B83-689D-F55E-7360-7500B259B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74" y="3417225"/>
            <a:ext cx="3740172" cy="20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2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9339-0E99-05A0-A7C3-552B057B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2: Communication channels(1)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453F-33F2-FC60-B094-39C2D3F4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17193" cy="401036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Communication among things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Connecting things-to-things, things-to-server, server-to-server. </a:t>
            </a:r>
          </a:p>
          <a:p>
            <a:pPr lvl="1"/>
            <a:r>
              <a:rPr lang="en-US" dirty="0"/>
              <a:t>IoT systems enable Things to communicate with servers as well as other Things.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IoT Wireless Radio Solutions:</a:t>
            </a:r>
          </a:p>
          <a:p>
            <a:r>
              <a:rPr lang="en-US" dirty="0"/>
              <a:t>Your application will dictate the connectivity method needed for your device. Connectivity range options include:</a:t>
            </a:r>
          </a:p>
          <a:p>
            <a:pPr lvl="1"/>
            <a:r>
              <a:rPr lang="en-US" dirty="0"/>
              <a:t>- short range solutions (e.g. RFID or Bluetooth), </a:t>
            </a:r>
          </a:p>
          <a:p>
            <a:pPr lvl="1"/>
            <a:r>
              <a:rPr lang="en-US" dirty="0"/>
              <a:t>- medium range solutions (e.g. ZigBee, Thread, or Wi-Fi), and </a:t>
            </a:r>
          </a:p>
          <a:p>
            <a:pPr lvl="1"/>
            <a:r>
              <a:rPr lang="en-US" dirty="0"/>
              <a:t>- long range Wide Area Networks (WAN) solutions (e.g. cellular or satellite).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8CC41-DED6-65A1-9F25-2E8AEE134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599" y="2828208"/>
            <a:ext cx="3447536" cy="353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1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9339-0E99-05A0-A7C3-552B057B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2: Communication channels(2)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453F-33F2-FC60-B094-39C2D3F4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6808316" cy="40103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1) </a:t>
            </a:r>
            <a:r>
              <a:rPr lang="en-US" b="1" dirty="0"/>
              <a:t>Long Range IoT Radio Solutions:</a:t>
            </a:r>
          </a:p>
          <a:p>
            <a:pPr marL="457200" lvl="1" indent="0">
              <a:buNone/>
            </a:pPr>
            <a:r>
              <a:rPr lang="en-US" dirty="0"/>
              <a:t>Disadvantageous for:</a:t>
            </a:r>
          </a:p>
          <a:p>
            <a:pPr lvl="1"/>
            <a:r>
              <a:rPr lang="en-US" dirty="0"/>
              <a:t>Using cellular networks can be expensive. These networks are designed for voice and high data throughput/low latency communications, which are not typical requirements of IoT applications.</a:t>
            </a:r>
          </a:p>
          <a:p>
            <a:pPr lvl="1"/>
            <a:r>
              <a:rPr lang="en-US" dirty="0"/>
              <a:t>Cellular solutions are not designed for very low power operation.</a:t>
            </a:r>
          </a:p>
          <a:p>
            <a:pPr lvl="1"/>
            <a:r>
              <a:rPr lang="en-US" dirty="0"/>
              <a:t>older 2G and 3G infrastructure will likely begin to phase out.</a:t>
            </a:r>
          </a:p>
          <a:p>
            <a:endParaRPr lang="en-US" dirty="0"/>
          </a:p>
          <a:p>
            <a:r>
              <a:rPr lang="en-US" dirty="0"/>
              <a:t>Instead of focusing on existing cellular technologies, we will introduce alternative long-range solutions.</a:t>
            </a:r>
          </a:p>
          <a:p>
            <a:pPr lvl="1"/>
            <a:r>
              <a:rPr lang="en-US" dirty="0"/>
              <a:t>Low Power Wide Area (LPWA) Networks</a:t>
            </a:r>
          </a:p>
          <a:p>
            <a:pPr lvl="1"/>
            <a:r>
              <a:rPr lang="en-US" dirty="0"/>
              <a:t>LoRa (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RAnge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Sigfox</a:t>
            </a:r>
          </a:p>
          <a:p>
            <a:pPr lvl="1"/>
            <a:r>
              <a:rPr lang="en-US" dirty="0"/>
              <a:t>Satellite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E3F40-FAFD-8E52-A4ED-76ED8552E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934" y="3537433"/>
            <a:ext cx="3962123" cy="271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55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599</TotalTime>
  <Words>1808</Words>
  <Application>Microsoft Office PowerPoint</Application>
  <PresentationFormat>Widescreen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 Boardroom</vt:lpstr>
      <vt:lpstr>A presentation on IoT based on the book - “A Reference guide to the IoT” Authored by Greg Dunko, Joydeep Misra, Josh Robertson and Tom Snyder ;RIoT, Bridgera </vt:lpstr>
      <vt:lpstr>Contents of the presentation</vt:lpstr>
      <vt:lpstr>Introduction</vt:lpstr>
      <vt:lpstr>Applications of IoT</vt:lpstr>
      <vt:lpstr>Sections 1 through 5 </vt:lpstr>
      <vt:lpstr>Section 1: The Physical Things(1)</vt:lpstr>
      <vt:lpstr>Section 1: The Physical Things(2)</vt:lpstr>
      <vt:lpstr>Section 2: Communication channels(1)</vt:lpstr>
      <vt:lpstr>Section 2: Communication channels(2)</vt:lpstr>
      <vt:lpstr>Section 2: Communication channels(3)</vt:lpstr>
      <vt:lpstr>Section 2: Communication channels(4)</vt:lpstr>
      <vt:lpstr>Section 2: Communication channels(5)</vt:lpstr>
      <vt:lpstr>Section 2: Communication channels(6)</vt:lpstr>
      <vt:lpstr>Section 2: Communication channels(7)</vt:lpstr>
      <vt:lpstr>Section 3: Software(1)</vt:lpstr>
      <vt:lpstr>Section 3: Software(2)</vt:lpstr>
      <vt:lpstr>Section 3: Software(3)</vt:lpstr>
      <vt:lpstr>Section 4: Operations(1)</vt:lpstr>
      <vt:lpstr>Section 4: Operations(2)</vt:lpstr>
      <vt:lpstr>Section 5: Data</vt:lpstr>
      <vt:lpstr>Concluding thoughts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Reference to the IoT</dc:title>
  <dc:creator>Net Use</dc:creator>
  <cp:lastModifiedBy>Net Use</cp:lastModifiedBy>
  <cp:revision>193</cp:revision>
  <cp:lastPrinted>2023-04-02T18:43:22Z</cp:lastPrinted>
  <dcterms:created xsi:type="dcterms:W3CDTF">2023-04-02T16:41:18Z</dcterms:created>
  <dcterms:modified xsi:type="dcterms:W3CDTF">2023-04-04T21:05:45Z</dcterms:modified>
</cp:coreProperties>
</file>