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1" r:id="rId5"/>
    <p:sldId id="260" r:id="rId6"/>
    <p:sldId id="262" r:id="rId7"/>
    <p:sldId id="263" r:id="rId8"/>
    <p:sldId id="264" r:id="rId9"/>
    <p:sldId id="266" r:id="rId10"/>
    <p:sldId id="270" r:id="rId11"/>
    <p:sldId id="267" r:id="rId12"/>
    <p:sldId id="271" r:id="rId13"/>
    <p:sldId id="272" r:id="rId14"/>
    <p:sldId id="273" r:id="rId15"/>
    <p:sldId id="268" r:id="rId16"/>
    <p:sldId id="274" r:id="rId17"/>
    <p:sldId id="275" r:id="rId18"/>
    <p:sldId id="276" r:id="rId19"/>
    <p:sldId id="269" r:id="rId20"/>
    <p:sldId id="278" r:id="rId21"/>
    <p:sldId id="279" r:id="rId22"/>
    <p:sldId id="265" r:id="rId23"/>
    <p:sldId id="277"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61490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275390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8152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37199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017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2143637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2110932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424855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57563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63C10-662E-4235-BDE0-6925F3EAB26E}" type="datetimeFigureOut">
              <a:rPr lang="en-GB" smtClean="0"/>
              <a:t>22/10/2023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70080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163C10-662E-4235-BDE0-6925F3EAB26E}" type="datetimeFigureOut">
              <a:rPr lang="en-GB" smtClean="0"/>
              <a:t>22/10/2023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116682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163C10-662E-4235-BDE0-6925F3EAB26E}" type="datetimeFigureOut">
              <a:rPr lang="en-GB" smtClean="0"/>
              <a:t>22/10/2023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241401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163C10-662E-4235-BDE0-6925F3EAB26E}" type="datetimeFigureOut">
              <a:rPr lang="en-GB" smtClean="0"/>
              <a:t>22/10/2023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8879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63C10-662E-4235-BDE0-6925F3EAB26E}" type="datetimeFigureOut">
              <a:rPr lang="en-GB" smtClean="0"/>
              <a:t>22/10/2023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8216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163C10-662E-4235-BDE0-6925F3EAB26E}" type="datetimeFigureOut">
              <a:rPr lang="en-GB" smtClean="0"/>
              <a:t>22/10/2023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139140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63C10-662E-4235-BDE0-6925F3EAB26E}" type="datetimeFigureOut">
              <a:rPr lang="en-GB" smtClean="0"/>
              <a:t>22/10/2023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FC899-84AA-4080-8751-CAB33E5D813B}" type="slidenum">
              <a:rPr lang="en-GB" smtClean="0"/>
              <a:t>‹#›</a:t>
            </a:fld>
            <a:endParaRPr lang="en-GB"/>
          </a:p>
        </p:txBody>
      </p:sp>
    </p:spTree>
    <p:extLst>
      <p:ext uri="{BB962C8B-B14F-4D97-AF65-F5344CB8AC3E}">
        <p14:creationId xmlns:p14="http://schemas.microsoft.com/office/powerpoint/2010/main" val="153587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63C10-662E-4235-BDE0-6925F3EAB26E}" type="datetimeFigureOut">
              <a:rPr lang="en-GB" smtClean="0"/>
              <a:t>22/10/2023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4FC899-84AA-4080-8751-CAB33E5D813B}" type="slidenum">
              <a:rPr lang="en-GB" smtClean="0"/>
              <a:t>‹#›</a:t>
            </a:fld>
            <a:endParaRPr lang="en-GB"/>
          </a:p>
        </p:txBody>
      </p:sp>
    </p:spTree>
    <p:extLst>
      <p:ext uri="{BB962C8B-B14F-4D97-AF65-F5344CB8AC3E}">
        <p14:creationId xmlns:p14="http://schemas.microsoft.com/office/powerpoint/2010/main" val="26787406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4383-027E-5A31-D13B-36D7361F29A6}"/>
              </a:ext>
            </a:extLst>
          </p:cNvPr>
          <p:cNvSpPr>
            <a:spLocks noGrp="1"/>
          </p:cNvSpPr>
          <p:nvPr>
            <p:ph type="ctrTitle"/>
          </p:nvPr>
        </p:nvSpPr>
        <p:spPr>
          <a:xfrm>
            <a:off x="1300065" y="541175"/>
            <a:ext cx="8419323" cy="2231066"/>
          </a:xfrm>
        </p:spPr>
        <p:txBody>
          <a:bodyPr>
            <a:normAutofit fontScale="90000"/>
          </a:bodyPr>
          <a:lstStyle/>
          <a:p>
            <a:pPr algn="l"/>
            <a:r>
              <a:rPr lang="en-US" dirty="0"/>
              <a:t>A presentation on – “Distributed Edge computing in IoT”</a:t>
            </a:r>
            <a:endParaRPr lang="en-GB" dirty="0"/>
          </a:p>
        </p:txBody>
      </p:sp>
      <p:sp>
        <p:nvSpPr>
          <p:cNvPr id="3" name="Subtitle 2">
            <a:extLst>
              <a:ext uri="{FF2B5EF4-FFF2-40B4-BE49-F238E27FC236}">
                <a16:creationId xmlns:a16="http://schemas.microsoft.com/office/drawing/2014/main" id="{32FF8D83-2FFA-BBF0-6655-86F4C2DC6D47}"/>
              </a:ext>
            </a:extLst>
          </p:cNvPr>
          <p:cNvSpPr>
            <a:spLocks noGrp="1"/>
          </p:cNvSpPr>
          <p:nvPr>
            <p:ph type="subTitle" idx="1"/>
          </p:nvPr>
        </p:nvSpPr>
        <p:spPr>
          <a:xfrm>
            <a:off x="1524000" y="4488023"/>
            <a:ext cx="9144000" cy="1432249"/>
          </a:xfrm>
        </p:spPr>
        <p:txBody>
          <a:bodyPr/>
          <a:lstStyle/>
          <a:p>
            <a:pPr algn="l"/>
            <a:r>
              <a:rPr lang="en-US" dirty="0"/>
              <a:t>By:</a:t>
            </a:r>
          </a:p>
          <a:p>
            <a:pPr algn="l"/>
            <a:r>
              <a:rPr lang="en-US" dirty="0"/>
              <a:t>Mohammed Shahzad</a:t>
            </a:r>
          </a:p>
          <a:p>
            <a:pPr algn="l"/>
            <a:r>
              <a:rPr lang="en-US" dirty="0"/>
              <a:t>444105788@student.ksu.edu.sa</a:t>
            </a:r>
            <a:endParaRPr lang="en-GB" dirty="0"/>
          </a:p>
        </p:txBody>
      </p:sp>
      <p:sp>
        <p:nvSpPr>
          <p:cNvPr id="4" name="TextBox 3">
            <a:extLst>
              <a:ext uri="{FF2B5EF4-FFF2-40B4-BE49-F238E27FC236}">
                <a16:creationId xmlns:a16="http://schemas.microsoft.com/office/drawing/2014/main" id="{E4850AEB-08DE-0D42-A930-3DBD8BD7B828}"/>
              </a:ext>
            </a:extLst>
          </p:cNvPr>
          <p:cNvSpPr txBox="1"/>
          <p:nvPr/>
        </p:nvSpPr>
        <p:spPr>
          <a:xfrm>
            <a:off x="1057469" y="3002462"/>
            <a:ext cx="10077062" cy="923330"/>
          </a:xfrm>
          <a:prstGeom prst="rect">
            <a:avLst/>
          </a:prstGeom>
          <a:noFill/>
        </p:spPr>
        <p:txBody>
          <a:bodyPr wrap="square" rtlCol="0">
            <a:spAutoFit/>
          </a:bodyPr>
          <a:lstStyle/>
          <a:p>
            <a:pPr algn="ctr"/>
            <a:r>
              <a:rPr lang="en-US" dirty="0"/>
              <a:t>Based on the research paper titled “</a:t>
            </a:r>
            <a:r>
              <a:rPr lang="en-GB" dirty="0"/>
              <a:t>Distributed aerial processing for IoT-based edge UAV swarms in smart farming” by </a:t>
            </a:r>
            <a:r>
              <a:rPr lang="en-GB" dirty="0" err="1"/>
              <a:t>Anandarup</a:t>
            </a:r>
            <a:r>
              <a:rPr lang="en-GB" dirty="0"/>
              <a:t> </a:t>
            </a:r>
            <a:r>
              <a:rPr lang="en-GB" dirty="0" err="1"/>
              <a:t>Mukherjeea</a:t>
            </a:r>
            <a:r>
              <a:rPr lang="en-GB" dirty="0"/>
              <a:t>, Sudip </a:t>
            </a:r>
            <a:r>
              <a:rPr lang="en-GB" dirty="0" err="1"/>
              <a:t>Misraa</a:t>
            </a:r>
            <a:r>
              <a:rPr lang="en-GB" dirty="0"/>
              <a:t>, </a:t>
            </a:r>
            <a:r>
              <a:rPr lang="en-GB" dirty="0" err="1"/>
              <a:t>Anumandala</a:t>
            </a:r>
            <a:r>
              <a:rPr lang="en-GB" dirty="0"/>
              <a:t> </a:t>
            </a:r>
            <a:r>
              <a:rPr lang="en-GB" dirty="0" err="1"/>
              <a:t>Sukrutha</a:t>
            </a:r>
            <a:r>
              <a:rPr lang="en-GB" dirty="0"/>
              <a:t> and Narendra Singh </a:t>
            </a:r>
            <a:r>
              <a:rPr lang="en-GB" dirty="0" err="1"/>
              <a:t>Raghuwanshi</a:t>
            </a:r>
            <a:r>
              <a:rPr lang="en-GB" dirty="0"/>
              <a:t>.</a:t>
            </a:r>
          </a:p>
        </p:txBody>
      </p:sp>
    </p:spTree>
    <p:extLst>
      <p:ext uri="{BB962C8B-B14F-4D97-AF65-F5344CB8AC3E}">
        <p14:creationId xmlns:p14="http://schemas.microsoft.com/office/powerpoint/2010/main" val="3756259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6013735" cy="4351338"/>
          </a:xfrm>
        </p:spPr>
        <p:txBody>
          <a:bodyPr>
            <a:normAutofit/>
          </a:bodyPr>
          <a:lstStyle/>
          <a:p>
            <a:pPr marL="0" indent="0">
              <a:buNone/>
            </a:pPr>
            <a:r>
              <a:rPr lang="en-US" u="sng" dirty="0"/>
              <a:t>The System Architecture</a:t>
            </a:r>
          </a:p>
          <a:p>
            <a:r>
              <a:rPr lang="en-US" dirty="0"/>
              <a:t>If </a:t>
            </a:r>
            <a:r>
              <a:rPr lang="en-US" dirty="0" err="1"/>
              <a:t>tUAV</a:t>
            </a:r>
            <a:r>
              <a:rPr lang="en-US" dirty="0"/>
              <a:t> is the amount of time required to process l, then for a k UAV swarm, </a:t>
            </a:r>
            <a:r>
              <a:rPr lang="en-US" dirty="0" err="1"/>
              <a:t>tUAV</a:t>
            </a:r>
            <a:r>
              <a:rPr lang="en-US" dirty="0"/>
              <a:t> (k) (fig 2)</a:t>
            </a:r>
          </a:p>
          <a:p>
            <a:r>
              <a:rPr lang="en-US" dirty="0"/>
              <a:t>Ci is a constant representing the internal processing time of the </a:t>
            </a:r>
            <a:r>
              <a:rPr lang="en-US" dirty="0" err="1"/>
              <a:t>ith</a:t>
            </a:r>
            <a:r>
              <a:rPr lang="en-US" dirty="0"/>
              <a:t> UAV, and τ </a:t>
            </a:r>
            <a:r>
              <a:rPr lang="en-US" dirty="0" err="1"/>
              <a:t>i</a:t>
            </a:r>
            <a:r>
              <a:rPr lang="en-US" dirty="0"/>
              <a:t> is the delay incurred during the transfer of one frame from one UAV to another in a single hop. </a:t>
            </a:r>
          </a:p>
          <a:p>
            <a:endParaRPr lang="en-US" dirty="0"/>
          </a:p>
          <a:p>
            <a:r>
              <a:rPr lang="en-US" dirty="0"/>
              <a:t>Inter Arrival time is denoted as IA = </a:t>
            </a:r>
            <a:r>
              <a:rPr lang="en-US" dirty="0" err="1"/>
              <a:t>tf</a:t>
            </a:r>
            <a:r>
              <a:rPr lang="en-US" dirty="0"/>
              <a:t>(</a:t>
            </a:r>
            <a:r>
              <a:rPr lang="en-US" dirty="0" err="1"/>
              <a:t>i</a:t>
            </a:r>
            <a:r>
              <a:rPr lang="en-US" dirty="0"/>
              <a:t>)− f(i−1)</a:t>
            </a:r>
          </a:p>
        </p:txBody>
      </p:sp>
      <p:pic>
        <p:nvPicPr>
          <p:cNvPr id="5" name="Picture 4">
            <a:extLst>
              <a:ext uri="{FF2B5EF4-FFF2-40B4-BE49-F238E27FC236}">
                <a16:creationId xmlns:a16="http://schemas.microsoft.com/office/drawing/2014/main" id="{B042E289-8CFE-4E1D-23F6-A18B6B020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785" y="2638145"/>
            <a:ext cx="4733516" cy="1032017"/>
          </a:xfrm>
          <a:prstGeom prst="rect">
            <a:avLst/>
          </a:prstGeom>
        </p:spPr>
      </p:pic>
      <p:pic>
        <p:nvPicPr>
          <p:cNvPr id="7" name="Picture 6">
            <a:extLst>
              <a:ext uri="{FF2B5EF4-FFF2-40B4-BE49-F238E27FC236}">
                <a16:creationId xmlns:a16="http://schemas.microsoft.com/office/drawing/2014/main" id="{2B2B91F2-0FA9-02DB-F91E-441D8445D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658" y="4186171"/>
            <a:ext cx="4876643" cy="1032017"/>
          </a:xfrm>
          <a:prstGeom prst="rect">
            <a:avLst/>
          </a:prstGeom>
        </p:spPr>
      </p:pic>
      <p:sp>
        <p:nvSpPr>
          <p:cNvPr id="8" name="Star: 5 Points 7">
            <a:extLst>
              <a:ext uri="{FF2B5EF4-FFF2-40B4-BE49-F238E27FC236}">
                <a16:creationId xmlns:a16="http://schemas.microsoft.com/office/drawing/2014/main" id="{E2CF37C4-78D8-810A-78B0-E05659997418}"/>
              </a:ext>
            </a:extLst>
          </p:cNvPr>
          <p:cNvSpPr/>
          <p:nvPr/>
        </p:nvSpPr>
        <p:spPr>
          <a:xfrm>
            <a:off x="11457991" y="4393699"/>
            <a:ext cx="270587" cy="308480"/>
          </a:xfrm>
          <a:prstGeom prst="star5">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8984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3985727" cy="4567485"/>
          </a:xfrm>
        </p:spPr>
        <p:txBody>
          <a:bodyPr>
            <a:normAutofit fontScale="92500" lnSpcReduction="20000"/>
          </a:bodyPr>
          <a:lstStyle/>
          <a:p>
            <a:pPr marL="0" indent="0">
              <a:buNone/>
            </a:pPr>
            <a:r>
              <a:rPr lang="en-GB" u="sng" dirty="0"/>
              <a:t>UAV node traffic </a:t>
            </a:r>
            <a:r>
              <a:rPr lang="en-GB" u="sng" dirty="0" err="1"/>
              <a:t>modeling</a:t>
            </a:r>
            <a:endParaRPr lang="en-GB" u="sng" dirty="0"/>
          </a:p>
          <a:p>
            <a:r>
              <a:rPr lang="en-US" dirty="0"/>
              <a:t>Service Time: It is the time for which the </a:t>
            </a:r>
            <a:r>
              <a:rPr lang="en-US" dirty="0" err="1"/>
              <a:t>ith</a:t>
            </a:r>
            <a:r>
              <a:rPr lang="en-US" dirty="0"/>
              <a:t> image frame f(</a:t>
            </a:r>
            <a:r>
              <a:rPr lang="en-US" dirty="0" err="1"/>
              <a:t>i</a:t>
            </a:r>
            <a:r>
              <a:rPr lang="en-US" dirty="0"/>
              <a:t>) resides in a UAV node, and is denoted by ST</a:t>
            </a:r>
          </a:p>
          <a:p>
            <a:r>
              <a:rPr lang="en-US" dirty="0"/>
              <a:t>We denote the mean IA rate and the mean ST by βa and βs, respectively. βa and βs</a:t>
            </a:r>
          </a:p>
          <a:p>
            <a:r>
              <a:rPr lang="en-US" dirty="0"/>
              <a:t>Where Nq is average Number of frames in processing queue</a:t>
            </a:r>
          </a:p>
          <a:p>
            <a:r>
              <a:rPr lang="en-US" dirty="0"/>
              <a:t>The probability that there are fi frames in a queue is calculated as P(fi). </a:t>
            </a:r>
          </a:p>
          <a:p>
            <a:r>
              <a:rPr lang="en-US" dirty="0"/>
              <a:t>For a single image frame fi and a single processing UAV node, we formulate the utility of the UAV node as Us = βaβs−1</a:t>
            </a:r>
          </a:p>
        </p:txBody>
      </p:sp>
      <p:pic>
        <p:nvPicPr>
          <p:cNvPr id="5" name="Picture 4">
            <a:extLst>
              <a:ext uri="{FF2B5EF4-FFF2-40B4-BE49-F238E27FC236}">
                <a16:creationId xmlns:a16="http://schemas.microsoft.com/office/drawing/2014/main" id="{B39FA676-4EFA-71BC-8F34-FD28D4049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555" y="1690688"/>
            <a:ext cx="5628536" cy="4702422"/>
          </a:xfrm>
          <a:prstGeom prst="rect">
            <a:avLst/>
          </a:prstGeom>
        </p:spPr>
      </p:pic>
    </p:spTree>
    <p:extLst>
      <p:ext uri="{BB962C8B-B14F-4D97-AF65-F5344CB8AC3E}">
        <p14:creationId xmlns:p14="http://schemas.microsoft.com/office/powerpoint/2010/main" val="2509965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3929743" cy="1440089"/>
          </a:xfrm>
        </p:spPr>
        <p:txBody>
          <a:bodyPr>
            <a:normAutofit/>
          </a:bodyPr>
          <a:lstStyle/>
          <a:p>
            <a:pPr marL="0" indent="0">
              <a:buNone/>
            </a:pPr>
            <a:r>
              <a:rPr lang="en-GB" u="sng" dirty="0"/>
              <a:t>UAV node traffic modelling</a:t>
            </a:r>
          </a:p>
          <a:p>
            <a:r>
              <a:rPr lang="en-GB" dirty="0"/>
              <a:t>Traffic modelling</a:t>
            </a:r>
          </a:p>
          <a:p>
            <a:endParaRPr lang="en-US" dirty="0"/>
          </a:p>
        </p:txBody>
      </p:sp>
      <p:pic>
        <p:nvPicPr>
          <p:cNvPr id="5" name="Picture 4">
            <a:extLst>
              <a:ext uri="{FF2B5EF4-FFF2-40B4-BE49-F238E27FC236}">
                <a16:creationId xmlns:a16="http://schemas.microsoft.com/office/drawing/2014/main" id="{B39FA676-4EFA-71BC-8F34-FD28D40498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41263" y="1690688"/>
            <a:ext cx="5455119" cy="4702422"/>
          </a:xfrm>
          <a:prstGeom prst="rect">
            <a:avLst/>
          </a:prstGeom>
        </p:spPr>
      </p:pic>
    </p:spTree>
    <p:extLst>
      <p:ext uri="{BB962C8B-B14F-4D97-AF65-F5344CB8AC3E}">
        <p14:creationId xmlns:p14="http://schemas.microsoft.com/office/powerpoint/2010/main" val="2379735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3606460" cy="3894040"/>
          </a:xfrm>
        </p:spPr>
        <p:txBody>
          <a:bodyPr>
            <a:normAutofit/>
          </a:bodyPr>
          <a:lstStyle/>
          <a:p>
            <a:pPr marL="0" indent="0">
              <a:buNone/>
            </a:pPr>
            <a:r>
              <a:rPr lang="en-GB" u="sng" dirty="0"/>
              <a:t>UAV node traffic </a:t>
            </a:r>
            <a:r>
              <a:rPr lang="en-GB" u="sng" dirty="0" err="1"/>
              <a:t>modeling</a:t>
            </a:r>
            <a:endParaRPr lang="en-GB" u="sng" dirty="0"/>
          </a:p>
          <a:p>
            <a:r>
              <a:rPr lang="en-GB" dirty="0"/>
              <a:t>Traffic modelling</a:t>
            </a:r>
          </a:p>
          <a:p>
            <a:endParaRPr lang="en-GB" dirty="0"/>
          </a:p>
          <a:p>
            <a:r>
              <a:rPr lang="en-US" dirty="0"/>
              <a:t>Eq. (16) is rewritten by replacing Nq with </a:t>
            </a:r>
            <a:r>
              <a:rPr lang="en-US" dirty="0" err="1"/>
              <a:t>Lq</a:t>
            </a:r>
            <a:r>
              <a:rPr lang="en-US" dirty="0"/>
              <a:t>, which is the average number of image frames in the queue of a G/G/m UAV node.</a:t>
            </a:r>
            <a:endParaRPr lang="en-GB" dirty="0"/>
          </a:p>
          <a:p>
            <a:endParaRPr lang="en-GB" dirty="0"/>
          </a:p>
          <a:p>
            <a:endParaRPr lang="en-US" dirty="0"/>
          </a:p>
        </p:txBody>
      </p:sp>
      <p:pic>
        <p:nvPicPr>
          <p:cNvPr id="5" name="Picture 4">
            <a:extLst>
              <a:ext uri="{FF2B5EF4-FFF2-40B4-BE49-F238E27FC236}">
                <a16:creationId xmlns:a16="http://schemas.microsoft.com/office/drawing/2014/main" id="{B39FA676-4EFA-71BC-8F34-FD28D40498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97246" y="2545669"/>
            <a:ext cx="5455119" cy="2666608"/>
          </a:xfrm>
          <a:prstGeom prst="rect">
            <a:avLst/>
          </a:prstGeom>
        </p:spPr>
      </p:pic>
      <p:sp>
        <p:nvSpPr>
          <p:cNvPr id="4" name="Star: 5 Points 3">
            <a:extLst>
              <a:ext uri="{FF2B5EF4-FFF2-40B4-BE49-F238E27FC236}">
                <a16:creationId xmlns:a16="http://schemas.microsoft.com/office/drawing/2014/main" id="{5A4885DE-301B-F1A7-0041-044D9106A9DA}"/>
              </a:ext>
            </a:extLst>
          </p:cNvPr>
          <p:cNvSpPr/>
          <p:nvPr/>
        </p:nvSpPr>
        <p:spPr>
          <a:xfrm>
            <a:off x="9675844" y="3298371"/>
            <a:ext cx="223935" cy="261257"/>
          </a:xfrm>
          <a:prstGeom prst="star5">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6555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4414935" cy="880253"/>
          </a:xfrm>
        </p:spPr>
        <p:txBody>
          <a:bodyPr>
            <a:normAutofit/>
          </a:bodyPr>
          <a:lstStyle/>
          <a:p>
            <a:pPr marL="0" indent="0">
              <a:buNone/>
            </a:pPr>
            <a:r>
              <a:rPr lang="en-US" u="sng" dirty="0"/>
              <a:t>Strategizing a Nash bargaining game</a:t>
            </a:r>
          </a:p>
        </p:txBody>
      </p:sp>
      <p:pic>
        <p:nvPicPr>
          <p:cNvPr id="5" name="Picture 4">
            <a:extLst>
              <a:ext uri="{FF2B5EF4-FFF2-40B4-BE49-F238E27FC236}">
                <a16:creationId xmlns:a16="http://schemas.microsoft.com/office/drawing/2014/main" id="{6E86418A-5EBB-46B7-E915-AEB8DFCE52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1204" y="3045259"/>
            <a:ext cx="4389500" cy="3453278"/>
          </a:xfrm>
          <a:prstGeom prst="rect">
            <a:avLst/>
          </a:prstGeom>
        </p:spPr>
      </p:pic>
      <p:pic>
        <p:nvPicPr>
          <p:cNvPr id="7" name="Picture 6">
            <a:extLst>
              <a:ext uri="{FF2B5EF4-FFF2-40B4-BE49-F238E27FC236}">
                <a16:creationId xmlns:a16="http://schemas.microsoft.com/office/drawing/2014/main" id="{3EDF5406-8ABA-E8B6-E35F-3A38EC1DB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657" y="1569389"/>
            <a:ext cx="4389500" cy="5018023"/>
          </a:xfrm>
          <a:prstGeom prst="rect">
            <a:avLst/>
          </a:prstGeom>
        </p:spPr>
      </p:pic>
    </p:spTree>
    <p:extLst>
      <p:ext uri="{BB962C8B-B14F-4D97-AF65-F5344CB8AC3E}">
        <p14:creationId xmlns:p14="http://schemas.microsoft.com/office/powerpoint/2010/main" val="1498357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4"/>
            <a:ext cx="3537857" cy="4509861"/>
          </a:xfrm>
        </p:spPr>
        <p:txBody>
          <a:bodyPr>
            <a:normAutofit/>
          </a:bodyPr>
          <a:lstStyle/>
          <a:p>
            <a:pPr marL="0" indent="0">
              <a:buNone/>
            </a:pPr>
            <a:r>
              <a:rPr lang="en-US" u="sng" dirty="0"/>
              <a:t>Strategizing a Nash bargaining game</a:t>
            </a:r>
          </a:p>
          <a:p>
            <a:pPr marL="0" indent="0">
              <a:buNone/>
            </a:pPr>
            <a:endParaRPr lang="en-GB" dirty="0"/>
          </a:p>
        </p:txBody>
      </p:sp>
      <p:pic>
        <p:nvPicPr>
          <p:cNvPr id="5" name="Picture 4">
            <a:extLst>
              <a:ext uri="{FF2B5EF4-FFF2-40B4-BE49-F238E27FC236}">
                <a16:creationId xmlns:a16="http://schemas.microsoft.com/office/drawing/2014/main" id="{1197F372-1AD3-5EDF-1E83-830951CC2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193" y="2960317"/>
            <a:ext cx="4389500" cy="2240474"/>
          </a:xfrm>
          <a:prstGeom prst="rect">
            <a:avLst/>
          </a:prstGeom>
        </p:spPr>
      </p:pic>
      <p:pic>
        <p:nvPicPr>
          <p:cNvPr id="7" name="Picture 6">
            <a:extLst>
              <a:ext uri="{FF2B5EF4-FFF2-40B4-BE49-F238E27FC236}">
                <a16:creationId xmlns:a16="http://schemas.microsoft.com/office/drawing/2014/main" id="{CF8BD7E6-AE9B-7A9D-149A-FD3F2CA85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119" y="3429000"/>
            <a:ext cx="4374259" cy="2331922"/>
          </a:xfrm>
          <a:prstGeom prst="rect">
            <a:avLst/>
          </a:prstGeom>
        </p:spPr>
      </p:pic>
    </p:spTree>
    <p:extLst>
      <p:ext uri="{BB962C8B-B14F-4D97-AF65-F5344CB8AC3E}">
        <p14:creationId xmlns:p14="http://schemas.microsoft.com/office/powerpoint/2010/main" val="3077662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4"/>
            <a:ext cx="5257800" cy="4537853"/>
          </a:xfrm>
        </p:spPr>
        <p:txBody>
          <a:bodyPr>
            <a:normAutofit fontScale="92500" lnSpcReduction="20000"/>
          </a:bodyPr>
          <a:lstStyle/>
          <a:p>
            <a:pPr marL="0" indent="0">
              <a:buNone/>
            </a:pPr>
            <a:r>
              <a:rPr lang="en-GB" u="sng" dirty="0"/>
              <a:t>Algorithms for processing and node selection</a:t>
            </a:r>
          </a:p>
          <a:p>
            <a:pPr marL="0" indent="0">
              <a:buNone/>
            </a:pPr>
            <a:endParaRPr lang="en-GB" u="sng" dirty="0"/>
          </a:p>
          <a:p>
            <a:r>
              <a:rPr lang="en-US" dirty="0"/>
              <a:t>All the UAV nodes other than central and leaf UAV nodes have two probabilities – one with which its parent UAV node assigns it a frame, and the other with which it processes the frame by itself without passing it to its child node. </a:t>
            </a:r>
          </a:p>
          <a:p>
            <a:r>
              <a:rPr lang="en-US" dirty="0"/>
              <a:t>The central UAV node does not process any image frames and acts as a client in a client-server communication analogy. Post-assignment of an image frame for processing, a leaf UAV node does not have the option of offloading their processing to other UAV nodes and act only as servers. The intermediate nodes act as both clients as well as servers. </a:t>
            </a:r>
          </a:p>
          <a:p>
            <a:r>
              <a:rPr lang="en-US" dirty="0"/>
              <a:t>Algorithm 1 is responsible for the distribution of the generated image frames within the swarm members, depending on the network traffic and available processing</a:t>
            </a:r>
          </a:p>
        </p:txBody>
      </p:sp>
      <p:pic>
        <p:nvPicPr>
          <p:cNvPr id="5" name="Picture 4">
            <a:extLst>
              <a:ext uri="{FF2B5EF4-FFF2-40B4-BE49-F238E27FC236}">
                <a16:creationId xmlns:a16="http://schemas.microsoft.com/office/drawing/2014/main" id="{EDC81D50-B980-D77E-176F-1E89DE65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363" y="2320148"/>
            <a:ext cx="5067739" cy="2949196"/>
          </a:xfrm>
          <a:prstGeom prst="rect">
            <a:avLst/>
          </a:prstGeom>
        </p:spPr>
      </p:pic>
    </p:spTree>
    <p:extLst>
      <p:ext uri="{BB962C8B-B14F-4D97-AF65-F5344CB8AC3E}">
        <p14:creationId xmlns:p14="http://schemas.microsoft.com/office/powerpoint/2010/main" val="4224917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5257800" cy="4584506"/>
          </a:xfrm>
        </p:spPr>
        <p:txBody>
          <a:bodyPr>
            <a:normAutofit fontScale="92500" lnSpcReduction="20000"/>
          </a:bodyPr>
          <a:lstStyle/>
          <a:p>
            <a:pPr marL="0" indent="0">
              <a:buNone/>
            </a:pPr>
            <a:r>
              <a:rPr lang="en-US" u="sng" dirty="0"/>
              <a:t>Algorithm for node discovery</a:t>
            </a:r>
          </a:p>
          <a:p>
            <a:pPr marL="0" indent="0">
              <a:buNone/>
            </a:pPr>
            <a:endParaRPr lang="en-GB" dirty="0"/>
          </a:p>
          <a:p>
            <a:r>
              <a:rPr lang="en-US" dirty="0"/>
              <a:t>Initially, given the ID of the central UAV node with the attached camera sensor, and information of the camera’s capture rate in frames per second (fps), a network is formed by the central UAV node by polling for UAVs in its vicinity and within its swarm using Algorithm 2.</a:t>
            </a:r>
          </a:p>
          <a:p>
            <a:r>
              <a:rPr lang="en-US" dirty="0"/>
              <a:t>Algorithm 2 on a UAV node first checks whether the node is a child node or not. If at first pass, the node does not find any parent nodes, it becomes the parent node (root node). </a:t>
            </a:r>
          </a:p>
          <a:p>
            <a:r>
              <a:rPr lang="en-US" dirty="0"/>
              <a:t>Further, if it is a child node, it establishes a connection with the parent node upon satisfying the bandwidth requirements for data offloading.</a:t>
            </a:r>
          </a:p>
          <a:p>
            <a:r>
              <a:rPr lang="en-US" dirty="0"/>
              <a:t>Once the network is formed, the average queue length at every UAV node is calculated using Eq. (16).</a:t>
            </a:r>
          </a:p>
        </p:txBody>
      </p:sp>
      <p:pic>
        <p:nvPicPr>
          <p:cNvPr id="5" name="Picture 4">
            <a:extLst>
              <a:ext uri="{FF2B5EF4-FFF2-40B4-BE49-F238E27FC236}">
                <a16:creationId xmlns:a16="http://schemas.microsoft.com/office/drawing/2014/main" id="{6BF204CD-C3EF-79AE-6810-1CB2FF433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12" y="1942971"/>
            <a:ext cx="5082980" cy="2972058"/>
          </a:xfrm>
          <a:prstGeom prst="rect">
            <a:avLst/>
          </a:prstGeom>
        </p:spPr>
      </p:pic>
    </p:spTree>
    <p:extLst>
      <p:ext uri="{BB962C8B-B14F-4D97-AF65-F5344CB8AC3E}">
        <p14:creationId xmlns:p14="http://schemas.microsoft.com/office/powerpoint/2010/main" val="2038109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5257800" cy="4649820"/>
          </a:xfrm>
        </p:spPr>
        <p:txBody>
          <a:bodyPr>
            <a:normAutofit fontScale="77500" lnSpcReduction="20000"/>
          </a:bodyPr>
          <a:lstStyle/>
          <a:p>
            <a:pPr marL="0" indent="0">
              <a:buNone/>
            </a:pPr>
            <a:r>
              <a:rPr lang="en-US" u="sng" dirty="0"/>
              <a:t>Algorithm for optimal node selection</a:t>
            </a:r>
          </a:p>
          <a:p>
            <a:pPr marL="0" indent="0">
              <a:buNone/>
            </a:pPr>
            <a:endParaRPr lang="en-GB" dirty="0"/>
          </a:p>
          <a:p>
            <a:r>
              <a:rPr lang="en-US" dirty="0"/>
              <a:t>The image frames captured at the central UAV node are assigned to available UAV nodes for processing using Algorithm 3. </a:t>
            </a:r>
          </a:p>
          <a:p>
            <a:r>
              <a:rPr lang="en-US" dirty="0"/>
              <a:t>This algorithm first checks whether the current node is the root node and whether it has children nodes (child_). </a:t>
            </a:r>
          </a:p>
          <a:p>
            <a:r>
              <a:rPr lang="en-US" dirty="0"/>
              <a:t>If the current node has only one level of children nodes, it randomly selects any one of the children nodes for acting as servers during the distributed processing. Otherwise, the child node can act as a data generator (consumer) as well as a data processor (server). </a:t>
            </a:r>
          </a:p>
          <a:p>
            <a:r>
              <a:rPr lang="en-US" dirty="0"/>
              <a:t>This is repeated until the leaf nodes are reached. Algorithm 3 thus decides its target nodes. The list of these selected nodes is returned to Algorithm 1.</a:t>
            </a:r>
          </a:p>
          <a:p>
            <a:r>
              <a:rPr lang="en-US" dirty="0"/>
              <a:t>The selected nodes process the offloaded images using a pre-trained visual tracking algorithm and return the coordinates (Tracked-coordinates) of tracked humans to the central UAV node.</a:t>
            </a:r>
          </a:p>
        </p:txBody>
      </p:sp>
      <p:pic>
        <p:nvPicPr>
          <p:cNvPr id="5" name="Picture 4">
            <a:extLst>
              <a:ext uri="{FF2B5EF4-FFF2-40B4-BE49-F238E27FC236}">
                <a16:creationId xmlns:a16="http://schemas.microsoft.com/office/drawing/2014/main" id="{B7BFDB91-7E7E-8C14-2A9F-D1B1D1DAE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10" y="1635079"/>
            <a:ext cx="5064642" cy="4732430"/>
          </a:xfrm>
          <a:prstGeom prst="rect">
            <a:avLst/>
          </a:prstGeom>
        </p:spPr>
      </p:pic>
    </p:spTree>
    <p:extLst>
      <p:ext uri="{BB962C8B-B14F-4D97-AF65-F5344CB8AC3E}">
        <p14:creationId xmlns:p14="http://schemas.microsoft.com/office/powerpoint/2010/main" val="341728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56C7-6BDE-CD08-8BB5-610C930E5B5A}"/>
              </a:ext>
            </a:extLst>
          </p:cNvPr>
          <p:cNvSpPr>
            <a:spLocks noGrp="1"/>
          </p:cNvSpPr>
          <p:nvPr>
            <p:ph type="title"/>
          </p:nvPr>
        </p:nvSpPr>
        <p:spPr/>
        <p:txBody>
          <a:bodyPr/>
          <a:lstStyle/>
          <a:p>
            <a:r>
              <a:rPr lang="en-US" dirty="0"/>
              <a:t>Results obtained using DAP</a:t>
            </a:r>
            <a:endParaRPr lang="en-GB" dirty="0"/>
          </a:p>
        </p:txBody>
      </p:sp>
      <p:sp>
        <p:nvSpPr>
          <p:cNvPr id="3" name="Content Placeholder 2">
            <a:extLst>
              <a:ext uri="{FF2B5EF4-FFF2-40B4-BE49-F238E27FC236}">
                <a16:creationId xmlns:a16="http://schemas.microsoft.com/office/drawing/2014/main" id="{E92B64CF-A80E-5DCA-F717-E821A2C31B4A}"/>
              </a:ext>
            </a:extLst>
          </p:cNvPr>
          <p:cNvSpPr>
            <a:spLocks noGrp="1"/>
          </p:cNvSpPr>
          <p:nvPr>
            <p:ph idx="1"/>
          </p:nvPr>
        </p:nvSpPr>
        <p:spPr>
          <a:xfrm>
            <a:off x="838201" y="1825625"/>
            <a:ext cx="4806820" cy="4351338"/>
          </a:xfrm>
        </p:spPr>
        <p:txBody>
          <a:bodyPr>
            <a:normAutofit/>
          </a:bodyPr>
          <a:lstStyle/>
          <a:p>
            <a:r>
              <a:rPr lang="en-US" u="sng" dirty="0"/>
              <a:t>Results analysis</a:t>
            </a:r>
          </a:p>
          <a:p>
            <a:r>
              <a:rPr lang="en-US" dirty="0"/>
              <a:t>Collective network processing speed-</a:t>
            </a:r>
          </a:p>
          <a:p>
            <a:r>
              <a:rPr lang="en-US" dirty="0"/>
              <a:t>Fig. 8 shows the available collective processing speed of the network in kHz. In Fig. 8(a) and (b), it is seen that as the network size goes up, the collective processing speed of the network for various values of γ increases. </a:t>
            </a:r>
          </a:p>
          <a:p>
            <a:r>
              <a:rPr lang="en-US" dirty="0"/>
              <a:t>However, for the available real life hardware metrics, it is observed that for approximately 200 UAVs in the star and its associated network, the collective network processing speed reaches 3 kHz, saturates, and eventually drops to 1 kHz. </a:t>
            </a:r>
          </a:p>
        </p:txBody>
      </p:sp>
      <p:pic>
        <p:nvPicPr>
          <p:cNvPr id="5" name="Picture 4">
            <a:extLst>
              <a:ext uri="{FF2B5EF4-FFF2-40B4-BE49-F238E27FC236}">
                <a16:creationId xmlns:a16="http://schemas.microsoft.com/office/drawing/2014/main" id="{3962A555-CA6B-1D0C-34EA-DE20DE4D5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020" y="1531744"/>
            <a:ext cx="3862873" cy="2926030"/>
          </a:xfrm>
          <a:prstGeom prst="rect">
            <a:avLst/>
          </a:prstGeom>
        </p:spPr>
      </p:pic>
      <p:pic>
        <p:nvPicPr>
          <p:cNvPr id="7" name="Picture 6">
            <a:extLst>
              <a:ext uri="{FF2B5EF4-FFF2-40B4-BE49-F238E27FC236}">
                <a16:creationId xmlns:a16="http://schemas.microsoft.com/office/drawing/2014/main" id="{8BC7197D-F30F-470F-5984-5097DABD2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8106" y="4245428"/>
            <a:ext cx="3164832" cy="2361736"/>
          </a:xfrm>
          <a:prstGeom prst="rect">
            <a:avLst/>
          </a:prstGeom>
        </p:spPr>
      </p:pic>
    </p:spTree>
    <p:extLst>
      <p:ext uri="{BB962C8B-B14F-4D97-AF65-F5344CB8AC3E}">
        <p14:creationId xmlns:p14="http://schemas.microsoft.com/office/powerpoint/2010/main" val="240096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Contents of this presentation</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p:txBody>
          <a:bodyPr>
            <a:normAutofit/>
          </a:bodyPr>
          <a:lstStyle/>
          <a:p>
            <a:r>
              <a:rPr lang="en-US" dirty="0"/>
              <a:t>Introduction –&gt; Introduction to the research paper</a:t>
            </a:r>
          </a:p>
          <a:p>
            <a:endParaRPr lang="en-US" dirty="0"/>
          </a:p>
          <a:p>
            <a:r>
              <a:rPr lang="en-US" dirty="0"/>
              <a:t>Problem statement and their solution approach</a:t>
            </a:r>
          </a:p>
          <a:p>
            <a:endParaRPr lang="en-US" dirty="0"/>
          </a:p>
          <a:p>
            <a:r>
              <a:rPr lang="en-US" dirty="0"/>
              <a:t>DAP - System architecture, Modelling, Algorithms</a:t>
            </a:r>
          </a:p>
          <a:p>
            <a:endParaRPr lang="en-US" dirty="0"/>
          </a:p>
          <a:p>
            <a:r>
              <a:rPr lang="en-US" dirty="0"/>
              <a:t>Results discussion</a:t>
            </a:r>
          </a:p>
          <a:p>
            <a:endParaRPr lang="en-US" dirty="0"/>
          </a:p>
          <a:p>
            <a:r>
              <a:rPr lang="en-US" dirty="0"/>
              <a:t>Conclusion</a:t>
            </a:r>
            <a:endParaRPr lang="en-GB" dirty="0"/>
          </a:p>
        </p:txBody>
      </p:sp>
    </p:spTree>
    <p:extLst>
      <p:ext uri="{BB962C8B-B14F-4D97-AF65-F5344CB8AC3E}">
        <p14:creationId xmlns:p14="http://schemas.microsoft.com/office/powerpoint/2010/main" val="3387531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56C7-6BDE-CD08-8BB5-610C930E5B5A}"/>
              </a:ext>
            </a:extLst>
          </p:cNvPr>
          <p:cNvSpPr>
            <a:spLocks noGrp="1"/>
          </p:cNvSpPr>
          <p:nvPr>
            <p:ph type="title"/>
          </p:nvPr>
        </p:nvSpPr>
        <p:spPr/>
        <p:txBody>
          <a:bodyPr/>
          <a:lstStyle/>
          <a:p>
            <a:r>
              <a:rPr lang="en-US" dirty="0"/>
              <a:t>Results obtained using DAP</a:t>
            </a:r>
            <a:endParaRPr lang="en-GB" dirty="0"/>
          </a:p>
        </p:txBody>
      </p:sp>
      <p:sp>
        <p:nvSpPr>
          <p:cNvPr id="3" name="Content Placeholder 2">
            <a:extLst>
              <a:ext uri="{FF2B5EF4-FFF2-40B4-BE49-F238E27FC236}">
                <a16:creationId xmlns:a16="http://schemas.microsoft.com/office/drawing/2014/main" id="{E92B64CF-A80E-5DCA-F717-E821A2C31B4A}"/>
              </a:ext>
            </a:extLst>
          </p:cNvPr>
          <p:cNvSpPr>
            <a:spLocks noGrp="1"/>
          </p:cNvSpPr>
          <p:nvPr>
            <p:ph idx="1"/>
          </p:nvPr>
        </p:nvSpPr>
        <p:spPr>
          <a:xfrm>
            <a:off x="838201" y="1825625"/>
            <a:ext cx="4806820" cy="4351338"/>
          </a:xfrm>
        </p:spPr>
        <p:txBody>
          <a:bodyPr>
            <a:normAutofit/>
          </a:bodyPr>
          <a:lstStyle/>
          <a:p>
            <a:r>
              <a:rPr lang="en-US" u="sng" dirty="0"/>
              <a:t>Results analysis</a:t>
            </a:r>
          </a:p>
          <a:p>
            <a:r>
              <a:rPr lang="en-US" dirty="0"/>
              <a:t>The poor performance of mesh topology is attributed to the resources spent in establishing peer connections in the network, which leaves very little for the processing of image frames. </a:t>
            </a:r>
          </a:p>
          <a:p>
            <a:r>
              <a:rPr lang="en-US" dirty="0"/>
              <a:t>Eventually, it is seen that DAP outperforms all the topologies regarding the collective network processing speed. </a:t>
            </a:r>
          </a:p>
        </p:txBody>
      </p:sp>
      <p:pic>
        <p:nvPicPr>
          <p:cNvPr id="5" name="Picture 4">
            <a:extLst>
              <a:ext uri="{FF2B5EF4-FFF2-40B4-BE49-F238E27FC236}">
                <a16:creationId xmlns:a16="http://schemas.microsoft.com/office/drawing/2014/main" id="{0754F7E4-AB14-BDAD-87E7-630D65483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74" y="1970087"/>
            <a:ext cx="4519052" cy="3421677"/>
          </a:xfrm>
          <a:prstGeom prst="rect">
            <a:avLst/>
          </a:prstGeom>
        </p:spPr>
      </p:pic>
    </p:spTree>
    <p:extLst>
      <p:ext uri="{BB962C8B-B14F-4D97-AF65-F5344CB8AC3E}">
        <p14:creationId xmlns:p14="http://schemas.microsoft.com/office/powerpoint/2010/main" val="2520326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56C7-6BDE-CD08-8BB5-610C930E5B5A}"/>
              </a:ext>
            </a:extLst>
          </p:cNvPr>
          <p:cNvSpPr>
            <a:spLocks noGrp="1"/>
          </p:cNvSpPr>
          <p:nvPr>
            <p:ph type="title"/>
          </p:nvPr>
        </p:nvSpPr>
        <p:spPr/>
        <p:txBody>
          <a:bodyPr/>
          <a:lstStyle/>
          <a:p>
            <a:r>
              <a:rPr lang="en-US" dirty="0"/>
              <a:t>Results obtained using DAP</a:t>
            </a:r>
            <a:endParaRPr lang="en-GB" dirty="0"/>
          </a:p>
        </p:txBody>
      </p:sp>
      <p:sp>
        <p:nvSpPr>
          <p:cNvPr id="3" name="Content Placeholder 2">
            <a:extLst>
              <a:ext uri="{FF2B5EF4-FFF2-40B4-BE49-F238E27FC236}">
                <a16:creationId xmlns:a16="http://schemas.microsoft.com/office/drawing/2014/main" id="{E92B64CF-A80E-5DCA-F717-E821A2C31B4A}"/>
              </a:ext>
            </a:extLst>
          </p:cNvPr>
          <p:cNvSpPr>
            <a:spLocks noGrp="1"/>
          </p:cNvSpPr>
          <p:nvPr>
            <p:ph idx="1"/>
          </p:nvPr>
        </p:nvSpPr>
        <p:spPr>
          <a:xfrm>
            <a:off x="838201" y="1825625"/>
            <a:ext cx="4806820" cy="4351338"/>
          </a:xfrm>
        </p:spPr>
        <p:txBody>
          <a:bodyPr>
            <a:normAutofit/>
          </a:bodyPr>
          <a:lstStyle/>
          <a:p>
            <a:r>
              <a:rPr lang="en-US" u="sng" dirty="0"/>
              <a:t>Results analysis</a:t>
            </a:r>
          </a:p>
          <a:p>
            <a:r>
              <a:rPr lang="en-US" dirty="0"/>
              <a:t>In Fig. 8(e) and (f), we see that although some UAVs show a fall in their individual available processing speeds, the collective processing speed of the network increases with increase in the number of UAVs in the network.</a:t>
            </a:r>
            <a:endParaRPr lang="en-GB" dirty="0"/>
          </a:p>
        </p:txBody>
      </p:sp>
      <p:pic>
        <p:nvPicPr>
          <p:cNvPr id="5" name="Picture 4">
            <a:extLst>
              <a:ext uri="{FF2B5EF4-FFF2-40B4-BE49-F238E27FC236}">
                <a16:creationId xmlns:a16="http://schemas.microsoft.com/office/drawing/2014/main" id="{1694DA41-0559-0674-06D8-F28B604F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7779"/>
            <a:ext cx="5372566" cy="3330229"/>
          </a:xfrm>
          <a:prstGeom prst="rect">
            <a:avLst/>
          </a:prstGeom>
        </p:spPr>
      </p:pic>
    </p:spTree>
    <p:extLst>
      <p:ext uri="{BB962C8B-B14F-4D97-AF65-F5344CB8AC3E}">
        <p14:creationId xmlns:p14="http://schemas.microsoft.com/office/powerpoint/2010/main" val="1868761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516B-59E5-D05C-BB06-5DEDC13509CB}"/>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BEE72674-DC81-5C79-27FB-7B5A9AAAFF98}"/>
              </a:ext>
            </a:extLst>
          </p:cNvPr>
          <p:cNvSpPr>
            <a:spLocks noGrp="1"/>
          </p:cNvSpPr>
          <p:nvPr>
            <p:ph idx="1"/>
          </p:nvPr>
        </p:nvSpPr>
        <p:spPr/>
        <p:txBody>
          <a:bodyPr>
            <a:normAutofit fontScale="92500" lnSpcReduction="10000"/>
          </a:bodyPr>
          <a:lstStyle/>
          <a:p>
            <a:r>
              <a:rPr lang="en-US" dirty="0"/>
              <a:t>The main contributions of this work are: </a:t>
            </a:r>
          </a:p>
          <a:p>
            <a:endParaRPr lang="en-US" dirty="0"/>
          </a:p>
          <a:p>
            <a:pPr lvl="1">
              <a:buFont typeface="Wingdings" panose="05000000000000000000" pitchFamily="2" charset="2"/>
              <a:buChar char="Ø"/>
            </a:pPr>
            <a:r>
              <a:rPr lang="en-US" dirty="0"/>
              <a:t> 1. A proposition for the use of heterogeneous UAV swarm consisting of mixed UAVs armed with either scalar or multimedia sensors, jointly performing remote sensing over farmlands, is put forward. </a:t>
            </a:r>
          </a:p>
          <a:p>
            <a:pPr lvl="1">
              <a:buFont typeface="Wingdings" panose="05000000000000000000" pitchFamily="2" charset="2"/>
              <a:buChar char="Ø"/>
            </a:pPr>
            <a:r>
              <a:rPr lang="en-US" dirty="0"/>
              <a:t> 2. A distributed multimedia data processing approach for mitigating the processing load of a few swarm members to the whole swarm is proposed to contain the processing within the Edge itself. </a:t>
            </a:r>
          </a:p>
          <a:p>
            <a:pPr lvl="1">
              <a:buFont typeface="Wingdings" panose="05000000000000000000" pitchFamily="2" charset="2"/>
              <a:buChar char="Ø"/>
            </a:pPr>
            <a:r>
              <a:rPr lang="en-US" dirty="0"/>
              <a:t> 3. A Nash bargaining based game is proposed to decide the </a:t>
            </a:r>
            <a:r>
              <a:rPr lang="en-US" dirty="0" err="1"/>
              <a:t>intraswarm</a:t>
            </a:r>
            <a:r>
              <a:rPr lang="en-US" dirty="0"/>
              <a:t> offload architecture such that for a given number of UAVs, the optimized offload architecture formed aims to minimize processing lag, reduce the offload delay times, and allocates maximum processing resources to the multimedia data offloaded. </a:t>
            </a:r>
          </a:p>
          <a:p>
            <a:pPr lvl="1">
              <a:buFont typeface="Wingdings" panose="05000000000000000000" pitchFamily="2" charset="2"/>
              <a:buChar char="Ø"/>
            </a:pPr>
            <a:r>
              <a:rPr lang="en-US" dirty="0"/>
              <a:t> 4. An evaluation hardware consisting of four UAVs in a swarm is setup. The communication, time, and energy metrics measured from the hardware is used for emulating the behavior of our proposed approach for a large Edge swarm.</a:t>
            </a:r>
            <a:endParaRPr lang="en-GB" dirty="0"/>
          </a:p>
        </p:txBody>
      </p:sp>
    </p:spTree>
    <p:extLst>
      <p:ext uri="{BB962C8B-B14F-4D97-AF65-F5344CB8AC3E}">
        <p14:creationId xmlns:p14="http://schemas.microsoft.com/office/powerpoint/2010/main" val="2118583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516B-59E5-D05C-BB06-5DEDC13509CB}"/>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BEE72674-DC81-5C79-27FB-7B5A9AAAFF98}"/>
              </a:ext>
            </a:extLst>
          </p:cNvPr>
          <p:cNvSpPr>
            <a:spLocks noGrp="1"/>
          </p:cNvSpPr>
          <p:nvPr>
            <p:ph idx="1"/>
          </p:nvPr>
        </p:nvSpPr>
        <p:spPr/>
        <p:txBody>
          <a:bodyPr>
            <a:normAutofit/>
          </a:bodyPr>
          <a:lstStyle/>
          <a:p>
            <a:r>
              <a:rPr lang="en-US" dirty="0"/>
              <a:t>This work proposes an intra-UAV swarm processing offloading scheme to mitigate the problem of increased processing delays due to processing-intensive tasks such as visual identification of farmlands, crop health monitoring, and crop growth tracking. </a:t>
            </a:r>
          </a:p>
          <a:p>
            <a:r>
              <a:rPr lang="en-US" dirty="0"/>
              <a:t>Our proposed weighted offloading is governed by the use of a Nash bargaining game between the probability of a node processing the data itself or offloading it to a child node by a queueing theory-based analysis of the network traffic in the said swarm</a:t>
            </a:r>
          </a:p>
          <a:p>
            <a:r>
              <a:rPr lang="en-US" dirty="0"/>
              <a:t>The results show that unlike star networks, our proposed DAP scheme is highly scalable, and for a larger number of UAVs, performs faster than star networks, as shown in Fig. 5. DAP always outperforms the mesh topology regarding average processing times.</a:t>
            </a:r>
          </a:p>
        </p:txBody>
      </p:sp>
    </p:spTree>
    <p:extLst>
      <p:ext uri="{BB962C8B-B14F-4D97-AF65-F5344CB8AC3E}">
        <p14:creationId xmlns:p14="http://schemas.microsoft.com/office/powerpoint/2010/main" val="2789871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7C80-2785-1B53-3F5B-EDB6B49349AD}"/>
              </a:ext>
            </a:extLst>
          </p:cNvPr>
          <p:cNvSpPr>
            <a:spLocks noGrp="1"/>
          </p:cNvSpPr>
          <p:nvPr>
            <p:ph type="title"/>
          </p:nvPr>
        </p:nvSpPr>
        <p:spPr>
          <a:xfrm>
            <a:off x="838200" y="4125362"/>
            <a:ext cx="10515600" cy="1325563"/>
          </a:xfrm>
        </p:spPr>
        <p:txBody>
          <a:bodyPr/>
          <a:lstStyle/>
          <a:p>
            <a:r>
              <a:rPr lang="en-US" dirty="0"/>
              <a:t>Thank You!</a:t>
            </a:r>
            <a:endParaRPr lang="en-GB" dirty="0"/>
          </a:p>
        </p:txBody>
      </p:sp>
    </p:spTree>
    <p:extLst>
      <p:ext uri="{BB962C8B-B14F-4D97-AF65-F5344CB8AC3E}">
        <p14:creationId xmlns:p14="http://schemas.microsoft.com/office/powerpoint/2010/main" val="297676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677334" y="2160589"/>
            <a:ext cx="7701556" cy="3880773"/>
          </a:xfrm>
        </p:spPr>
        <p:txBody>
          <a:bodyPr>
            <a:normAutofit/>
          </a:bodyPr>
          <a:lstStyle/>
          <a:p>
            <a:pPr marL="0" indent="0">
              <a:buNone/>
            </a:pPr>
            <a:r>
              <a:rPr lang="en-US" u="sng" dirty="0"/>
              <a:t>Introduction to the research (DAP) </a:t>
            </a:r>
          </a:p>
          <a:p>
            <a:r>
              <a:rPr lang="en-US" dirty="0"/>
              <a:t>This work addresses the challenges of a decentralized and heterogeneous Unmanned Aerial Vehicle (UAV) swarm deployment</a:t>
            </a:r>
          </a:p>
          <a:p>
            <a:r>
              <a:rPr lang="en-US" dirty="0"/>
              <a:t>They address the resulting problem of sensing and processing resource-intensive data aerially within the Edge swarm in the fastest and most efficient manner possible.</a:t>
            </a:r>
          </a:p>
          <a:p>
            <a:r>
              <a:rPr lang="en-US" dirty="0"/>
              <a:t>To address under-utilization of the available computation resources in heterogenous swarms, they propose a Nash bargaining-based weighted intra-Edge processing offload scheme to mitigate the problem of heavy processing in some of the swarm members. </a:t>
            </a:r>
          </a:p>
        </p:txBody>
      </p:sp>
    </p:spTree>
    <p:extLst>
      <p:ext uri="{BB962C8B-B14F-4D97-AF65-F5344CB8AC3E}">
        <p14:creationId xmlns:p14="http://schemas.microsoft.com/office/powerpoint/2010/main" val="4017469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677334" y="2160589"/>
            <a:ext cx="6880462" cy="3880773"/>
          </a:xfrm>
        </p:spPr>
        <p:txBody>
          <a:bodyPr>
            <a:normAutofit/>
          </a:bodyPr>
          <a:lstStyle/>
          <a:p>
            <a:pPr marL="0" indent="0">
              <a:buNone/>
            </a:pPr>
            <a:r>
              <a:rPr lang="en-US" u="sng" dirty="0"/>
              <a:t>Introduction to Agricultural IoT</a:t>
            </a:r>
          </a:p>
          <a:p>
            <a:r>
              <a:rPr lang="en-US" dirty="0"/>
              <a:t>The involvement of IoT in farming applications such as precision agriculture, livestock management, inventory management, and others has increased the productivity, yield, and raised economic benefits to farmers through connected sensors, actuators, and networked systems and UAVs</a:t>
            </a:r>
          </a:p>
          <a:p>
            <a:r>
              <a:rPr lang="en-US" dirty="0"/>
              <a:t>The biggest challenge faced during the implementation of a real-time UAV-based sensing solution by making use of multimedia data is the low computational power and limited energy resources of these UAVs. </a:t>
            </a:r>
          </a:p>
        </p:txBody>
      </p:sp>
      <p:pic>
        <p:nvPicPr>
          <p:cNvPr id="5" name="Picture 4">
            <a:extLst>
              <a:ext uri="{FF2B5EF4-FFF2-40B4-BE49-F238E27FC236}">
                <a16:creationId xmlns:a16="http://schemas.microsoft.com/office/drawing/2014/main" id="{F4637895-59EF-298E-79C7-BCF9F7261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004" y="2481944"/>
            <a:ext cx="3359020" cy="2617333"/>
          </a:xfrm>
          <a:prstGeom prst="rect">
            <a:avLst/>
          </a:prstGeom>
        </p:spPr>
      </p:pic>
      <p:sp>
        <p:nvSpPr>
          <p:cNvPr id="6" name="TextBox 5">
            <a:extLst>
              <a:ext uri="{FF2B5EF4-FFF2-40B4-BE49-F238E27FC236}">
                <a16:creationId xmlns:a16="http://schemas.microsoft.com/office/drawing/2014/main" id="{26E948D8-5286-1AEB-4FF3-77E3F89463A2}"/>
              </a:ext>
            </a:extLst>
          </p:cNvPr>
          <p:cNvSpPr txBox="1"/>
          <p:nvPr/>
        </p:nvSpPr>
        <p:spPr>
          <a:xfrm>
            <a:off x="8434873" y="5281489"/>
            <a:ext cx="2911151" cy="369332"/>
          </a:xfrm>
          <a:prstGeom prst="rect">
            <a:avLst/>
          </a:prstGeom>
          <a:noFill/>
        </p:spPr>
        <p:txBody>
          <a:bodyPr wrap="square" rtlCol="0">
            <a:spAutoFit/>
          </a:bodyPr>
          <a:lstStyle/>
          <a:p>
            <a:r>
              <a:rPr lang="en-US" dirty="0"/>
              <a:t>Fig: Agricultural IoT</a:t>
            </a:r>
            <a:endParaRPr lang="en-GB" dirty="0"/>
          </a:p>
        </p:txBody>
      </p:sp>
    </p:spTree>
    <p:extLst>
      <p:ext uri="{BB962C8B-B14F-4D97-AF65-F5344CB8AC3E}">
        <p14:creationId xmlns:p14="http://schemas.microsoft.com/office/powerpoint/2010/main" val="1087924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677334" y="2160590"/>
            <a:ext cx="9138470" cy="3997614"/>
          </a:xfrm>
        </p:spPr>
        <p:txBody>
          <a:bodyPr>
            <a:normAutofit/>
          </a:bodyPr>
          <a:lstStyle/>
          <a:p>
            <a:pPr marL="0" indent="0">
              <a:buNone/>
            </a:pPr>
            <a:r>
              <a:rPr lang="en-US" u="sng" dirty="0"/>
              <a:t>Introduction to Agricultural IoT</a:t>
            </a:r>
          </a:p>
          <a:p>
            <a:r>
              <a:rPr lang="en-US" dirty="0"/>
              <a:t>Various solutions are proposed to address the problems of low computation capability of such UAVs. </a:t>
            </a:r>
          </a:p>
          <a:p>
            <a:r>
              <a:rPr lang="en-US" dirty="0"/>
              <a:t>Solutions such as: </a:t>
            </a:r>
          </a:p>
          <a:p>
            <a:pPr lvl="1"/>
            <a:r>
              <a:rPr lang="en-US" dirty="0"/>
              <a:t>1. cloud based data processing offloading from single UAVs , </a:t>
            </a:r>
          </a:p>
          <a:p>
            <a:pPr lvl="1"/>
            <a:r>
              <a:rPr lang="en-US" dirty="0"/>
              <a:t>2. processing offloading from a UAV to a ground server, etc.</a:t>
            </a:r>
          </a:p>
          <a:p>
            <a:r>
              <a:rPr lang="en-US" dirty="0"/>
              <a:t>offer limited respite from the challenges at hand as these are heavily dependent on network connectivity, bandwidth, and quality of service for reliable and timely operation.</a:t>
            </a:r>
          </a:p>
        </p:txBody>
      </p:sp>
    </p:spTree>
    <p:extLst>
      <p:ext uri="{BB962C8B-B14F-4D97-AF65-F5344CB8AC3E}">
        <p14:creationId xmlns:p14="http://schemas.microsoft.com/office/powerpoint/2010/main" val="3049010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Problem statement and solution approach</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p:txBody>
          <a:bodyPr>
            <a:normAutofit/>
          </a:bodyPr>
          <a:lstStyle/>
          <a:p>
            <a:pPr marL="0" indent="0">
              <a:buNone/>
            </a:pPr>
            <a:r>
              <a:rPr lang="en-US" u="sng" dirty="0"/>
              <a:t>Problem statement</a:t>
            </a:r>
          </a:p>
          <a:p>
            <a:r>
              <a:rPr lang="en-US" dirty="0"/>
              <a:t>The biggest challenge faced during the implementation of a real-time UAV-based sensing solution by making use of multimedia data is the low computational power and limited energy resources of these UAVs.</a:t>
            </a:r>
          </a:p>
          <a:p>
            <a:r>
              <a:rPr lang="en-US" dirty="0"/>
              <a:t>The areas of implementation of such multi-UAV networked solutions may not always promise the availability of network connectivity, network quality, or bandwidth, especially in applications involving operations in remote and infrastructure-constrained applications such as agriculture and disaster management</a:t>
            </a:r>
          </a:p>
        </p:txBody>
      </p:sp>
    </p:spTree>
    <p:extLst>
      <p:ext uri="{BB962C8B-B14F-4D97-AF65-F5344CB8AC3E}">
        <p14:creationId xmlns:p14="http://schemas.microsoft.com/office/powerpoint/2010/main" val="1136024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Problem statement and solution approach</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677334" y="2160589"/>
            <a:ext cx="7225695" cy="3880773"/>
          </a:xfrm>
        </p:spPr>
        <p:txBody>
          <a:bodyPr>
            <a:normAutofit lnSpcReduction="10000"/>
          </a:bodyPr>
          <a:lstStyle/>
          <a:p>
            <a:pPr marL="0" indent="0">
              <a:buNone/>
            </a:pPr>
            <a:r>
              <a:rPr lang="en-US" u="sng" dirty="0"/>
              <a:t>Their approach</a:t>
            </a:r>
          </a:p>
          <a:p>
            <a:r>
              <a:rPr lang="en-US" dirty="0"/>
              <a:t>To address our problem statement, we propose an intra-swarm distributed processing scheme for mitigating the processing load from the multimedia Edge UAV node. </a:t>
            </a:r>
          </a:p>
          <a:p>
            <a:r>
              <a:rPr lang="en-US" dirty="0"/>
              <a:t>The UAV with camera sensors offloads the majority of its processing onto other swarm members, due to relatively lesser processing load on them.</a:t>
            </a:r>
          </a:p>
          <a:p>
            <a:r>
              <a:rPr lang="en-US" dirty="0"/>
              <a:t>In this work, we distribute the captured video frames to other swarm members for processing. </a:t>
            </a:r>
          </a:p>
          <a:p>
            <a:r>
              <a:rPr lang="en-US" dirty="0"/>
              <a:t>As the member UAVs do not have a camera sensor to process their data, each of the member UAVs processes the data offloaded to them for processing, besides their regular and comparatively low-scale processing and scalar sensing tasks.</a:t>
            </a:r>
          </a:p>
        </p:txBody>
      </p:sp>
      <p:pic>
        <p:nvPicPr>
          <p:cNvPr id="5" name="Picture 4">
            <a:extLst>
              <a:ext uri="{FF2B5EF4-FFF2-40B4-BE49-F238E27FC236}">
                <a16:creationId xmlns:a16="http://schemas.microsoft.com/office/drawing/2014/main" id="{E466E526-6758-5A3A-A787-2B48860DB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573" y="1270000"/>
            <a:ext cx="2972194" cy="3002709"/>
          </a:xfrm>
          <a:prstGeom prst="rect">
            <a:avLst/>
          </a:prstGeom>
        </p:spPr>
      </p:pic>
      <p:pic>
        <p:nvPicPr>
          <p:cNvPr id="7" name="Picture 6">
            <a:extLst>
              <a:ext uri="{FF2B5EF4-FFF2-40B4-BE49-F238E27FC236}">
                <a16:creationId xmlns:a16="http://schemas.microsoft.com/office/drawing/2014/main" id="{AF8BE6BB-3C74-8CEC-B888-DC190E64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10" y="4267072"/>
            <a:ext cx="2512055" cy="2432308"/>
          </a:xfrm>
          <a:prstGeom prst="rect">
            <a:avLst/>
          </a:prstGeom>
        </p:spPr>
      </p:pic>
    </p:spTree>
    <p:extLst>
      <p:ext uri="{BB962C8B-B14F-4D97-AF65-F5344CB8AC3E}">
        <p14:creationId xmlns:p14="http://schemas.microsoft.com/office/powerpoint/2010/main" val="4170123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Problem statement and solution approach</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677334" y="2207242"/>
            <a:ext cx="8242731" cy="3880773"/>
          </a:xfrm>
        </p:spPr>
        <p:txBody>
          <a:bodyPr>
            <a:normAutofit/>
          </a:bodyPr>
          <a:lstStyle/>
          <a:p>
            <a:pPr marL="0" indent="0">
              <a:buNone/>
            </a:pPr>
            <a:r>
              <a:rPr lang="en-US" u="sng" dirty="0"/>
              <a:t>Their approach</a:t>
            </a:r>
          </a:p>
          <a:p>
            <a:r>
              <a:rPr lang="en-US" dirty="0"/>
              <a:t>A Nash bargaining solution is applied to the utility function to strategize the distribution of acquired video frames from the multimedia UAV with the camera to the other UAV nodes in the swarm before deployment. </a:t>
            </a:r>
          </a:p>
          <a:p>
            <a:r>
              <a:rPr lang="en-US" dirty="0"/>
              <a:t>This approach allows the setting of an optimum frame rate of video capture, the swarm size, and even the communication architecture of the swarm.</a:t>
            </a:r>
          </a:p>
        </p:txBody>
      </p:sp>
    </p:spTree>
    <p:extLst>
      <p:ext uri="{BB962C8B-B14F-4D97-AF65-F5344CB8AC3E}">
        <p14:creationId xmlns:p14="http://schemas.microsoft.com/office/powerpoint/2010/main" val="2291918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5B-3742-1F04-5383-C753B53D670E}"/>
              </a:ext>
            </a:extLst>
          </p:cNvPr>
          <p:cNvSpPr>
            <a:spLocks noGrp="1"/>
          </p:cNvSpPr>
          <p:nvPr>
            <p:ph type="title"/>
          </p:nvPr>
        </p:nvSpPr>
        <p:spPr/>
        <p:txBody>
          <a:bodyPr/>
          <a:lstStyle/>
          <a:p>
            <a:r>
              <a:rPr lang="en-US" dirty="0"/>
              <a:t>Distributed Aerial Processing (DAP)</a:t>
            </a:r>
            <a:endParaRPr lang="en-GB" dirty="0"/>
          </a:p>
        </p:txBody>
      </p:sp>
      <p:sp>
        <p:nvSpPr>
          <p:cNvPr id="3" name="Content Placeholder 2">
            <a:extLst>
              <a:ext uri="{FF2B5EF4-FFF2-40B4-BE49-F238E27FC236}">
                <a16:creationId xmlns:a16="http://schemas.microsoft.com/office/drawing/2014/main" id="{D396CDDD-C85A-AF17-FFC1-F80364B6380D}"/>
              </a:ext>
            </a:extLst>
          </p:cNvPr>
          <p:cNvSpPr>
            <a:spLocks noGrp="1"/>
          </p:cNvSpPr>
          <p:nvPr>
            <p:ph idx="1"/>
          </p:nvPr>
        </p:nvSpPr>
        <p:spPr>
          <a:xfrm>
            <a:off x="838200" y="1825625"/>
            <a:ext cx="6253066" cy="4351338"/>
          </a:xfrm>
        </p:spPr>
        <p:txBody>
          <a:bodyPr>
            <a:normAutofit/>
          </a:bodyPr>
          <a:lstStyle/>
          <a:p>
            <a:pPr marL="0" indent="0">
              <a:buNone/>
            </a:pPr>
            <a:r>
              <a:rPr lang="en-US" u="sng" dirty="0"/>
              <a:t>The System Architecture</a:t>
            </a:r>
          </a:p>
          <a:p>
            <a:r>
              <a:rPr lang="en-US" dirty="0"/>
              <a:t>A one-hop UAV data-offload architecture consists of a central UAV to which m UAVs can connect. </a:t>
            </a:r>
          </a:p>
          <a:p>
            <a:r>
              <a:rPr lang="en-US" dirty="0"/>
              <a:t>each UAV connected to a central node puts a certain amount of strain on its resources</a:t>
            </a:r>
          </a:p>
          <a:p>
            <a:r>
              <a:rPr lang="en-US" dirty="0"/>
              <a:t>For a k UAV system, let each UAV connection to the central UAV put a constraint on the central UAV node’s resources by a factor of γ k such that over a period, the resources consumed at the central UAV node </a:t>
            </a:r>
            <a:r>
              <a:rPr lang="en-US" dirty="0" err="1"/>
              <a:t>Rc</a:t>
            </a:r>
            <a:r>
              <a:rPr lang="en-US" dirty="0"/>
              <a:t> is denoted as </a:t>
            </a:r>
            <a:r>
              <a:rPr lang="en-US" dirty="0" err="1"/>
              <a:t>Rc</a:t>
            </a:r>
            <a:r>
              <a:rPr lang="en-US" dirty="0"/>
              <a:t> = γ1 + γ2 + . . . + γk−1 = k−1 </a:t>
            </a:r>
            <a:r>
              <a:rPr lang="en-US" dirty="0" err="1"/>
              <a:t>i</a:t>
            </a:r>
            <a:r>
              <a:rPr lang="en-US" dirty="0"/>
              <a:t>=1 </a:t>
            </a:r>
            <a:r>
              <a:rPr lang="en-US" dirty="0" err="1"/>
              <a:t>γi</a:t>
            </a:r>
            <a:r>
              <a:rPr lang="en-US" dirty="0"/>
              <a:t>. </a:t>
            </a:r>
          </a:p>
          <a:p>
            <a:r>
              <a:rPr lang="fr-FR" dirty="0"/>
              <a:t>tk = Ra * t0 /(Ra − Rc) where Ra is available resources, Rc is consumed resources due to maintaining connections (fig 2)</a:t>
            </a:r>
            <a:endParaRPr lang="en-US" dirty="0"/>
          </a:p>
        </p:txBody>
      </p:sp>
      <p:pic>
        <p:nvPicPr>
          <p:cNvPr id="5" name="Picture 4">
            <a:extLst>
              <a:ext uri="{FF2B5EF4-FFF2-40B4-BE49-F238E27FC236}">
                <a16:creationId xmlns:a16="http://schemas.microsoft.com/office/drawing/2014/main" id="{3DC9CB21-31F9-EE24-9635-5F43650C8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827" y="817920"/>
            <a:ext cx="3619857" cy="3951534"/>
          </a:xfrm>
          <a:prstGeom prst="rect">
            <a:avLst/>
          </a:prstGeom>
        </p:spPr>
      </p:pic>
      <p:pic>
        <p:nvPicPr>
          <p:cNvPr id="7" name="Picture 6">
            <a:extLst>
              <a:ext uri="{FF2B5EF4-FFF2-40B4-BE49-F238E27FC236}">
                <a16:creationId xmlns:a16="http://schemas.microsoft.com/office/drawing/2014/main" id="{58AB5F07-CB2B-06C5-218A-D95A4172D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266" y="4927601"/>
            <a:ext cx="4105469" cy="1815882"/>
          </a:xfrm>
          <a:prstGeom prst="rect">
            <a:avLst/>
          </a:prstGeom>
        </p:spPr>
      </p:pic>
    </p:spTree>
    <p:extLst>
      <p:ext uri="{BB962C8B-B14F-4D97-AF65-F5344CB8AC3E}">
        <p14:creationId xmlns:p14="http://schemas.microsoft.com/office/powerpoint/2010/main" val="3923249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495</TotalTime>
  <Words>2009</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Trebuchet MS</vt:lpstr>
      <vt:lpstr>Wingdings</vt:lpstr>
      <vt:lpstr>Wingdings 3</vt:lpstr>
      <vt:lpstr>Facet</vt:lpstr>
      <vt:lpstr>A presentation on – “Distributed Edge computing in IoT”</vt:lpstr>
      <vt:lpstr>Contents of this presentation</vt:lpstr>
      <vt:lpstr>Introduction</vt:lpstr>
      <vt:lpstr>Introduction</vt:lpstr>
      <vt:lpstr>Introduction</vt:lpstr>
      <vt:lpstr>Problem statement and solution approach</vt:lpstr>
      <vt:lpstr>Problem statement and solution approach</vt:lpstr>
      <vt:lpstr>Problem statement and solution approach</vt:lpstr>
      <vt:lpstr>Distributed Aerial Processing (DAP)</vt:lpstr>
      <vt:lpstr>Distributed Aerial Processing (DAP)</vt:lpstr>
      <vt:lpstr>Distributed Aerial Processing (DAP)</vt:lpstr>
      <vt:lpstr>Distributed Aerial Processing (DAP)</vt:lpstr>
      <vt:lpstr>Distributed Aerial Processing (DAP)</vt:lpstr>
      <vt:lpstr>Distributed Aerial Processing (DAP)</vt:lpstr>
      <vt:lpstr>Distributed Aerial Processing (DAP)</vt:lpstr>
      <vt:lpstr>Distributed Aerial Processing (DAP)</vt:lpstr>
      <vt:lpstr>Distributed Aerial Processing (DAP)</vt:lpstr>
      <vt:lpstr>Distributed Aerial Processing (DAP)</vt:lpstr>
      <vt:lpstr>Results obtained using DAP</vt:lpstr>
      <vt:lpstr>Results obtained using DAP</vt:lpstr>
      <vt:lpstr>Results obtained using DAP</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 Distributed Edge Computing in IoT</dc:title>
  <dc:creator>Net Use</dc:creator>
  <cp:lastModifiedBy>MARS</cp:lastModifiedBy>
  <cp:revision>88</cp:revision>
  <cp:lastPrinted>2023-10-18T16:24:07Z</cp:lastPrinted>
  <dcterms:created xsi:type="dcterms:W3CDTF">2023-10-16T17:16:20Z</dcterms:created>
  <dcterms:modified xsi:type="dcterms:W3CDTF">2023-10-22T08:42:21Z</dcterms:modified>
</cp:coreProperties>
</file>