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259" r:id="rId4"/>
    <p:sldId id="260" r:id="rId5"/>
    <p:sldId id="261" r:id="rId6"/>
    <p:sldId id="262" r:id="rId7"/>
    <p:sldId id="263" r:id="rId8"/>
    <p:sldId id="264" r:id="rId9"/>
    <p:sldId id="292" r:id="rId10"/>
    <p:sldId id="293" r:id="rId11"/>
    <p:sldId id="294" r:id="rId12"/>
    <p:sldId id="295" r:id="rId13"/>
    <p:sldId id="265" r:id="rId14"/>
    <p:sldId id="266" r:id="rId15"/>
    <p:sldId id="267" r:id="rId16"/>
    <p:sldId id="268" r:id="rId17"/>
    <p:sldId id="297" r:id="rId18"/>
    <p:sldId id="298" r:id="rId19"/>
    <p:sldId id="269" r:id="rId20"/>
    <p:sldId id="270" r:id="rId21"/>
    <p:sldId id="271" r:id="rId22"/>
    <p:sldId id="272" r:id="rId23"/>
    <p:sldId id="273" r:id="rId24"/>
    <p:sldId id="299" r:id="rId25"/>
    <p:sldId id="274" r:id="rId26"/>
    <p:sldId id="300" r:id="rId27"/>
    <p:sldId id="275" r:id="rId28"/>
    <p:sldId id="301" r:id="rId29"/>
    <p:sldId id="277" r:id="rId30"/>
    <p:sldId id="278" r:id="rId31"/>
    <p:sldId id="279" r:id="rId32"/>
    <p:sldId id="280" r:id="rId33"/>
    <p:sldId id="281" r:id="rId34"/>
    <p:sldId id="282" r:id="rId35"/>
    <p:sldId id="302" r:id="rId36"/>
    <p:sldId id="284" r:id="rId37"/>
    <p:sldId id="285" r:id="rId38"/>
    <p:sldId id="303" r:id="rId39"/>
    <p:sldId id="304" r:id="rId40"/>
    <p:sldId id="288" r:id="rId41"/>
    <p:sldId id="305" r:id="rId42"/>
    <p:sldId id="306" r:id="rId43"/>
    <p:sldId id="307" r:id="rId44"/>
    <p:sldId id="308" r:id="rId45"/>
    <p:sldId id="309" r:id="rId46"/>
    <p:sldId id="291" r:id="rId47"/>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27" autoAdjust="0"/>
  </p:normalViewPr>
  <p:slideViewPr>
    <p:cSldViewPr snapToGrid="0">
      <p:cViewPr varScale="1">
        <p:scale>
          <a:sx n="97" d="100"/>
          <a:sy n="97" d="100"/>
        </p:scale>
        <p:origin x="11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A820CAD-F9DA-4201-B42D-3170E0ED603F}" type="datetimeFigureOut">
              <a:rPr lang="ar-SA" smtClean="0"/>
              <a:t>11/10/1444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53DBB78-8A7D-4002-B880-E3B9AB0D92DB}" type="slidenum">
              <a:rPr lang="ar-SA" smtClean="0"/>
              <a:t>‹#›</a:t>
            </a:fld>
            <a:endParaRPr lang="ar-SA"/>
          </a:p>
        </p:txBody>
      </p:sp>
    </p:spTree>
    <p:extLst>
      <p:ext uri="{BB962C8B-B14F-4D97-AF65-F5344CB8AC3E}">
        <p14:creationId xmlns:p14="http://schemas.microsoft.com/office/powerpoint/2010/main" val="399338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D1DB2BC-A0E6-104F-AC3B-BEC12FF8D6FB}"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66841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reflected signals arrive at the receiver with a random phase offset, since each reflected signal generally follows a different path to reach the user’s receiver, resulting in a random signal that fades as the reflections destructively or constructively superimpose on one another. This effectively cancels or adds part of signal energy for brief periods of time. The degree of fading will depend on the delay spread of the reflected signals as embodied by their relative phases, and their relative power.</a:t>
            </a:r>
            <a:endParaRPr lang="ar-SA"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D1DB2BC-A0E6-104F-AC3B-BEC12FF8D6FB}"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516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16099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2297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4868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1335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98629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3234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67737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639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1838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1556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51123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953DBB78-8A7D-4002-B880-E3B9AB0D92DB}" type="slidenum">
              <a:rPr lang="ar-SA" smtClean="0"/>
              <a:t>39</a:t>
            </a:fld>
            <a:endParaRPr lang="ar-SA"/>
          </a:p>
        </p:txBody>
      </p:sp>
    </p:spTree>
    <p:extLst>
      <p:ext uri="{BB962C8B-B14F-4D97-AF65-F5344CB8AC3E}">
        <p14:creationId xmlns:p14="http://schemas.microsoft.com/office/powerpoint/2010/main" val="402809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3427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t>
            </a:r>
          </a:p>
          <a:p>
            <a:r>
              <a:rPr lang="en-US" dirty="0"/>
              <a:t>p(d0) = reference path loss at the first meter</a:t>
            </a:r>
          </a:p>
          <a:p>
            <a:r>
              <a:rPr lang="en-US" dirty="0"/>
              <a:t>(dB)γ = path-loss </a:t>
            </a:r>
            <a:r>
              <a:rPr lang="en-US" dirty="0" err="1"/>
              <a:t>exponentd</a:t>
            </a:r>
            <a:r>
              <a:rPr lang="en-US" dirty="0"/>
              <a:t> = distance between transmitter and receiver </a:t>
            </a:r>
          </a:p>
          <a:p>
            <a:r>
              <a:rPr lang="en-US" dirty="0"/>
              <a:t>(m)</a:t>
            </a:r>
            <a:r>
              <a:rPr lang="en-US" dirty="0" err="1"/>
              <a:t>Xσ</a:t>
            </a:r>
            <a:r>
              <a:rPr lang="en-US" dirty="0"/>
              <a:t> = shadowing effect (dB)</a:t>
            </a:r>
          </a:p>
          <a:p>
            <a:r>
              <a:rPr lang="en-US" dirty="0"/>
              <a:t>Lf(n) = signal attenuation through n floors</a:t>
            </a:r>
            <a:endParaRPr lang="ar-SA" dirty="0"/>
          </a:p>
        </p:txBody>
      </p:sp>
      <p:sp>
        <p:nvSpPr>
          <p:cNvPr id="4" name="Slide Number Placeholder 3"/>
          <p:cNvSpPr>
            <a:spLocks noGrp="1"/>
          </p:cNvSpPr>
          <p:nvPr>
            <p:ph type="sldNum" sz="quarter" idx="10"/>
          </p:nvPr>
        </p:nvSpPr>
        <p:spPr/>
        <p:txBody>
          <a:bodyPr/>
          <a:lstStyle/>
          <a:p>
            <a:fld id="{953DBB78-8A7D-4002-B880-E3B9AB0D92DB}" type="slidenum">
              <a:rPr lang="ar-SA" smtClean="0"/>
              <a:t>41</a:t>
            </a:fld>
            <a:endParaRPr lang="ar-SA"/>
          </a:p>
        </p:txBody>
      </p:sp>
    </p:spTree>
    <p:extLst>
      <p:ext uri="{BB962C8B-B14F-4D97-AF65-F5344CB8AC3E}">
        <p14:creationId xmlns:p14="http://schemas.microsoft.com/office/powerpoint/2010/main" val="411170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1822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sz="1200" b="0" i="0" kern="1200" dirty="0">
                <a:solidFill>
                  <a:schemeClr val="tx1"/>
                </a:solidFill>
                <a:effectLst/>
                <a:latin typeface="Times New Roman" pitchFamily="18" charset="0"/>
                <a:ea typeface="+mn-ea"/>
                <a:cs typeface="+mn-cs"/>
              </a:rPr>
              <a:t>where:</a:t>
            </a:r>
          </a:p>
          <a:p>
            <a:r>
              <a:rPr lang="en-US" sz="1200" b="0" i="1" kern="1200" dirty="0" err="1">
                <a:solidFill>
                  <a:schemeClr val="tx1"/>
                </a:solidFill>
                <a:effectLst/>
                <a:latin typeface="Times New Roman" pitchFamily="18" charset="0"/>
                <a:ea typeface="+mn-ea"/>
                <a:cs typeface="+mn-cs"/>
              </a:rPr>
              <a:t>P</a:t>
            </a:r>
            <a:r>
              <a:rPr lang="en-US" sz="1200" b="0" i="1" kern="1200" baseline="-25000" dirty="0" err="1">
                <a:solidFill>
                  <a:schemeClr val="tx1"/>
                </a:solidFill>
                <a:effectLst/>
                <a:latin typeface="Times New Roman" pitchFamily="18" charset="0"/>
                <a:ea typeface="+mn-ea"/>
                <a:cs typeface="+mn-cs"/>
              </a:rPr>
              <a:t>r</a:t>
            </a:r>
            <a:r>
              <a:rPr lang="en-US" sz="1200" b="0" i="0" kern="1200" dirty="0">
                <a:solidFill>
                  <a:schemeClr val="tx1"/>
                </a:solidFill>
                <a:effectLst/>
                <a:latin typeface="Times New Roman" pitchFamily="18" charset="0"/>
                <a:ea typeface="+mn-ea"/>
                <a:cs typeface="+mn-cs"/>
              </a:rPr>
              <a:t> = received power</a:t>
            </a:r>
          </a:p>
          <a:p>
            <a:r>
              <a:rPr lang="en-US" sz="1200" b="0" i="1" kern="1200" dirty="0">
                <a:solidFill>
                  <a:schemeClr val="tx1"/>
                </a:solidFill>
                <a:effectLst/>
                <a:latin typeface="Times New Roman" pitchFamily="18" charset="0"/>
                <a:ea typeface="+mn-ea"/>
                <a:cs typeface="+mn-cs"/>
              </a:rPr>
              <a:t>P</a:t>
            </a:r>
            <a:r>
              <a:rPr lang="en-US" sz="1200" b="0" i="1" kern="1200" baseline="-25000" dirty="0">
                <a:solidFill>
                  <a:schemeClr val="tx1"/>
                </a:solidFill>
                <a:effectLst/>
                <a:latin typeface="Times New Roman" pitchFamily="18" charset="0"/>
                <a:ea typeface="+mn-ea"/>
                <a:cs typeface="+mn-cs"/>
              </a:rPr>
              <a:t>t</a:t>
            </a:r>
            <a:r>
              <a:rPr lang="en-US" sz="1200" b="0" i="0" kern="1200" dirty="0">
                <a:solidFill>
                  <a:schemeClr val="tx1"/>
                </a:solidFill>
                <a:effectLst/>
                <a:latin typeface="Times New Roman" pitchFamily="18" charset="0"/>
                <a:ea typeface="+mn-ea"/>
                <a:cs typeface="+mn-cs"/>
              </a:rPr>
              <a:t> = transmitted power</a:t>
            </a:r>
          </a:p>
          <a:p>
            <a:r>
              <a:rPr lang="en-US" sz="1200" b="0" i="0" kern="1200" dirty="0">
                <a:solidFill>
                  <a:schemeClr val="tx1"/>
                </a:solidFill>
                <a:effectLst/>
                <a:latin typeface="Times New Roman" pitchFamily="18" charset="0"/>
                <a:ea typeface="+mn-ea"/>
                <a:cs typeface="+mn-cs"/>
              </a:rPr>
              <a:t>λ = wave length </a:t>
            </a:r>
          </a:p>
          <a:p>
            <a:r>
              <a:rPr lang="en-US" sz="1200" b="0" i="0" kern="1200" dirty="0" err="1">
                <a:solidFill>
                  <a:schemeClr val="tx1"/>
                </a:solidFill>
                <a:effectLst/>
                <a:latin typeface="Times New Roman" pitchFamily="18" charset="0"/>
                <a:ea typeface="+mn-ea"/>
                <a:cs typeface="+mn-cs"/>
              </a:rPr>
              <a:t>ω</a:t>
            </a:r>
            <a:r>
              <a:rPr lang="en-US" sz="1200" b="0" i="1" kern="1200" baseline="-25000" dirty="0" err="1">
                <a:solidFill>
                  <a:schemeClr val="tx1"/>
                </a:solidFill>
                <a:effectLst/>
                <a:latin typeface="Times New Roman" pitchFamily="18" charset="0"/>
                <a:ea typeface="+mn-ea"/>
                <a:cs typeface="+mn-cs"/>
              </a:rPr>
              <a:t>c</a:t>
            </a:r>
            <a:r>
              <a:rPr lang="en-US" sz="1200" b="0" i="0" kern="1200" dirty="0">
                <a:solidFill>
                  <a:schemeClr val="tx1"/>
                </a:solidFill>
                <a:effectLst/>
                <a:latin typeface="Times New Roman" pitchFamily="18" charset="0"/>
                <a:ea typeface="+mn-ea"/>
                <a:cs typeface="+mn-cs"/>
              </a:rPr>
              <a:t> = carrier frequency in rad./sec</a:t>
            </a:r>
          </a:p>
          <a:p>
            <a:r>
              <a:rPr lang="en-US" sz="1200" b="0" i="1" kern="1200" dirty="0">
                <a:solidFill>
                  <a:schemeClr val="tx1"/>
                </a:solidFill>
                <a:effectLst/>
                <a:latin typeface="Times New Roman" pitchFamily="18" charset="0"/>
                <a:ea typeface="+mn-ea"/>
                <a:cs typeface="+mn-cs"/>
              </a:rPr>
              <a:t>c</a:t>
            </a:r>
            <a:r>
              <a:rPr lang="en-US" sz="1200" b="0" i="0" kern="1200" dirty="0">
                <a:solidFill>
                  <a:schemeClr val="tx1"/>
                </a:solidFill>
                <a:effectLst/>
                <a:latin typeface="Times New Roman" pitchFamily="18" charset="0"/>
                <a:ea typeface="+mn-ea"/>
                <a:cs typeface="+mn-cs"/>
              </a:rPr>
              <a:t> = velocity of electromagnetic waves in the free space (3 × 10</a:t>
            </a:r>
            <a:r>
              <a:rPr lang="en-US" sz="1200" b="0" i="0" kern="1200" baseline="30000" dirty="0">
                <a:solidFill>
                  <a:schemeClr val="tx1"/>
                </a:solidFill>
                <a:effectLst/>
                <a:latin typeface="Times New Roman" pitchFamily="18" charset="0"/>
                <a:ea typeface="+mn-ea"/>
                <a:cs typeface="+mn-cs"/>
              </a:rPr>
              <a:t>8</a:t>
            </a:r>
            <a:r>
              <a:rPr lang="en-US" sz="1200" b="0" i="0" kern="1200" dirty="0">
                <a:solidFill>
                  <a:schemeClr val="tx1"/>
                </a:solidFill>
                <a:effectLst/>
                <a:latin typeface="Times New Roman" pitchFamily="18" charset="0"/>
                <a:ea typeface="+mn-ea"/>
                <a:cs typeface="+mn-cs"/>
              </a:rPr>
              <a:t> m/s)</a:t>
            </a:r>
          </a:p>
          <a:p>
            <a:r>
              <a:rPr lang="en-US" sz="1200" b="0" i="1" kern="1200" dirty="0">
                <a:solidFill>
                  <a:schemeClr val="tx1"/>
                </a:solidFill>
                <a:effectLst/>
                <a:latin typeface="Times New Roman" pitchFamily="18" charset="0"/>
                <a:ea typeface="+mn-ea"/>
                <a:cs typeface="+mn-cs"/>
              </a:rPr>
              <a:t>G</a:t>
            </a:r>
            <a:r>
              <a:rPr lang="en-US" sz="1200" b="0" i="1" kern="1200" baseline="-25000" dirty="0">
                <a:solidFill>
                  <a:schemeClr val="tx1"/>
                </a:solidFill>
                <a:effectLst/>
                <a:latin typeface="Times New Roman" pitchFamily="18" charset="0"/>
                <a:ea typeface="+mn-ea"/>
                <a:cs typeface="+mn-cs"/>
              </a:rPr>
              <a:t>b</a:t>
            </a:r>
            <a:r>
              <a:rPr lang="en-US" sz="1200" b="0" i="0" kern="1200" dirty="0">
                <a:solidFill>
                  <a:schemeClr val="tx1"/>
                </a:solidFill>
                <a:effectLst/>
                <a:latin typeface="Times New Roman" pitchFamily="18" charset="0"/>
                <a:ea typeface="+mn-ea"/>
                <a:cs typeface="+mn-cs"/>
              </a:rPr>
              <a:t> = gain of the transmitting (base station) antenna</a:t>
            </a:r>
          </a:p>
          <a:p>
            <a:r>
              <a:rPr lang="en-US" sz="1200" b="0" i="1" kern="1200" dirty="0">
                <a:solidFill>
                  <a:schemeClr val="tx1"/>
                </a:solidFill>
                <a:effectLst/>
                <a:latin typeface="Times New Roman" pitchFamily="18" charset="0"/>
                <a:ea typeface="+mn-ea"/>
                <a:cs typeface="+mn-cs"/>
              </a:rPr>
              <a:t>G</a:t>
            </a:r>
            <a:r>
              <a:rPr lang="en-US" sz="1200" b="0" i="1" kern="1200" baseline="-25000" dirty="0">
                <a:solidFill>
                  <a:schemeClr val="tx1"/>
                </a:solidFill>
                <a:effectLst/>
                <a:latin typeface="Times New Roman" pitchFamily="18" charset="0"/>
                <a:ea typeface="+mn-ea"/>
                <a:cs typeface="+mn-cs"/>
              </a:rPr>
              <a:t>m</a:t>
            </a:r>
            <a:r>
              <a:rPr lang="en-US" sz="1200" b="0" i="0" kern="1200" dirty="0">
                <a:solidFill>
                  <a:schemeClr val="tx1"/>
                </a:solidFill>
                <a:effectLst/>
                <a:latin typeface="Times New Roman" pitchFamily="18" charset="0"/>
                <a:ea typeface="+mn-ea"/>
                <a:cs typeface="+mn-cs"/>
              </a:rPr>
              <a:t> = gain of the receiving (mobile) antenna</a:t>
            </a:r>
          </a:p>
          <a:p>
            <a:r>
              <a:rPr lang="en-US" sz="1200" b="0" i="1" kern="1200" dirty="0">
                <a:solidFill>
                  <a:schemeClr val="tx1"/>
                </a:solidFill>
                <a:effectLst/>
                <a:latin typeface="Times New Roman" pitchFamily="18" charset="0"/>
                <a:ea typeface="+mn-ea"/>
                <a:cs typeface="+mn-cs"/>
              </a:rPr>
              <a:t>d</a:t>
            </a:r>
            <a:r>
              <a:rPr lang="en-US" sz="1200" b="0" i="0" kern="1200" dirty="0">
                <a:solidFill>
                  <a:schemeClr val="tx1"/>
                </a:solidFill>
                <a:effectLst/>
                <a:latin typeface="Times New Roman" pitchFamily="18" charset="0"/>
                <a:ea typeface="+mn-ea"/>
                <a:cs typeface="+mn-cs"/>
              </a:rPr>
              <a:t> = antenna separation distance between transmitter and receiver (i.e., base station and mobile station)</a:t>
            </a:r>
          </a:p>
          <a:p>
            <a:r>
              <a:rPr lang="en-US" sz="1200" b="0" i="1" kern="1200" dirty="0">
                <a:solidFill>
                  <a:schemeClr val="tx1"/>
                </a:solidFill>
                <a:effectLst/>
                <a:latin typeface="Times New Roman" pitchFamily="18" charset="0"/>
                <a:ea typeface="+mn-ea"/>
                <a:cs typeface="+mn-cs"/>
              </a:rPr>
              <a:t>L</a:t>
            </a:r>
            <a:r>
              <a:rPr lang="en-US" sz="1200" b="0" i="0" kern="1200" baseline="-25000" dirty="0">
                <a:solidFill>
                  <a:schemeClr val="tx1"/>
                </a:solidFill>
                <a:effectLst/>
                <a:latin typeface="Times New Roman" pitchFamily="18" charset="0"/>
                <a:ea typeface="+mn-ea"/>
                <a:cs typeface="+mn-cs"/>
              </a:rPr>
              <a:t>0</a:t>
            </a:r>
            <a:r>
              <a:rPr lang="en-US" sz="1200" b="0" i="0" kern="1200" dirty="0">
                <a:solidFill>
                  <a:schemeClr val="tx1"/>
                </a:solidFill>
                <a:effectLst/>
                <a:latin typeface="Times New Roman" pitchFamily="18" charset="0"/>
                <a:ea typeface="+mn-ea"/>
                <a:cs typeface="+mn-cs"/>
              </a:rPr>
              <a:t> = other losses expressed as a relative attenuation factor</a:t>
            </a:r>
          </a:p>
          <a:p>
            <a:r>
              <a:rPr lang="en-US" sz="1200" b="0" i="1" kern="1200" dirty="0" err="1">
                <a:solidFill>
                  <a:schemeClr val="tx1"/>
                </a:solidFill>
                <a:effectLst/>
                <a:latin typeface="Times New Roman" pitchFamily="18" charset="0"/>
                <a:ea typeface="+mn-ea"/>
                <a:cs typeface="+mn-cs"/>
              </a:rPr>
              <a:t>L</a:t>
            </a:r>
            <a:r>
              <a:rPr lang="en-US" sz="1200" b="0" i="1" kern="1200" baseline="-25000" dirty="0" err="1">
                <a:solidFill>
                  <a:schemeClr val="tx1"/>
                </a:solidFill>
                <a:effectLst/>
                <a:latin typeface="Times New Roman" pitchFamily="18" charset="0"/>
                <a:ea typeface="+mn-ea"/>
                <a:cs typeface="+mn-cs"/>
              </a:rPr>
              <a:t>p</a:t>
            </a:r>
            <a:r>
              <a:rPr lang="en-US" sz="1200" b="0" i="0" kern="1200" dirty="0">
                <a:solidFill>
                  <a:schemeClr val="tx1"/>
                </a:solidFill>
                <a:effectLst/>
                <a:latin typeface="Times New Roman" pitchFamily="18" charset="0"/>
                <a:ea typeface="+mn-ea"/>
                <a:cs typeface="+mn-cs"/>
              </a:rPr>
              <a:t> =  free space path loss, often expressed as an attenuation in decibels (dB)</a:t>
            </a:r>
          </a:p>
          <a:p>
            <a:br>
              <a:rPr lang="en-US" sz="1200" b="0" i="0" kern="1200" dirty="0">
                <a:solidFill>
                  <a:schemeClr val="tx1"/>
                </a:solidFill>
                <a:effectLst/>
                <a:latin typeface="Times New Roman" pitchFamily="18" charset="0"/>
                <a:ea typeface="+mn-ea"/>
                <a:cs typeface="+mn-cs"/>
              </a:rPr>
            </a:b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We can express </a:t>
            </a:r>
            <a:r>
              <a:rPr lang="en-US" sz="1200" b="0" i="1" kern="1200" dirty="0" err="1">
                <a:solidFill>
                  <a:schemeClr val="tx1"/>
                </a:solidFill>
                <a:effectLst/>
                <a:latin typeface="Times New Roman" pitchFamily="18" charset="0"/>
                <a:ea typeface="+mn-ea"/>
                <a:cs typeface="+mn-cs"/>
              </a:rPr>
              <a:t>L</a:t>
            </a:r>
            <a:r>
              <a:rPr lang="en-US" sz="1200" b="0" i="1" kern="1200" baseline="-25000" dirty="0" err="1">
                <a:solidFill>
                  <a:schemeClr val="tx1"/>
                </a:solidFill>
                <a:effectLst/>
                <a:latin typeface="Times New Roman" pitchFamily="18" charset="0"/>
                <a:ea typeface="+mn-ea"/>
                <a:cs typeface="+mn-cs"/>
              </a:rPr>
              <a:t>p</a:t>
            </a:r>
            <a:r>
              <a:rPr lang="en-US" sz="1200" b="0" i="0" kern="1200" dirty="0">
                <a:solidFill>
                  <a:schemeClr val="tx1"/>
                </a:solidFill>
                <a:effectLst/>
                <a:latin typeface="Times New Roman" pitchFamily="18" charset="0"/>
                <a:ea typeface="+mn-ea"/>
                <a:cs typeface="+mn-cs"/>
              </a:rPr>
              <a:t> (dB) in free space as:</a:t>
            </a:r>
          </a:p>
          <a:p>
            <a:br>
              <a:rPr lang="en-US" dirty="0"/>
            </a:br>
            <a:br>
              <a:rPr lang="en-US" dirty="0"/>
            </a:br>
            <a:r>
              <a:rPr lang="en-US" sz="1200" b="0" i="0" kern="1200" dirty="0">
                <a:solidFill>
                  <a:schemeClr val="tx1"/>
                </a:solidFill>
                <a:effectLst/>
                <a:latin typeface="Times New Roman" pitchFamily="18" charset="0"/>
                <a:ea typeface="+mn-ea"/>
                <a:cs typeface="+mn-cs"/>
              </a:rPr>
              <a:t>where:</a:t>
            </a:r>
          </a:p>
          <a:p>
            <a:r>
              <a:rPr lang="en-US" sz="1200" b="0" i="1" kern="1200" dirty="0">
                <a:solidFill>
                  <a:schemeClr val="tx1"/>
                </a:solidFill>
                <a:effectLst/>
                <a:latin typeface="Times New Roman" pitchFamily="18" charset="0"/>
                <a:ea typeface="+mn-ea"/>
                <a:cs typeface="+mn-cs"/>
              </a:rPr>
              <a:t>f</a:t>
            </a:r>
            <a:r>
              <a:rPr lang="en-US" sz="1200" b="0" i="0" kern="1200" dirty="0">
                <a:solidFill>
                  <a:schemeClr val="tx1"/>
                </a:solidFill>
                <a:effectLst/>
                <a:latin typeface="Times New Roman" pitchFamily="18" charset="0"/>
                <a:ea typeface="+mn-ea"/>
                <a:cs typeface="+mn-cs"/>
              </a:rPr>
              <a:t> = carrier frequency in MHz</a:t>
            </a:r>
          </a:p>
          <a:p>
            <a:r>
              <a:rPr lang="en-US" sz="1200" b="0" i="1" kern="1200" dirty="0">
                <a:solidFill>
                  <a:schemeClr val="tx1"/>
                </a:solidFill>
                <a:effectLst/>
                <a:latin typeface="Times New Roman" pitchFamily="18" charset="0"/>
                <a:ea typeface="+mn-ea"/>
                <a:cs typeface="+mn-cs"/>
              </a:rPr>
              <a:t>d</a:t>
            </a:r>
            <a:r>
              <a:rPr lang="en-US" sz="1200" b="0" i="0" kern="1200" dirty="0">
                <a:solidFill>
                  <a:schemeClr val="tx1"/>
                </a:solidFill>
                <a:effectLst/>
                <a:latin typeface="Times New Roman" pitchFamily="18" charset="0"/>
                <a:ea typeface="+mn-ea"/>
                <a:cs typeface="+mn-cs"/>
              </a:rPr>
              <a:t> = separation distance in km (&gt; 1 km)</a:t>
            </a:r>
          </a:p>
          <a:p>
            <a:r>
              <a:rPr lang="en-US" sz="1200" b="0" i="0" kern="1200" dirty="0">
                <a:solidFill>
                  <a:schemeClr val="tx1"/>
                </a:solidFill>
                <a:effectLst/>
                <a:latin typeface="Times New Roman" pitchFamily="18" charset="0"/>
                <a:ea typeface="+mn-ea"/>
                <a:cs typeface="+mn-cs"/>
              </a:rPr>
              <a:t>It should be noted that the free-space attenuation increases by 6 dB whenever the length of the path is doubled. Similarly, as frequency is doubled, free-space attenuation also increases by 6 </a:t>
            </a:r>
            <a:r>
              <a:rPr lang="en-US" sz="1200" b="0" i="0" kern="1200" dirty="0" err="1">
                <a:solidFill>
                  <a:schemeClr val="tx1"/>
                </a:solidFill>
                <a:effectLst/>
                <a:latin typeface="Times New Roman" pitchFamily="18" charset="0"/>
                <a:ea typeface="+mn-ea"/>
                <a:cs typeface="+mn-cs"/>
              </a:rPr>
              <a:t>dB.</a:t>
            </a:r>
            <a:endParaRPr lang="en-US" sz="1200" b="0" i="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52867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2713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5510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algn="l" rtl="0"/>
            <a:r>
              <a:rPr lang="en-US" sz="1200" dirty="0"/>
              <a:t>When we focus on a distance of a couple of kilometers, we observe that signal power fluctuates around a mean value and the fluctuations have a somewhat longer period. This is referred to as </a:t>
            </a:r>
            <a:r>
              <a:rPr lang="en-US" sz="1200" i="1" dirty="0"/>
              <a:t>long-term</a:t>
            </a:r>
            <a:r>
              <a:rPr lang="en-US" sz="1200" dirty="0"/>
              <a:t> or </a:t>
            </a:r>
            <a:r>
              <a:rPr lang="en-US" sz="1200" i="1" dirty="0"/>
              <a:t>slow fading.</a:t>
            </a:r>
            <a:endParaRPr lang="en-US" sz="1200" dirty="0"/>
          </a:p>
          <a:p>
            <a:pPr algn="l" rtl="0"/>
            <a:r>
              <a:rPr lang="en-US" sz="1200" dirty="0"/>
              <a:t>When we concentrate and examine the signal power over a few hundred meters, we find that signal power fluctuates more rapidly. These rapid fluctuations are caused by a local multipath. The phenomenon giving rise to these rapid fluctuations is referred to as </a:t>
            </a:r>
            <a:r>
              <a:rPr lang="en-US" sz="1200" i="1" dirty="0"/>
              <a:t>short-term</a:t>
            </a:r>
            <a:r>
              <a:rPr lang="en-US" sz="1200" dirty="0"/>
              <a:t> or </a:t>
            </a:r>
            <a:r>
              <a:rPr lang="en-US" sz="1200" i="1" dirty="0"/>
              <a:t>fast fading.</a:t>
            </a:r>
            <a:endParaRPr lang="en-US" sz="1200" dirty="0"/>
          </a:p>
          <a:p>
            <a:endParaRPr lang="en-US" dirty="0"/>
          </a:p>
        </p:txBody>
      </p:sp>
    </p:spTree>
    <p:extLst>
      <p:ext uri="{BB962C8B-B14F-4D97-AF65-F5344CB8AC3E}">
        <p14:creationId xmlns:p14="http://schemas.microsoft.com/office/powerpoint/2010/main" val="55408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1694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0246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BE35E2F-60D5-4E86-A158-47797D1E1C2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6165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0FBAF8F-A55E-EA49-945F-752314719968}"/>
              </a:ext>
            </a:extLst>
          </p:cNvPr>
          <p:cNvGrpSpPr>
            <a:grpSpLocks/>
          </p:cNvGrpSpPr>
          <p:nvPr/>
        </p:nvGrpSpPr>
        <p:grpSpPr bwMode="auto">
          <a:xfrm>
            <a:off x="1" y="2438401"/>
            <a:ext cx="12012084" cy="1052513"/>
            <a:chOff x="0" y="1536"/>
            <a:chExt cx="5675" cy="663"/>
          </a:xfrm>
        </p:grpSpPr>
        <p:grpSp>
          <p:nvGrpSpPr>
            <p:cNvPr id="5" name="Group 3">
              <a:extLst>
                <a:ext uri="{FF2B5EF4-FFF2-40B4-BE49-F238E27FC236}">
                  <a16:creationId xmlns:a16="http://schemas.microsoft.com/office/drawing/2014/main" id="{CD47D001-8C69-C948-9357-1437408BE6C1}"/>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3705779B-470C-1241-866A-C2226583A7F9}"/>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 name="Rectangle 5">
                <a:extLst>
                  <a:ext uri="{FF2B5EF4-FFF2-40B4-BE49-F238E27FC236}">
                    <a16:creationId xmlns:a16="http://schemas.microsoft.com/office/drawing/2014/main" id="{A9902E28-9722-6F40-A140-5BD5C878079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grpSp>
          <p:nvGrpSpPr>
            <p:cNvPr id="6" name="Group 6">
              <a:extLst>
                <a:ext uri="{FF2B5EF4-FFF2-40B4-BE49-F238E27FC236}">
                  <a16:creationId xmlns:a16="http://schemas.microsoft.com/office/drawing/2014/main" id="{F9AE8C6D-F5BF-5F4E-8A3D-06B745CEA97D}"/>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7556DFD-35B6-0947-82CA-54BB1958C617}"/>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1" name="Rectangle 8">
                <a:extLst>
                  <a:ext uri="{FF2B5EF4-FFF2-40B4-BE49-F238E27FC236}">
                    <a16:creationId xmlns:a16="http://schemas.microsoft.com/office/drawing/2014/main" id="{F3BA3A2E-D2F8-9045-9B16-B20FC9BC242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sp>
          <p:nvSpPr>
            <p:cNvPr id="7" name="Rectangle 9">
              <a:extLst>
                <a:ext uri="{FF2B5EF4-FFF2-40B4-BE49-F238E27FC236}">
                  <a16:creationId xmlns:a16="http://schemas.microsoft.com/office/drawing/2014/main" id="{3688AA4C-F3B9-EE4F-A9A2-B50C5AAA2BF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 name="Rectangle 10">
              <a:extLst>
                <a:ext uri="{FF2B5EF4-FFF2-40B4-BE49-F238E27FC236}">
                  <a16:creationId xmlns:a16="http://schemas.microsoft.com/office/drawing/2014/main" id="{41566896-1CBF-D54C-AB20-2F2CFC4F080A}"/>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Rectangle 11">
              <a:extLst>
                <a:ext uri="{FF2B5EF4-FFF2-40B4-BE49-F238E27FC236}">
                  <a16:creationId xmlns:a16="http://schemas.microsoft.com/office/drawing/2014/main" id="{DA7B2017-5441-BD4E-817F-94ABD280F07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sp>
        <p:nvSpPr>
          <p:cNvPr id="309260" name="Rectangle 12"/>
          <p:cNvSpPr>
            <a:spLocks noGrp="1" noChangeArrowheads="1"/>
          </p:cNvSpPr>
          <p:nvPr>
            <p:ph type="ctrTitle"/>
          </p:nvPr>
        </p:nvSpPr>
        <p:spPr>
          <a:xfrm>
            <a:off x="1320800" y="1828800"/>
            <a:ext cx="10363200" cy="1143000"/>
          </a:xfrm>
        </p:spPr>
        <p:txBody>
          <a:bodyPr/>
          <a:lstStyle>
            <a:lvl1pPr>
              <a:defRPr/>
            </a:lvl1pPr>
          </a:lstStyle>
          <a:p>
            <a:r>
              <a:rPr lang="en-US" altLang="zh-CN"/>
              <a:t>Click to edit Master title style</a:t>
            </a:r>
          </a:p>
        </p:txBody>
      </p:sp>
      <p:sp>
        <p:nvSpPr>
          <p:cNvPr id="30926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B41D9E44-244A-B748-A509-8B59CEE665E1}"/>
              </a:ext>
            </a:extLst>
          </p:cNvPr>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smtClean="0">
                <a:solidFill>
                  <a:schemeClr val="bg2"/>
                </a:solidFill>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5" name="Rectangle 15">
            <a:extLst>
              <a:ext uri="{FF2B5EF4-FFF2-40B4-BE49-F238E27FC236}">
                <a16:creationId xmlns:a16="http://schemas.microsoft.com/office/drawing/2014/main" id="{99E0C980-0ED0-0B4C-9D7E-FAB0C72F1C1F}"/>
              </a:ext>
            </a:extLst>
          </p:cNvPr>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smtClean="0">
                <a:solidFill>
                  <a:schemeClr val="bg2"/>
                </a:solidFill>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6" name="Rectangle 16">
            <a:extLst>
              <a:ext uri="{FF2B5EF4-FFF2-40B4-BE49-F238E27FC236}">
                <a16:creationId xmlns:a16="http://schemas.microsoft.com/office/drawing/2014/main" id="{1A44F379-9B70-7046-A187-34D87138EB36}"/>
              </a:ext>
            </a:extLst>
          </p:cNvPr>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ea typeface="宋体" panose="02010600030101010101" pitchFamily="2" charset="-122"/>
              </a:defRPr>
            </a:lvl1pPr>
          </a:lstStyle>
          <a:p>
            <a:pPr fontAlgn="base">
              <a:spcBef>
                <a:spcPct val="0"/>
              </a:spcBef>
              <a:spcAft>
                <a:spcPct val="0"/>
              </a:spcAft>
            </a:pPr>
            <a:fld id="{8BFF014A-924D-1841-9F59-391EDF3562EC}" type="slidenum">
              <a:rPr lang="zh-CN" altLang="en-US" smtClean="0">
                <a:solidFill>
                  <a:srgbClr val="1C1C1C"/>
                </a:solidFill>
              </a:rPr>
              <a:pPr fontAlgn="base">
                <a:spcBef>
                  <a:spcPct val="0"/>
                </a:spcBef>
                <a:spcAft>
                  <a:spcPct val="0"/>
                </a:spcAft>
              </a:pPr>
              <a:t>‹#›</a:t>
            </a:fld>
            <a:endParaRPr lang="en-US" altLang="zh-CN">
              <a:solidFill>
                <a:srgbClr val="1C1C1C"/>
              </a:solidFill>
            </a:endParaRPr>
          </a:p>
        </p:txBody>
      </p:sp>
    </p:spTree>
    <p:extLst>
      <p:ext uri="{BB962C8B-B14F-4D97-AF65-F5344CB8AC3E}">
        <p14:creationId xmlns:p14="http://schemas.microsoft.com/office/powerpoint/2010/main" val="2921409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7024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52401"/>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152401"/>
            <a:ext cx="7600949" cy="55149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08367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152400"/>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1552575"/>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1552575"/>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535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0361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24355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1552575"/>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1552575"/>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808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9681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4979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300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87747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84352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B7D5F24B-7971-414A-A829-EC01A0B31AB5}"/>
              </a:ext>
            </a:extLst>
          </p:cNvPr>
          <p:cNvSpPr>
            <a:spLocks noChangeArrowheads="1"/>
          </p:cNvSpPr>
          <p:nvPr/>
        </p:nvSpPr>
        <p:spPr bwMode="ltGray">
          <a:xfrm>
            <a:off x="556684" y="633413"/>
            <a:ext cx="584200" cy="474662"/>
          </a:xfrm>
          <a:prstGeom prst="rect">
            <a:avLst/>
          </a:prstGeom>
          <a:solidFill>
            <a:schemeClr val="accent2"/>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308227" name="Rectangle 3">
            <a:extLst>
              <a:ext uri="{FF2B5EF4-FFF2-40B4-BE49-F238E27FC236}">
                <a16:creationId xmlns:a16="http://schemas.microsoft.com/office/drawing/2014/main" id="{47670149-1066-CE4D-88EB-C51CEAE12F6B}"/>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308228" name="Rectangle 4">
            <a:extLst>
              <a:ext uri="{FF2B5EF4-FFF2-40B4-BE49-F238E27FC236}">
                <a16:creationId xmlns:a16="http://schemas.microsoft.com/office/drawing/2014/main" id="{7421B829-7EE9-F548-B44B-3B8F4B5D5531}"/>
              </a:ext>
            </a:extLst>
          </p:cNvPr>
          <p:cNvSpPr>
            <a:spLocks noChangeArrowheads="1"/>
          </p:cNvSpPr>
          <p:nvPr/>
        </p:nvSpPr>
        <p:spPr bwMode="ltGray">
          <a:xfrm>
            <a:off x="721785" y="1055688"/>
            <a:ext cx="563033" cy="474662"/>
          </a:xfrm>
          <a:prstGeom prst="rect">
            <a:avLst/>
          </a:prstGeom>
          <a:solidFill>
            <a:schemeClr val="folHlink"/>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308229" name="Rectangle 5">
            <a:extLst>
              <a:ext uri="{FF2B5EF4-FFF2-40B4-BE49-F238E27FC236}">
                <a16:creationId xmlns:a16="http://schemas.microsoft.com/office/drawing/2014/main" id="{774B15E3-67E9-3E42-918C-08C170F956AA}"/>
              </a:ext>
            </a:extLst>
          </p:cNvPr>
          <p:cNvSpPr>
            <a:spLocks noChangeArrowheads="1"/>
          </p:cNvSpPr>
          <p:nvPr/>
        </p:nvSpPr>
        <p:spPr bwMode="ltGray">
          <a:xfrm>
            <a:off x="1214967" y="1055688"/>
            <a:ext cx="491067"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308230" name="Rectangle 6">
            <a:extLst>
              <a:ext uri="{FF2B5EF4-FFF2-40B4-BE49-F238E27FC236}">
                <a16:creationId xmlns:a16="http://schemas.microsoft.com/office/drawing/2014/main" id="{2441EC94-B95E-4D42-8B03-647E30132554}"/>
              </a:ext>
            </a:extLst>
          </p:cNvPr>
          <p:cNvSpPr>
            <a:spLocks noChangeArrowheads="1"/>
          </p:cNvSpPr>
          <p:nvPr/>
        </p:nvSpPr>
        <p:spPr bwMode="ltGray">
          <a:xfrm>
            <a:off x="169333" y="982664"/>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308231" name="Rectangle 7">
            <a:extLst>
              <a:ext uri="{FF2B5EF4-FFF2-40B4-BE49-F238E27FC236}">
                <a16:creationId xmlns:a16="http://schemas.microsoft.com/office/drawing/2014/main" id="{0C4EB17C-B516-E540-B463-42392F94E646}"/>
              </a:ext>
            </a:extLst>
          </p:cNvPr>
          <p:cNvSpPr>
            <a:spLocks noChangeArrowheads="1"/>
          </p:cNvSpPr>
          <p:nvPr/>
        </p:nvSpPr>
        <p:spPr bwMode="gray">
          <a:xfrm>
            <a:off x="1016000" y="525463"/>
            <a:ext cx="42333" cy="1052512"/>
          </a:xfrm>
          <a:prstGeom prst="rect">
            <a:avLst/>
          </a:prstGeom>
          <a:solidFill>
            <a:schemeClr val="bg2"/>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308232" name="Rectangle 8">
            <a:extLst>
              <a:ext uri="{FF2B5EF4-FFF2-40B4-BE49-F238E27FC236}">
                <a16:creationId xmlns:a16="http://schemas.microsoft.com/office/drawing/2014/main" id="{1A7697A1-C731-D043-BA72-DDBECCBB47EF}"/>
              </a:ext>
            </a:extLst>
          </p:cNvPr>
          <p:cNvSpPr>
            <a:spLocks noChangeArrowheads="1"/>
          </p:cNvSpPr>
          <p:nvPr/>
        </p:nvSpPr>
        <p:spPr bwMode="gray">
          <a:xfrm>
            <a:off x="590551" y="1316038"/>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itchFamily="2" charset="-122"/>
              <a:cs typeface="+mn-cs"/>
            </a:endParaRPr>
          </a:p>
        </p:txBody>
      </p:sp>
      <p:sp>
        <p:nvSpPr>
          <p:cNvPr id="10249" name="Rectangle 9">
            <a:extLst>
              <a:ext uri="{FF2B5EF4-FFF2-40B4-BE49-F238E27FC236}">
                <a16:creationId xmlns:a16="http://schemas.microsoft.com/office/drawing/2014/main" id="{D8B46EC7-04CC-7541-AAAC-985817C53FC1}"/>
              </a:ext>
            </a:extLst>
          </p:cNvPr>
          <p:cNvSpPr>
            <a:spLocks noGrp="1" noChangeArrowheads="1"/>
          </p:cNvSpPr>
          <p:nvPr>
            <p:ph type="title"/>
          </p:nvPr>
        </p:nvSpPr>
        <p:spPr bwMode="auto">
          <a:xfrm>
            <a:off x="1534585" y="152400"/>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50" name="Rectangle 10">
            <a:extLst>
              <a:ext uri="{FF2B5EF4-FFF2-40B4-BE49-F238E27FC236}">
                <a16:creationId xmlns:a16="http://schemas.microsoft.com/office/drawing/2014/main" id="{8F5F9AB7-B930-6847-8F8A-A12144963F2E}"/>
              </a:ext>
            </a:extLst>
          </p:cNvPr>
          <p:cNvSpPr>
            <a:spLocks noGrp="1" noChangeArrowheads="1"/>
          </p:cNvSpPr>
          <p:nvPr>
            <p:ph type="body" idx="1"/>
          </p:nvPr>
        </p:nvSpPr>
        <p:spPr bwMode="auto">
          <a:xfrm>
            <a:off x="1576917" y="1552575"/>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extLst>
      <p:ext uri="{BB962C8B-B14F-4D97-AF65-F5344CB8AC3E}">
        <p14:creationId xmlns:p14="http://schemas.microsoft.com/office/powerpoint/2010/main" val="1216587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rtl="1" eaLnBrk="1" fontAlgn="base" hangingPunct="1">
        <a:spcBef>
          <a:spcPct val="0"/>
        </a:spcBef>
        <a:spcAft>
          <a:spcPct val="0"/>
        </a:spcAft>
        <a:defRPr sz="4400">
          <a:solidFill>
            <a:schemeClr val="tx2"/>
          </a:solidFill>
          <a:latin typeface="+mj-lt"/>
          <a:ea typeface="+mj-ea"/>
          <a:cs typeface="+mj-cs"/>
        </a:defRPr>
      </a:lvl1pPr>
      <a:lvl2pPr algn="l" rtl="1" eaLnBrk="1" fontAlgn="base" hangingPunct="1">
        <a:spcBef>
          <a:spcPct val="0"/>
        </a:spcBef>
        <a:spcAft>
          <a:spcPct val="0"/>
        </a:spcAft>
        <a:defRPr sz="4400">
          <a:solidFill>
            <a:schemeClr val="tx2"/>
          </a:solidFill>
          <a:latin typeface="Tahoma" pitchFamily="34" charset="0"/>
        </a:defRPr>
      </a:lvl2pPr>
      <a:lvl3pPr algn="l" rtl="1" eaLnBrk="1" fontAlgn="base" hangingPunct="1">
        <a:spcBef>
          <a:spcPct val="0"/>
        </a:spcBef>
        <a:spcAft>
          <a:spcPct val="0"/>
        </a:spcAft>
        <a:defRPr sz="4400">
          <a:solidFill>
            <a:schemeClr val="tx2"/>
          </a:solidFill>
          <a:latin typeface="Tahoma" pitchFamily="34" charset="0"/>
        </a:defRPr>
      </a:lvl3pPr>
      <a:lvl4pPr algn="l" rtl="1" eaLnBrk="1" fontAlgn="base" hangingPunct="1">
        <a:spcBef>
          <a:spcPct val="0"/>
        </a:spcBef>
        <a:spcAft>
          <a:spcPct val="0"/>
        </a:spcAft>
        <a:defRPr sz="4400">
          <a:solidFill>
            <a:schemeClr val="tx2"/>
          </a:solidFill>
          <a:latin typeface="Tahoma" pitchFamily="34" charset="0"/>
        </a:defRPr>
      </a:lvl4pPr>
      <a:lvl5pPr algn="l" rtl="1" eaLnBrk="1" fontAlgn="base" hangingPunct="1">
        <a:spcBef>
          <a:spcPct val="0"/>
        </a:spcBef>
        <a:spcAft>
          <a:spcPct val="0"/>
        </a:spcAft>
        <a:defRPr sz="4400">
          <a:solidFill>
            <a:schemeClr val="tx2"/>
          </a:solidFill>
          <a:latin typeface="Tahoma" pitchFamily="34" charset="0"/>
        </a:defRPr>
      </a:lvl5pPr>
      <a:lvl6pPr marL="457200" algn="l" rtl="1" eaLnBrk="1" fontAlgn="base" hangingPunct="1">
        <a:spcBef>
          <a:spcPct val="0"/>
        </a:spcBef>
        <a:spcAft>
          <a:spcPct val="0"/>
        </a:spcAft>
        <a:defRPr sz="4400">
          <a:solidFill>
            <a:schemeClr val="tx2"/>
          </a:solidFill>
          <a:latin typeface="Tahoma" pitchFamily="34" charset="0"/>
        </a:defRPr>
      </a:lvl6pPr>
      <a:lvl7pPr marL="914400" algn="l" rtl="1" eaLnBrk="1" fontAlgn="base" hangingPunct="1">
        <a:spcBef>
          <a:spcPct val="0"/>
        </a:spcBef>
        <a:spcAft>
          <a:spcPct val="0"/>
        </a:spcAft>
        <a:defRPr sz="4400">
          <a:solidFill>
            <a:schemeClr val="tx2"/>
          </a:solidFill>
          <a:latin typeface="Tahoma" pitchFamily="34" charset="0"/>
        </a:defRPr>
      </a:lvl7pPr>
      <a:lvl8pPr marL="1371600" algn="l" rtl="1" eaLnBrk="1" fontAlgn="base" hangingPunct="1">
        <a:spcBef>
          <a:spcPct val="0"/>
        </a:spcBef>
        <a:spcAft>
          <a:spcPct val="0"/>
        </a:spcAft>
        <a:defRPr sz="4400">
          <a:solidFill>
            <a:schemeClr val="tx2"/>
          </a:solidFill>
          <a:latin typeface="Tahoma" pitchFamily="34" charset="0"/>
        </a:defRPr>
      </a:lvl8pPr>
      <a:lvl9pPr marL="1828800" algn="l" rtl="1" eaLnBrk="1" fontAlgn="base" hangingPunct="1">
        <a:spcBef>
          <a:spcPct val="0"/>
        </a:spcBef>
        <a:spcAft>
          <a:spcPct val="0"/>
        </a:spcAft>
        <a:defRPr sz="4400">
          <a:solidFill>
            <a:schemeClr val="tx2"/>
          </a:solidFill>
          <a:latin typeface="Tahoma" pitchFamily="34" charset="0"/>
        </a:defRPr>
      </a:lvl9pPr>
    </p:titleStyle>
    <p:bodyStyle>
      <a:lvl1pPr marL="342900" indent="-342900" algn="r" rtl="1"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r" rtl="1"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r" rtl="1"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r" rtl="1"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3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gif"/><Relationship Id="rId1" Type="http://schemas.openxmlformats.org/officeDocument/2006/relationships/slideLayout" Target="../slideLayouts/slideLayout2.xml"/><Relationship Id="rId4" Type="http://schemas.openxmlformats.org/officeDocument/2006/relationships/image" Target="../media/image47.gif"/></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3.gif"/><Relationship Id="rId4" Type="http://schemas.openxmlformats.org/officeDocument/2006/relationships/image" Target="../media/image5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42.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image" Target="../media/image61.gif"/><Relationship Id="rId1" Type="http://schemas.openxmlformats.org/officeDocument/2006/relationships/slideLayout" Target="../slideLayouts/slideLayout2.xml"/><Relationship Id="rId4" Type="http://schemas.openxmlformats.org/officeDocument/2006/relationships/image" Target="../media/image63.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FB1D6797-28D0-1046-A9F7-8862023B7952}"/>
              </a:ext>
            </a:extLst>
          </p:cNvPr>
          <p:cNvSpPr>
            <a:spLocks noGrp="1" noChangeArrowheads="1"/>
          </p:cNvSpPr>
          <p:nvPr>
            <p:ph type="ctrTitle"/>
          </p:nvPr>
        </p:nvSpPr>
        <p:spPr>
          <a:xfrm>
            <a:off x="1471740" y="1735815"/>
            <a:ext cx="8059718" cy="2668825"/>
          </a:xfrm>
        </p:spPr>
        <p:txBody>
          <a:bodyPr/>
          <a:lstStyle/>
          <a:p>
            <a:r>
              <a:rPr lang="en-US" dirty="0"/>
              <a:t>CHAPTER 3 </a:t>
            </a:r>
            <a:br>
              <a:rPr lang="en-US" b="1" dirty="0"/>
            </a:br>
            <a:r>
              <a:rPr lang="en-US" sz="3600" b="1" dirty="0"/>
              <a:t>Radio Propagation and Propagation Path-Loss Models</a:t>
            </a:r>
            <a:endParaRPr lang="en-US" b="1" dirty="0"/>
          </a:p>
        </p:txBody>
      </p:sp>
      <p:pic>
        <p:nvPicPr>
          <p:cNvPr id="4" name="Picture 3">
            <a:extLst>
              <a:ext uri="{FF2B5EF4-FFF2-40B4-BE49-F238E27FC236}">
                <a16:creationId xmlns:a16="http://schemas.microsoft.com/office/drawing/2014/main" id="{2163D39D-0A5A-CB45-BABB-09A51B357672}"/>
              </a:ext>
            </a:extLst>
          </p:cNvPr>
          <p:cNvPicPr>
            <a:picLocks noChangeAspect="1"/>
          </p:cNvPicPr>
          <p:nvPr/>
        </p:nvPicPr>
        <p:blipFill>
          <a:blip r:embed="rId2"/>
          <a:stretch>
            <a:fillRect/>
          </a:stretch>
        </p:blipFill>
        <p:spPr>
          <a:xfrm>
            <a:off x="7772400" y="260378"/>
            <a:ext cx="2667000" cy="1063578"/>
          </a:xfrm>
          <a:prstGeom prst="rect">
            <a:avLst/>
          </a:prstGeom>
        </p:spPr>
      </p:pic>
      <p:sp>
        <p:nvSpPr>
          <p:cNvPr id="5" name="Rectangle 4">
            <a:extLst>
              <a:ext uri="{FF2B5EF4-FFF2-40B4-BE49-F238E27FC236}">
                <a16:creationId xmlns:a16="http://schemas.microsoft.com/office/drawing/2014/main" id="{114FD3A9-6379-294C-B728-03ACBA38D918}"/>
              </a:ext>
            </a:extLst>
          </p:cNvPr>
          <p:cNvSpPr/>
          <p:nvPr/>
        </p:nvSpPr>
        <p:spPr>
          <a:xfrm>
            <a:off x="173066" y="75712"/>
            <a:ext cx="2452697" cy="369332"/>
          </a:xfrm>
          <a:prstGeom prst="rect">
            <a:avLst/>
          </a:prstGeom>
        </p:spPr>
        <p:txBody>
          <a:bodyPr wrap="square">
            <a:spAutoFit/>
          </a:bodyPr>
          <a:lstStyle/>
          <a:p>
            <a:pPr fontAlgn="base">
              <a:spcBef>
                <a:spcPct val="0"/>
              </a:spcBef>
              <a:spcAft>
                <a:spcPct val="0"/>
              </a:spcAft>
            </a:pPr>
            <a:r>
              <a:rPr lang="en-US" dirty="0">
                <a:solidFill>
                  <a:srgbClr val="000000"/>
                </a:solidFill>
                <a:latin typeface="Times" pitchFamily="2" charset="0"/>
              </a:rPr>
              <a:t>King Saud University </a:t>
            </a:r>
          </a:p>
        </p:txBody>
      </p:sp>
      <p:sp>
        <p:nvSpPr>
          <p:cNvPr id="6" name="Rectangle 5">
            <a:extLst>
              <a:ext uri="{FF2B5EF4-FFF2-40B4-BE49-F238E27FC236}">
                <a16:creationId xmlns:a16="http://schemas.microsoft.com/office/drawing/2014/main" id="{21969EAB-1620-EC44-B51C-D855CAE677A0}"/>
              </a:ext>
            </a:extLst>
          </p:cNvPr>
          <p:cNvSpPr/>
          <p:nvPr/>
        </p:nvSpPr>
        <p:spPr>
          <a:xfrm>
            <a:off x="173065" y="378679"/>
            <a:ext cx="5181600" cy="400110"/>
          </a:xfrm>
          <a:prstGeom prst="rect">
            <a:avLst/>
          </a:prstGeom>
        </p:spPr>
        <p:txBody>
          <a:bodyPr wrap="square">
            <a:spAutoFit/>
          </a:bodyPr>
          <a:lstStyle/>
          <a:p>
            <a:pPr fontAlgn="base">
              <a:spcBef>
                <a:spcPct val="0"/>
              </a:spcBef>
              <a:spcAft>
                <a:spcPct val="0"/>
              </a:spcAft>
            </a:pPr>
            <a:r>
              <a:rPr lang="en-US" sz="2000" dirty="0">
                <a:solidFill>
                  <a:srgbClr val="000000"/>
                </a:solidFill>
                <a:latin typeface="Times" pitchFamily="2" charset="0"/>
              </a:rPr>
              <a:t>College </a:t>
            </a:r>
            <a:r>
              <a:rPr lang="en-US" dirty="0">
                <a:solidFill>
                  <a:srgbClr val="000000"/>
                </a:solidFill>
                <a:latin typeface="Times" pitchFamily="2" charset="0"/>
              </a:rPr>
              <a:t>of</a:t>
            </a:r>
            <a:r>
              <a:rPr lang="en-US" sz="2000" dirty="0">
                <a:solidFill>
                  <a:srgbClr val="000000"/>
                </a:solidFill>
                <a:latin typeface="Times" pitchFamily="2" charset="0"/>
              </a:rPr>
              <a:t> Computer and Information Sciences </a:t>
            </a:r>
          </a:p>
        </p:txBody>
      </p:sp>
      <p:sp>
        <p:nvSpPr>
          <p:cNvPr id="7" name="Rectangle 6">
            <a:extLst>
              <a:ext uri="{FF2B5EF4-FFF2-40B4-BE49-F238E27FC236}">
                <a16:creationId xmlns:a16="http://schemas.microsoft.com/office/drawing/2014/main" id="{5A2891F2-B08E-8448-A445-BBA8703FD0A0}"/>
              </a:ext>
            </a:extLst>
          </p:cNvPr>
          <p:cNvSpPr/>
          <p:nvPr/>
        </p:nvSpPr>
        <p:spPr>
          <a:xfrm>
            <a:off x="173065" y="706693"/>
            <a:ext cx="4114800" cy="400110"/>
          </a:xfrm>
          <a:prstGeom prst="rect">
            <a:avLst/>
          </a:prstGeom>
        </p:spPr>
        <p:txBody>
          <a:bodyPr wrap="square">
            <a:spAutoFit/>
          </a:bodyPr>
          <a:lstStyle/>
          <a:p>
            <a:pPr fontAlgn="base">
              <a:spcBef>
                <a:spcPct val="0"/>
              </a:spcBef>
              <a:spcAft>
                <a:spcPct val="0"/>
              </a:spcAft>
            </a:pPr>
            <a:r>
              <a:rPr lang="en-US" sz="2000" dirty="0">
                <a:solidFill>
                  <a:srgbClr val="000000"/>
                </a:solidFill>
                <a:latin typeface="Times" pitchFamily="2" charset="0"/>
              </a:rPr>
              <a:t>Computer Engineering Department </a:t>
            </a:r>
          </a:p>
        </p:txBody>
      </p:sp>
      <p:sp>
        <p:nvSpPr>
          <p:cNvPr id="10" name="Rectangle 6">
            <a:extLst>
              <a:ext uri="{FF2B5EF4-FFF2-40B4-BE49-F238E27FC236}">
                <a16:creationId xmlns:a16="http://schemas.microsoft.com/office/drawing/2014/main" id="{EBE91E9E-B793-BA49-91EE-C8FD140CFBCB}"/>
              </a:ext>
            </a:extLst>
          </p:cNvPr>
          <p:cNvSpPr txBox="1">
            <a:spLocks noChangeArrowheads="1"/>
          </p:cNvSpPr>
          <p:nvPr/>
        </p:nvSpPr>
        <p:spPr bwMode="auto">
          <a:xfrm>
            <a:off x="619933" y="4931578"/>
            <a:ext cx="10926304"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1" eaLnBrk="1" fontAlgn="base" hangingPunct="1">
              <a:spcBef>
                <a:spcPct val="20000"/>
              </a:spcBef>
              <a:spcAft>
                <a:spcPct val="0"/>
              </a:spcAft>
              <a:buClr>
                <a:schemeClr val="folHlink"/>
              </a:buClr>
              <a:buSzPct val="60000"/>
              <a:buFont typeface="Wingdings" pitchFamily="2" charset="2"/>
              <a:buNone/>
              <a:defRPr sz="3200">
                <a:solidFill>
                  <a:schemeClr val="tx1"/>
                </a:solidFill>
                <a:latin typeface="+mn-lt"/>
                <a:ea typeface="+mn-ea"/>
                <a:cs typeface="+mn-cs"/>
              </a:defRPr>
            </a:lvl1pPr>
            <a:lvl2pPr marL="742950" indent="-285750" algn="r" rtl="1"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r" rtl="1"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r" rtl="1"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r" rtl="1"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80000"/>
              </a:lnSpc>
            </a:pPr>
            <a:r>
              <a:rPr lang="en-US" altLang="zh-CN" sz="2800" b="1" kern="0" dirty="0">
                <a:latin typeface="宋体" panose="02010600030101010101" pitchFamily="2" charset="-122"/>
                <a:ea typeface="宋体" panose="02010600030101010101" pitchFamily="2" charset="-122"/>
              </a:rPr>
              <a:t>Prepared by  </a:t>
            </a:r>
            <a:r>
              <a:rPr lang="en-US" altLang="zh-CN" sz="2800" b="1" kern="0">
                <a:latin typeface="宋体" panose="02010600030101010101" pitchFamily="2" charset="-122"/>
                <a:ea typeface="宋体" panose="02010600030101010101" pitchFamily="2" charset="-122"/>
              </a:rPr>
              <a:t>CEN 591 </a:t>
            </a:r>
            <a:r>
              <a:rPr lang="en-US" altLang="zh-CN" sz="2800" b="1" kern="0" dirty="0">
                <a:latin typeface="宋体" panose="02010600030101010101" pitchFamily="2" charset="-122"/>
                <a:ea typeface="宋体" panose="02010600030101010101" pitchFamily="2" charset="-122"/>
              </a:rPr>
              <a:t>course students </a:t>
            </a:r>
          </a:p>
        </p:txBody>
      </p:sp>
    </p:spTree>
    <p:extLst>
      <p:ext uri="{BB962C8B-B14F-4D97-AF65-F5344CB8AC3E}">
        <p14:creationId xmlns:p14="http://schemas.microsoft.com/office/powerpoint/2010/main" val="3330419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526942" y="1459586"/>
            <a:ext cx="11227199" cy="5398414"/>
          </a:xfrm>
        </p:spPr>
        <p:txBody>
          <a:bodyPr/>
          <a:lstStyle/>
          <a:p>
            <a:pPr marL="0" indent="0" algn="l" rtl="0">
              <a:buNone/>
            </a:pPr>
            <a:r>
              <a:rPr lang="en-US" sz="2000" dirty="0"/>
              <a:t>Consider a base station transmitting to a mobile station in free space. The following parameters relate to this communication system:</a:t>
            </a:r>
          </a:p>
          <a:p>
            <a:pPr marL="0" indent="0" algn="l" rtl="0">
              <a:buNone/>
            </a:pPr>
            <a:r>
              <a:rPr lang="en-US" sz="2000" dirty="0"/>
              <a:t>• Distance between base station and mobile station: 8000 m</a:t>
            </a:r>
          </a:p>
          <a:p>
            <a:pPr marL="0" indent="0" algn="l" rtl="0">
              <a:buNone/>
            </a:pPr>
            <a:r>
              <a:rPr lang="en-US" sz="2000" dirty="0"/>
              <a:t>• Transmitter frequency: 1.5 GHz (λ = 0.2 m)</a:t>
            </a:r>
          </a:p>
          <a:p>
            <a:pPr marL="0" indent="0" algn="l" rtl="0">
              <a:buNone/>
            </a:pPr>
            <a:r>
              <a:rPr lang="en-US" sz="2000" dirty="0"/>
              <a:t>• Base station transmitting power, </a:t>
            </a:r>
            <a:r>
              <a:rPr lang="en-US" sz="2000" i="1" dirty="0"/>
              <a:t>P</a:t>
            </a:r>
            <a:r>
              <a:rPr lang="en-US" sz="2000" i="1" baseline="-25000" dirty="0"/>
              <a:t>t</a:t>
            </a:r>
            <a:r>
              <a:rPr lang="en-US" sz="2000" dirty="0"/>
              <a:t> = 10 W(10 </a:t>
            </a:r>
            <a:r>
              <a:rPr lang="en-US" sz="2000" dirty="0" err="1"/>
              <a:t>dBW</a:t>
            </a:r>
            <a:r>
              <a:rPr lang="en-US" sz="2000" dirty="0"/>
              <a:t>)</a:t>
            </a:r>
          </a:p>
          <a:p>
            <a:pPr marL="0" indent="0" algn="l" rtl="0">
              <a:buNone/>
            </a:pPr>
            <a:r>
              <a:rPr lang="en-US" sz="2000" dirty="0"/>
              <a:t>• Total system losses: 8 dB</a:t>
            </a:r>
          </a:p>
          <a:p>
            <a:pPr marL="0" indent="0" algn="l" rtl="0">
              <a:buNone/>
            </a:pPr>
            <a:r>
              <a:rPr lang="en-US" sz="2000" dirty="0"/>
              <a:t>• Mobile receiver noise figure </a:t>
            </a:r>
            <a:r>
              <a:rPr lang="en-US" sz="2000" i="1" dirty="0" err="1"/>
              <a:t>N</a:t>
            </a:r>
            <a:r>
              <a:rPr lang="en-US" sz="2000" i="1" baseline="-25000" dirty="0" err="1"/>
              <a:t>f</a:t>
            </a:r>
            <a:r>
              <a:rPr lang="en-US" sz="2000" dirty="0"/>
              <a:t> = 5 dB</a:t>
            </a:r>
          </a:p>
          <a:p>
            <a:pPr marL="0" indent="0" algn="l" rtl="0">
              <a:buNone/>
            </a:pPr>
            <a:r>
              <a:rPr lang="en-US" sz="2000" dirty="0"/>
              <a:t>• Mobile receiver antenna temperature = 290 K</a:t>
            </a:r>
          </a:p>
          <a:p>
            <a:pPr marL="0" indent="0" algn="l" rtl="0">
              <a:buNone/>
            </a:pPr>
            <a:r>
              <a:rPr lang="en-US" sz="2000" dirty="0"/>
              <a:t>• Mobile receiver bandwidth </a:t>
            </a:r>
            <a:r>
              <a:rPr lang="en-US" sz="2000" i="1" dirty="0" err="1"/>
              <a:t>B</a:t>
            </a:r>
            <a:r>
              <a:rPr lang="en-US" sz="2000" i="1" baseline="-25000" dirty="0" err="1"/>
              <a:t>w</a:t>
            </a:r>
            <a:r>
              <a:rPr lang="en-US" sz="2000" dirty="0"/>
              <a:t> = 1.25 MHz</a:t>
            </a:r>
          </a:p>
          <a:p>
            <a:pPr marL="0" indent="0" algn="l" rtl="0">
              <a:buNone/>
            </a:pPr>
            <a:r>
              <a:rPr lang="en-US" sz="2000" dirty="0"/>
              <a:t>• Antenna gains are 8 dB and 0 dB for the base station and mobile station, respectively.</a:t>
            </a:r>
          </a:p>
          <a:p>
            <a:pPr marL="0" indent="0" algn="l" rtl="0">
              <a:buNone/>
            </a:pPr>
            <a:r>
              <a:rPr lang="en-US" sz="2000" dirty="0"/>
              <a:t>• Antenna height at the base station and mobile station are 30 m and 3 m, respectively.</a:t>
            </a:r>
          </a:p>
          <a:p>
            <a:pPr marL="0" indent="0" algn="l" rtl="0">
              <a:buNone/>
            </a:pPr>
            <a:r>
              <a:rPr lang="en-US" sz="2000" dirty="0"/>
              <a:t>Calculate the received signal power at the mobile receiver antenna and signal-to-noise ratio (SNR) of the received signal.</a:t>
            </a:r>
          </a:p>
          <a:p>
            <a:pPr marL="0" indent="0" algn="l" rtl="0">
              <a:buNone/>
            </a:pPr>
            <a:endParaRPr lang="en-US" sz="2000" dirty="0"/>
          </a:p>
          <a:p>
            <a:pPr algn="l" rtl="0"/>
            <a:endParaRPr lang="ar-SA" sz="2000" dirty="0"/>
          </a:p>
        </p:txBody>
      </p:sp>
    </p:spTree>
    <p:extLst>
      <p:ext uri="{BB962C8B-B14F-4D97-AF65-F5344CB8AC3E}">
        <p14:creationId xmlns:p14="http://schemas.microsoft.com/office/powerpoint/2010/main" val="3093748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sp>
        <p:nvSpPr>
          <p:cNvPr id="4" name="Content Placeholder 3">
            <a:extLst>
              <a:ext uri="{FF2B5EF4-FFF2-40B4-BE49-F238E27FC236}">
                <a16:creationId xmlns:a16="http://schemas.microsoft.com/office/drawing/2014/main" id="{910498E7-E376-7E45-9C5E-CD1DF4DCEA6A}"/>
              </a:ext>
            </a:extLst>
          </p:cNvPr>
          <p:cNvSpPr>
            <a:spLocks noGrp="1"/>
          </p:cNvSpPr>
          <p:nvPr>
            <p:ph idx="1"/>
          </p:nvPr>
        </p:nvSpPr>
        <p:spPr>
          <a:xfrm>
            <a:off x="387350" y="1584325"/>
            <a:ext cx="1385316" cy="461665"/>
          </a:xfrm>
          <a:prstGeom prst="rect">
            <a:avLst/>
          </a:prstGeom>
        </p:spPr>
        <p:txBody>
          <a:bodyPr wrap="none">
            <a:spAutoFit/>
          </a:bodyPr>
          <a:lstStyle/>
          <a:p>
            <a:pPr marL="0" indent="0" algn="l" rtl="0">
              <a:buNone/>
            </a:pPr>
            <a:r>
              <a:rPr lang="en-US" sz="2400" dirty="0">
                <a:solidFill>
                  <a:schemeClr val="tx2"/>
                </a:solidFill>
                <a:latin typeface="+mj-lt"/>
                <a:ea typeface="宋体" panose="02010600030101010101" pitchFamily="2" charset="-122"/>
                <a:cs typeface="+mj-cs"/>
              </a:rPr>
              <a:t>Solution:</a:t>
            </a:r>
            <a:endParaRPr lang="en-US" sz="1600" dirty="0"/>
          </a:p>
        </p:txBody>
      </p:sp>
      <p:pic>
        <p:nvPicPr>
          <p:cNvPr id="2050" name="Picture 2" descr="https://learning.oreilly.com/library/view/wireless-communications/9780123735805/OEBPS/images/B9780123735805500375_si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717" y="2557434"/>
            <a:ext cx="8146249" cy="316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11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 of Earth’s Curvature</a:t>
            </a:r>
            <a:endParaRPr lang="ar-SA" dirty="0"/>
          </a:p>
        </p:txBody>
      </p:sp>
      <p:sp>
        <p:nvSpPr>
          <p:cNvPr id="3" name="Content Placeholder 2"/>
          <p:cNvSpPr>
            <a:spLocks noGrp="1"/>
          </p:cNvSpPr>
          <p:nvPr>
            <p:ph idx="1"/>
          </p:nvPr>
        </p:nvSpPr>
        <p:spPr>
          <a:xfrm>
            <a:off x="170481" y="1552575"/>
            <a:ext cx="11769636" cy="4114800"/>
          </a:xfrm>
        </p:spPr>
        <p:txBody>
          <a:bodyPr/>
          <a:lstStyle/>
          <a:p>
            <a:pPr marL="0" indent="0" algn="l" rtl="0">
              <a:buNone/>
            </a:pPr>
            <a:r>
              <a:rPr lang="en-US" sz="2400" dirty="0"/>
              <a:t>The distance d to the radio horizon can be determined for a terrestrial transmitter as follows.</a:t>
            </a:r>
            <a:endParaRPr lang="ar-SA" sz="2400" dirty="0"/>
          </a:p>
        </p:txBody>
      </p:sp>
      <p:pic>
        <p:nvPicPr>
          <p:cNvPr id="4098" name="Picture 2" descr="https://learning.oreilly.com/library/view/wireless-communications/9780123735805/OEBPS/images/B9780123735805500375_f03-04-97801237358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843" y="2622254"/>
            <a:ext cx="7857641" cy="330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335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661160" y="200025"/>
            <a:ext cx="9540240" cy="1143000"/>
          </a:xfrm>
        </p:spPr>
        <p:txBody>
          <a:bodyPr>
            <a:normAutofit/>
          </a:bodyPr>
          <a:lstStyle/>
          <a:p>
            <a:r>
              <a:rPr lang="en-US" dirty="0"/>
              <a:t>Slow &amp; Fast Fading  Propagation</a:t>
            </a:r>
            <a:endParaRPr lang="en-AU" dirty="0"/>
          </a:p>
        </p:txBody>
      </p:sp>
      <p:pic>
        <p:nvPicPr>
          <p:cNvPr id="2052" name="Picture 4" descr="https://learning.oreilly.com/library/view/wireless-communications/9780123735805/OEBPS/images/B9780123735805500375_f03-05-97801237358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8915400" cy="26365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12921" y="1905000"/>
            <a:ext cx="11034793" cy="1569660"/>
          </a:xfrm>
          <a:prstGeom prst="rect">
            <a:avLst/>
          </a:prstGeom>
        </p:spPr>
        <p:txBody>
          <a:bodyPr wrap="square">
            <a:spAutoFit/>
          </a:bodyPr>
          <a:lstStyle/>
          <a:p>
            <a:pPr fontAlgn="base">
              <a:spcBef>
                <a:spcPct val="0"/>
              </a:spcBef>
              <a:spcAft>
                <a:spcPct val="0"/>
              </a:spcAft>
            </a:pPr>
            <a:r>
              <a:rPr lang="en-US" sz="2400" b="1" dirty="0">
                <a:solidFill>
                  <a:srgbClr val="333333"/>
                </a:solidFill>
                <a:latin typeface="Charis"/>
              </a:rPr>
              <a:t>The slow fading </a:t>
            </a:r>
            <a:r>
              <a:rPr lang="en-US" sz="2400" dirty="0">
                <a:solidFill>
                  <a:srgbClr val="333333"/>
                </a:solidFill>
                <a:latin typeface="Charis"/>
              </a:rPr>
              <a:t>is caused by movement over distances large enough to produce gross variations in the overall path between the base station and the mobile station. </a:t>
            </a:r>
          </a:p>
          <a:p>
            <a:pPr fontAlgn="base">
              <a:spcBef>
                <a:spcPct val="0"/>
              </a:spcBef>
              <a:spcAft>
                <a:spcPct val="0"/>
              </a:spcAft>
            </a:pPr>
            <a:r>
              <a:rPr lang="en-US" sz="2400" b="1" dirty="0">
                <a:solidFill>
                  <a:srgbClr val="333333"/>
                </a:solidFill>
                <a:latin typeface="Charis"/>
              </a:rPr>
              <a:t>Fast fading </a:t>
            </a:r>
            <a:r>
              <a:rPr lang="en-US" sz="2400" dirty="0">
                <a:solidFill>
                  <a:srgbClr val="333333"/>
                </a:solidFill>
                <a:latin typeface="Charis"/>
              </a:rPr>
              <a:t>occurs usually over distances of about half a wavelength. </a:t>
            </a:r>
            <a:endParaRPr lang="ar-SA"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7961171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2721928" y="152400"/>
            <a:ext cx="8229600" cy="1143000"/>
          </a:xfrm>
        </p:spPr>
        <p:txBody>
          <a:bodyPr>
            <a:normAutofit/>
          </a:bodyPr>
          <a:lstStyle/>
          <a:p>
            <a:r>
              <a:rPr lang="en-US" b="1" dirty="0"/>
              <a:t>Shadow Effect</a:t>
            </a:r>
            <a:endParaRPr lang="en-AU" dirty="0"/>
          </a:p>
        </p:txBody>
      </p:sp>
      <p:sp>
        <p:nvSpPr>
          <p:cNvPr id="2" name="Content Placeholder 1"/>
          <p:cNvSpPr>
            <a:spLocks noGrp="1"/>
          </p:cNvSpPr>
          <p:nvPr>
            <p:ph idx="1"/>
          </p:nvPr>
        </p:nvSpPr>
        <p:spPr/>
        <p:txBody>
          <a:bodyPr/>
          <a:lstStyle/>
          <a:p>
            <a:pPr marL="0" indent="0">
              <a:buNone/>
            </a:pPr>
            <a:r>
              <a:rPr lang="en-US" dirty="0"/>
              <a:t> </a:t>
            </a:r>
            <a:endParaRPr lang="ar-SA" dirty="0"/>
          </a:p>
        </p:txBody>
      </p:sp>
      <p:sp>
        <p:nvSpPr>
          <p:cNvPr id="3" name="Rectangle 2"/>
          <p:cNvSpPr/>
          <p:nvPr/>
        </p:nvSpPr>
        <p:spPr>
          <a:xfrm>
            <a:off x="154983" y="1520190"/>
            <a:ext cx="11654725" cy="1938992"/>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Shadow effect is often called </a:t>
            </a:r>
            <a:r>
              <a:rPr lang="en-US" sz="2400" i="1" dirty="0">
                <a:solidFill>
                  <a:srgbClr val="333333"/>
                </a:solidFill>
                <a:latin typeface="Charis"/>
              </a:rPr>
              <a:t>lognormal</a:t>
            </a:r>
            <a:r>
              <a:rPr lang="en-US" sz="2400" dirty="0">
                <a:solidFill>
                  <a:srgbClr val="333333"/>
                </a:solidFill>
                <a:latin typeface="Charis"/>
              </a:rPr>
              <a:t> fading because its distribution is represented by lognormal distribution.</a:t>
            </a:r>
            <a:endParaRPr lang="ar-SA" sz="2400" dirty="0">
              <a:solidFill>
                <a:srgbClr val="000000"/>
              </a:solidFill>
              <a:latin typeface="Tahoma" panose="020B0604030504040204" pitchFamily="34" charset="0"/>
            </a:endParaRPr>
          </a:p>
          <a:p>
            <a:pPr fontAlgn="base">
              <a:spcBef>
                <a:spcPct val="0"/>
              </a:spcBef>
              <a:spcAft>
                <a:spcPct val="0"/>
              </a:spcAft>
            </a:pPr>
            <a:r>
              <a:rPr lang="en-US" sz="2400" dirty="0">
                <a:solidFill>
                  <a:srgbClr val="333333"/>
                </a:solidFill>
                <a:latin typeface="Charis"/>
              </a:rPr>
              <a:t>Because of shadowing by buildings and other objects, the average within individual small areas also varies from one small area to the next in an apparently random manner, referred to as the </a:t>
            </a:r>
            <a:r>
              <a:rPr lang="en-US" sz="2400" i="1" dirty="0">
                <a:solidFill>
                  <a:srgbClr val="333333"/>
                </a:solidFill>
                <a:latin typeface="Charis"/>
              </a:rPr>
              <a:t>shadow effect.</a:t>
            </a:r>
            <a:r>
              <a:rPr lang="en-US" sz="2400" dirty="0">
                <a:solidFill>
                  <a:srgbClr val="333333"/>
                </a:solidFill>
                <a:latin typeface="Charis"/>
              </a:rPr>
              <a:t> </a:t>
            </a:r>
            <a:endParaRPr lang="ar-SA" sz="2400" dirty="0">
              <a:solidFill>
                <a:srgbClr val="000000"/>
              </a:solidFill>
              <a:latin typeface="Tahoma" panose="020B0604030504040204" pitchFamily="34" charset="0"/>
            </a:endParaRPr>
          </a:p>
        </p:txBody>
      </p:sp>
      <p:pic>
        <p:nvPicPr>
          <p:cNvPr id="4098" name="Picture 2" descr="https://learning.oreilly.com/library/view/wireless-communications/9780123735805/OEBPS/images/B9780123735805500375_f03-08-97801237358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657600"/>
            <a:ext cx="7944644" cy="316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09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766807" y="1"/>
            <a:ext cx="9282193" cy="1305899"/>
          </a:xfrm>
        </p:spPr>
        <p:txBody>
          <a:bodyPr>
            <a:normAutofit/>
          </a:bodyPr>
          <a:lstStyle/>
          <a:p>
            <a:r>
              <a:rPr lang="en-US" sz="3600" i="1" dirty="0">
                <a:solidFill>
                  <a:srgbClr val="002060"/>
                </a:solidFill>
              </a:rPr>
              <a:t>Doppler Shift Modeling</a:t>
            </a:r>
            <a:endParaRPr lang="en-AU" sz="3600" dirty="0">
              <a:solidFill>
                <a:srgbClr val="002060"/>
              </a:solidFill>
            </a:endParaRPr>
          </a:p>
        </p:txBody>
      </p:sp>
      <p:sp>
        <p:nvSpPr>
          <p:cNvPr id="2" name="Content Placeholder 1"/>
          <p:cNvSpPr>
            <a:spLocks noGrp="1"/>
          </p:cNvSpPr>
          <p:nvPr>
            <p:ph idx="1"/>
          </p:nvPr>
        </p:nvSpPr>
        <p:spPr>
          <a:xfrm>
            <a:off x="1981200" y="2507227"/>
            <a:ext cx="8229600" cy="4525963"/>
          </a:xfrm>
        </p:spPr>
        <p:txBody>
          <a:bodyPr/>
          <a:lstStyle/>
          <a:p>
            <a:pPr marL="0" indent="0">
              <a:buNone/>
            </a:pPr>
            <a:r>
              <a:rPr lang="en-US" dirty="0"/>
              <a:t> </a:t>
            </a:r>
            <a:endParaRPr lang="ar-SA" dirty="0"/>
          </a:p>
        </p:txBody>
      </p:sp>
      <p:sp>
        <p:nvSpPr>
          <p:cNvPr id="3" name="Rectangle 2"/>
          <p:cNvSpPr/>
          <p:nvPr/>
        </p:nvSpPr>
        <p:spPr>
          <a:xfrm>
            <a:off x="1584959" y="1676400"/>
            <a:ext cx="8763000" cy="3416320"/>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pPr>
            <a:r>
              <a:rPr lang="en-US" sz="2400" dirty="0">
                <a:solidFill>
                  <a:srgbClr val="000000"/>
                </a:solidFill>
                <a:latin typeface="Tahoma" panose="020B0604030504040204" pitchFamily="34" charset="0"/>
              </a:rPr>
              <a:t>Doppler shift is the random changes in a channel introduced as a result of a mobile user’s mobility. </a:t>
            </a:r>
          </a:p>
          <a:p>
            <a:pPr marL="342900" indent="-342900" fontAlgn="base">
              <a:spcBef>
                <a:spcPct val="0"/>
              </a:spcBef>
              <a:spcAft>
                <a:spcPct val="0"/>
              </a:spcAft>
              <a:buFont typeface="Arial" panose="020B0604020202020204" pitchFamily="34" charset="0"/>
              <a:buChar char="•"/>
            </a:pPr>
            <a:r>
              <a:rPr lang="en-US" sz="2400" dirty="0">
                <a:solidFill>
                  <a:srgbClr val="000000"/>
                </a:solidFill>
                <a:latin typeface="Tahoma" panose="020B0604030504040204" pitchFamily="34" charset="0"/>
              </a:rPr>
              <a:t>Doppler spread has the effect of shifting or spreading the frequency components of a signal. </a:t>
            </a:r>
            <a:endParaRPr lang="ar-SA" sz="2400" dirty="0">
              <a:solidFill>
                <a:srgbClr val="000000"/>
              </a:solidFill>
              <a:latin typeface="Tahoma" panose="020B0604030504040204" pitchFamily="34" charset="0"/>
            </a:endParaRPr>
          </a:p>
          <a:p>
            <a:pPr fontAlgn="base">
              <a:spcBef>
                <a:spcPct val="0"/>
              </a:spcBef>
              <a:spcAft>
                <a:spcPct val="0"/>
              </a:spcAft>
            </a:pPr>
            <a:endParaRPr lang="en-US" sz="2400" dirty="0">
              <a:solidFill>
                <a:srgbClr val="333333"/>
              </a:solidFill>
              <a:latin typeface="Charis"/>
            </a:endParaRPr>
          </a:p>
          <a:p>
            <a:pPr fontAlgn="base">
              <a:spcBef>
                <a:spcPct val="0"/>
              </a:spcBef>
              <a:spcAft>
                <a:spcPct val="0"/>
              </a:spcAft>
            </a:pPr>
            <a:r>
              <a:rPr lang="en-US" sz="2400" dirty="0">
                <a:solidFill>
                  <a:srgbClr val="333333"/>
                </a:solidFill>
                <a:latin typeface="Charis"/>
              </a:rPr>
              <a:t>It should also be noted that whenever relative motion exists between transmitter and receiver, there is a </a:t>
            </a:r>
            <a:r>
              <a:rPr lang="en-US" sz="2400" i="1" dirty="0">
                <a:solidFill>
                  <a:srgbClr val="333333"/>
                </a:solidFill>
                <a:latin typeface="Charis"/>
              </a:rPr>
              <a:t>Doppler shift</a:t>
            </a:r>
            <a:r>
              <a:rPr lang="en-US" sz="2400" dirty="0">
                <a:solidFill>
                  <a:srgbClr val="333333"/>
                </a:solidFill>
                <a:latin typeface="Charis"/>
              </a:rPr>
              <a:t> in the received signal. The maximum Doppler shift </a:t>
            </a:r>
            <a:r>
              <a:rPr lang="en-US" sz="2400" i="1" dirty="0" err="1">
                <a:solidFill>
                  <a:srgbClr val="333333"/>
                </a:solidFill>
                <a:latin typeface="Charis"/>
              </a:rPr>
              <a:t>f</a:t>
            </a:r>
            <a:r>
              <a:rPr lang="en-US" sz="2400" i="1" baseline="-25000" dirty="0" err="1">
                <a:solidFill>
                  <a:srgbClr val="333333"/>
                </a:solidFill>
                <a:latin typeface="Charis"/>
              </a:rPr>
              <a:t>m</a:t>
            </a:r>
            <a:r>
              <a:rPr lang="en-US" sz="2400" dirty="0">
                <a:solidFill>
                  <a:srgbClr val="333333"/>
                </a:solidFill>
                <a:latin typeface="Charis"/>
              </a:rPr>
              <a:t> is given as:</a:t>
            </a:r>
          </a:p>
          <a:p>
            <a:pPr fontAlgn="base">
              <a:spcBef>
                <a:spcPct val="0"/>
              </a:spcBef>
              <a:spcAft>
                <a:spcPct val="0"/>
              </a:spcAft>
            </a:pPr>
            <a:endParaRPr lang="ar-SA" sz="2400" dirty="0">
              <a:solidFill>
                <a:srgbClr val="000000"/>
              </a:solidFill>
              <a:latin typeface="Tahoma" panose="020B0604030504040204" pitchFamily="34" charset="0"/>
            </a:endParaRPr>
          </a:p>
        </p:txBody>
      </p:sp>
      <p:pic>
        <p:nvPicPr>
          <p:cNvPr id="7170" name="Picture 2" descr="https://learning.oreilly.com/library/view/wireless-communications/9780123735805/OEBPS/images/B9780123735805500375_si2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2" y="4755262"/>
            <a:ext cx="1523999" cy="5228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54480" y="5278124"/>
            <a:ext cx="8823959" cy="1569660"/>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where:</a:t>
            </a:r>
          </a:p>
          <a:p>
            <a:pPr fontAlgn="base">
              <a:spcBef>
                <a:spcPct val="0"/>
              </a:spcBef>
              <a:spcAft>
                <a:spcPct val="0"/>
              </a:spcAft>
            </a:pPr>
            <a:r>
              <a:rPr lang="en-US" sz="2400" i="1" dirty="0">
                <a:solidFill>
                  <a:srgbClr val="333333"/>
                </a:solidFill>
                <a:latin typeface="inherit"/>
              </a:rPr>
              <a:t>c</a:t>
            </a:r>
            <a:r>
              <a:rPr lang="en-US" sz="2400" dirty="0">
                <a:solidFill>
                  <a:srgbClr val="333333"/>
                </a:solidFill>
                <a:latin typeface="inherit"/>
              </a:rPr>
              <a:t> = velocity of electromagnetic waves in free space</a:t>
            </a:r>
          </a:p>
          <a:p>
            <a:pPr fontAlgn="base">
              <a:spcBef>
                <a:spcPct val="0"/>
              </a:spcBef>
              <a:spcAft>
                <a:spcPct val="0"/>
              </a:spcAft>
            </a:pPr>
            <a:r>
              <a:rPr lang="en-US" sz="2400" i="1" dirty="0">
                <a:solidFill>
                  <a:srgbClr val="333333"/>
                </a:solidFill>
                <a:latin typeface="inherit"/>
              </a:rPr>
              <a:t>v</a:t>
            </a:r>
            <a:r>
              <a:rPr lang="en-US" sz="2400" dirty="0">
                <a:solidFill>
                  <a:srgbClr val="333333"/>
                </a:solidFill>
                <a:latin typeface="inherit"/>
              </a:rPr>
              <a:t> = velocity of the moving vehicle</a:t>
            </a:r>
          </a:p>
          <a:p>
            <a:pPr fontAlgn="base">
              <a:spcBef>
                <a:spcPct val="0"/>
              </a:spcBef>
              <a:spcAft>
                <a:spcPct val="0"/>
              </a:spcAft>
            </a:pPr>
            <a:r>
              <a:rPr lang="en-US" sz="2400" i="1" dirty="0">
                <a:solidFill>
                  <a:srgbClr val="333333"/>
                </a:solidFill>
                <a:latin typeface="inherit"/>
              </a:rPr>
              <a:t>f</a:t>
            </a:r>
            <a:r>
              <a:rPr lang="en-US" sz="2400" dirty="0">
                <a:solidFill>
                  <a:srgbClr val="333333"/>
                </a:solidFill>
                <a:latin typeface="inherit"/>
              </a:rPr>
              <a:t> = frequency of the carrier</a:t>
            </a:r>
          </a:p>
        </p:txBody>
      </p:sp>
    </p:spTree>
    <p:extLst>
      <p:ext uri="{BB962C8B-B14F-4D97-AF65-F5344CB8AC3E}">
        <p14:creationId xmlns:p14="http://schemas.microsoft.com/office/powerpoint/2010/main" val="3491025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828800" y="309966"/>
            <a:ext cx="8229600" cy="1036663"/>
          </a:xfrm>
        </p:spPr>
        <p:txBody>
          <a:bodyPr>
            <a:normAutofit/>
          </a:bodyPr>
          <a:lstStyle/>
          <a:p>
            <a:r>
              <a:rPr lang="en-US" sz="3600" b="1" dirty="0"/>
              <a:t>Doppler Shift Modeling</a:t>
            </a:r>
            <a:endParaRPr lang="en-AU" sz="3600" b="1" dirty="0"/>
          </a:p>
        </p:txBody>
      </p:sp>
      <p:sp>
        <p:nvSpPr>
          <p:cNvPr id="2" name="Content Placeholder 1"/>
          <p:cNvSpPr>
            <a:spLocks noGrp="1"/>
          </p:cNvSpPr>
          <p:nvPr>
            <p:ph idx="1"/>
          </p:nvPr>
        </p:nvSpPr>
        <p:spPr>
          <a:xfrm>
            <a:off x="1981200" y="2507227"/>
            <a:ext cx="8229600" cy="4525963"/>
          </a:xfrm>
        </p:spPr>
        <p:txBody>
          <a:bodyPr/>
          <a:lstStyle/>
          <a:p>
            <a:pPr marL="0" indent="0">
              <a:buNone/>
            </a:pPr>
            <a:r>
              <a:rPr lang="en-US" dirty="0"/>
              <a:t> </a:t>
            </a:r>
            <a:endParaRPr lang="ar-SA" dirty="0"/>
          </a:p>
        </p:txBody>
      </p:sp>
      <p:sp>
        <p:nvSpPr>
          <p:cNvPr id="4" name="Rectangle 3"/>
          <p:cNvSpPr/>
          <p:nvPr/>
        </p:nvSpPr>
        <p:spPr>
          <a:xfrm>
            <a:off x="433953" y="1828800"/>
            <a:ext cx="11391254" cy="3046988"/>
          </a:xfrm>
          <a:prstGeom prst="rect">
            <a:avLst/>
          </a:prstGeom>
        </p:spPr>
        <p:txBody>
          <a:bodyPr wrap="square">
            <a:spAutoFit/>
          </a:bodyPr>
          <a:lstStyle/>
          <a:p>
            <a:pPr fontAlgn="base">
              <a:spcBef>
                <a:spcPct val="0"/>
              </a:spcBef>
              <a:spcAft>
                <a:spcPct val="0"/>
              </a:spcAft>
            </a:pPr>
            <a:r>
              <a:rPr lang="en-US" sz="2400" dirty="0">
                <a:solidFill>
                  <a:srgbClr val="000000"/>
                </a:solidFill>
                <a:latin typeface="Tahoma" panose="020B0604030504040204" pitchFamily="34" charset="0"/>
              </a:rPr>
              <a:t>Mobility causes time-varying delays (Doppler shift)</a:t>
            </a:r>
          </a:p>
          <a:p>
            <a:pPr fontAlgn="base">
              <a:spcBef>
                <a:spcPct val="0"/>
              </a:spcBef>
              <a:spcAft>
                <a:spcPct val="0"/>
              </a:spcAft>
            </a:pPr>
            <a:r>
              <a:rPr lang="en-US" sz="2400" dirty="0">
                <a:solidFill>
                  <a:srgbClr val="000000"/>
                </a:solidFill>
                <a:latin typeface="Tahoma" panose="020B0604030504040204" pitchFamily="34" charset="0"/>
              </a:rPr>
              <a:t> • Doppler spread (Ds) : difference between Doppler shifts of multiple signal paths </a:t>
            </a:r>
          </a:p>
          <a:p>
            <a:pPr fontAlgn="base">
              <a:spcBef>
                <a:spcPct val="0"/>
              </a:spcBef>
              <a:spcAft>
                <a:spcPct val="0"/>
              </a:spcAft>
            </a:pPr>
            <a:r>
              <a:rPr lang="en-US" sz="2400" dirty="0">
                <a:solidFill>
                  <a:srgbClr val="000000"/>
                </a:solidFill>
                <a:latin typeface="Tahoma" panose="020B0604030504040204" pitchFamily="34" charset="0"/>
              </a:rPr>
              <a:t>• If time t change by 1/(2Ds), then the combined received sinusoidal envelope move from peak to valley </a:t>
            </a:r>
          </a:p>
          <a:p>
            <a:pPr fontAlgn="base">
              <a:spcBef>
                <a:spcPct val="0"/>
              </a:spcBef>
              <a:spcAft>
                <a:spcPct val="0"/>
              </a:spcAft>
            </a:pPr>
            <a:r>
              <a:rPr lang="en-US" sz="2400" dirty="0">
                <a:solidFill>
                  <a:srgbClr val="000000"/>
                </a:solidFill>
                <a:latin typeface="Tahoma" panose="020B0604030504040204" pitchFamily="34" charset="0"/>
              </a:rPr>
              <a:t>• Therefore, the time-variation scale is of the order of 1/Ds</a:t>
            </a:r>
            <a:endParaRPr lang="ar-SA" sz="2400" dirty="0">
              <a:solidFill>
                <a:srgbClr val="000000"/>
              </a:solidFill>
              <a:latin typeface="Tahoma" panose="020B0604030504040204" pitchFamily="34" charset="0"/>
            </a:endParaRPr>
          </a:p>
          <a:p>
            <a:pPr fontAlgn="base">
              <a:spcBef>
                <a:spcPct val="0"/>
              </a:spcBef>
              <a:spcAft>
                <a:spcPct val="0"/>
              </a:spcAft>
            </a:pPr>
            <a:endParaRPr lang="en-US" sz="2400" dirty="0">
              <a:solidFill>
                <a:srgbClr val="000000"/>
              </a:solidFill>
              <a:latin typeface="Tahoma" panose="020B0604030504040204" pitchFamily="34" charset="0"/>
            </a:endParaRPr>
          </a:p>
          <a:p>
            <a:pPr fontAlgn="base">
              <a:spcBef>
                <a:spcPct val="0"/>
              </a:spcBef>
              <a:spcAft>
                <a:spcPct val="0"/>
              </a:spcAft>
            </a:pPr>
            <a:r>
              <a:rPr lang="en-US" sz="2400" dirty="0">
                <a:solidFill>
                  <a:srgbClr val="000000"/>
                </a:solidFill>
                <a:latin typeface="Tahoma" panose="020B0604030504040204" pitchFamily="34" charset="0"/>
              </a:rPr>
              <a:t>• Coherence time Tc := 1/Ds</a:t>
            </a:r>
          </a:p>
          <a:p>
            <a:pPr fontAlgn="base">
              <a:spcBef>
                <a:spcPct val="0"/>
              </a:spcBef>
              <a:spcAft>
                <a:spcPct val="0"/>
              </a:spcAft>
            </a:pPr>
            <a:endParaRPr lang="en-US"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668850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278968" y="1552575"/>
            <a:ext cx="11913031" cy="5421662"/>
          </a:xfrm>
        </p:spPr>
        <p:txBody>
          <a:bodyPr/>
          <a:lstStyle/>
          <a:p>
            <a:pPr marL="0" indent="0" algn="l" rtl="0">
              <a:buNone/>
            </a:pPr>
            <a:r>
              <a:rPr lang="en-US" sz="2400" dirty="0"/>
              <a:t>Calculate the received power at a distance of 3 km from the transmitter if the path-loss exponent γ is 4. Assume the transmitting power of 4 W at 1800 MHz, a shadow effect of 10.5 dB, and the power at reference distance (d0 = 100 m) of −32 </a:t>
            </a:r>
            <a:r>
              <a:rPr lang="en-US" sz="2400" dirty="0" err="1"/>
              <a:t>dBm</a:t>
            </a:r>
            <a:r>
              <a:rPr lang="en-US" sz="2400" dirty="0"/>
              <a:t>. What is the allowable path loss?</a:t>
            </a:r>
          </a:p>
          <a:p>
            <a:pPr algn="l" rtl="0"/>
            <a:endParaRPr lang="en-US" sz="2400" dirty="0"/>
          </a:p>
          <a:p>
            <a:pPr algn="l" rtl="0"/>
            <a:r>
              <a:rPr lang="en-US" sz="2400" dirty="0"/>
              <a:t>Using this equation:</a:t>
            </a:r>
          </a:p>
          <a:p>
            <a:pPr algn="l" rtl="0"/>
            <a:endParaRPr lang="en-US" sz="2400" dirty="0"/>
          </a:p>
          <a:p>
            <a:pPr algn="l" rtl="0"/>
            <a:endParaRPr lang="en-US" sz="2400" dirty="0"/>
          </a:p>
        </p:txBody>
      </p:sp>
      <p:sp>
        <p:nvSpPr>
          <p:cNvPr id="4" name="Rectangle 3">
            <a:extLst>
              <a:ext uri="{FF2B5EF4-FFF2-40B4-BE49-F238E27FC236}">
                <a16:creationId xmlns:a16="http://schemas.microsoft.com/office/drawing/2014/main" id="{910498E7-E376-7E45-9C5E-CD1DF4DCEA6A}"/>
              </a:ext>
            </a:extLst>
          </p:cNvPr>
          <p:cNvSpPr/>
          <p:nvPr/>
        </p:nvSpPr>
        <p:spPr>
          <a:xfrm>
            <a:off x="397704" y="3142941"/>
            <a:ext cx="1385892" cy="461665"/>
          </a:xfrm>
          <a:prstGeom prst="rect">
            <a:avLst/>
          </a:prstGeom>
        </p:spPr>
        <p:txBody>
          <a:bodyPr wrap="none">
            <a:spAutoFit/>
          </a:bodyPr>
          <a:lstStyle/>
          <a:p>
            <a:r>
              <a:rPr lang="en-US" sz="2400" dirty="0">
                <a:solidFill>
                  <a:schemeClr val="tx2"/>
                </a:solidFill>
                <a:latin typeface="+mj-lt"/>
                <a:ea typeface="宋体" panose="02010600030101010101" pitchFamily="2" charset="-122"/>
                <a:cs typeface="+mj-cs"/>
              </a:rPr>
              <a:t>Solution:</a:t>
            </a:r>
            <a:endParaRPr lang="en-US" sz="1600" dirty="0"/>
          </a:p>
        </p:txBody>
      </p:sp>
      <p:sp>
        <p:nvSpPr>
          <p:cNvPr id="5" name="AutoShape 2" descr="https://learning.oreilly.com/library/view/wireless-communications/9780123735805/OEBPS/images/B9780123735805500375_si22.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pic>
        <p:nvPicPr>
          <p:cNvPr id="5124" name="Picture 4" descr="https://learning.oreilly.com/library/view/wireless-communications/9780123735805/OEBPS/images/B9780123735805500375_si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596" y="3604607"/>
            <a:ext cx="4618495" cy="3784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earning.oreilly.com/library/view/wireless-communications/9780123735805/OEBPS/images/B9780123735805500375_si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5" y="4307074"/>
            <a:ext cx="5733781" cy="189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73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278968" y="1552575"/>
            <a:ext cx="11913031" cy="5421662"/>
          </a:xfrm>
        </p:spPr>
        <p:txBody>
          <a:bodyPr/>
          <a:lstStyle/>
          <a:p>
            <a:pPr marL="0" indent="0" algn="l" rtl="0">
              <a:buNone/>
            </a:pPr>
            <a:r>
              <a:rPr lang="en-US" sz="2400" dirty="0"/>
              <a:t>What is the separation distance between the transmitter and the receiver with an allowable path loss of 150 dB and shadow effect of 10 dB? The path loss in dB is given as: </a:t>
            </a:r>
          </a:p>
          <a:p>
            <a:pPr marL="0" indent="0" algn="l" rtl="0">
              <a:buNone/>
            </a:pPr>
            <a:r>
              <a:rPr lang="en-US" sz="2400" dirty="0"/>
              <a:t>where:</a:t>
            </a:r>
          </a:p>
          <a:p>
            <a:pPr marL="0" indent="0" algn="l" rtl="0">
              <a:buNone/>
            </a:pPr>
            <a:r>
              <a:rPr lang="en-US" sz="2400" dirty="0"/>
              <a:t>d = separation distance in km</a:t>
            </a:r>
          </a:p>
          <a:p>
            <a:pPr algn="l" rtl="0"/>
            <a:endParaRPr lang="en-US" sz="2400" dirty="0"/>
          </a:p>
          <a:p>
            <a:pPr algn="l" rtl="0"/>
            <a:r>
              <a:rPr lang="en-US" sz="2400" dirty="0"/>
              <a:t>Using this equation:</a:t>
            </a:r>
          </a:p>
          <a:p>
            <a:pPr algn="l" rtl="0"/>
            <a:endParaRPr lang="en-US" sz="2400" dirty="0"/>
          </a:p>
          <a:p>
            <a:pPr algn="l" rtl="0"/>
            <a:endParaRPr lang="en-US" sz="2400" dirty="0"/>
          </a:p>
        </p:txBody>
      </p:sp>
      <p:sp>
        <p:nvSpPr>
          <p:cNvPr id="4" name="Rectangle 3">
            <a:extLst>
              <a:ext uri="{FF2B5EF4-FFF2-40B4-BE49-F238E27FC236}">
                <a16:creationId xmlns:a16="http://schemas.microsoft.com/office/drawing/2014/main" id="{910498E7-E376-7E45-9C5E-CD1DF4DCEA6A}"/>
              </a:ext>
            </a:extLst>
          </p:cNvPr>
          <p:cNvSpPr/>
          <p:nvPr/>
        </p:nvSpPr>
        <p:spPr>
          <a:xfrm>
            <a:off x="278968" y="3693415"/>
            <a:ext cx="1385892" cy="461665"/>
          </a:xfrm>
          <a:prstGeom prst="rect">
            <a:avLst/>
          </a:prstGeom>
        </p:spPr>
        <p:txBody>
          <a:bodyPr wrap="none">
            <a:spAutoFit/>
          </a:bodyPr>
          <a:lstStyle/>
          <a:p>
            <a:r>
              <a:rPr lang="en-US" sz="2400" dirty="0">
                <a:solidFill>
                  <a:schemeClr val="tx2"/>
                </a:solidFill>
                <a:latin typeface="+mj-lt"/>
                <a:ea typeface="宋体" panose="02010600030101010101" pitchFamily="2" charset="-122"/>
                <a:cs typeface="+mj-cs"/>
              </a:rPr>
              <a:t>Solution:</a:t>
            </a:r>
            <a:endParaRPr lang="en-US" sz="1600" dirty="0"/>
          </a:p>
        </p:txBody>
      </p:sp>
      <p:sp>
        <p:nvSpPr>
          <p:cNvPr id="5" name="AutoShape 2" descr="https://learning.oreilly.com/library/view/wireless-communications/9780123735805/OEBPS/images/B9780123735805500375_si22.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pic>
        <p:nvPicPr>
          <p:cNvPr id="6146" name="Picture 2" descr="https://learning.oreilly.com/library/view/wireless-communications/9780123735805/OEBPS/images/B9780123735805500375_si2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39" y="2368779"/>
            <a:ext cx="3018813" cy="34699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earning.oreilly.com/library/view/wireless-communications/9780123735805/OEBPS/images/B9780123735805500375_si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248" y="4100069"/>
            <a:ext cx="5640516" cy="39552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earning.oreilly.com/library/view/wireless-communications/9780123735805/OEBPS/images/B9780123735805500375_si2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241" y="4775880"/>
            <a:ext cx="4819973" cy="142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820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Multipath Fading</a:t>
            </a:r>
            <a:endParaRPr lang="ar-SA" sz="3600" b="1" dirty="0"/>
          </a:p>
        </p:txBody>
      </p:sp>
      <p:sp>
        <p:nvSpPr>
          <p:cNvPr id="3" name="Content Placeholder 2"/>
          <p:cNvSpPr>
            <a:spLocks noGrp="1"/>
          </p:cNvSpPr>
          <p:nvPr>
            <p:ph idx="1"/>
          </p:nvPr>
        </p:nvSpPr>
        <p:spPr>
          <a:xfrm>
            <a:off x="526942" y="1552575"/>
            <a:ext cx="9952146" cy="4114800"/>
          </a:xfrm>
        </p:spPr>
        <p:txBody>
          <a:bodyPr/>
          <a:lstStyle/>
          <a:p>
            <a:pPr algn="l" rtl="0"/>
            <a:r>
              <a:rPr lang="en-US" sz="2400" dirty="0"/>
              <a:t>Multipath delays occur as a transmitted signal is reflected by objects in the environment between a transmitter and a receiver. </a:t>
            </a:r>
          </a:p>
          <a:p>
            <a:pPr algn="l" rtl="0"/>
            <a:r>
              <a:rPr lang="en-US" sz="2400" dirty="0"/>
              <a:t>These objects can be buildings, trees, hills, or even trucks and cars.</a:t>
            </a:r>
            <a:endParaRPr lang="ar-SA" sz="2400" dirty="0"/>
          </a:p>
        </p:txBody>
      </p:sp>
      <p:pic>
        <p:nvPicPr>
          <p:cNvPr id="6146" name="Picture 2" descr="https://learning.oreilly.com/library/view/wireless-communications/9780123735805/OEBPS/images/B9780123735805500375_f03-06-97801237358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895" y="2882685"/>
            <a:ext cx="9996407" cy="382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216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7B4AFAC-CE48-CE45-BC21-29FCDBCA5407}"/>
              </a:ext>
            </a:extLst>
          </p:cNvPr>
          <p:cNvSpPr>
            <a:spLocks noGrp="1" noChangeArrowheads="1"/>
          </p:cNvSpPr>
          <p:nvPr>
            <p:ph type="title"/>
          </p:nvPr>
        </p:nvSpPr>
        <p:spPr/>
        <p:txBody>
          <a:bodyPr/>
          <a:lstStyle/>
          <a:p>
            <a:r>
              <a:rPr lang="en-US" b="1" dirty="0">
                <a:latin typeface="Univers"/>
              </a:rPr>
              <a:t>Introduction </a:t>
            </a:r>
            <a:endParaRPr lang="en-US" dirty="0"/>
          </a:p>
        </p:txBody>
      </p:sp>
      <p:sp>
        <p:nvSpPr>
          <p:cNvPr id="13315" name="Rectangle 3">
            <a:extLst>
              <a:ext uri="{FF2B5EF4-FFF2-40B4-BE49-F238E27FC236}">
                <a16:creationId xmlns:a16="http://schemas.microsoft.com/office/drawing/2014/main" id="{CBC808BF-EAE7-7A48-87A0-DFA7382151AC}"/>
              </a:ext>
            </a:extLst>
          </p:cNvPr>
          <p:cNvSpPr>
            <a:spLocks noGrp="1" noChangeArrowheads="1"/>
          </p:cNvSpPr>
          <p:nvPr>
            <p:ph idx="1"/>
          </p:nvPr>
        </p:nvSpPr>
        <p:spPr>
          <a:xfrm>
            <a:off x="263471" y="1219200"/>
            <a:ext cx="11661830" cy="5334000"/>
          </a:xfrm>
        </p:spPr>
        <p:txBody>
          <a:bodyPr/>
          <a:lstStyle/>
          <a:p>
            <a:pPr algn="l" rtl="0" eaLnBrk="1" hangingPunct="1"/>
            <a:endParaRPr lang="en-US" altLang="en-US" dirty="0"/>
          </a:p>
          <a:p>
            <a:pPr algn="just" rtl="0"/>
            <a:r>
              <a:rPr lang="en-US" sz="2800" dirty="0">
                <a:latin typeface="Sabon"/>
              </a:rPr>
              <a:t>In this chapter, we present the radio channel and identify parameters that distort the information-carrying signal as it penetrates the propagation medium. </a:t>
            </a:r>
          </a:p>
          <a:p>
            <a:pPr algn="just" rtl="0"/>
            <a:r>
              <a:rPr lang="en-US" sz="2800" dirty="0">
                <a:latin typeface="Sabon"/>
              </a:rPr>
              <a:t> In general, radio wave propagation consists of three main attributes: reflection, diffraction and scattering. </a:t>
            </a:r>
          </a:p>
          <a:p>
            <a:pPr algn="l" rtl="0"/>
            <a:r>
              <a:rPr lang="en-US" sz="2800" dirty="0">
                <a:latin typeface="Sabon"/>
              </a:rPr>
              <a:t>We also discuss the several empirical models used for calculating path-loss.</a:t>
            </a:r>
            <a:endParaRPr lang="en-US" altLang="en-US" sz="2800" dirty="0"/>
          </a:p>
        </p:txBody>
      </p:sp>
    </p:spTree>
    <p:extLst>
      <p:ext uri="{BB962C8B-B14F-4D97-AF65-F5344CB8AC3E}">
        <p14:creationId xmlns:p14="http://schemas.microsoft.com/office/powerpoint/2010/main" val="101646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596325" y="1"/>
            <a:ext cx="9452675" cy="1305899"/>
          </a:xfrm>
        </p:spPr>
        <p:txBody>
          <a:bodyPr>
            <a:normAutofit/>
          </a:bodyPr>
          <a:lstStyle/>
          <a:p>
            <a:r>
              <a:rPr lang="en-US" sz="3600" b="1" dirty="0"/>
              <a:t>Time Dispersion </a:t>
            </a:r>
            <a:endParaRPr lang="en-AU" sz="3600" b="1" dirty="0"/>
          </a:p>
        </p:txBody>
      </p:sp>
      <p:sp>
        <p:nvSpPr>
          <p:cNvPr id="2" name="Content Placeholder 1"/>
          <p:cNvSpPr>
            <a:spLocks noGrp="1"/>
          </p:cNvSpPr>
          <p:nvPr>
            <p:ph idx="1"/>
          </p:nvPr>
        </p:nvSpPr>
        <p:spPr>
          <a:xfrm>
            <a:off x="1981200" y="2507227"/>
            <a:ext cx="8229600" cy="4525963"/>
          </a:xfrm>
        </p:spPr>
        <p:txBody>
          <a:bodyPr/>
          <a:lstStyle/>
          <a:p>
            <a:pPr marL="0" indent="0">
              <a:buNone/>
            </a:pPr>
            <a:r>
              <a:rPr lang="en-US" dirty="0"/>
              <a:t> </a:t>
            </a:r>
            <a:endParaRPr lang="ar-SA" dirty="0"/>
          </a:p>
        </p:txBody>
      </p:sp>
      <p:sp>
        <p:nvSpPr>
          <p:cNvPr id="7" name="Rectangle 6"/>
          <p:cNvSpPr/>
          <p:nvPr/>
        </p:nvSpPr>
        <p:spPr>
          <a:xfrm>
            <a:off x="790414" y="1676400"/>
            <a:ext cx="10399362" cy="4154984"/>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pPr>
            <a:r>
              <a:rPr lang="en-US" sz="2400" dirty="0">
                <a:latin typeface="Charis"/>
              </a:rPr>
              <a:t>Time dispersion occurs when the channel is band-limited or when the coherence bandwidth of the channel is smaller than the modulation bandwidth. </a:t>
            </a:r>
          </a:p>
          <a:p>
            <a:pPr marL="342900" indent="-342900" fontAlgn="base">
              <a:spcBef>
                <a:spcPct val="0"/>
              </a:spcBef>
              <a:spcAft>
                <a:spcPct val="0"/>
              </a:spcAft>
              <a:buFont typeface="Arial" panose="020B0604020202020204" pitchFamily="34" charset="0"/>
              <a:buChar char="•"/>
            </a:pPr>
            <a:r>
              <a:rPr lang="en-US" sz="2400" dirty="0">
                <a:latin typeface="Charis"/>
              </a:rPr>
              <a:t>The time dispersion leads to </a:t>
            </a:r>
            <a:r>
              <a:rPr lang="en-US" sz="2400" i="1" dirty="0">
                <a:latin typeface="Charis"/>
              </a:rPr>
              <a:t>inter-symbol-interference</a:t>
            </a:r>
            <a:r>
              <a:rPr lang="en-US" sz="2400" dirty="0">
                <a:latin typeface="Charis"/>
              </a:rPr>
              <a:t> (ISI), where the energy from one symbol spills over into another symbol, thereby increasing the bit-error-rate (BER).</a:t>
            </a:r>
          </a:p>
          <a:p>
            <a:pPr marL="342900" indent="-342900" fontAlgn="base">
              <a:spcBef>
                <a:spcPct val="0"/>
              </a:spcBef>
              <a:spcAft>
                <a:spcPct val="0"/>
              </a:spcAft>
              <a:buFont typeface="Arial" panose="020B0604020202020204" pitchFamily="34" charset="0"/>
              <a:buChar char="•"/>
            </a:pPr>
            <a:r>
              <a:rPr lang="ar-SA" sz="2400" dirty="0">
                <a:latin typeface="Tahoma" panose="020B0604030504040204" pitchFamily="34" charset="0"/>
              </a:rPr>
              <a:t>On the other hand, when there is no dispersion and delay spread is less than the symbol duration, the fading will be flat, thereby affecting all frequencies in the signal equally. </a:t>
            </a:r>
          </a:p>
          <a:p>
            <a:pPr marL="342900" indent="-342900" fontAlgn="base">
              <a:spcBef>
                <a:spcPct val="0"/>
              </a:spcBef>
              <a:spcAft>
                <a:spcPct val="0"/>
              </a:spcAft>
              <a:buFont typeface="Arial" panose="020B0604020202020204" pitchFamily="34" charset="0"/>
              <a:buChar char="•"/>
            </a:pPr>
            <a:r>
              <a:rPr lang="ar-SA" sz="2400" dirty="0">
                <a:latin typeface="Tahoma" panose="020B0604030504040204" pitchFamily="34" charset="0"/>
              </a:rPr>
              <a:t>Flat fading can lead to deep fades of more than 30 to 40 dB.</a:t>
            </a:r>
          </a:p>
          <a:p>
            <a:pPr fontAlgn="base">
              <a:spcBef>
                <a:spcPct val="0"/>
              </a:spcBef>
              <a:spcAft>
                <a:spcPct val="0"/>
              </a:spcAft>
            </a:pPr>
            <a:endParaRPr lang="ar-SA"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786580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720312" y="503521"/>
            <a:ext cx="9334634" cy="747846"/>
          </a:xfrm>
        </p:spPr>
        <p:txBody>
          <a:bodyPr>
            <a:normAutofit/>
          </a:bodyPr>
          <a:lstStyle/>
          <a:p>
            <a:r>
              <a:rPr lang="en-US" sz="3600" b="1" dirty="0"/>
              <a:t>Coherence Bandwidth</a:t>
            </a:r>
            <a:endParaRPr lang="en-AU" sz="3600" dirty="0">
              <a:solidFill>
                <a:srgbClr val="002060"/>
              </a:solidFill>
            </a:endParaRPr>
          </a:p>
        </p:txBody>
      </p:sp>
      <p:sp>
        <p:nvSpPr>
          <p:cNvPr id="2" name="Content Placeholder 1"/>
          <p:cNvSpPr>
            <a:spLocks noGrp="1"/>
          </p:cNvSpPr>
          <p:nvPr>
            <p:ph idx="1"/>
          </p:nvPr>
        </p:nvSpPr>
        <p:spPr>
          <a:xfrm>
            <a:off x="1981200" y="2507227"/>
            <a:ext cx="8229600" cy="4525963"/>
          </a:xfrm>
        </p:spPr>
        <p:txBody>
          <a:bodyPr/>
          <a:lstStyle/>
          <a:p>
            <a:pPr marL="0" indent="0">
              <a:buNone/>
            </a:pPr>
            <a:r>
              <a:rPr lang="en-US" dirty="0"/>
              <a:t> </a:t>
            </a:r>
            <a:endParaRPr lang="ar-SA" dirty="0"/>
          </a:p>
        </p:txBody>
      </p:sp>
      <p:sp>
        <p:nvSpPr>
          <p:cNvPr id="3" name="Rectangle 2"/>
          <p:cNvSpPr/>
          <p:nvPr/>
        </p:nvSpPr>
        <p:spPr>
          <a:xfrm>
            <a:off x="697425" y="1661706"/>
            <a:ext cx="9741976" cy="830997"/>
          </a:xfrm>
          <a:prstGeom prst="rect">
            <a:avLst/>
          </a:prstGeom>
        </p:spPr>
        <p:txBody>
          <a:bodyPr wrap="square">
            <a:spAutoFit/>
          </a:bodyPr>
          <a:lstStyle/>
          <a:p>
            <a:pPr fontAlgn="base">
              <a:spcBef>
                <a:spcPct val="0"/>
              </a:spcBef>
              <a:spcAft>
                <a:spcPct val="0"/>
              </a:spcAft>
            </a:pPr>
            <a:r>
              <a:rPr lang="ar-SA" sz="2400" dirty="0">
                <a:solidFill>
                  <a:srgbClr val="000000"/>
                </a:solidFill>
                <a:latin typeface="Tahoma" panose="020B0604030504040204" pitchFamily="34" charset="0"/>
              </a:rPr>
              <a:t>The coherence bandwidth (Bc) between two frequency envelopes is given as</a:t>
            </a:r>
          </a:p>
        </p:txBody>
      </p:sp>
      <p:pic>
        <p:nvPicPr>
          <p:cNvPr id="8194" name="Picture 2" descr="https://learning.oreilly.com/library/view/wireless-communications/9780123735805/OEBPS/images/B9780123735805500375_si3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311569"/>
            <a:ext cx="1219200" cy="6010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7424" y="2870441"/>
            <a:ext cx="9589576" cy="1200329"/>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Frequency components of a signal separated by more than </a:t>
            </a:r>
            <a:r>
              <a:rPr lang="en-US" sz="2400" i="1" dirty="0" err="1">
                <a:solidFill>
                  <a:srgbClr val="333333"/>
                </a:solidFill>
                <a:latin typeface="Charis"/>
              </a:rPr>
              <a:t>B</a:t>
            </a:r>
            <a:r>
              <a:rPr lang="en-US" sz="2400" i="1" baseline="-25000" dirty="0" err="1">
                <a:solidFill>
                  <a:srgbClr val="333333"/>
                </a:solidFill>
                <a:latin typeface="Charis"/>
              </a:rPr>
              <a:t>c</a:t>
            </a:r>
            <a:r>
              <a:rPr lang="en-US" sz="2400" dirty="0">
                <a:solidFill>
                  <a:srgbClr val="333333"/>
                </a:solidFill>
                <a:latin typeface="Charis"/>
              </a:rPr>
              <a:t> will fade independently. A channel is a frequency-selective channel if </a:t>
            </a:r>
            <a:r>
              <a:rPr lang="en-US" sz="2400" i="1" dirty="0" err="1">
                <a:solidFill>
                  <a:srgbClr val="333333"/>
                </a:solidFill>
                <a:latin typeface="Charis"/>
              </a:rPr>
              <a:t>B</a:t>
            </a:r>
            <a:r>
              <a:rPr lang="en-US" sz="2400" i="1" baseline="-25000" dirty="0" err="1">
                <a:solidFill>
                  <a:srgbClr val="333333"/>
                </a:solidFill>
                <a:latin typeface="Charis"/>
              </a:rPr>
              <a:t>c</a:t>
            </a:r>
            <a:r>
              <a:rPr lang="en-US" sz="2400" dirty="0">
                <a:solidFill>
                  <a:srgbClr val="333333"/>
                </a:solidFill>
                <a:latin typeface="Charis"/>
              </a:rPr>
              <a:t> &lt; </a:t>
            </a:r>
            <a:r>
              <a:rPr lang="en-US" sz="2400" i="1" dirty="0" err="1">
                <a:solidFill>
                  <a:srgbClr val="333333"/>
                </a:solidFill>
                <a:latin typeface="Charis"/>
              </a:rPr>
              <a:t>B</a:t>
            </a:r>
            <a:r>
              <a:rPr lang="en-US" sz="2400" i="1" baseline="-25000" dirty="0" err="1">
                <a:solidFill>
                  <a:srgbClr val="333333"/>
                </a:solidFill>
                <a:latin typeface="Charis"/>
              </a:rPr>
              <a:t>w</a:t>
            </a:r>
            <a:endParaRPr lang="ar-SA" sz="2400" dirty="0">
              <a:solidFill>
                <a:srgbClr val="000000"/>
              </a:solidFill>
              <a:latin typeface="Tahoma" panose="020B0604030504040204" pitchFamily="34" charset="0"/>
            </a:endParaRPr>
          </a:p>
        </p:txBody>
      </p:sp>
      <p:sp>
        <p:nvSpPr>
          <p:cNvPr id="5" name="Rectangle 4"/>
          <p:cNvSpPr/>
          <p:nvPr/>
        </p:nvSpPr>
        <p:spPr>
          <a:xfrm>
            <a:off x="697424" y="4070770"/>
            <a:ext cx="9741976" cy="830997"/>
          </a:xfrm>
          <a:prstGeom prst="rect">
            <a:avLst/>
          </a:prstGeom>
        </p:spPr>
        <p:txBody>
          <a:bodyPr wrap="square">
            <a:spAutoFit/>
          </a:bodyPr>
          <a:lstStyle/>
          <a:p>
            <a:pPr fontAlgn="base">
              <a:spcBef>
                <a:spcPct val="0"/>
              </a:spcBef>
              <a:spcAft>
                <a:spcPct val="0"/>
              </a:spcAft>
            </a:pPr>
            <a:r>
              <a:rPr lang="ar-SA" sz="2400" dirty="0">
                <a:solidFill>
                  <a:srgbClr val="000000"/>
                </a:solidFill>
                <a:latin typeface="Tahoma" panose="020B0604030504040204" pitchFamily="34" charset="0"/>
              </a:rPr>
              <a:t>In order to avoid channel-induced ISI distortion, the channel is required to be flat fading by ensuring that Bc &gt; Bw.</a:t>
            </a:r>
          </a:p>
        </p:txBody>
      </p:sp>
    </p:spTree>
    <p:extLst>
      <p:ext uri="{BB962C8B-B14F-4D97-AF65-F5344CB8AC3E}">
        <p14:creationId xmlns:p14="http://schemas.microsoft.com/office/powerpoint/2010/main" val="3460290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549831" y="304801"/>
            <a:ext cx="6146369" cy="889855"/>
          </a:xfrm>
        </p:spPr>
        <p:txBody>
          <a:bodyPr>
            <a:normAutofit/>
          </a:bodyPr>
          <a:lstStyle/>
          <a:p>
            <a:r>
              <a:rPr lang="en-US" sz="3600" b="1" dirty="0"/>
              <a:t>Coherence Time</a:t>
            </a:r>
            <a:endParaRPr lang="en-AU" sz="3600" dirty="0">
              <a:solidFill>
                <a:srgbClr val="002060"/>
              </a:solidFill>
            </a:endParaRPr>
          </a:p>
        </p:txBody>
      </p:sp>
      <p:sp>
        <p:nvSpPr>
          <p:cNvPr id="2" name="Content Placeholder 1"/>
          <p:cNvSpPr>
            <a:spLocks noGrp="1"/>
          </p:cNvSpPr>
          <p:nvPr>
            <p:ph idx="1"/>
          </p:nvPr>
        </p:nvSpPr>
        <p:spPr>
          <a:xfrm>
            <a:off x="1981200" y="2507227"/>
            <a:ext cx="8229600" cy="4525963"/>
          </a:xfrm>
        </p:spPr>
        <p:txBody>
          <a:bodyPr/>
          <a:lstStyle/>
          <a:p>
            <a:pPr marL="0" indent="0">
              <a:buNone/>
            </a:pPr>
            <a:r>
              <a:rPr lang="en-US" dirty="0"/>
              <a:t> </a:t>
            </a:r>
            <a:endParaRPr lang="ar-SA" dirty="0"/>
          </a:p>
        </p:txBody>
      </p:sp>
      <p:sp>
        <p:nvSpPr>
          <p:cNvPr id="3" name="Rectangle 2"/>
          <p:cNvSpPr/>
          <p:nvPr/>
        </p:nvSpPr>
        <p:spPr>
          <a:xfrm>
            <a:off x="511444" y="1537829"/>
            <a:ext cx="10275376" cy="1569660"/>
          </a:xfrm>
          <a:prstGeom prst="rect">
            <a:avLst/>
          </a:prstGeom>
        </p:spPr>
        <p:txBody>
          <a:bodyPr wrap="square">
            <a:spAutoFit/>
          </a:bodyPr>
          <a:lstStyle/>
          <a:p>
            <a:pPr fontAlgn="base">
              <a:spcBef>
                <a:spcPct val="0"/>
              </a:spcBef>
              <a:spcAft>
                <a:spcPct val="0"/>
              </a:spcAft>
            </a:pPr>
            <a:r>
              <a:rPr lang="ar-SA" sz="2400" dirty="0">
                <a:solidFill>
                  <a:srgbClr val="000000"/>
                </a:solidFill>
                <a:latin typeface="Tahoma" panose="020B0604030504040204" pitchFamily="34" charset="0"/>
              </a:rPr>
              <a:t>The coherence time, Tc, describes the expected time duration over which the impulse response of the channel stays relatively invariant or correlated. The coherence time is approximately inversely proportional to Doppler spread</a:t>
            </a:r>
          </a:p>
        </p:txBody>
      </p:sp>
      <p:pic>
        <p:nvPicPr>
          <p:cNvPr id="9218" name="Picture 2" descr="https://learning.oreilly.com/library/view/wireless-communications/9780123735805/OEBPS/images/B9780123735805500375_si3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661" y="2985334"/>
            <a:ext cx="1371600" cy="6764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1758462" y="3770056"/>
            <a:ext cx="8909539"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ar-SA" altLang="ar-SA" sz="3200" dirty="0">
                <a:solidFill>
                  <a:srgbClr val="333333"/>
                </a:solidFill>
                <a:latin typeface="Charis"/>
              </a:rPr>
              <a:t>where:</a:t>
            </a:r>
            <a:endParaRPr lang="ar-SA" altLang="ar-SA" sz="1600" dirty="0">
              <a:solidFill>
                <a:srgbClr val="000000"/>
              </a:solidFill>
            </a:endParaRPr>
          </a:p>
          <a:p>
            <a:pPr fontAlgn="base">
              <a:spcBef>
                <a:spcPct val="0"/>
              </a:spcBef>
              <a:spcAft>
                <a:spcPct val="0"/>
              </a:spcAft>
            </a:pPr>
            <a:r>
              <a:rPr lang="ar-SA" altLang="ar-SA" sz="3200" dirty="0">
                <a:solidFill>
                  <a:srgbClr val="333333"/>
                </a:solidFill>
                <a:latin typeface="inherit"/>
              </a:rPr>
              <a:t>              maximum Doppler spread</a:t>
            </a:r>
            <a:endParaRPr lang="ar-SA" altLang="ar-SA" sz="3200" dirty="0">
              <a:solidFill>
                <a:srgbClr val="333333"/>
              </a:solidFill>
              <a:latin typeface="Charis"/>
            </a:endParaRPr>
          </a:p>
          <a:p>
            <a:pPr fontAlgn="base">
              <a:spcBef>
                <a:spcPct val="0"/>
              </a:spcBef>
              <a:spcAft>
                <a:spcPct val="0"/>
              </a:spcAft>
            </a:pPr>
            <a:r>
              <a:rPr lang="ar-SA" altLang="ar-SA" sz="3200" i="1" dirty="0">
                <a:solidFill>
                  <a:srgbClr val="333333"/>
                </a:solidFill>
                <a:latin typeface="inherit"/>
              </a:rPr>
              <a:t>v</a:t>
            </a:r>
            <a:r>
              <a:rPr lang="ar-SA" altLang="ar-SA" sz="3200" dirty="0">
                <a:solidFill>
                  <a:srgbClr val="333333"/>
                </a:solidFill>
                <a:latin typeface="inherit"/>
              </a:rPr>
              <a:t> = velocity moving vehicle</a:t>
            </a:r>
            <a:r>
              <a:rPr lang="en-US" altLang="ar-SA" sz="3200" dirty="0">
                <a:solidFill>
                  <a:srgbClr val="333333"/>
                </a:solidFill>
                <a:latin typeface="inherit"/>
              </a:rPr>
              <a:t> </a:t>
            </a:r>
            <a:endParaRPr lang="ar-SA" altLang="ar-SA" sz="3200" dirty="0">
              <a:solidFill>
                <a:srgbClr val="333333"/>
              </a:solidFill>
              <a:latin typeface="Charis"/>
            </a:endParaRPr>
          </a:p>
          <a:p>
            <a:pPr fontAlgn="base">
              <a:spcBef>
                <a:spcPct val="0"/>
              </a:spcBef>
              <a:spcAft>
                <a:spcPct val="0"/>
              </a:spcAft>
            </a:pPr>
            <a:r>
              <a:rPr lang="ar-SA" altLang="ar-SA" sz="3200" dirty="0">
                <a:solidFill>
                  <a:srgbClr val="333333"/>
                </a:solidFill>
                <a:latin typeface="inherit"/>
              </a:rPr>
              <a:t>= λ = wavelength = </a:t>
            </a:r>
            <a:r>
              <a:rPr lang="ar-SA" altLang="ar-SA" sz="3200" i="1" dirty="0">
                <a:solidFill>
                  <a:srgbClr val="333333"/>
                </a:solidFill>
                <a:latin typeface="inherit"/>
              </a:rPr>
              <a:t>c</a:t>
            </a:r>
            <a:r>
              <a:rPr lang="ar-SA" altLang="ar-SA" sz="3200" dirty="0">
                <a:solidFill>
                  <a:srgbClr val="333333"/>
                </a:solidFill>
                <a:latin typeface="inherit"/>
              </a:rPr>
              <a:t>/</a:t>
            </a:r>
            <a:r>
              <a:rPr lang="ar-SA" altLang="ar-SA" sz="3200" i="1" dirty="0">
                <a:solidFill>
                  <a:srgbClr val="333333"/>
                </a:solidFill>
                <a:latin typeface="inherit"/>
              </a:rPr>
              <a:t>f</a:t>
            </a:r>
            <a:endParaRPr lang="ar-SA" altLang="ar-SA" sz="3200" dirty="0">
              <a:solidFill>
                <a:srgbClr val="333333"/>
              </a:solidFill>
              <a:latin typeface="Charis"/>
            </a:endParaRPr>
          </a:p>
          <a:p>
            <a:pPr fontAlgn="base">
              <a:spcBef>
                <a:spcPct val="0"/>
              </a:spcBef>
              <a:spcAft>
                <a:spcPct val="0"/>
              </a:spcAft>
            </a:pPr>
            <a:r>
              <a:rPr lang="ar-SA" altLang="ar-SA" sz="3200" i="1" dirty="0">
                <a:solidFill>
                  <a:srgbClr val="333333"/>
                </a:solidFill>
                <a:latin typeface="inherit"/>
              </a:rPr>
              <a:t>f</a:t>
            </a:r>
            <a:r>
              <a:rPr lang="ar-SA" altLang="ar-SA" sz="3200" dirty="0">
                <a:solidFill>
                  <a:srgbClr val="333333"/>
                </a:solidFill>
                <a:latin typeface="inherit"/>
              </a:rPr>
              <a:t> = frequency of carrier</a:t>
            </a:r>
          </a:p>
        </p:txBody>
      </p:sp>
      <p:pic>
        <p:nvPicPr>
          <p:cNvPr id="9222"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333" y="4373168"/>
            <a:ext cx="1267766" cy="50363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717431" y="6165823"/>
            <a:ext cx="8757139" cy="461665"/>
          </a:xfrm>
          <a:prstGeom prst="rect">
            <a:avLst/>
          </a:prstGeom>
        </p:spPr>
        <p:txBody>
          <a:bodyPr wrap="square">
            <a:spAutoFit/>
          </a:bodyPr>
          <a:lstStyle/>
          <a:p>
            <a:pPr fontAlgn="base">
              <a:spcBef>
                <a:spcPct val="0"/>
              </a:spcBef>
              <a:spcAft>
                <a:spcPct val="0"/>
              </a:spcAft>
            </a:pPr>
            <a:r>
              <a:rPr lang="en-US" sz="2400" i="1" dirty="0">
                <a:solidFill>
                  <a:srgbClr val="333333"/>
                </a:solidFill>
                <a:latin typeface="Charis"/>
              </a:rPr>
              <a:t>c</a:t>
            </a:r>
            <a:r>
              <a:rPr lang="en-US" sz="2400" dirty="0">
                <a:solidFill>
                  <a:srgbClr val="333333"/>
                </a:solidFill>
                <a:latin typeface="Charis"/>
              </a:rPr>
              <a:t> = speed of electromagnetic wave in free space (3 × 10</a:t>
            </a:r>
            <a:r>
              <a:rPr lang="en-US" sz="2400" baseline="30000" dirty="0">
                <a:solidFill>
                  <a:srgbClr val="666666"/>
                </a:solidFill>
                <a:latin typeface="Charis"/>
              </a:rPr>
              <a:t>8</a:t>
            </a:r>
            <a:r>
              <a:rPr lang="en-US" sz="2400" dirty="0">
                <a:solidFill>
                  <a:srgbClr val="333333"/>
                </a:solidFill>
                <a:latin typeface="Charis"/>
              </a:rPr>
              <a:t> m/s)</a:t>
            </a:r>
            <a:endParaRPr lang="ar-SA"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14928888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Coherence Time</a:t>
            </a:r>
            <a:endParaRPr lang="ar-SA" dirty="0"/>
          </a:p>
        </p:txBody>
      </p:sp>
      <p:sp>
        <p:nvSpPr>
          <p:cNvPr id="3" name="Content Placeholder 2"/>
          <p:cNvSpPr>
            <a:spLocks noGrp="1"/>
          </p:cNvSpPr>
          <p:nvPr>
            <p:ph idx="1"/>
          </p:nvPr>
        </p:nvSpPr>
        <p:spPr>
          <a:xfrm>
            <a:off x="402957" y="1600201"/>
            <a:ext cx="11522344" cy="6781799"/>
          </a:xfrm>
        </p:spPr>
        <p:txBody>
          <a:bodyPr/>
          <a:lstStyle/>
          <a:p>
            <a:pPr algn="l" rtl="0"/>
            <a:r>
              <a:rPr lang="ar-SA" dirty="0"/>
              <a:t>If the transmitted symbol interval, Ts, exceeds Tc, then the channel will change during the symbol interval and symbol distortion will occur. </a:t>
            </a:r>
          </a:p>
          <a:p>
            <a:pPr algn="l" rtl="0"/>
            <a:r>
              <a:rPr lang="ar-SA" dirty="0"/>
              <a:t>In such cases, a matched filter is impossible without equalization and correlator losses occur. A Rayleigh fading signal may change amplitude significantly in the interval Tc.</a:t>
            </a:r>
            <a:endParaRPr lang="en-US" dirty="0"/>
          </a:p>
          <a:p>
            <a:pPr algn="l" rtl="0"/>
            <a:endParaRPr lang="ar-SA" dirty="0"/>
          </a:p>
        </p:txBody>
      </p:sp>
    </p:spTree>
    <p:extLst>
      <p:ext uri="{BB962C8B-B14F-4D97-AF65-F5344CB8AC3E}">
        <p14:creationId xmlns:p14="http://schemas.microsoft.com/office/powerpoint/2010/main" val="4013418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278968" y="1441342"/>
            <a:ext cx="11913031" cy="5532895"/>
          </a:xfrm>
        </p:spPr>
        <p:txBody>
          <a:bodyPr/>
          <a:lstStyle/>
          <a:p>
            <a:pPr marL="0" indent="0" algn="l" rtl="0">
              <a:buNone/>
            </a:pPr>
            <a:r>
              <a:rPr lang="en-US" sz="2400" dirty="0"/>
              <a:t>Assuming the speed of a vehicle is equal to 60 mph (88 </a:t>
            </a:r>
            <a:r>
              <a:rPr lang="en-US" sz="2400" dirty="0" err="1"/>
              <a:t>ft</a:t>
            </a:r>
            <a:r>
              <a:rPr lang="en-US" sz="2400" dirty="0"/>
              <a:t>/sec), carrier frequency, fc = 860 MHz, and </a:t>
            </a:r>
            <a:r>
              <a:rPr lang="en-US" sz="2400" dirty="0" err="1"/>
              <a:t>rms</a:t>
            </a:r>
            <a:r>
              <a:rPr lang="en-US" sz="2400" dirty="0"/>
              <a:t> delay spread </a:t>
            </a:r>
            <a:r>
              <a:rPr lang="en-US" sz="2400" dirty="0" err="1"/>
              <a:t>τd</a:t>
            </a:r>
            <a:r>
              <a:rPr lang="en-US" sz="2400" dirty="0"/>
              <a:t> = 2μ sec, calculate coherence time and coherence bandwidth. At a coded symbol rate of 19.2 kbps (IS-95) what kind of symbol distortion will be experienced? What type of fading will be experienced by the IS-95 channel?</a:t>
            </a:r>
          </a:p>
          <a:p>
            <a:pPr algn="l" rtl="0"/>
            <a:endParaRPr lang="en-US" sz="2400" dirty="0"/>
          </a:p>
          <a:p>
            <a:pPr algn="l" rtl="0"/>
            <a:endParaRPr lang="en-US" sz="2400" dirty="0"/>
          </a:p>
          <a:p>
            <a:pPr algn="l" rtl="0"/>
            <a:endParaRPr lang="en-US" sz="2400" dirty="0"/>
          </a:p>
          <a:p>
            <a:pPr algn="l" rtl="0"/>
            <a:endParaRPr lang="en-US" sz="2400" dirty="0"/>
          </a:p>
          <a:p>
            <a:pPr algn="l" rtl="0"/>
            <a:endParaRPr lang="en-US" sz="2400" dirty="0"/>
          </a:p>
          <a:p>
            <a:pPr algn="l" rtl="0"/>
            <a:endParaRPr lang="en-US" sz="2000" dirty="0"/>
          </a:p>
          <a:p>
            <a:pPr algn="l" rtl="0"/>
            <a:r>
              <a:rPr lang="en-US" sz="2000" dirty="0"/>
              <a:t>The symbol interval is much smaller compared to the channel coherence time. Symbol distortion is, therefore, minimal. In this case fading is slow.</a:t>
            </a:r>
            <a:endParaRPr lang="en-US" sz="1600" dirty="0"/>
          </a:p>
        </p:txBody>
      </p:sp>
      <p:sp>
        <p:nvSpPr>
          <p:cNvPr id="4" name="Rectangle 3">
            <a:extLst>
              <a:ext uri="{FF2B5EF4-FFF2-40B4-BE49-F238E27FC236}">
                <a16:creationId xmlns:a16="http://schemas.microsoft.com/office/drawing/2014/main" id="{910498E7-E376-7E45-9C5E-CD1DF4DCEA6A}"/>
              </a:ext>
            </a:extLst>
          </p:cNvPr>
          <p:cNvSpPr/>
          <p:nvPr/>
        </p:nvSpPr>
        <p:spPr>
          <a:xfrm>
            <a:off x="278968" y="2974538"/>
            <a:ext cx="1385892" cy="461665"/>
          </a:xfrm>
          <a:prstGeom prst="rect">
            <a:avLst/>
          </a:prstGeom>
        </p:spPr>
        <p:txBody>
          <a:bodyPr wrap="none">
            <a:spAutoFit/>
          </a:bodyPr>
          <a:lstStyle/>
          <a:p>
            <a:r>
              <a:rPr lang="en-US" sz="2400" dirty="0">
                <a:solidFill>
                  <a:schemeClr val="tx2"/>
                </a:solidFill>
                <a:latin typeface="+mj-lt"/>
                <a:ea typeface="宋体" panose="02010600030101010101" pitchFamily="2" charset="-122"/>
                <a:cs typeface="+mj-cs"/>
              </a:rPr>
              <a:t>Solution:</a:t>
            </a:r>
            <a:endParaRPr lang="en-US" sz="1600" dirty="0"/>
          </a:p>
        </p:txBody>
      </p:sp>
      <p:sp>
        <p:nvSpPr>
          <p:cNvPr id="5" name="AutoShape 2" descr="https://learning.oreilly.com/library/view/wireless-communications/9780123735805/OEBPS/images/B9780123735805500375_si22.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pic>
        <p:nvPicPr>
          <p:cNvPr id="7170" name="Picture 2" descr="https://learning.oreilly.com/library/view/wireless-communications/9780123735805/OEBPS/images/B9780123735805500375_si3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343" y="3271682"/>
            <a:ext cx="7981373" cy="16192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earning.oreilly.com/library/view/wireless-communications/9780123735805/OEBPS/images/B9780123735805500375_si3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844" y="4921627"/>
            <a:ext cx="2226130" cy="52300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earning.oreilly.com/library/view/wireless-communications/9780123735805/OEBPS/images/B9780123735805500375_si3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697" y="6194996"/>
            <a:ext cx="7333742" cy="52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902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Signal Fading Statistics</a:t>
            </a:r>
          </a:p>
        </p:txBody>
      </p:sp>
      <p:sp>
        <p:nvSpPr>
          <p:cNvPr id="3" name="Content Placeholder 2"/>
          <p:cNvSpPr>
            <a:spLocks noGrp="1"/>
          </p:cNvSpPr>
          <p:nvPr>
            <p:ph idx="1"/>
          </p:nvPr>
        </p:nvSpPr>
        <p:spPr>
          <a:xfrm>
            <a:off x="216976" y="1447801"/>
            <a:ext cx="6564824" cy="5257800"/>
          </a:xfrm>
        </p:spPr>
        <p:txBody>
          <a:bodyPr/>
          <a:lstStyle/>
          <a:p>
            <a:pPr algn="l" rtl="0"/>
            <a:r>
              <a:rPr lang="en-US" sz="2400" dirty="0"/>
              <a:t>Rapid variations (fast fading) in signal power caused by local </a:t>
            </a:r>
            <a:r>
              <a:rPr lang="en-US" sz="2400" dirty="0" err="1"/>
              <a:t>multipaths</a:t>
            </a:r>
            <a:r>
              <a:rPr lang="en-US" sz="2400" dirty="0"/>
              <a:t> are represented by </a:t>
            </a:r>
            <a:r>
              <a:rPr lang="en-US" sz="2400" b="1" dirty="0"/>
              <a:t>Rayleigh distribution. </a:t>
            </a:r>
          </a:p>
          <a:p>
            <a:pPr algn="l" rtl="0"/>
            <a:r>
              <a:rPr lang="en-US" sz="2400" dirty="0"/>
              <a:t>The long-term variations in the mean level are denoted by lognormal distribution. With a LOS propagation path, the </a:t>
            </a:r>
            <a:r>
              <a:rPr lang="en-US" sz="2400" b="1" dirty="0" err="1"/>
              <a:t>Rician</a:t>
            </a:r>
            <a:r>
              <a:rPr lang="en-US" sz="2400" b="1" dirty="0"/>
              <a:t> distribution</a:t>
            </a:r>
            <a:r>
              <a:rPr lang="en-US" sz="2400" dirty="0"/>
              <a:t> is often used for fast fading. </a:t>
            </a:r>
          </a:p>
          <a:p>
            <a:pPr algn="l" rtl="0"/>
            <a:endParaRPr lang="en-US" sz="2400" dirty="0"/>
          </a:p>
          <a:p>
            <a:pPr algn="l" rtl="0"/>
            <a:endParaRPr lang="ar-SA" sz="2400" dirty="0">
              <a:solidFill>
                <a:srgbClr val="FF0000"/>
              </a:solidFill>
            </a:endParaRPr>
          </a:p>
        </p:txBody>
      </p:sp>
      <p:pic>
        <p:nvPicPr>
          <p:cNvPr id="3076" name="Picture 4" descr="https://learning.oreilly.com/library/view/wireless-communications/9780123735805/OEBPS/images/B9780123735805500375_f03-07-97801237358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371600"/>
            <a:ext cx="541019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60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sp>
        <p:nvSpPr>
          <p:cNvPr id="3" name="Content Placeholder 2"/>
          <p:cNvSpPr>
            <a:spLocks noGrp="1"/>
          </p:cNvSpPr>
          <p:nvPr>
            <p:ph idx="1"/>
          </p:nvPr>
        </p:nvSpPr>
        <p:spPr>
          <a:xfrm>
            <a:off x="201478" y="1552575"/>
            <a:ext cx="11738639" cy="5038402"/>
          </a:xfrm>
        </p:spPr>
        <p:txBody>
          <a:bodyPr/>
          <a:lstStyle/>
          <a:p>
            <a:pPr algn="l" rtl="0"/>
            <a:r>
              <a:rPr lang="en-US" sz="2400" dirty="0"/>
              <a:t>The long-term variations in the mean level are denoted by </a:t>
            </a:r>
            <a:r>
              <a:rPr lang="en-US" sz="2400" b="1" dirty="0"/>
              <a:t>lognormal distribution.</a:t>
            </a:r>
          </a:p>
          <a:p>
            <a:pPr algn="l" rtl="0"/>
            <a:endParaRPr lang="ar-SA" dirty="0"/>
          </a:p>
        </p:txBody>
      </p:sp>
      <p:pic>
        <p:nvPicPr>
          <p:cNvPr id="8194" name="Picture 2" descr="https://learning.oreilly.com/library/view/wireless-communications/9780123735805/OEBPS/images/B9780123735805500375_f03-08-97801237358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41" y="2571427"/>
            <a:ext cx="10585342"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276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for Multipath Fading</a:t>
            </a:r>
            <a:endParaRPr lang="ar-SA" b="1" dirty="0"/>
          </a:p>
        </p:txBody>
      </p:sp>
      <p:sp>
        <p:nvSpPr>
          <p:cNvPr id="3" name="Content Placeholder 2"/>
          <p:cNvSpPr>
            <a:spLocks noGrp="1"/>
          </p:cNvSpPr>
          <p:nvPr>
            <p:ph idx="1"/>
          </p:nvPr>
        </p:nvSpPr>
        <p:spPr>
          <a:xfrm>
            <a:off x="294468" y="1447801"/>
            <a:ext cx="7935132" cy="5410199"/>
          </a:xfrm>
        </p:spPr>
        <p:txBody>
          <a:bodyPr/>
          <a:lstStyle/>
          <a:p>
            <a:pPr marL="0" indent="0" algn="l" rtl="0">
              <a:buNone/>
            </a:pPr>
            <a:r>
              <a:rPr lang="en-US" sz="2400" b="1" dirty="0"/>
              <a:t>Rayleigh fading </a:t>
            </a:r>
          </a:p>
          <a:p>
            <a:pPr algn="l" rtl="0"/>
            <a:r>
              <a:rPr lang="en-US" sz="2400" dirty="0"/>
              <a:t>• (infinitely) large collection of reflected waves </a:t>
            </a:r>
          </a:p>
          <a:p>
            <a:pPr algn="l" rtl="0"/>
            <a:r>
              <a:rPr lang="en-US" sz="2400" dirty="0"/>
              <a:t>• Appropriate for </a:t>
            </a:r>
            <a:r>
              <a:rPr lang="en-US" sz="2400" dirty="0" err="1"/>
              <a:t>macrocells</a:t>
            </a:r>
            <a:r>
              <a:rPr lang="en-US" sz="2400" dirty="0"/>
              <a:t> in urban environment </a:t>
            </a:r>
          </a:p>
          <a:p>
            <a:pPr algn="l" rtl="0"/>
            <a:r>
              <a:rPr lang="en-US" sz="2400" dirty="0"/>
              <a:t>• Simple model leads to powerful mathematical framework</a:t>
            </a:r>
          </a:p>
          <a:p>
            <a:pPr marL="0" indent="0" algn="l" rtl="0">
              <a:buNone/>
            </a:pPr>
            <a:endParaRPr lang="en-US" sz="2400" b="1" dirty="0"/>
          </a:p>
          <a:p>
            <a:pPr marL="0" indent="0" algn="l" rtl="0">
              <a:buNone/>
            </a:pPr>
            <a:r>
              <a:rPr lang="en-US" sz="2400" b="1" dirty="0" err="1"/>
              <a:t>Ricean</a:t>
            </a:r>
            <a:r>
              <a:rPr lang="en-US" sz="2400" b="1" dirty="0"/>
              <a:t> fading </a:t>
            </a:r>
          </a:p>
          <a:p>
            <a:pPr marL="0" indent="0" algn="l" rtl="0">
              <a:buNone/>
            </a:pPr>
            <a:r>
              <a:rPr lang="en-US" sz="2400" dirty="0"/>
              <a:t>• (infinitely) large collection of reflected waves plus line-of sight </a:t>
            </a:r>
          </a:p>
          <a:p>
            <a:pPr marL="0" indent="0" algn="l" rtl="0">
              <a:buNone/>
            </a:pPr>
            <a:r>
              <a:rPr lang="en-US" sz="2400" dirty="0"/>
              <a:t>• Appropriate for micro-cells </a:t>
            </a:r>
          </a:p>
          <a:p>
            <a:pPr marL="0" indent="0" algn="l" rtl="0">
              <a:buNone/>
            </a:pPr>
            <a:r>
              <a:rPr lang="en-US" sz="2400" dirty="0"/>
              <a:t>• Mathematically more complicated</a:t>
            </a:r>
          </a:p>
        </p:txBody>
      </p:sp>
      <p:pic>
        <p:nvPicPr>
          <p:cNvPr id="4" name="Picture 3"/>
          <p:cNvPicPr>
            <a:picLocks noChangeAspect="1"/>
          </p:cNvPicPr>
          <p:nvPr/>
        </p:nvPicPr>
        <p:blipFill>
          <a:blip r:embed="rId2"/>
          <a:stretch>
            <a:fillRect/>
          </a:stretch>
        </p:blipFill>
        <p:spPr>
          <a:xfrm>
            <a:off x="8772040" y="2286001"/>
            <a:ext cx="2827311" cy="1609725"/>
          </a:xfrm>
          <a:prstGeom prst="rect">
            <a:avLst/>
          </a:prstGeom>
        </p:spPr>
      </p:pic>
      <p:pic>
        <p:nvPicPr>
          <p:cNvPr id="5" name="Picture 4"/>
          <p:cNvPicPr>
            <a:picLocks noChangeAspect="1"/>
          </p:cNvPicPr>
          <p:nvPr/>
        </p:nvPicPr>
        <p:blipFill>
          <a:blip r:embed="rId3"/>
          <a:stretch>
            <a:fillRect/>
          </a:stretch>
        </p:blipFill>
        <p:spPr>
          <a:xfrm>
            <a:off x="9020014" y="5105401"/>
            <a:ext cx="2609817" cy="1381125"/>
          </a:xfrm>
          <a:prstGeom prst="rect">
            <a:avLst/>
          </a:prstGeom>
        </p:spPr>
      </p:pic>
    </p:spTree>
    <p:extLst>
      <p:ext uri="{BB962C8B-B14F-4D97-AF65-F5344CB8AC3E}">
        <p14:creationId xmlns:p14="http://schemas.microsoft.com/office/powerpoint/2010/main" val="1216865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Propagation Path-Loss Models</a:t>
            </a:r>
            <a:endParaRPr lang="ar-SA" dirty="0"/>
          </a:p>
        </p:txBody>
      </p:sp>
      <p:sp>
        <p:nvSpPr>
          <p:cNvPr id="3" name="Content Placeholder 2"/>
          <p:cNvSpPr>
            <a:spLocks noGrp="1"/>
          </p:cNvSpPr>
          <p:nvPr>
            <p:ph idx="1"/>
          </p:nvPr>
        </p:nvSpPr>
        <p:spPr>
          <a:xfrm>
            <a:off x="278969" y="1552575"/>
            <a:ext cx="11661148" cy="4114800"/>
          </a:xfrm>
        </p:spPr>
        <p:txBody>
          <a:bodyPr/>
          <a:lstStyle/>
          <a:p>
            <a:pPr marL="0" indent="0" algn="l" rtl="0">
              <a:buNone/>
            </a:pPr>
            <a:r>
              <a:rPr lang="en-US" sz="2400" dirty="0"/>
              <a:t>Propagation path-loss models play an important role in the design of cellular systems to specify key system parameters such as transmission power, frequency, antenna heights, and so on. Several models have been proposed for cellular systems operating in different environments (indoor, outdoor, urban, suburban, rural).</a:t>
            </a:r>
          </a:p>
          <a:p>
            <a:pPr marL="0" indent="0" algn="l" rtl="0">
              <a:buNone/>
            </a:pPr>
            <a:r>
              <a:rPr lang="en-US" sz="2400" dirty="0"/>
              <a:t>We discuss two widely used empirical models: </a:t>
            </a:r>
          </a:p>
          <a:p>
            <a:pPr algn="l" rtl="0"/>
            <a:r>
              <a:rPr lang="en-US" sz="2400" dirty="0"/>
              <a:t>Okumura/</a:t>
            </a:r>
            <a:r>
              <a:rPr lang="en-US" sz="2400" dirty="0" err="1"/>
              <a:t>Hata</a:t>
            </a:r>
            <a:r>
              <a:rPr lang="en-US" sz="2400" dirty="0"/>
              <a:t> and </a:t>
            </a:r>
          </a:p>
          <a:p>
            <a:pPr algn="l" rtl="0"/>
            <a:r>
              <a:rPr lang="en-US" sz="2400" dirty="0"/>
              <a:t>COST 231 models. </a:t>
            </a:r>
            <a:endParaRPr lang="ar-SA" sz="2400" dirty="0"/>
          </a:p>
        </p:txBody>
      </p:sp>
    </p:spTree>
    <p:extLst>
      <p:ext uri="{BB962C8B-B14F-4D97-AF65-F5344CB8AC3E}">
        <p14:creationId xmlns:p14="http://schemas.microsoft.com/office/powerpoint/2010/main" val="1537452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828800" y="341452"/>
            <a:ext cx="9149946" cy="957072"/>
          </a:xfrm>
        </p:spPr>
        <p:txBody>
          <a:bodyPr>
            <a:normAutofit/>
          </a:bodyPr>
          <a:lstStyle/>
          <a:p>
            <a:r>
              <a:rPr lang="en-US" sz="3200" b="1" dirty="0">
                <a:latin typeface="Univers-Bold"/>
              </a:rPr>
              <a:t>Okumura/</a:t>
            </a:r>
            <a:r>
              <a:rPr lang="en-US" sz="3200" b="1" dirty="0" err="1">
                <a:latin typeface="Univers-Bold"/>
              </a:rPr>
              <a:t>Hata</a:t>
            </a:r>
            <a:r>
              <a:rPr lang="en-US" sz="3200" b="1" dirty="0">
                <a:latin typeface="Univers-Bold"/>
              </a:rPr>
              <a:t> Model</a:t>
            </a:r>
          </a:p>
        </p:txBody>
      </p:sp>
      <p:sp>
        <p:nvSpPr>
          <p:cNvPr id="5" name="Rectangle 4"/>
          <p:cNvSpPr/>
          <p:nvPr/>
        </p:nvSpPr>
        <p:spPr>
          <a:xfrm>
            <a:off x="294467" y="1648811"/>
            <a:ext cx="11313763" cy="3354765"/>
          </a:xfrm>
          <a:prstGeom prst="rect">
            <a:avLst/>
          </a:prstGeom>
        </p:spPr>
        <p:txBody>
          <a:bodyPr wrap="square">
            <a:spAutoFit/>
          </a:bodyPr>
          <a:lstStyle/>
          <a:p>
            <a:pPr fontAlgn="base">
              <a:spcBef>
                <a:spcPct val="0"/>
              </a:spcBef>
              <a:spcAft>
                <a:spcPct val="0"/>
              </a:spcAft>
            </a:pPr>
            <a:r>
              <a:rPr lang="en-US" sz="2400" dirty="0">
                <a:solidFill>
                  <a:srgbClr val="000000"/>
                </a:solidFill>
                <a:latin typeface="Tahoma"/>
              </a:rPr>
              <a:t>Okumura analyzed path-loss characteristics based on a large amount of experimental   data collected around Tokyo, Japan </a:t>
            </a:r>
          </a:p>
          <a:p>
            <a:pPr marL="342900" indent="-342900" fontAlgn="base">
              <a:spcBef>
                <a:spcPct val="0"/>
              </a:spcBef>
              <a:spcAft>
                <a:spcPct val="0"/>
              </a:spcAft>
              <a:buFont typeface="Arial" panose="020B0604020202020204" pitchFamily="34" charset="0"/>
              <a:buChar char="•"/>
            </a:pPr>
            <a:endParaRPr lang="en-US" sz="2400" dirty="0">
              <a:solidFill>
                <a:srgbClr val="000000"/>
              </a:solidFill>
              <a:latin typeface="Tahoma"/>
            </a:endParaRPr>
          </a:p>
          <a:p>
            <a:pPr fontAlgn="base">
              <a:spcBef>
                <a:spcPct val="0"/>
              </a:spcBef>
              <a:spcAft>
                <a:spcPct val="0"/>
              </a:spcAft>
            </a:pPr>
            <a:r>
              <a:rPr lang="en-US" sz="2400" dirty="0" err="1">
                <a:solidFill>
                  <a:srgbClr val="000000"/>
                </a:solidFill>
                <a:latin typeface="Tahoma"/>
              </a:rPr>
              <a:t>Hata</a:t>
            </a:r>
            <a:r>
              <a:rPr lang="en-US" sz="2400" dirty="0">
                <a:solidFill>
                  <a:srgbClr val="000000"/>
                </a:solidFill>
                <a:latin typeface="Tahoma"/>
              </a:rPr>
              <a:t> derived empirical formulas for the median path loss (L-50) to fit Okumura curves. </a:t>
            </a:r>
            <a:r>
              <a:rPr lang="en-US" sz="2400" dirty="0" err="1">
                <a:solidFill>
                  <a:srgbClr val="000000"/>
                </a:solidFill>
                <a:latin typeface="Tahoma"/>
              </a:rPr>
              <a:t>Hata’s</a:t>
            </a:r>
            <a:r>
              <a:rPr lang="en-US" sz="2400" dirty="0">
                <a:solidFill>
                  <a:srgbClr val="000000"/>
                </a:solidFill>
                <a:latin typeface="Tahoma"/>
              </a:rPr>
              <a:t> equations are classified into three models:</a:t>
            </a:r>
          </a:p>
          <a:p>
            <a:pPr marL="457200" indent="-457200" fontAlgn="base">
              <a:spcBef>
                <a:spcPct val="0"/>
              </a:spcBef>
              <a:spcAft>
                <a:spcPct val="0"/>
              </a:spcAft>
              <a:buFontTx/>
              <a:buAutoNum type="arabicPeriod"/>
            </a:pPr>
            <a:r>
              <a:rPr lang="en-US" sz="2400" dirty="0">
                <a:solidFill>
                  <a:srgbClr val="000000"/>
                </a:solidFill>
                <a:latin typeface="Tahoma"/>
              </a:rPr>
              <a:t>Typical Urban</a:t>
            </a:r>
          </a:p>
          <a:p>
            <a:pPr marL="457200" indent="-457200" fontAlgn="base">
              <a:spcBef>
                <a:spcPct val="0"/>
              </a:spcBef>
              <a:spcAft>
                <a:spcPct val="0"/>
              </a:spcAft>
              <a:buFontTx/>
              <a:buAutoNum type="arabicPeriod"/>
            </a:pPr>
            <a:r>
              <a:rPr lang="en-US" sz="2400" dirty="0">
                <a:solidFill>
                  <a:srgbClr val="000000"/>
                </a:solidFill>
                <a:latin typeface="Tahoma"/>
              </a:rPr>
              <a:t>Typical Suburban</a:t>
            </a:r>
          </a:p>
          <a:p>
            <a:pPr marL="457200" indent="-457200" fontAlgn="base">
              <a:spcBef>
                <a:spcPct val="0"/>
              </a:spcBef>
              <a:spcAft>
                <a:spcPct val="0"/>
              </a:spcAft>
              <a:buFontTx/>
              <a:buAutoNum type="arabicPeriod"/>
            </a:pPr>
            <a:r>
              <a:rPr lang="en-US" sz="2400" dirty="0">
                <a:solidFill>
                  <a:srgbClr val="000000"/>
                </a:solidFill>
                <a:latin typeface="Tahoma"/>
              </a:rPr>
              <a:t>Rural</a:t>
            </a:r>
          </a:p>
          <a:p>
            <a:pPr marL="457200" indent="-457200" fontAlgn="base">
              <a:spcBef>
                <a:spcPct val="0"/>
              </a:spcBef>
              <a:spcAft>
                <a:spcPct val="0"/>
              </a:spcAft>
              <a:buFontTx/>
              <a:buAutoNum type="arabicPeriod"/>
            </a:pPr>
            <a:endParaRPr lang="ar-SA" sz="20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1437061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Propagation Mechanisms</a:t>
            </a:r>
            <a:endParaRPr lang="ar-SA" dirty="0"/>
          </a:p>
        </p:txBody>
      </p:sp>
      <p:sp>
        <p:nvSpPr>
          <p:cNvPr id="3" name="Content Placeholder 2"/>
          <p:cNvSpPr>
            <a:spLocks noGrp="1"/>
          </p:cNvSpPr>
          <p:nvPr>
            <p:ph idx="1"/>
          </p:nvPr>
        </p:nvSpPr>
        <p:spPr>
          <a:xfrm>
            <a:off x="1524000" y="1552575"/>
            <a:ext cx="8955088" cy="5457825"/>
          </a:xfrm>
        </p:spPr>
        <p:txBody>
          <a:bodyPr/>
          <a:lstStyle/>
          <a:p>
            <a:pPr algn="l" rtl="0"/>
            <a:r>
              <a:rPr lang="en-US" sz="2400" dirty="0"/>
              <a:t>Reflection, diffraction, and scattering:</a:t>
            </a:r>
          </a:p>
          <a:p>
            <a:pPr algn="l" rtl="0"/>
            <a:r>
              <a:rPr lang="en-US" sz="2400" b="1" dirty="0"/>
              <a:t>Reflection</a:t>
            </a:r>
            <a:r>
              <a:rPr lang="en-US" sz="2400" dirty="0"/>
              <a:t> occurs when a propagating electromagnetic wave impinges upon an object </a:t>
            </a:r>
          </a:p>
          <a:p>
            <a:pPr algn="l" rtl="0"/>
            <a:r>
              <a:rPr lang="en-US" sz="2400" b="1" dirty="0"/>
              <a:t>Diffraction</a:t>
            </a:r>
            <a:r>
              <a:rPr lang="en-US" sz="2400" dirty="0"/>
              <a:t> occurs when the radio path between the transmitter and receiver is obstructed by a surface that has sharp edges EE4367 Telecom. Switching &amp; Transmission Prof. Murat </a:t>
            </a:r>
            <a:r>
              <a:rPr lang="en-US" sz="2400" dirty="0" err="1"/>
              <a:t>Torlak</a:t>
            </a:r>
            <a:endParaRPr lang="en-US" sz="2400" dirty="0"/>
          </a:p>
          <a:p>
            <a:pPr algn="l" rtl="0"/>
            <a:r>
              <a:rPr lang="en-US" sz="2400" b="1" dirty="0"/>
              <a:t> Scattering </a:t>
            </a:r>
            <a:r>
              <a:rPr lang="en-US" sz="2400" dirty="0"/>
              <a:t>occurs when the medium through which the wave travels consists of objects with dimensions that are small compared to the wavelength, or the number of obstacles per unit volume is large.</a:t>
            </a:r>
            <a:endParaRPr lang="ar-SA" dirty="0"/>
          </a:p>
        </p:txBody>
      </p:sp>
    </p:spTree>
    <p:extLst>
      <p:ext uri="{BB962C8B-B14F-4D97-AF65-F5344CB8AC3E}">
        <p14:creationId xmlns:p14="http://schemas.microsoft.com/office/powerpoint/2010/main" val="10597583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673817" y="381000"/>
            <a:ext cx="9381129" cy="880872"/>
          </a:xfrm>
        </p:spPr>
        <p:txBody>
          <a:bodyPr>
            <a:normAutofit/>
          </a:bodyPr>
          <a:lstStyle/>
          <a:p>
            <a:r>
              <a:rPr lang="en-US" sz="3600" b="1" dirty="0">
                <a:latin typeface="Univers-Bold"/>
              </a:rPr>
              <a:t>Okumura/</a:t>
            </a:r>
            <a:r>
              <a:rPr lang="en-US" sz="3600" b="1" dirty="0" err="1">
                <a:latin typeface="Univers-Bold"/>
              </a:rPr>
              <a:t>Hata</a:t>
            </a:r>
            <a:r>
              <a:rPr lang="en-US" sz="3600" b="1" dirty="0">
                <a:latin typeface="Univers-Bold"/>
              </a:rPr>
              <a:t> Model</a:t>
            </a:r>
          </a:p>
        </p:txBody>
      </p:sp>
      <p:sp>
        <p:nvSpPr>
          <p:cNvPr id="3" name="Rectangle 2"/>
          <p:cNvSpPr/>
          <p:nvPr/>
        </p:nvSpPr>
        <p:spPr>
          <a:xfrm>
            <a:off x="1628758" y="1626241"/>
            <a:ext cx="4572000" cy="1200329"/>
          </a:xfrm>
          <a:prstGeom prst="rect">
            <a:avLst/>
          </a:prstGeom>
        </p:spPr>
        <p:txBody>
          <a:bodyPr>
            <a:spAutoFit/>
          </a:bodyPr>
          <a:lstStyle/>
          <a:p>
            <a:pPr fontAlgn="base">
              <a:spcBef>
                <a:spcPct val="0"/>
              </a:spcBef>
              <a:spcAft>
                <a:spcPct val="0"/>
              </a:spcAft>
            </a:pPr>
            <a:r>
              <a:rPr lang="en-US" sz="2400" dirty="0">
                <a:solidFill>
                  <a:srgbClr val="FF0000"/>
                </a:solidFill>
                <a:latin typeface="Charis"/>
              </a:rPr>
              <a:t>1. </a:t>
            </a:r>
            <a:r>
              <a:rPr lang="en-US" sz="2400" b="1" i="1" dirty="0">
                <a:solidFill>
                  <a:srgbClr val="FF0000"/>
                </a:solidFill>
                <a:latin typeface="Charis"/>
              </a:rPr>
              <a:t>Typical Urban</a:t>
            </a:r>
            <a:endParaRPr lang="en-US" sz="2400" dirty="0">
              <a:solidFill>
                <a:srgbClr val="FF0000"/>
              </a:solidFill>
              <a:latin typeface="Charis"/>
            </a:endParaRPr>
          </a:p>
          <a:p>
            <a:pPr fontAlgn="base">
              <a:spcBef>
                <a:spcPct val="0"/>
              </a:spcBef>
              <a:spcAft>
                <a:spcPct val="0"/>
              </a:spcAft>
            </a:pPr>
            <a:br>
              <a:rPr lang="en-US" sz="2400" dirty="0">
                <a:solidFill>
                  <a:srgbClr val="000000"/>
                </a:solidFill>
                <a:latin typeface="Tahoma" panose="020B0604030504040204" pitchFamily="34" charset="0"/>
              </a:rPr>
            </a:br>
            <a:endParaRPr lang="ar-SA" sz="2400" dirty="0">
              <a:solidFill>
                <a:srgbClr val="000000"/>
              </a:solidFill>
              <a:latin typeface="Tahoma" panose="020B0604030504040204" pitchFamily="34" charset="0"/>
            </a:endParaRPr>
          </a:p>
        </p:txBody>
      </p:sp>
      <p:pic>
        <p:nvPicPr>
          <p:cNvPr id="10242" name="Picture 2" descr="https://learning.oreilly.com/library/view/wireless-communications/9780123735805/OEBPS/images/B9780123735805500375_si4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698" y="2254010"/>
            <a:ext cx="7350327" cy="78617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learning.oreilly.com/library/view/wireless-communications/9780123735805/OEBPS/images/B9780123735805500375_si4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775" y="4120384"/>
            <a:ext cx="5585383" cy="3999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learning.oreilly.com/library/view/wireless-communications/9780123735805/OEBPS/images/B9780123735805500375_si4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1642" y="4741188"/>
            <a:ext cx="5390737"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s://learning.oreilly.com/library/view/wireless-communications/9780123735805/OEBPS/images/B9780123735805500375_si47.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1" y="5878796"/>
            <a:ext cx="4824663" cy="4645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26025" y="3040183"/>
            <a:ext cx="8610600" cy="1015663"/>
          </a:xfrm>
          <a:prstGeom prst="rect">
            <a:avLst/>
          </a:prstGeom>
        </p:spPr>
        <p:txBody>
          <a:bodyPr wrap="square">
            <a:spAutoFit/>
          </a:bodyPr>
          <a:lstStyle/>
          <a:p>
            <a:pPr fontAlgn="base">
              <a:spcBef>
                <a:spcPct val="0"/>
              </a:spcBef>
              <a:spcAft>
                <a:spcPct val="0"/>
              </a:spcAft>
            </a:pPr>
            <a:r>
              <a:rPr lang="en-US" sz="2000" dirty="0">
                <a:solidFill>
                  <a:srgbClr val="333333"/>
                </a:solidFill>
                <a:latin typeface="Charis"/>
              </a:rPr>
              <a:t>where:</a:t>
            </a:r>
          </a:p>
          <a:p>
            <a:pPr fontAlgn="base">
              <a:spcBef>
                <a:spcPct val="0"/>
              </a:spcBef>
              <a:spcAft>
                <a:spcPct val="0"/>
              </a:spcAft>
            </a:pPr>
            <a:r>
              <a:rPr lang="en-US" sz="2000" i="1" dirty="0">
                <a:solidFill>
                  <a:srgbClr val="333333"/>
                </a:solidFill>
                <a:latin typeface="Charis"/>
              </a:rPr>
              <a:t>a</a:t>
            </a:r>
            <a:r>
              <a:rPr lang="en-US" sz="2000" dirty="0">
                <a:solidFill>
                  <a:srgbClr val="333333"/>
                </a:solidFill>
                <a:latin typeface="Charis"/>
              </a:rPr>
              <a:t>(</a:t>
            </a:r>
            <a:r>
              <a:rPr lang="en-US" sz="2000" i="1" dirty="0" err="1">
                <a:solidFill>
                  <a:srgbClr val="333333"/>
                </a:solidFill>
                <a:latin typeface="Charis"/>
              </a:rPr>
              <a:t>h</a:t>
            </a:r>
            <a:r>
              <a:rPr lang="en-US" sz="2000" i="1" baseline="-25000" dirty="0" err="1">
                <a:solidFill>
                  <a:srgbClr val="333333"/>
                </a:solidFill>
                <a:latin typeface="Charis"/>
              </a:rPr>
              <a:t>m</a:t>
            </a:r>
            <a:r>
              <a:rPr lang="en-US" sz="2000" dirty="0">
                <a:solidFill>
                  <a:srgbClr val="333333"/>
                </a:solidFill>
                <a:latin typeface="Charis"/>
              </a:rPr>
              <a:t>) = correction factor (dB) for mobile antenna height as given by:</a:t>
            </a:r>
          </a:p>
          <a:p>
            <a:pPr fontAlgn="base">
              <a:spcBef>
                <a:spcPct val="0"/>
              </a:spcBef>
              <a:spcAft>
                <a:spcPct val="0"/>
              </a:spcAft>
            </a:pPr>
            <a:r>
              <a:rPr lang="en-US" sz="2000" dirty="0">
                <a:solidFill>
                  <a:srgbClr val="333333"/>
                </a:solidFill>
                <a:latin typeface="Charis"/>
              </a:rPr>
              <a:t>• For large cities</a:t>
            </a:r>
          </a:p>
        </p:txBody>
      </p:sp>
      <p:sp>
        <p:nvSpPr>
          <p:cNvPr id="5" name="Rectangle 4"/>
          <p:cNvSpPr/>
          <p:nvPr/>
        </p:nvSpPr>
        <p:spPr>
          <a:xfrm>
            <a:off x="926025" y="5353167"/>
            <a:ext cx="6858000" cy="830997"/>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 For small and medium-sized cities</a:t>
            </a:r>
            <a:br>
              <a:rPr lang="en-US" sz="2400" dirty="0">
                <a:solidFill>
                  <a:srgbClr val="000000"/>
                </a:solidFill>
                <a:latin typeface="Tahoma" panose="020B0604030504040204" pitchFamily="34" charset="0"/>
              </a:rPr>
            </a:br>
            <a:endParaRPr lang="ar-SA"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3520396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2743200" y="360831"/>
            <a:ext cx="8311746" cy="957072"/>
          </a:xfrm>
        </p:spPr>
        <p:txBody>
          <a:bodyPr>
            <a:normAutofit/>
          </a:bodyPr>
          <a:lstStyle/>
          <a:p>
            <a:r>
              <a:rPr lang="en-US" sz="3600" b="1" dirty="0">
                <a:latin typeface="Univers-Bold"/>
              </a:rPr>
              <a:t>Okumura/</a:t>
            </a:r>
            <a:r>
              <a:rPr lang="en-US" sz="3600" b="1" dirty="0" err="1">
                <a:latin typeface="Univers-Bold"/>
              </a:rPr>
              <a:t>Hata</a:t>
            </a:r>
            <a:r>
              <a:rPr lang="en-US" sz="3600" b="1" dirty="0">
                <a:latin typeface="Univers-Bold"/>
              </a:rPr>
              <a:t> Model</a:t>
            </a:r>
          </a:p>
        </p:txBody>
      </p:sp>
      <p:sp>
        <p:nvSpPr>
          <p:cNvPr id="2" name="Rectangle 1"/>
          <p:cNvSpPr/>
          <p:nvPr/>
        </p:nvSpPr>
        <p:spPr>
          <a:xfrm>
            <a:off x="1905000" y="1676401"/>
            <a:ext cx="3093924" cy="461665"/>
          </a:xfrm>
          <a:prstGeom prst="rect">
            <a:avLst/>
          </a:prstGeom>
        </p:spPr>
        <p:txBody>
          <a:bodyPr wrap="none">
            <a:spAutoFit/>
          </a:bodyPr>
          <a:lstStyle/>
          <a:p>
            <a:pPr fontAlgn="base">
              <a:spcBef>
                <a:spcPct val="0"/>
              </a:spcBef>
              <a:spcAft>
                <a:spcPct val="0"/>
              </a:spcAft>
            </a:pPr>
            <a:r>
              <a:rPr lang="en-US" sz="2400" dirty="0">
                <a:solidFill>
                  <a:srgbClr val="FF0000"/>
                </a:solidFill>
                <a:latin typeface="Charis"/>
              </a:rPr>
              <a:t>2. </a:t>
            </a:r>
            <a:r>
              <a:rPr lang="en-US" sz="2400" b="1" i="1" dirty="0">
                <a:solidFill>
                  <a:srgbClr val="FF0000"/>
                </a:solidFill>
                <a:latin typeface="Charis"/>
              </a:rPr>
              <a:t>Typical Suburban</a:t>
            </a:r>
            <a:endParaRPr lang="ar-SA" sz="2400" dirty="0">
              <a:solidFill>
                <a:srgbClr val="FF0000"/>
              </a:solidFill>
              <a:latin typeface="Tahoma" panose="020B0604030504040204" pitchFamily="34" charset="0"/>
            </a:endParaRPr>
          </a:p>
        </p:txBody>
      </p:sp>
      <p:pic>
        <p:nvPicPr>
          <p:cNvPr id="15362" name="Picture 2" descr="https://learning.oreilly.com/library/view/wireless-communications/9780123735805/OEBPS/images/B9780123735805500375_si4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82249"/>
            <a:ext cx="3886200" cy="537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13467" y="3214317"/>
            <a:ext cx="1667933" cy="461665"/>
          </a:xfrm>
          <a:prstGeom prst="rect">
            <a:avLst/>
          </a:prstGeom>
        </p:spPr>
        <p:txBody>
          <a:bodyPr wrap="square">
            <a:spAutoFit/>
          </a:bodyPr>
          <a:lstStyle/>
          <a:p>
            <a:pPr fontAlgn="base">
              <a:spcBef>
                <a:spcPct val="0"/>
              </a:spcBef>
              <a:spcAft>
                <a:spcPct val="0"/>
              </a:spcAft>
            </a:pPr>
            <a:r>
              <a:rPr lang="en-US" sz="2400" dirty="0">
                <a:solidFill>
                  <a:srgbClr val="FF0000"/>
                </a:solidFill>
                <a:latin typeface="Charis"/>
              </a:rPr>
              <a:t>3. </a:t>
            </a:r>
            <a:r>
              <a:rPr lang="en-US" sz="2400" b="1" i="1" dirty="0">
                <a:solidFill>
                  <a:srgbClr val="FF0000"/>
                </a:solidFill>
                <a:latin typeface="Charis"/>
              </a:rPr>
              <a:t>Rural</a:t>
            </a:r>
            <a:endParaRPr lang="ar-SA" sz="2400" dirty="0">
              <a:solidFill>
                <a:srgbClr val="FF0000"/>
              </a:solidFill>
              <a:latin typeface="Tahoma" panose="020B0604030504040204" pitchFamily="34" charset="0"/>
            </a:endParaRPr>
          </a:p>
        </p:txBody>
      </p:sp>
      <p:pic>
        <p:nvPicPr>
          <p:cNvPr id="15364" name="Picture 4" descr="https://learning.oreilly.com/library/view/wireless-communications/9780123735805/OEBPS/images/B9780123735805500375_si4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467" y="3727765"/>
            <a:ext cx="7548563" cy="3468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96533" y="4218676"/>
            <a:ext cx="8091528" cy="1938992"/>
          </a:xfrm>
          <a:prstGeom prst="rect">
            <a:avLst/>
          </a:prstGeom>
        </p:spPr>
        <p:txBody>
          <a:bodyPr wrap="square">
            <a:spAutoFit/>
          </a:bodyPr>
          <a:lstStyle/>
          <a:p>
            <a:pPr fontAlgn="base">
              <a:spcBef>
                <a:spcPct val="0"/>
              </a:spcBef>
              <a:spcAft>
                <a:spcPct val="0"/>
              </a:spcAft>
            </a:pPr>
            <a:r>
              <a:rPr lang="en-US" sz="2400">
                <a:solidFill>
                  <a:srgbClr val="333333"/>
                </a:solidFill>
                <a:latin typeface="Charis"/>
              </a:rPr>
              <a:t>where:</a:t>
            </a:r>
          </a:p>
          <a:p>
            <a:pPr fontAlgn="base">
              <a:spcBef>
                <a:spcPct val="0"/>
              </a:spcBef>
              <a:spcAft>
                <a:spcPct val="0"/>
              </a:spcAft>
            </a:pPr>
            <a:r>
              <a:rPr lang="en-US" sz="2400" i="1" dirty="0">
                <a:solidFill>
                  <a:srgbClr val="333333"/>
                </a:solidFill>
                <a:latin typeface="Charis"/>
              </a:rPr>
              <a:t>f</a:t>
            </a:r>
            <a:r>
              <a:rPr lang="en-US" sz="2400" i="1" baseline="-25000" dirty="0">
                <a:solidFill>
                  <a:srgbClr val="333333"/>
                </a:solidFill>
                <a:latin typeface="Charis"/>
              </a:rPr>
              <a:t>c</a:t>
            </a:r>
            <a:r>
              <a:rPr lang="en-US" sz="2400" dirty="0">
                <a:solidFill>
                  <a:srgbClr val="333333"/>
                </a:solidFill>
                <a:latin typeface="Charis"/>
              </a:rPr>
              <a:t> = carrier frequency (MHz)</a:t>
            </a:r>
          </a:p>
          <a:p>
            <a:pPr fontAlgn="base">
              <a:spcBef>
                <a:spcPct val="0"/>
              </a:spcBef>
              <a:spcAft>
                <a:spcPct val="0"/>
              </a:spcAft>
            </a:pPr>
            <a:r>
              <a:rPr lang="en-US" sz="2400" i="1" dirty="0">
                <a:solidFill>
                  <a:srgbClr val="333333"/>
                </a:solidFill>
                <a:latin typeface="Charis"/>
              </a:rPr>
              <a:t>d</a:t>
            </a:r>
            <a:r>
              <a:rPr lang="en-US" sz="2400" dirty="0">
                <a:solidFill>
                  <a:srgbClr val="333333"/>
                </a:solidFill>
                <a:latin typeface="Charis"/>
              </a:rPr>
              <a:t> = distance between base station and mobile (km)</a:t>
            </a:r>
          </a:p>
          <a:p>
            <a:pPr fontAlgn="base">
              <a:spcBef>
                <a:spcPct val="0"/>
              </a:spcBef>
              <a:spcAft>
                <a:spcPct val="0"/>
              </a:spcAft>
            </a:pPr>
            <a:r>
              <a:rPr lang="en-US" sz="2400" i="1" dirty="0" err="1">
                <a:solidFill>
                  <a:srgbClr val="333333"/>
                </a:solidFill>
                <a:latin typeface="Charis"/>
              </a:rPr>
              <a:t>h</a:t>
            </a:r>
            <a:r>
              <a:rPr lang="en-US" sz="2400" i="1" baseline="-25000" dirty="0" err="1">
                <a:solidFill>
                  <a:srgbClr val="333333"/>
                </a:solidFill>
                <a:latin typeface="Charis"/>
              </a:rPr>
              <a:t>b</a:t>
            </a:r>
            <a:r>
              <a:rPr lang="en-US" sz="2400" dirty="0">
                <a:solidFill>
                  <a:srgbClr val="333333"/>
                </a:solidFill>
                <a:latin typeface="Charis"/>
              </a:rPr>
              <a:t> = base station antenna height (m)</a:t>
            </a:r>
          </a:p>
          <a:p>
            <a:pPr fontAlgn="base">
              <a:spcBef>
                <a:spcPct val="0"/>
              </a:spcBef>
              <a:spcAft>
                <a:spcPct val="0"/>
              </a:spcAft>
            </a:pPr>
            <a:r>
              <a:rPr lang="en-US" sz="2400" i="1" dirty="0" err="1">
                <a:solidFill>
                  <a:srgbClr val="333333"/>
                </a:solidFill>
                <a:latin typeface="Charis"/>
              </a:rPr>
              <a:t>h</a:t>
            </a:r>
            <a:r>
              <a:rPr lang="en-US" sz="2400" i="1" baseline="-25000" dirty="0" err="1">
                <a:solidFill>
                  <a:srgbClr val="333333"/>
                </a:solidFill>
                <a:latin typeface="Charis"/>
              </a:rPr>
              <a:t>m</a:t>
            </a:r>
            <a:r>
              <a:rPr lang="en-US" sz="2400" dirty="0">
                <a:solidFill>
                  <a:srgbClr val="333333"/>
                </a:solidFill>
                <a:latin typeface="Charis"/>
              </a:rPr>
              <a:t> = mobile antenna height (m)</a:t>
            </a:r>
          </a:p>
        </p:txBody>
      </p:sp>
    </p:spTree>
    <p:extLst>
      <p:ext uri="{BB962C8B-B14F-4D97-AF65-F5344CB8AC3E}">
        <p14:creationId xmlns:p14="http://schemas.microsoft.com/office/powerpoint/2010/main" val="3049704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sp>
        <p:nvSpPr>
          <p:cNvPr id="3" name="Content Placeholder 2"/>
          <p:cNvSpPr>
            <a:spLocks noGrp="1"/>
          </p:cNvSpPr>
          <p:nvPr>
            <p:ph idx="1"/>
          </p:nvPr>
        </p:nvSpPr>
        <p:spPr>
          <a:xfrm>
            <a:off x="511443" y="1552575"/>
            <a:ext cx="11236271" cy="4114800"/>
          </a:xfrm>
        </p:spPr>
        <p:txBody>
          <a:bodyPr/>
          <a:lstStyle/>
          <a:p>
            <a:pPr marL="0" indent="0" algn="l" rtl="0">
              <a:buNone/>
            </a:pPr>
            <a:r>
              <a:rPr lang="en-US" dirty="0"/>
              <a:t>The range of parameters for which the </a:t>
            </a:r>
            <a:r>
              <a:rPr lang="en-US" dirty="0" err="1"/>
              <a:t>Hata</a:t>
            </a:r>
            <a:r>
              <a:rPr lang="en-US" dirty="0"/>
              <a:t> model is valid is:</a:t>
            </a:r>
          </a:p>
          <a:p>
            <a:pPr marL="0" indent="0" algn="l" rtl="0">
              <a:buNone/>
            </a:pPr>
            <a:r>
              <a:rPr lang="en-US" dirty="0"/>
              <a:t>150 ≤ </a:t>
            </a:r>
            <a:r>
              <a:rPr lang="en-US" i="1" dirty="0"/>
              <a:t>f</a:t>
            </a:r>
            <a:r>
              <a:rPr lang="en-US" i="1" baseline="-25000" dirty="0"/>
              <a:t>c</a:t>
            </a:r>
            <a:r>
              <a:rPr lang="en-US" dirty="0"/>
              <a:t> ≤ 2200 MHz</a:t>
            </a:r>
          </a:p>
          <a:p>
            <a:pPr marL="0" indent="0" algn="l" rtl="0">
              <a:buNone/>
            </a:pPr>
            <a:r>
              <a:rPr lang="en-US" dirty="0"/>
              <a:t>30 ≤ </a:t>
            </a:r>
            <a:r>
              <a:rPr lang="en-US" i="1" dirty="0" err="1"/>
              <a:t>h</a:t>
            </a:r>
            <a:r>
              <a:rPr lang="en-US" i="1" baseline="-25000" dirty="0" err="1"/>
              <a:t>b</a:t>
            </a:r>
            <a:r>
              <a:rPr lang="en-US" dirty="0"/>
              <a:t> ≤ 200 m</a:t>
            </a:r>
          </a:p>
          <a:p>
            <a:pPr marL="0" indent="0" algn="l" rtl="0">
              <a:buNone/>
            </a:pPr>
            <a:r>
              <a:rPr lang="en-US" dirty="0"/>
              <a:t>1 ≤ </a:t>
            </a:r>
            <a:r>
              <a:rPr lang="en-US" i="1" dirty="0" err="1"/>
              <a:t>h</a:t>
            </a:r>
            <a:r>
              <a:rPr lang="en-US" i="1" baseline="-25000" dirty="0" err="1"/>
              <a:t>m</a:t>
            </a:r>
            <a:r>
              <a:rPr lang="en-US" dirty="0"/>
              <a:t> ≤ 10 m</a:t>
            </a:r>
          </a:p>
          <a:p>
            <a:pPr marL="0" indent="0" algn="l" rtl="0">
              <a:buNone/>
            </a:pPr>
            <a:r>
              <a:rPr lang="en-US" dirty="0"/>
              <a:t>1 ≤ </a:t>
            </a:r>
            <a:r>
              <a:rPr lang="en-US" i="1" dirty="0"/>
              <a:t>d</a:t>
            </a:r>
            <a:r>
              <a:rPr lang="en-US" dirty="0"/>
              <a:t> ≤ 20 km</a:t>
            </a:r>
          </a:p>
          <a:p>
            <a:pPr marL="0" indent="0" algn="l" rtl="0">
              <a:buNone/>
            </a:pPr>
            <a:endParaRPr lang="ar-SA" dirty="0"/>
          </a:p>
        </p:txBody>
      </p:sp>
    </p:spTree>
    <p:extLst>
      <p:ext uri="{BB962C8B-B14F-4D97-AF65-F5344CB8AC3E}">
        <p14:creationId xmlns:p14="http://schemas.microsoft.com/office/powerpoint/2010/main" val="666872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813302" y="244275"/>
            <a:ext cx="9178914" cy="957072"/>
          </a:xfrm>
        </p:spPr>
        <p:txBody>
          <a:bodyPr>
            <a:normAutofit/>
          </a:bodyPr>
          <a:lstStyle/>
          <a:p>
            <a:r>
              <a:rPr lang="en-US" sz="3600" b="1" dirty="0"/>
              <a:t>Cost 231 Model</a:t>
            </a:r>
            <a:endParaRPr lang="en-US" sz="3600" b="1" dirty="0">
              <a:latin typeface="Univers-Bold"/>
            </a:endParaRPr>
          </a:p>
        </p:txBody>
      </p:sp>
      <p:sp>
        <p:nvSpPr>
          <p:cNvPr id="3" name="Rectangle 2"/>
          <p:cNvSpPr/>
          <p:nvPr/>
        </p:nvSpPr>
        <p:spPr>
          <a:xfrm>
            <a:off x="464949" y="1690152"/>
            <a:ext cx="10527267" cy="1015663"/>
          </a:xfrm>
          <a:prstGeom prst="rect">
            <a:avLst/>
          </a:prstGeom>
        </p:spPr>
        <p:txBody>
          <a:bodyPr wrap="square">
            <a:spAutoFit/>
          </a:bodyPr>
          <a:lstStyle/>
          <a:p>
            <a:pPr fontAlgn="base">
              <a:spcBef>
                <a:spcPct val="0"/>
              </a:spcBef>
              <a:spcAft>
                <a:spcPct val="0"/>
              </a:spcAft>
            </a:pPr>
            <a:r>
              <a:rPr lang="en-US" sz="2000" dirty="0">
                <a:solidFill>
                  <a:srgbClr val="333333"/>
                </a:solidFill>
                <a:latin typeface="Charis"/>
              </a:rPr>
              <a:t>This model is a combination of empirical and deterministic models for estimating the path loss in an urban area over the frequency range of 800 MHz to 2000 </a:t>
            </a:r>
            <a:r>
              <a:rPr lang="en-US" sz="2000" dirty="0" err="1">
                <a:solidFill>
                  <a:srgbClr val="333333"/>
                </a:solidFill>
                <a:latin typeface="Charis"/>
              </a:rPr>
              <a:t>MHz.</a:t>
            </a:r>
            <a:r>
              <a:rPr lang="en-US" sz="2000" dirty="0">
                <a:solidFill>
                  <a:srgbClr val="333333"/>
                </a:solidFill>
                <a:latin typeface="Charis"/>
              </a:rPr>
              <a:t> The model is used primarily in Europe for the GSM 1800 system.</a:t>
            </a:r>
            <a:endParaRPr lang="ar-SA" sz="2000" dirty="0">
              <a:solidFill>
                <a:srgbClr val="000000"/>
              </a:solidFill>
              <a:latin typeface="Tahoma" panose="020B0604030504040204" pitchFamily="34" charset="0"/>
            </a:endParaRPr>
          </a:p>
        </p:txBody>
      </p:sp>
      <p:pic>
        <p:nvPicPr>
          <p:cNvPr id="16386" name="Picture 2" descr="https://learning.oreilly.com/library/view/wireless-communications/9780123735805/OEBPS/images/B9780123735805500375_si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049" y="2826992"/>
            <a:ext cx="2108017" cy="42961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learning.oreilly.com/library/view/wireless-communications/9780123735805/OEBPS/images/B9780123735805500375_si5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118" y="2930870"/>
            <a:ext cx="2312035" cy="3681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43512" y="2830176"/>
            <a:ext cx="685800" cy="461665"/>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or</a:t>
            </a:r>
            <a:endParaRPr lang="ar-SA" sz="2400" dirty="0">
              <a:solidFill>
                <a:srgbClr val="000000"/>
              </a:solidFill>
              <a:latin typeface="Tahoma" panose="020B0604030504040204" pitchFamily="34" charset="0"/>
            </a:endParaRPr>
          </a:p>
        </p:txBody>
      </p:sp>
      <p:sp>
        <p:nvSpPr>
          <p:cNvPr id="5" name="Rectangle 5"/>
          <p:cNvSpPr>
            <a:spLocks noChangeArrowheads="1"/>
          </p:cNvSpPr>
          <p:nvPr/>
        </p:nvSpPr>
        <p:spPr bwMode="auto">
          <a:xfrm>
            <a:off x="1381447" y="3529632"/>
            <a:ext cx="5520372"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ar-SA" altLang="ar-SA" dirty="0">
                <a:solidFill>
                  <a:srgbClr val="333333"/>
                </a:solidFill>
                <a:latin typeface="Charis"/>
              </a:rPr>
              <a:t>Free space loss is given as:</a:t>
            </a:r>
            <a:endParaRPr lang="ar-SA" altLang="ar-SA" sz="1050" dirty="0">
              <a:solidFill>
                <a:srgbClr val="000000"/>
              </a:solidFill>
            </a:endParaRPr>
          </a:p>
          <a:p>
            <a:pPr fontAlgn="base">
              <a:spcBef>
                <a:spcPct val="0"/>
              </a:spcBef>
              <a:spcAft>
                <a:spcPct val="0"/>
              </a:spcAft>
            </a:pPr>
            <a:br>
              <a:rPr lang="ar-SA" altLang="ar-SA" dirty="0">
                <a:solidFill>
                  <a:srgbClr val="000000"/>
                </a:solidFill>
              </a:rPr>
            </a:br>
            <a:endParaRPr lang="ar-SA" altLang="ar-SA" dirty="0">
              <a:solidFill>
                <a:srgbClr val="000000"/>
              </a:solidFill>
            </a:endParaRPr>
          </a:p>
          <a:p>
            <a:pPr fontAlgn="base">
              <a:spcBef>
                <a:spcPct val="0"/>
              </a:spcBef>
              <a:spcAft>
                <a:spcPct val="0"/>
              </a:spcAft>
            </a:pPr>
            <a:r>
              <a:rPr lang="ar-SA" altLang="ar-SA" sz="1300" dirty="0">
                <a:solidFill>
                  <a:srgbClr val="333333"/>
                </a:solidFill>
                <a:latin typeface="Charis"/>
              </a:rPr>
              <a:t>  </a:t>
            </a:r>
            <a:endParaRPr lang="ar-SA" altLang="ar-SA" sz="800" dirty="0">
              <a:solidFill>
                <a:srgbClr val="000000"/>
              </a:solidFill>
            </a:endParaRPr>
          </a:p>
          <a:p>
            <a:pPr fontAlgn="base">
              <a:spcBef>
                <a:spcPct val="0"/>
              </a:spcBef>
              <a:spcAft>
                <a:spcPct val="0"/>
              </a:spcAft>
            </a:pPr>
            <a:endParaRPr lang="ar-SA" altLang="ar-SA" sz="1200" dirty="0">
              <a:solidFill>
                <a:srgbClr val="333333"/>
              </a:solidFill>
              <a:latin typeface="Charis"/>
            </a:endParaRPr>
          </a:p>
        </p:txBody>
      </p:sp>
      <p:pic>
        <p:nvPicPr>
          <p:cNvPr id="16390" name="Picture 6"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64" y="4052764"/>
            <a:ext cx="4761946" cy="3540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1288067" y="4616634"/>
            <a:ext cx="845466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ar-SA" altLang="ar-SA" sz="2000" dirty="0">
                <a:solidFill>
                  <a:srgbClr val="333333"/>
                </a:solidFill>
                <a:latin typeface="Charis"/>
              </a:rPr>
              <a:t>The roof top to street diffraction and scatter loss is given as:</a:t>
            </a:r>
            <a:endParaRPr lang="ar-SA" altLang="ar-SA" sz="2000" dirty="0">
              <a:solidFill>
                <a:srgbClr val="000000"/>
              </a:solidFill>
            </a:endParaRPr>
          </a:p>
          <a:p>
            <a:pPr fontAlgn="base">
              <a:spcBef>
                <a:spcPct val="0"/>
              </a:spcBef>
              <a:spcAft>
                <a:spcPct val="0"/>
              </a:spcAft>
            </a:pPr>
            <a:br>
              <a:rPr lang="ar-SA" altLang="ar-SA" dirty="0">
                <a:solidFill>
                  <a:srgbClr val="000000"/>
                </a:solidFill>
              </a:rPr>
            </a:br>
            <a:endParaRPr lang="ar-SA" altLang="ar-SA" dirty="0">
              <a:solidFill>
                <a:srgbClr val="000000"/>
              </a:solidFill>
            </a:endParaRPr>
          </a:p>
          <a:p>
            <a:pPr fontAlgn="base">
              <a:spcBef>
                <a:spcPct val="0"/>
              </a:spcBef>
              <a:spcAft>
                <a:spcPct val="0"/>
              </a:spcAft>
            </a:pPr>
            <a:r>
              <a:rPr lang="ar-SA" altLang="ar-SA" sz="1300" dirty="0">
                <a:solidFill>
                  <a:srgbClr val="333333"/>
                </a:solidFill>
                <a:latin typeface="Charis"/>
              </a:rPr>
              <a:t>  </a:t>
            </a:r>
            <a:endParaRPr lang="ar-SA" altLang="ar-SA" sz="800" dirty="0">
              <a:solidFill>
                <a:srgbClr val="000000"/>
              </a:solidFill>
            </a:endParaRPr>
          </a:p>
          <a:p>
            <a:pPr fontAlgn="base">
              <a:spcBef>
                <a:spcPct val="0"/>
              </a:spcBef>
              <a:spcAft>
                <a:spcPct val="0"/>
              </a:spcAft>
            </a:pPr>
            <a:endParaRPr lang="ar-SA" altLang="ar-SA" sz="1100" dirty="0">
              <a:solidFill>
                <a:srgbClr val="333333"/>
              </a:solidFill>
              <a:latin typeface="Charis"/>
            </a:endParaRPr>
          </a:p>
        </p:txBody>
      </p:sp>
      <p:pic>
        <p:nvPicPr>
          <p:cNvPr id="16392" name="Picture 8" descr="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448" y="5233282"/>
            <a:ext cx="4823627" cy="52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93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673817" y="106350"/>
            <a:ext cx="9457329" cy="1202038"/>
          </a:xfrm>
        </p:spPr>
        <p:txBody>
          <a:bodyPr>
            <a:normAutofit/>
          </a:bodyPr>
          <a:lstStyle/>
          <a:p>
            <a:r>
              <a:rPr lang="en-US" sz="3600" b="1" dirty="0"/>
              <a:t>Cost 231 Model</a:t>
            </a:r>
            <a:endParaRPr lang="en-US" sz="3600" b="1" dirty="0">
              <a:latin typeface="Univers-Bold"/>
            </a:endParaRPr>
          </a:p>
        </p:txBody>
      </p:sp>
      <p:pic>
        <p:nvPicPr>
          <p:cNvPr id="3" name="Picture 2"/>
          <p:cNvPicPr>
            <a:picLocks noChangeAspect="1"/>
          </p:cNvPicPr>
          <p:nvPr/>
        </p:nvPicPr>
        <p:blipFill>
          <a:blip r:embed="rId3"/>
          <a:stretch>
            <a:fillRect/>
          </a:stretch>
        </p:blipFill>
        <p:spPr>
          <a:xfrm>
            <a:off x="1022889" y="1955553"/>
            <a:ext cx="9794928" cy="4398751"/>
          </a:xfrm>
          <a:prstGeom prst="rect">
            <a:avLst/>
          </a:prstGeom>
        </p:spPr>
      </p:pic>
    </p:spTree>
    <p:extLst>
      <p:ext uri="{BB962C8B-B14F-4D97-AF65-F5344CB8AC3E}">
        <p14:creationId xmlns:p14="http://schemas.microsoft.com/office/powerpoint/2010/main" val="1608985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231 Model</a:t>
            </a:r>
            <a:endParaRPr lang="ar-SA" dirty="0"/>
          </a:p>
        </p:txBody>
      </p:sp>
      <p:sp>
        <p:nvSpPr>
          <p:cNvPr id="3" name="Content Placeholder 2"/>
          <p:cNvSpPr>
            <a:spLocks noGrp="1"/>
          </p:cNvSpPr>
          <p:nvPr>
            <p:ph idx="1"/>
          </p:nvPr>
        </p:nvSpPr>
        <p:spPr>
          <a:xfrm>
            <a:off x="216976" y="1425844"/>
            <a:ext cx="11723141" cy="4241531"/>
          </a:xfrm>
        </p:spPr>
        <p:txBody>
          <a:bodyPr/>
          <a:lstStyle/>
          <a:p>
            <a:pPr marL="0" indent="0" algn="l" rtl="0">
              <a:buNone/>
            </a:pPr>
            <a:r>
              <a:rPr lang="en-US" sz="2400" dirty="0"/>
              <a:t>The multiscreen (</a:t>
            </a:r>
            <a:r>
              <a:rPr lang="en-US" sz="2400" dirty="0" err="1"/>
              <a:t>multiscatter</a:t>
            </a:r>
            <a:r>
              <a:rPr lang="en-US" sz="2400" dirty="0"/>
              <a:t>) loss is given as:</a:t>
            </a:r>
          </a:p>
          <a:p>
            <a:pPr marL="0" indent="0" algn="l" rtl="0">
              <a:buNone/>
            </a:pPr>
            <a:endParaRPr lang="en-US" sz="2400" dirty="0"/>
          </a:p>
          <a:p>
            <a:pPr marL="0" indent="0" algn="l" rtl="0">
              <a:buNone/>
            </a:pPr>
            <a:r>
              <a:rPr lang="en-US" sz="2400" dirty="0"/>
              <a:t>where:</a:t>
            </a:r>
          </a:p>
          <a:p>
            <a:pPr marL="0" indent="0" algn="l" rtl="0">
              <a:buNone/>
            </a:pPr>
            <a:r>
              <a:rPr lang="en-US" sz="2400" i="1" dirty="0"/>
              <a:t>b</a:t>
            </a:r>
            <a:r>
              <a:rPr lang="en-US" sz="2400" dirty="0"/>
              <a:t> = distance between building along radio path (m)</a:t>
            </a:r>
          </a:p>
          <a:p>
            <a:pPr marL="0" indent="0" algn="l" rtl="0">
              <a:buNone/>
            </a:pPr>
            <a:r>
              <a:rPr lang="en-US" sz="2400" i="1" dirty="0"/>
              <a:t>d</a:t>
            </a:r>
            <a:r>
              <a:rPr lang="en-US" sz="2400" dirty="0"/>
              <a:t> = separation between transmitter and receiver (km)</a:t>
            </a:r>
          </a:p>
          <a:p>
            <a:pPr marL="0" indent="0" algn="l" rtl="0">
              <a:buNone/>
            </a:pPr>
            <a:endParaRPr lang="en-US" sz="2400" dirty="0"/>
          </a:p>
          <a:p>
            <a:pPr marL="0" indent="0" algn="l" rtl="0">
              <a:buNone/>
            </a:pPr>
            <a:endParaRPr lang="en-US" sz="2400" dirty="0"/>
          </a:p>
          <a:p>
            <a:pPr marL="0" indent="0" algn="l" rtl="0">
              <a:buNone/>
            </a:pPr>
            <a:r>
              <a:rPr lang="en-US" sz="2400" dirty="0"/>
              <a:t>where: </a:t>
            </a:r>
            <a:r>
              <a:rPr lang="en-US" sz="2400" dirty="0" err="1"/>
              <a:t>Δhb</a:t>
            </a:r>
            <a:r>
              <a:rPr lang="en-US" sz="2400" dirty="0"/>
              <a:t> = </a:t>
            </a:r>
            <a:r>
              <a:rPr lang="en-US" sz="2400" dirty="0" err="1"/>
              <a:t>hb</a:t>
            </a:r>
            <a:r>
              <a:rPr lang="en-US" sz="2400" dirty="0"/>
              <a:t> – </a:t>
            </a:r>
            <a:r>
              <a:rPr lang="en-US" sz="2400" dirty="0" err="1"/>
              <a:t>hr</a:t>
            </a:r>
            <a:r>
              <a:rPr lang="en-US" sz="2400" dirty="0"/>
              <a:t>, </a:t>
            </a:r>
            <a:r>
              <a:rPr lang="en-US" sz="2400" dirty="0" err="1"/>
              <a:t>hr</a:t>
            </a:r>
            <a:r>
              <a:rPr lang="en-US" sz="2400" dirty="0"/>
              <a:t> = average building height (m)</a:t>
            </a:r>
          </a:p>
          <a:p>
            <a:pPr marL="0" indent="0" algn="l" rtl="0">
              <a:buNone/>
            </a:pPr>
            <a:endParaRPr lang="en-US" sz="2400" dirty="0"/>
          </a:p>
          <a:p>
            <a:pPr marL="0" indent="0" algn="l" rtl="0">
              <a:buNone/>
            </a:pPr>
            <a:endParaRPr lang="ar-SA" sz="2400" dirty="0"/>
          </a:p>
        </p:txBody>
      </p:sp>
      <p:pic>
        <p:nvPicPr>
          <p:cNvPr id="921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85" y="2141726"/>
            <a:ext cx="6050254" cy="33800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earning.oreilly.com/library/view/wireless-communications/9780123735805/OEBPS/images/B9780123735805500375_si5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821" y="3679316"/>
            <a:ext cx="4788833" cy="84619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learning.oreilly.com/library/view/wireless-communications/9780123735805/OEBPS/images/B9780123735805500375_si5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319" y="5096923"/>
            <a:ext cx="8400081" cy="128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139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2819400" y="550589"/>
            <a:ext cx="8311746" cy="708358"/>
          </a:xfrm>
        </p:spPr>
        <p:txBody>
          <a:bodyPr>
            <a:normAutofit/>
          </a:bodyPr>
          <a:lstStyle/>
          <a:p>
            <a:r>
              <a:rPr lang="en-US" sz="3600" b="1" dirty="0"/>
              <a:t>Cost 231 Model</a:t>
            </a:r>
            <a:endParaRPr lang="en-US" sz="3600" b="1" dirty="0">
              <a:latin typeface="Univers-Bold"/>
            </a:endParaRPr>
          </a:p>
        </p:txBody>
      </p:sp>
      <p:pic>
        <p:nvPicPr>
          <p:cNvPr id="2" name="Picture 1"/>
          <p:cNvPicPr>
            <a:picLocks noChangeAspect="1"/>
          </p:cNvPicPr>
          <p:nvPr/>
        </p:nvPicPr>
        <p:blipFill>
          <a:blip r:embed="rId3"/>
          <a:stretch>
            <a:fillRect/>
          </a:stretch>
        </p:blipFill>
        <p:spPr>
          <a:xfrm>
            <a:off x="898902" y="2219986"/>
            <a:ext cx="9252487" cy="2630436"/>
          </a:xfrm>
          <a:prstGeom prst="rect">
            <a:avLst/>
          </a:prstGeom>
        </p:spPr>
      </p:pic>
      <p:pic>
        <p:nvPicPr>
          <p:cNvPr id="4" name="Picture 3"/>
          <p:cNvPicPr>
            <a:picLocks noChangeAspect="1"/>
          </p:cNvPicPr>
          <p:nvPr/>
        </p:nvPicPr>
        <p:blipFill>
          <a:blip r:embed="rId4"/>
          <a:stretch>
            <a:fillRect/>
          </a:stretch>
        </p:blipFill>
        <p:spPr>
          <a:xfrm>
            <a:off x="898902" y="4850422"/>
            <a:ext cx="8432799" cy="1793998"/>
          </a:xfrm>
          <a:prstGeom prst="rect">
            <a:avLst/>
          </a:prstGeom>
        </p:spPr>
      </p:pic>
      <p:sp>
        <p:nvSpPr>
          <p:cNvPr id="5" name="Rectangle 4"/>
          <p:cNvSpPr/>
          <p:nvPr/>
        </p:nvSpPr>
        <p:spPr>
          <a:xfrm>
            <a:off x="898902" y="1555740"/>
            <a:ext cx="8913313" cy="830997"/>
          </a:xfrm>
          <a:prstGeom prst="rect">
            <a:avLst/>
          </a:prstGeom>
        </p:spPr>
        <p:txBody>
          <a:bodyPr wrap="square">
            <a:spAutoFit/>
          </a:bodyPr>
          <a:lstStyle/>
          <a:p>
            <a:pPr fontAlgn="base">
              <a:spcBef>
                <a:spcPct val="0"/>
              </a:spcBef>
              <a:spcAft>
                <a:spcPct val="0"/>
              </a:spcAft>
            </a:pPr>
            <a:r>
              <a:rPr lang="en-US" sz="2400" dirty="0">
                <a:solidFill>
                  <a:srgbClr val="000000"/>
                </a:solidFill>
                <a:latin typeface="Sabon-Roman"/>
              </a:rPr>
              <a:t>Both </a:t>
            </a:r>
            <a:r>
              <a:rPr lang="en-US" sz="2400" i="1" dirty="0" err="1">
                <a:solidFill>
                  <a:srgbClr val="000000"/>
                </a:solidFill>
                <a:latin typeface="Sabon-Italic"/>
              </a:rPr>
              <a:t>L</a:t>
            </a:r>
            <a:r>
              <a:rPr lang="en-US" sz="800" dirty="0" err="1">
                <a:solidFill>
                  <a:srgbClr val="000000"/>
                </a:solidFill>
                <a:latin typeface="Sabon-Roman"/>
              </a:rPr>
              <a:t>bsh</a:t>
            </a:r>
            <a:r>
              <a:rPr lang="en-US" sz="800" dirty="0">
                <a:solidFill>
                  <a:srgbClr val="000000"/>
                </a:solidFill>
                <a:latin typeface="Sabon-Roman"/>
              </a:rPr>
              <a:t> </a:t>
            </a:r>
            <a:r>
              <a:rPr lang="en-US" sz="2400" dirty="0">
                <a:solidFill>
                  <a:srgbClr val="000000"/>
                </a:solidFill>
                <a:latin typeface="Sabon-Roman"/>
              </a:rPr>
              <a:t>and </a:t>
            </a:r>
            <a:r>
              <a:rPr lang="en-US" sz="2400" i="1" dirty="0" err="1">
                <a:solidFill>
                  <a:srgbClr val="000000"/>
                </a:solidFill>
                <a:latin typeface="Sabon-Italic"/>
              </a:rPr>
              <a:t>k</a:t>
            </a:r>
            <a:r>
              <a:rPr lang="en-US" sz="800" i="1" dirty="0" err="1">
                <a:solidFill>
                  <a:srgbClr val="000000"/>
                </a:solidFill>
                <a:latin typeface="Sabon-Italic"/>
              </a:rPr>
              <a:t>a</a:t>
            </a:r>
            <a:r>
              <a:rPr lang="en-US" sz="800" i="1" dirty="0">
                <a:solidFill>
                  <a:srgbClr val="000000"/>
                </a:solidFill>
                <a:latin typeface="Sabon-Italic"/>
              </a:rPr>
              <a:t> </a:t>
            </a:r>
            <a:r>
              <a:rPr lang="en-US" sz="2400" dirty="0">
                <a:solidFill>
                  <a:srgbClr val="000000"/>
                </a:solidFill>
                <a:latin typeface="Sabon-Roman"/>
              </a:rPr>
              <a:t>increase path loss with lower base station antenna heights</a:t>
            </a:r>
            <a:endParaRPr lang="ar-SA"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897142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2743200" y="533400"/>
            <a:ext cx="8311746" cy="708358"/>
          </a:xfrm>
        </p:spPr>
        <p:txBody>
          <a:bodyPr>
            <a:normAutofit/>
          </a:bodyPr>
          <a:lstStyle/>
          <a:p>
            <a:r>
              <a:rPr lang="en-US" sz="3600" b="1" dirty="0"/>
              <a:t>Cost 231 Model</a:t>
            </a:r>
            <a:endParaRPr lang="en-US" sz="3600" b="1" dirty="0">
              <a:latin typeface="Univers-Bold"/>
            </a:endParaRPr>
          </a:p>
        </p:txBody>
      </p:sp>
      <p:pic>
        <p:nvPicPr>
          <p:cNvPr id="3" name="Picture 2"/>
          <p:cNvPicPr>
            <a:picLocks noChangeAspect="1"/>
          </p:cNvPicPr>
          <p:nvPr/>
        </p:nvPicPr>
        <p:blipFill rotWithShape="1">
          <a:blip r:embed="rId3"/>
          <a:srcRect b="6795"/>
          <a:stretch/>
        </p:blipFill>
        <p:spPr>
          <a:xfrm>
            <a:off x="2931502" y="1676401"/>
            <a:ext cx="6260261" cy="4800600"/>
          </a:xfrm>
          <a:prstGeom prst="rect">
            <a:avLst/>
          </a:prstGeom>
        </p:spPr>
      </p:pic>
    </p:spTree>
    <p:extLst>
      <p:ext uri="{BB962C8B-B14F-4D97-AF65-F5344CB8AC3E}">
        <p14:creationId xmlns:p14="http://schemas.microsoft.com/office/powerpoint/2010/main" val="3616030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IMT-2000 Models</a:t>
            </a:r>
            <a:endParaRPr lang="ar-SA" dirty="0"/>
          </a:p>
        </p:txBody>
      </p:sp>
      <p:sp>
        <p:nvSpPr>
          <p:cNvPr id="3" name="Content Placeholder 2"/>
          <p:cNvSpPr>
            <a:spLocks noGrp="1"/>
          </p:cNvSpPr>
          <p:nvPr>
            <p:ph idx="1"/>
          </p:nvPr>
        </p:nvSpPr>
        <p:spPr>
          <a:xfrm>
            <a:off x="495946" y="1552575"/>
            <a:ext cx="11444171" cy="4114800"/>
          </a:xfrm>
        </p:spPr>
        <p:txBody>
          <a:bodyPr/>
          <a:lstStyle/>
          <a:p>
            <a:pPr marL="0" indent="0" algn="l" rtl="0">
              <a:buNone/>
            </a:pPr>
            <a:r>
              <a:rPr lang="en-US" sz="2400" dirty="0">
                <a:solidFill>
                  <a:srgbClr val="000000"/>
                </a:solidFill>
                <a:latin typeface="Sabon-Roman"/>
              </a:rPr>
              <a:t>Used by International Mobile Telecommunication-2000 (IMT-2000) for the indoor office environment, outdoor to indoor pedestrian environment, and vehicular environment.</a:t>
            </a:r>
          </a:p>
          <a:p>
            <a:pPr marL="0" indent="0" algn="l" rtl="0">
              <a:spcBef>
                <a:spcPct val="0"/>
              </a:spcBef>
              <a:buNone/>
            </a:pPr>
            <a:r>
              <a:rPr lang="en-US" sz="2400" dirty="0">
                <a:solidFill>
                  <a:srgbClr val="000000"/>
                </a:solidFill>
                <a:latin typeface="Sabon-Roman"/>
              </a:rPr>
              <a:t>The key parameters of the IMT-2000 propagation models are:</a:t>
            </a:r>
          </a:p>
          <a:p>
            <a:pPr algn="l" rtl="0">
              <a:spcBef>
                <a:spcPct val="0"/>
              </a:spcBef>
            </a:pPr>
            <a:r>
              <a:rPr lang="en-US" sz="2400" dirty="0">
                <a:solidFill>
                  <a:srgbClr val="000000"/>
                </a:solidFill>
                <a:latin typeface="Sabon-Roman"/>
              </a:rPr>
              <a:t>Delay spread, its structure, and its statistical variation</a:t>
            </a:r>
          </a:p>
          <a:p>
            <a:pPr algn="l" rtl="0">
              <a:spcBef>
                <a:spcPct val="0"/>
              </a:spcBef>
            </a:pPr>
            <a:r>
              <a:rPr lang="en-US" sz="2400" dirty="0">
                <a:solidFill>
                  <a:srgbClr val="000000"/>
                </a:solidFill>
                <a:latin typeface="Sabon-Roman"/>
              </a:rPr>
              <a:t>Geometrical path loss rule  (e.g., d−</a:t>
            </a:r>
            <a:r>
              <a:rPr lang="el-GR" sz="2400" dirty="0">
                <a:solidFill>
                  <a:srgbClr val="000000"/>
                </a:solidFill>
                <a:latin typeface="Sabon-Roman"/>
              </a:rPr>
              <a:t>γ, 2 ≤ γ ≤ 5)</a:t>
            </a:r>
            <a:endParaRPr lang="en-US" sz="2400" dirty="0">
              <a:solidFill>
                <a:srgbClr val="000000"/>
              </a:solidFill>
              <a:latin typeface="Sabon-Roman"/>
            </a:endParaRPr>
          </a:p>
          <a:p>
            <a:pPr algn="l" rtl="0">
              <a:spcBef>
                <a:spcPct val="0"/>
              </a:spcBef>
            </a:pPr>
            <a:r>
              <a:rPr lang="en-US" sz="2400" dirty="0">
                <a:solidFill>
                  <a:srgbClr val="000000"/>
                </a:solidFill>
                <a:latin typeface="Sabon-Roman"/>
              </a:rPr>
              <a:t> Shadow fading margin</a:t>
            </a:r>
          </a:p>
          <a:p>
            <a:pPr algn="l" rtl="0">
              <a:spcBef>
                <a:spcPct val="0"/>
              </a:spcBef>
            </a:pPr>
            <a:r>
              <a:rPr lang="en-US" sz="2400" dirty="0">
                <a:solidFill>
                  <a:srgbClr val="000000"/>
                </a:solidFill>
                <a:latin typeface="Sabon-Roman"/>
              </a:rPr>
              <a:t>Multipath fading characteristics (e.g., Doppler spectrum, </a:t>
            </a:r>
            <a:r>
              <a:rPr lang="en-US" sz="2400" dirty="0" err="1">
                <a:solidFill>
                  <a:srgbClr val="000000"/>
                </a:solidFill>
                <a:latin typeface="Sabon-Roman"/>
              </a:rPr>
              <a:t>Rician</a:t>
            </a:r>
            <a:r>
              <a:rPr lang="en-US" sz="2400" dirty="0">
                <a:solidFill>
                  <a:srgbClr val="000000"/>
                </a:solidFill>
                <a:latin typeface="Sabon-Roman"/>
              </a:rPr>
              <a:t> vs. Rayleigh  for envelope of channels) </a:t>
            </a:r>
          </a:p>
          <a:p>
            <a:pPr algn="l" rtl="0">
              <a:spcBef>
                <a:spcPct val="0"/>
              </a:spcBef>
            </a:pPr>
            <a:r>
              <a:rPr lang="en-US" sz="2400" dirty="0">
                <a:solidFill>
                  <a:srgbClr val="000000"/>
                </a:solidFill>
                <a:latin typeface="Sabon-Roman"/>
              </a:rPr>
              <a:t>Operating radio frequency</a:t>
            </a:r>
            <a:endParaRPr lang="ar-SA" sz="2400" dirty="0">
              <a:solidFill>
                <a:srgbClr val="000000"/>
              </a:solidFill>
              <a:latin typeface="Tahoma" panose="020B0604030504040204" pitchFamily="34" charset="0"/>
            </a:endParaRPr>
          </a:p>
          <a:p>
            <a:pPr marL="0" indent="0" algn="l" rtl="0">
              <a:buNone/>
            </a:pPr>
            <a:endParaRPr lang="ar-SA" sz="2400" dirty="0">
              <a:solidFill>
                <a:srgbClr val="000000"/>
              </a:solidFill>
              <a:latin typeface="Tahoma" panose="020B0604030504040204" pitchFamily="34" charset="0"/>
            </a:endParaRPr>
          </a:p>
          <a:p>
            <a:pPr algn="l" rtl="0"/>
            <a:endParaRPr lang="ar-SA" sz="2400" dirty="0"/>
          </a:p>
        </p:txBody>
      </p:sp>
    </p:spTree>
    <p:extLst>
      <p:ext uri="{BB962C8B-B14F-4D97-AF65-F5344CB8AC3E}">
        <p14:creationId xmlns:p14="http://schemas.microsoft.com/office/powerpoint/2010/main" val="1948577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IMT-2000 Models</a:t>
            </a:r>
            <a:endParaRPr lang="ar-SA" dirty="0"/>
          </a:p>
        </p:txBody>
      </p:sp>
      <p:sp>
        <p:nvSpPr>
          <p:cNvPr id="3" name="Content Placeholder 2"/>
          <p:cNvSpPr>
            <a:spLocks noGrp="1"/>
          </p:cNvSpPr>
          <p:nvPr>
            <p:ph idx="1"/>
          </p:nvPr>
        </p:nvSpPr>
        <p:spPr>
          <a:xfrm>
            <a:off x="278970" y="1552574"/>
            <a:ext cx="11661148" cy="5305425"/>
          </a:xfrm>
        </p:spPr>
        <p:txBody>
          <a:bodyPr/>
          <a:lstStyle/>
          <a:p>
            <a:pPr algn="l" rtl="0">
              <a:spcBef>
                <a:spcPct val="0"/>
              </a:spcBef>
            </a:pPr>
            <a:r>
              <a:rPr lang="en-US" sz="2400" dirty="0">
                <a:solidFill>
                  <a:srgbClr val="000000"/>
                </a:solidFill>
                <a:latin typeface="Sabon-Roman"/>
              </a:rPr>
              <a:t>Indoor Office Environment</a:t>
            </a:r>
          </a:p>
          <a:p>
            <a:pPr algn="l" rtl="0">
              <a:spcBef>
                <a:spcPct val="0"/>
              </a:spcBef>
            </a:pPr>
            <a:endParaRPr lang="en-US" sz="2400" dirty="0">
              <a:solidFill>
                <a:srgbClr val="000000"/>
              </a:solidFill>
              <a:latin typeface="Sabon-Roman"/>
            </a:endParaRPr>
          </a:p>
          <a:p>
            <a:pPr algn="l" rtl="0">
              <a:spcBef>
                <a:spcPct val="0"/>
              </a:spcBef>
            </a:pPr>
            <a:endParaRPr lang="en-US" sz="2400" dirty="0">
              <a:solidFill>
                <a:srgbClr val="000000"/>
              </a:solidFill>
              <a:latin typeface="Sabon-Roman"/>
            </a:endParaRPr>
          </a:p>
          <a:p>
            <a:pPr algn="l" rtl="0"/>
            <a:r>
              <a:rPr lang="en-US" sz="2400" dirty="0">
                <a:solidFill>
                  <a:srgbClr val="000000"/>
                </a:solidFill>
                <a:latin typeface="Sabon-Roman"/>
              </a:rPr>
              <a:t>Outdoor to Indoor and Pedestrian Environment</a:t>
            </a:r>
          </a:p>
          <a:p>
            <a:pPr algn="l" rtl="0"/>
            <a:endParaRPr lang="en-US" sz="2400" dirty="0">
              <a:solidFill>
                <a:srgbClr val="000000"/>
              </a:solidFill>
              <a:latin typeface="Sabon-Roman"/>
            </a:endParaRPr>
          </a:p>
          <a:p>
            <a:pPr algn="l" rtl="0"/>
            <a:endParaRPr lang="en-US" sz="2400" dirty="0">
              <a:solidFill>
                <a:srgbClr val="000000"/>
              </a:solidFill>
              <a:latin typeface="Sabon-Roman"/>
            </a:endParaRPr>
          </a:p>
          <a:p>
            <a:pPr algn="l" rtl="0"/>
            <a:r>
              <a:rPr lang="en-US" sz="2400" dirty="0"/>
              <a:t>Vehicular Environment:</a:t>
            </a:r>
          </a:p>
          <a:p>
            <a:pPr marL="0" indent="0" algn="l" rtl="0">
              <a:buNone/>
            </a:pPr>
            <a:br>
              <a:rPr lang="en-US" sz="2400" dirty="0"/>
            </a:br>
            <a:endParaRPr lang="ar-SA" sz="2400" dirty="0">
              <a:solidFill>
                <a:srgbClr val="000000"/>
              </a:solidFill>
              <a:latin typeface="Tahoma" panose="020B0604030504040204" pitchFamily="34" charset="0"/>
            </a:endParaRPr>
          </a:p>
          <a:p>
            <a:pPr marL="0" indent="0" algn="l" rtl="0">
              <a:buNone/>
            </a:pPr>
            <a:r>
              <a:rPr lang="en-US" sz="2000" kern="1200" dirty="0"/>
              <a:t>where:</a:t>
            </a:r>
          </a:p>
          <a:p>
            <a:pPr marL="0" indent="0" algn="l" rtl="0">
              <a:buNone/>
            </a:pPr>
            <a:r>
              <a:rPr lang="en-US" sz="2000" i="1" kern="1200" dirty="0"/>
              <a:t>d</a:t>
            </a:r>
            <a:r>
              <a:rPr lang="en-US" sz="2000" kern="1200" dirty="0"/>
              <a:t> = separation between transmitter and receiver (m)</a:t>
            </a:r>
          </a:p>
          <a:p>
            <a:pPr marL="0" indent="0" algn="l" rtl="0">
              <a:buNone/>
            </a:pPr>
            <a:r>
              <a:rPr lang="en-US" sz="2000" i="1" kern="1200" dirty="0"/>
              <a:t>n</a:t>
            </a:r>
            <a:r>
              <a:rPr lang="en-US" sz="2000" kern="1200" dirty="0"/>
              <a:t> = number of floors in the path</a:t>
            </a:r>
          </a:p>
          <a:p>
            <a:pPr marL="0" indent="0" algn="l" rtl="0">
              <a:buNone/>
            </a:pPr>
            <a:r>
              <a:rPr lang="en-US" sz="2000" kern="1200" dirty="0" err="1"/>
              <a:t>Δ</a:t>
            </a:r>
            <a:r>
              <a:rPr lang="en-US" sz="2000" i="1" kern="1200" dirty="0" err="1"/>
              <a:t>h</a:t>
            </a:r>
            <a:r>
              <a:rPr lang="en-US" sz="2000" i="1" kern="1200" baseline="-25000" dirty="0" err="1"/>
              <a:t>b</a:t>
            </a:r>
            <a:r>
              <a:rPr lang="en-US" sz="2000" kern="1200" dirty="0"/>
              <a:t> = base station antenna height measured from average roof top level (m)</a:t>
            </a:r>
          </a:p>
          <a:p>
            <a:pPr algn="l" rtl="0"/>
            <a:endParaRPr lang="ar-SA" sz="2400" dirty="0"/>
          </a:p>
        </p:txBody>
      </p:sp>
      <p:pic>
        <p:nvPicPr>
          <p:cNvPr id="11266" name="Picture 2" descr="https://learning.oreilly.com/library/view/wireless-communications/9780123735805/OEBPS/images/B9780123735805500375_si6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370" y="2033237"/>
            <a:ext cx="5594297" cy="43099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earning.oreilly.com/library/view/wireless-communications/9780123735805/OEBPS/images/B9780123735805500375_si6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939" y="3240468"/>
            <a:ext cx="5456251" cy="39120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learning.oreilly.com/library/view/wireless-communications/9780123735805/OEBPS/images/B9780123735805500375_si6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890" y="4523251"/>
            <a:ext cx="5997255" cy="53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356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Propagation Models</a:t>
            </a:r>
            <a:endParaRPr lang="ar-SA" dirty="0"/>
          </a:p>
        </p:txBody>
      </p:sp>
      <p:sp>
        <p:nvSpPr>
          <p:cNvPr id="3" name="Content Placeholder 2"/>
          <p:cNvSpPr>
            <a:spLocks noGrp="1"/>
          </p:cNvSpPr>
          <p:nvPr>
            <p:ph idx="1"/>
          </p:nvPr>
        </p:nvSpPr>
        <p:spPr>
          <a:xfrm>
            <a:off x="1676400" y="1552575"/>
            <a:ext cx="9220200" cy="4114800"/>
          </a:xfrm>
        </p:spPr>
        <p:txBody>
          <a:bodyPr/>
          <a:lstStyle/>
          <a:p>
            <a:pPr algn="l" rtl="0"/>
            <a:r>
              <a:rPr lang="en-US" dirty="0"/>
              <a:t>• Transmission path between sender and receiver could be Line-of-Sight (LOS) Obstructed by buildings, mountains and foliage </a:t>
            </a:r>
          </a:p>
          <a:p>
            <a:pPr algn="l" rtl="0"/>
            <a:r>
              <a:rPr lang="en-US" dirty="0"/>
              <a:t>• Even speed of motion effects the fading characteristics of the channel</a:t>
            </a:r>
            <a:endParaRPr lang="ar-SA" dirty="0"/>
          </a:p>
        </p:txBody>
      </p:sp>
    </p:spTree>
    <p:extLst>
      <p:ext uri="{BB962C8B-B14F-4D97-AF65-F5344CB8AC3E}">
        <p14:creationId xmlns:p14="http://schemas.microsoft.com/office/powerpoint/2010/main" val="850088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735810" y="381002"/>
            <a:ext cx="9395336" cy="1168830"/>
          </a:xfrm>
        </p:spPr>
        <p:txBody>
          <a:bodyPr>
            <a:normAutofit fontScale="90000"/>
          </a:bodyPr>
          <a:lstStyle/>
          <a:p>
            <a:r>
              <a:rPr lang="en-US" sz="3600" b="1" dirty="0" err="1">
                <a:latin typeface="Univers-Black"/>
              </a:rPr>
              <a:t>Picocells</a:t>
            </a:r>
            <a:r>
              <a:rPr lang="en-US" sz="3600" b="1" dirty="0">
                <a:latin typeface="Univers-Black"/>
              </a:rPr>
              <a:t> Indoor Path-Loss Models</a:t>
            </a:r>
            <a:br>
              <a:rPr lang="en-US" sz="3600" b="1" dirty="0">
                <a:latin typeface="Univers-Black"/>
              </a:rPr>
            </a:br>
            <a:endParaRPr lang="en-US" sz="3600" b="1" dirty="0">
              <a:latin typeface="Univers-Bold"/>
            </a:endParaRPr>
          </a:p>
        </p:txBody>
      </p:sp>
      <p:sp>
        <p:nvSpPr>
          <p:cNvPr id="2" name="Rectangle 1"/>
          <p:cNvSpPr/>
          <p:nvPr/>
        </p:nvSpPr>
        <p:spPr>
          <a:xfrm>
            <a:off x="2450123" y="1838485"/>
            <a:ext cx="6752492" cy="1200329"/>
          </a:xfrm>
          <a:prstGeom prst="rect">
            <a:avLst/>
          </a:prstGeom>
        </p:spPr>
        <p:txBody>
          <a:bodyPr wrap="square">
            <a:spAutoFit/>
          </a:bodyPr>
          <a:lstStyle/>
          <a:p>
            <a:pPr fontAlgn="base">
              <a:spcBef>
                <a:spcPct val="0"/>
              </a:spcBef>
              <a:spcAft>
                <a:spcPct val="0"/>
              </a:spcAft>
            </a:pPr>
            <a:r>
              <a:rPr lang="en-US" sz="2400" dirty="0" err="1">
                <a:solidFill>
                  <a:srgbClr val="000000"/>
                </a:solidFill>
                <a:latin typeface="Sabon-Roman"/>
              </a:rPr>
              <a:t>Picocells</a:t>
            </a:r>
            <a:r>
              <a:rPr lang="en-US" sz="2400" dirty="0">
                <a:solidFill>
                  <a:srgbClr val="000000"/>
                </a:solidFill>
                <a:latin typeface="Sabon-Roman"/>
              </a:rPr>
              <a:t> cover part of a building and span from 30 to 100 meters.</a:t>
            </a:r>
          </a:p>
          <a:p>
            <a:pPr fontAlgn="base">
              <a:spcBef>
                <a:spcPct val="0"/>
              </a:spcBef>
              <a:spcAft>
                <a:spcPct val="0"/>
              </a:spcAft>
            </a:pPr>
            <a:r>
              <a:rPr lang="en-US" sz="2400" dirty="0">
                <a:solidFill>
                  <a:srgbClr val="000000"/>
                </a:solidFill>
                <a:latin typeface="Tahoma" panose="020B0604030504040204" pitchFamily="34" charset="0"/>
              </a:rPr>
              <a:t>The path-loss model for a </a:t>
            </a:r>
            <a:r>
              <a:rPr lang="en-US" sz="2400" dirty="0" err="1">
                <a:solidFill>
                  <a:srgbClr val="000000"/>
                </a:solidFill>
                <a:latin typeface="Tahoma" panose="020B0604030504040204" pitchFamily="34" charset="0"/>
              </a:rPr>
              <a:t>picocell</a:t>
            </a:r>
            <a:r>
              <a:rPr lang="en-US" sz="2400" dirty="0">
                <a:solidFill>
                  <a:srgbClr val="000000"/>
                </a:solidFill>
                <a:latin typeface="Tahoma" panose="020B0604030504040204" pitchFamily="34" charset="0"/>
              </a:rPr>
              <a:t> is given as:</a:t>
            </a:r>
          </a:p>
        </p:txBody>
      </p:sp>
      <p:pic>
        <p:nvPicPr>
          <p:cNvPr id="5" name="Picture 4"/>
          <p:cNvPicPr>
            <a:picLocks noChangeAspect="1"/>
          </p:cNvPicPr>
          <p:nvPr/>
        </p:nvPicPr>
        <p:blipFill>
          <a:blip r:embed="rId3"/>
          <a:stretch>
            <a:fillRect/>
          </a:stretch>
        </p:blipFill>
        <p:spPr>
          <a:xfrm>
            <a:off x="2450124" y="3118480"/>
            <a:ext cx="6471139" cy="3525941"/>
          </a:xfrm>
          <a:prstGeom prst="rect">
            <a:avLst/>
          </a:prstGeom>
        </p:spPr>
      </p:pic>
    </p:spTree>
    <p:extLst>
      <p:ext uri="{BB962C8B-B14F-4D97-AF65-F5344CB8AC3E}">
        <p14:creationId xmlns:p14="http://schemas.microsoft.com/office/powerpoint/2010/main" val="1992518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Indoor Path-Loss Models</a:t>
            </a:r>
            <a:endParaRPr lang="ar-SA" dirty="0"/>
          </a:p>
        </p:txBody>
      </p:sp>
      <p:sp>
        <p:nvSpPr>
          <p:cNvPr id="3" name="Content Placeholder 2"/>
          <p:cNvSpPr>
            <a:spLocks noGrp="1"/>
          </p:cNvSpPr>
          <p:nvPr>
            <p:ph idx="1"/>
          </p:nvPr>
        </p:nvSpPr>
        <p:spPr>
          <a:xfrm>
            <a:off x="356461" y="1552575"/>
            <a:ext cx="11583656" cy="4114800"/>
          </a:xfrm>
        </p:spPr>
        <p:txBody>
          <a:bodyPr/>
          <a:lstStyle/>
          <a:p>
            <a:pPr algn="l" rtl="0"/>
            <a:r>
              <a:rPr lang="en-US" sz="2400" dirty="0" err="1"/>
              <a:t>Picocells</a:t>
            </a:r>
            <a:r>
              <a:rPr lang="en-US" sz="2400" dirty="0"/>
              <a:t> cover part of a building and span from 30 to 100 meters . They are used for WLANs and PCSs operating in the indoor environment. The path-loss model for a </a:t>
            </a:r>
            <a:r>
              <a:rPr lang="en-US" sz="2400" dirty="0" err="1"/>
              <a:t>picocell</a:t>
            </a:r>
            <a:r>
              <a:rPr lang="en-US" sz="2400" dirty="0"/>
              <a:t> is given as:</a:t>
            </a:r>
          </a:p>
          <a:p>
            <a:pPr algn="l" rtl="0"/>
            <a:endParaRPr lang="en-US" sz="2400" dirty="0"/>
          </a:p>
          <a:p>
            <a:pPr algn="l" rtl="0"/>
            <a:endParaRPr lang="en-US" sz="2400" dirty="0"/>
          </a:p>
          <a:p>
            <a:pPr algn="l" rtl="0"/>
            <a:endParaRPr lang="ar-SA" sz="2400" dirty="0"/>
          </a:p>
        </p:txBody>
      </p:sp>
      <p:pic>
        <p:nvPicPr>
          <p:cNvPr id="12290" name="Picture 2" descr="https://learning.oreilly.com/library/view/wireless-communications/9780123735805/OEBPS/images/B9780123735805500375_si6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162" y="2758698"/>
            <a:ext cx="5142647" cy="51144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585" y="4507904"/>
            <a:ext cx="8554811" cy="214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536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278968" y="1441342"/>
            <a:ext cx="11646333" cy="5191933"/>
          </a:xfrm>
        </p:spPr>
        <p:txBody>
          <a:bodyPr/>
          <a:lstStyle/>
          <a:p>
            <a:pPr marL="0" indent="0" algn="l" rtl="0">
              <a:buNone/>
            </a:pPr>
            <a:r>
              <a:rPr lang="en-US" sz="2400" dirty="0"/>
              <a:t>In a WLAN the minimum SNR required is 12 dB for an office environment. The background noise at the operational frequency is −115 </a:t>
            </a:r>
            <a:r>
              <a:rPr lang="en-US" sz="2400" dirty="0" err="1"/>
              <a:t>dBm</a:t>
            </a:r>
            <a:r>
              <a:rPr lang="en-US" sz="2400" dirty="0"/>
              <a:t>. If the mobile terminal transmit power is 100 </a:t>
            </a:r>
            <a:r>
              <a:rPr lang="en-US" sz="2400" dirty="0" err="1"/>
              <a:t>mW</a:t>
            </a:r>
            <a:r>
              <a:rPr lang="en-US" sz="2400" dirty="0"/>
              <a:t>, what is the coverage radius of an access point if there are three floors between the mobile transmitter and the access point?</a:t>
            </a:r>
          </a:p>
          <a:p>
            <a:pPr algn="l" rtl="0"/>
            <a:endParaRPr lang="en-US" sz="2400" dirty="0"/>
          </a:p>
          <a:p>
            <a:pPr algn="l" rtl="0"/>
            <a:r>
              <a:rPr lang="en-US" sz="2400" dirty="0"/>
              <a:t>Transmit power of mobile terminal = 10 log 100 = 20 </a:t>
            </a:r>
            <a:r>
              <a:rPr lang="en-US" sz="2400" dirty="0" err="1"/>
              <a:t>dBm</a:t>
            </a:r>
            <a:endParaRPr lang="en-US" sz="2400" dirty="0"/>
          </a:p>
          <a:p>
            <a:pPr algn="l" rtl="0"/>
            <a:r>
              <a:rPr lang="en-US" sz="2400" dirty="0"/>
              <a:t>Receiver sensitivity = background noise + minimum SNR = −115 + 12 = −103 dB</a:t>
            </a:r>
          </a:p>
          <a:p>
            <a:pPr algn="l" rtl="0"/>
            <a:r>
              <a:rPr lang="en-US" sz="2400" dirty="0"/>
              <a:t>Maximum allowable path loss = transmit power – receiver sensitivity = 20 –(−103)= 123 dB</a:t>
            </a:r>
          </a:p>
          <a:p>
            <a:pPr algn="l" rtl="0"/>
            <a:r>
              <a:rPr lang="en-US" sz="2400" dirty="0"/>
              <a:t>  (d0) = 38 dB, Lf(n) = 15 + 4(3 −1) = 23 dB, </a:t>
            </a:r>
            <a:r>
              <a:rPr lang="el-GR" sz="2400" dirty="0"/>
              <a:t>γ = 3, </a:t>
            </a:r>
            <a:r>
              <a:rPr lang="en-US" sz="2400" dirty="0"/>
              <a:t>and X</a:t>
            </a:r>
            <a:r>
              <a:rPr lang="el-GR" sz="2400" dirty="0"/>
              <a:t>σ = 10 </a:t>
            </a:r>
            <a:r>
              <a:rPr lang="en-US" sz="2400" dirty="0"/>
              <a:t>dB</a:t>
            </a:r>
          </a:p>
          <a:p>
            <a:pPr algn="l" rtl="0"/>
            <a:endParaRPr lang="en-US" sz="2400" b="1" dirty="0"/>
          </a:p>
          <a:p>
            <a:pPr algn="l" rtl="0"/>
            <a:endParaRPr lang="en-US" sz="2000" dirty="0"/>
          </a:p>
        </p:txBody>
      </p:sp>
      <p:sp>
        <p:nvSpPr>
          <p:cNvPr id="4" name="Rectangle 3">
            <a:extLst>
              <a:ext uri="{FF2B5EF4-FFF2-40B4-BE49-F238E27FC236}">
                <a16:creationId xmlns:a16="http://schemas.microsoft.com/office/drawing/2014/main" id="{910498E7-E376-7E45-9C5E-CD1DF4DCEA6A}"/>
              </a:ext>
            </a:extLst>
          </p:cNvPr>
          <p:cNvSpPr/>
          <p:nvPr/>
        </p:nvSpPr>
        <p:spPr>
          <a:xfrm>
            <a:off x="278968" y="2974538"/>
            <a:ext cx="1385892" cy="461665"/>
          </a:xfrm>
          <a:prstGeom prst="rect">
            <a:avLst/>
          </a:prstGeom>
        </p:spPr>
        <p:txBody>
          <a:bodyPr wrap="none">
            <a:spAutoFit/>
          </a:bodyPr>
          <a:lstStyle/>
          <a:p>
            <a:r>
              <a:rPr lang="en-US" sz="2400" dirty="0">
                <a:solidFill>
                  <a:schemeClr val="tx2"/>
                </a:solidFill>
                <a:latin typeface="+mj-lt"/>
                <a:ea typeface="宋体" panose="02010600030101010101" pitchFamily="2" charset="-122"/>
                <a:cs typeface="+mj-cs"/>
              </a:rPr>
              <a:t>Solution:</a:t>
            </a:r>
            <a:endParaRPr lang="en-US" sz="1600" dirty="0"/>
          </a:p>
        </p:txBody>
      </p:sp>
      <p:sp>
        <p:nvSpPr>
          <p:cNvPr id="5" name="AutoShape 2" descr="https://learning.oreilly.com/library/view/wireless-communications/9780123735805/OEBPS/images/B9780123735805500375_si22.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pic>
        <p:nvPicPr>
          <p:cNvPr id="13314" name="Picture 2" descr="https://learning.oreilly.com/library/view/wireless-communications/9780123735805/OEBPS/images/B9780123735805500375_si9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21" y="5249120"/>
            <a:ext cx="252559" cy="33027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learning.oreilly.com/library/view/wireless-communications/9780123735805/OEBPS/images/B9780123735805500375_si6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21" y="5747853"/>
            <a:ext cx="9453375" cy="88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219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 Margin Calculation </a:t>
            </a:r>
            <a:endParaRPr lang="ar-SA" dirty="0"/>
          </a:p>
        </p:txBody>
      </p:sp>
      <p:sp>
        <p:nvSpPr>
          <p:cNvPr id="3" name="Content Placeholder 2"/>
          <p:cNvSpPr>
            <a:spLocks noGrp="1"/>
          </p:cNvSpPr>
          <p:nvPr>
            <p:ph idx="1"/>
          </p:nvPr>
        </p:nvSpPr>
        <p:spPr>
          <a:xfrm>
            <a:off x="278970" y="1475084"/>
            <a:ext cx="11506164" cy="5142692"/>
          </a:xfrm>
        </p:spPr>
        <p:txBody>
          <a:bodyPr/>
          <a:lstStyle/>
          <a:p>
            <a:pPr marL="0" indent="0" algn="l" rtl="0">
              <a:spcBef>
                <a:spcPct val="0"/>
              </a:spcBef>
              <a:buNone/>
            </a:pPr>
            <a:r>
              <a:rPr lang="en-US" sz="2400" dirty="0">
                <a:solidFill>
                  <a:srgbClr val="000000"/>
                </a:solidFill>
                <a:latin typeface="Tahoma" panose="020B0604030504040204" pitchFamily="34" charset="0"/>
              </a:rPr>
              <a:t>To consider the losses incurred in transmitting a signal from point </a:t>
            </a:r>
            <a:r>
              <a:rPr lang="en-US" sz="2400" i="1" dirty="0">
                <a:solidFill>
                  <a:srgbClr val="000000"/>
                </a:solidFill>
                <a:latin typeface="Tahoma" panose="020B0604030504040204" pitchFamily="34" charset="0"/>
              </a:rPr>
              <a:t>A </a:t>
            </a:r>
            <a:r>
              <a:rPr lang="en-US" sz="2400" dirty="0">
                <a:solidFill>
                  <a:srgbClr val="000000"/>
                </a:solidFill>
                <a:latin typeface="Tahoma" panose="020B0604030504040204" pitchFamily="34" charset="0"/>
              </a:rPr>
              <a:t>to point </a:t>
            </a:r>
            <a:r>
              <a:rPr lang="en-US" sz="2400" i="1" dirty="0">
                <a:solidFill>
                  <a:srgbClr val="000000"/>
                </a:solidFill>
                <a:latin typeface="Tahoma" panose="020B0604030504040204" pitchFamily="34" charset="0"/>
              </a:rPr>
              <a:t>B</a:t>
            </a:r>
            <a:r>
              <a:rPr lang="en-US" sz="2400" dirty="0">
                <a:solidFill>
                  <a:srgbClr val="000000"/>
                </a:solidFill>
                <a:latin typeface="Tahoma" panose="020B0604030504040204" pitchFamily="34" charset="0"/>
              </a:rPr>
              <a:t>,  we start by adding all the gains and losses in the link.</a:t>
            </a:r>
          </a:p>
          <a:p>
            <a:pPr marL="0" indent="0" algn="l" rtl="0">
              <a:spcBef>
                <a:spcPct val="0"/>
              </a:spcBef>
              <a:buNone/>
            </a:pPr>
            <a:r>
              <a:rPr lang="en-US" dirty="0">
                <a:solidFill>
                  <a:srgbClr val="000000"/>
                </a:solidFill>
                <a:latin typeface="Tahoma" panose="020B0604030504040204" pitchFamily="34" charset="0"/>
              </a:rPr>
              <a:t> </a:t>
            </a:r>
            <a:r>
              <a:rPr lang="en-US" sz="2400" dirty="0"/>
              <a:t>The receiver power </a:t>
            </a:r>
            <a:r>
              <a:rPr lang="en-US" sz="2400" i="1" dirty="0" err="1"/>
              <a:t>P</a:t>
            </a:r>
            <a:r>
              <a:rPr lang="en-US" sz="2400" i="1" baseline="-25000" dirty="0" err="1"/>
              <a:t>r</a:t>
            </a:r>
            <a:r>
              <a:rPr lang="en-US" sz="2400" dirty="0"/>
              <a:t> is given as:</a:t>
            </a:r>
          </a:p>
          <a:p>
            <a:pPr marL="0" indent="0" algn="l" rtl="0">
              <a:spcBef>
                <a:spcPct val="0"/>
              </a:spcBef>
              <a:buNone/>
            </a:pPr>
            <a:endParaRPr lang="en-US" sz="2400" dirty="0"/>
          </a:p>
          <a:p>
            <a:pPr marL="0" indent="0" algn="l" rtl="0">
              <a:spcBef>
                <a:spcPct val="0"/>
              </a:spcBef>
              <a:buNone/>
            </a:pPr>
            <a:endParaRPr lang="en-US" sz="2400" dirty="0"/>
          </a:p>
          <a:p>
            <a:pPr marL="0" indent="0" algn="l" rtl="0">
              <a:buNone/>
            </a:pPr>
            <a:r>
              <a:rPr lang="en-US" sz="2400" dirty="0"/>
              <a:t>where:</a:t>
            </a:r>
          </a:p>
          <a:p>
            <a:pPr marL="0" indent="0" algn="l" rtl="0">
              <a:buNone/>
            </a:pPr>
            <a:r>
              <a:rPr lang="en-US" sz="2400" dirty="0"/>
              <a:t>Pt is the transmitter power</a:t>
            </a:r>
          </a:p>
          <a:p>
            <a:pPr marL="0" indent="0" algn="l" rtl="0">
              <a:buNone/>
            </a:pPr>
            <a:r>
              <a:rPr lang="en-US" sz="2400" dirty="0"/>
              <a:t>Gt and Gr are the gains of transmitter and receiver</a:t>
            </a:r>
          </a:p>
          <a:p>
            <a:pPr marL="0" indent="0" algn="l" rtl="0">
              <a:buNone/>
            </a:pPr>
            <a:r>
              <a:rPr lang="en-US" sz="2400" dirty="0" err="1"/>
              <a:t>Lp</a:t>
            </a:r>
            <a:r>
              <a:rPr lang="en-US" sz="2400" dirty="0"/>
              <a:t> is the path loss between the transmitter and receiver.</a:t>
            </a:r>
            <a:endParaRPr lang="ar-SA" sz="2400" dirty="0"/>
          </a:p>
        </p:txBody>
      </p:sp>
      <p:pic>
        <p:nvPicPr>
          <p:cNvPr id="14338" name="Picture 2" descr="https://learning.oreilly.com/library/view/wireless-communications/9780123735805/OEBPS/images/B9780123735805500375_si8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703" y="2853061"/>
            <a:ext cx="2619212" cy="53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676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 Margin Calculation </a:t>
            </a:r>
            <a:endParaRPr lang="ar-SA" dirty="0"/>
          </a:p>
        </p:txBody>
      </p:sp>
      <p:sp>
        <p:nvSpPr>
          <p:cNvPr id="3" name="Content Placeholder 2"/>
          <p:cNvSpPr>
            <a:spLocks noGrp="1"/>
          </p:cNvSpPr>
          <p:nvPr>
            <p:ph idx="1"/>
          </p:nvPr>
        </p:nvSpPr>
        <p:spPr>
          <a:xfrm>
            <a:off x="216976" y="1552575"/>
            <a:ext cx="11723141" cy="4114800"/>
          </a:xfrm>
        </p:spPr>
        <p:txBody>
          <a:bodyPr/>
          <a:lstStyle/>
          <a:p>
            <a:pPr marL="0" indent="0" algn="l" rtl="0">
              <a:buNone/>
            </a:pPr>
            <a:r>
              <a:rPr lang="en-US" sz="2400" dirty="0"/>
              <a:t>Finally, there is an effect on signal-to-noise (SNR) ratio due to the quality of the components used in the receiver’s amplifiers, local oscillators (LOs), mixers, etc. The most basic description of a component’s quality is its noise figure, </a:t>
            </a:r>
            <a:r>
              <a:rPr lang="en-US" sz="2400" dirty="0" err="1"/>
              <a:t>Nf</a:t>
            </a:r>
            <a:r>
              <a:rPr lang="en-US" sz="2400" dirty="0"/>
              <a:t>, which is the ratio of the SNR at the input of the device versus the SNR at its output. The overall composite effect of several amplifiers’ noise figures is cumulative, and can be obtained as:</a:t>
            </a:r>
          </a:p>
          <a:p>
            <a:pPr algn="l" rtl="0"/>
            <a:endParaRPr lang="en-US" sz="2400" dirty="0"/>
          </a:p>
          <a:p>
            <a:pPr marL="0" indent="0" algn="l" rtl="0">
              <a:buNone/>
            </a:pPr>
            <a:r>
              <a:rPr lang="en-US" sz="2400" dirty="0"/>
              <a:t>where:</a:t>
            </a:r>
          </a:p>
          <a:p>
            <a:pPr marL="0" indent="0" algn="l" rtl="0">
              <a:buNone/>
            </a:pPr>
            <a:r>
              <a:rPr lang="en-US" sz="2400" dirty="0" err="1"/>
              <a:t>N</a:t>
            </a:r>
            <a:r>
              <a:rPr lang="en-US" sz="1600" dirty="0" err="1"/>
              <a:t>fk</a:t>
            </a:r>
            <a:r>
              <a:rPr lang="en-US" sz="2400" dirty="0"/>
              <a:t> is the noise figure in stage</a:t>
            </a:r>
          </a:p>
          <a:p>
            <a:pPr marL="0" indent="0" algn="l" rtl="0">
              <a:buNone/>
            </a:pPr>
            <a:r>
              <a:rPr lang="en-US" sz="2400" dirty="0" err="1"/>
              <a:t>k</a:t>
            </a:r>
            <a:r>
              <a:rPr lang="en-US" sz="1600" dirty="0" err="1"/>
              <a:t>Gk</a:t>
            </a:r>
            <a:r>
              <a:rPr lang="en-US" sz="2400" dirty="0"/>
              <a:t> = gain of the kth stage.</a:t>
            </a:r>
            <a:endParaRPr lang="ar-SA" sz="2400" dirty="0"/>
          </a:p>
        </p:txBody>
      </p:sp>
      <p:pic>
        <p:nvPicPr>
          <p:cNvPr id="15362" name="Picture 2" descr="https://learning.oreilly.com/library/view/wireless-communications/9780123735805/OEBPS/images/B9780123735805500375_si8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197" y="3580107"/>
            <a:ext cx="6834752" cy="65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386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0" y="1518834"/>
            <a:ext cx="12191999" cy="4711485"/>
          </a:xfrm>
        </p:spPr>
        <p:txBody>
          <a:bodyPr/>
          <a:lstStyle/>
          <a:p>
            <a:pPr marL="0" indent="0" algn="l" rtl="0">
              <a:buNone/>
            </a:pPr>
            <a:r>
              <a:rPr lang="en-US" sz="2000" dirty="0"/>
              <a:t>Given a flat rural environment with a path loss of 140 dB, a frequency of 900 MHz, 8 dB transmit antenna gain and 0 dB receive antenna gain, data rate of 9.6 kbps, 12 dB in antenna feed line loss, 20 dB in other losses, a fade margin of 8 dB, a required </a:t>
            </a:r>
            <a:r>
              <a:rPr lang="en-US" sz="2000" dirty="0" err="1"/>
              <a:t>Eb</a:t>
            </a:r>
            <a:r>
              <a:rPr lang="en-US" sz="2000" dirty="0"/>
              <a:t>/N0 of 10 dB, receiver amplifier gain of 24 dB, noise figure total of 6 dB, and a noise temperature of 290K, find the total transmit power required of the transmitter in watts for a link margin of 8 </a:t>
            </a:r>
            <a:r>
              <a:rPr lang="en-US" sz="2000" dirty="0" err="1"/>
              <a:t>dB.</a:t>
            </a:r>
            <a:endParaRPr lang="en-US" sz="2000" dirty="0"/>
          </a:p>
          <a:p>
            <a:pPr marL="0" indent="0" algn="l" rtl="0">
              <a:buNone/>
            </a:pPr>
            <a:endParaRPr lang="en-US" sz="2000" dirty="0"/>
          </a:p>
          <a:p>
            <a:pPr marL="0" indent="0" algn="l" rtl="0">
              <a:buNone/>
            </a:pPr>
            <a:endParaRPr lang="en-US" sz="2000" dirty="0"/>
          </a:p>
          <a:p>
            <a:pPr marL="0" indent="0" algn="l" rtl="0">
              <a:buNone/>
            </a:pPr>
            <a:r>
              <a:rPr lang="en-US" sz="2000" dirty="0" err="1"/>
              <a:t>Lp</a:t>
            </a:r>
            <a:r>
              <a:rPr lang="en-US" sz="2000" dirty="0"/>
              <a:t> = 140 dB; Ag = 24 dB; </a:t>
            </a:r>
            <a:r>
              <a:rPr lang="en-US" sz="2000" dirty="0" err="1"/>
              <a:t>Nf</a:t>
            </a:r>
            <a:r>
              <a:rPr lang="en-US" sz="2000" dirty="0"/>
              <a:t> = 6 dB; </a:t>
            </a:r>
            <a:r>
              <a:rPr lang="en-US" sz="2000" dirty="0" err="1"/>
              <a:t>Fmargin</a:t>
            </a:r>
            <a:r>
              <a:rPr lang="en-US" sz="2000" dirty="0"/>
              <a:t> = 8 dB; Gt = 8 dB; Gr = 0 dB;</a:t>
            </a:r>
          </a:p>
          <a:p>
            <a:pPr marL="0" indent="0" algn="l" rtl="0">
              <a:buNone/>
            </a:pPr>
            <a:r>
              <a:rPr lang="en-US" sz="2000" dirty="0"/>
              <a:t>L0 = 20 dB; </a:t>
            </a:r>
            <a:r>
              <a:rPr lang="en-US" sz="2000" dirty="0" err="1"/>
              <a:t>Lfeed</a:t>
            </a:r>
            <a:r>
              <a:rPr lang="en-US" sz="2000" dirty="0"/>
              <a:t> = 12 dB; T = 24.6 dB; R = 39.8 dB; (</a:t>
            </a:r>
            <a:r>
              <a:rPr lang="en-US" sz="2000" dirty="0" err="1"/>
              <a:t>Eb</a:t>
            </a:r>
            <a:r>
              <a:rPr lang="en-US" sz="2000" dirty="0"/>
              <a:t>/N0)</a:t>
            </a:r>
            <a:r>
              <a:rPr lang="en-US" sz="2000" dirty="0" err="1"/>
              <a:t>reqd</a:t>
            </a:r>
            <a:r>
              <a:rPr lang="en-US" sz="2000" dirty="0"/>
              <a:t> = 10 dB; and M = 8 dB</a:t>
            </a:r>
          </a:p>
          <a:p>
            <a:pPr marL="0" indent="0" algn="l" rtl="0">
              <a:buNone/>
            </a:pPr>
            <a:endParaRPr lang="ar-SA" sz="2000" dirty="0"/>
          </a:p>
        </p:txBody>
      </p:sp>
      <p:pic>
        <p:nvPicPr>
          <p:cNvPr id="16386" name="Picture 2" descr="https://learning.oreilly.com/library/view/wireless-communications/9780123735805/OEBPS/images/B9780123735805500375_si8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2" y="3473659"/>
            <a:ext cx="5464231" cy="33891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learning.oreilly.com/library/view/wireless-communications/9780123735805/OEBPS/images/B9780123735805500375_si8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08" y="4630116"/>
            <a:ext cx="8539566" cy="178618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learning.oreilly.com/library/view/wireless-communications/9780123735805/OEBPS/images/B9780123735805500375_si8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11" y="6524786"/>
            <a:ext cx="2251028" cy="2789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10498E7-E376-7E45-9C5E-CD1DF4DCEA6A}"/>
              </a:ext>
            </a:extLst>
          </p:cNvPr>
          <p:cNvSpPr/>
          <p:nvPr/>
        </p:nvSpPr>
        <p:spPr>
          <a:xfrm>
            <a:off x="216975" y="3021032"/>
            <a:ext cx="1611825" cy="461665"/>
          </a:xfrm>
          <a:prstGeom prst="rect">
            <a:avLst/>
          </a:prstGeom>
        </p:spPr>
        <p:txBody>
          <a:bodyPr wrap="square">
            <a:spAutoFit/>
          </a:bodyPr>
          <a:lstStyle/>
          <a:p>
            <a:r>
              <a:rPr lang="en-US" sz="2400" dirty="0">
                <a:solidFill>
                  <a:schemeClr val="tx2"/>
                </a:solidFill>
                <a:latin typeface="+mj-lt"/>
                <a:ea typeface="宋体" panose="02010600030101010101" pitchFamily="2" charset="-122"/>
                <a:cs typeface="+mj-cs"/>
              </a:rPr>
              <a:t>Solution:</a:t>
            </a:r>
            <a:endParaRPr lang="en-US" sz="1600" dirty="0"/>
          </a:p>
        </p:txBody>
      </p:sp>
    </p:spTree>
    <p:extLst>
      <p:ext uri="{BB962C8B-B14F-4D97-AF65-F5344CB8AC3E}">
        <p14:creationId xmlns:p14="http://schemas.microsoft.com/office/powerpoint/2010/main" val="923210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r>
              <a:rPr lang="en-US" dirty="0"/>
              <a:t>Summary</a:t>
            </a:r>
            <a:endParaRPr lang="en-AU" dirty="0"/>
          </a:p>
        </p:txBody>
      </p:sp>
      <p:sp>
        <p:nvSpPr>
          <p:cNvPr id="90116" name="Rectangle 3"/>
          <p:cNvSpPr>
            <a:spLocks noGrp="1" noChangeArrowheads="1"/>
          </p:cNvSpPr>
          <p:nvPr>
            <p:ph idx="1"/>
          </p:nvPr>
        </p:nvSpPr>
        <p:spPr>
          <a:xfrm>
            <a:off x="201478" y="1676400"/>
            <a:ext cx="11499742" cy="4876801"/>
          </a:xfrm>
        </p:spPr>
        <p:txBody>
          <a:bodyPr>
            <a:noAutofit/>
          </a:bodyPr>
          <a:lstStyle/>
          <a:p>
            <a:pPr algn="l" rtl="0"/>
            <a:r>
              <a:rPr lang="en-US" sz="2400" dirty="0"/>
              <a:t>In this chapter, we discussed propagation and multipath characteristics of a radio  channel. </a:t>
            </a:r>
          </a:p>
          <a:p>
            <a:pPr algn="l" rtl="0"/>
            <a:r>
              <a:rPr lang="en-US" sz="2400" dirty="0"/>
              <a:t>The concepts of delay spread that causes channel dispersion and </a:t>
            </a:r>
            <a:r>
              <a:rPr lang="en-US" sz="2400" dirty="0" err="1"/>
              <a:t>intersymbol</a:t>
            </a:r>
            <a:r>
              <a:rPr lang="en-US" sz="2400" dirty="0"/>
              <a:t>  interference were also presented. </a:t>
            </a:r>
          </a:p>
          <a:p>
            <a:pPr algn="l" rtl="0"/>
            <a:r>
              <a:rPr lang="en-US" sz="2400" dirty="0"/>
              <a:t>Since the mathematical modeling of the propagation of radio waves in a real world environment is complicated, empirical models were developed by several authors. </a:t>
            </a:r>
          </a:p>
          <a:p>
            <a:pPr algn="l" rtl="0"/>
            <a:r>
              <a:rPr lang="en-US" sz="2400" dirty="0"/>
              <a:t>Various empirical and semi-empirical models used for calculating the path losses in urban, suburban, and rural environments </a:t>
            </a:r>
          </a:p>
          <a:p>
            <a:pPr algn="l" rtl="0"/>
            <a:r>
              <a:rPr lang="en-US" sz="2400" dirty="0"/>
              <a:t>Doppler spread, coherence bandwidth, and time dispersion were also discussed.  </a:t>
            </a:r>
            <a:endParaRPr lang="en-AU" sz="2400" dirty="0"/>
          </a:p>
        </p:txBody>
      </p:sp>
    </p:spTree>
    <p:extLst>
      <p:ext uri="{BB962C8B-B14F-4D97-AF65-F5344CB8AC3E}">
        <p14:creationId xmlns:p14="http://schemas.microsoft.com/office/powerpoint/2010/main" val="1922485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734519" y="290593"/>
            <a:ext cx="7162800" cy="990600"/>
          </a:xfrm>
        </p:spPr>
        <p:txBody>
          <a:bodyPr>
            <a:normAutofit/>
          </a:bodyPr>
          <a:lstStyle/>
          <a:p>
            <a:pPr rtl="0"/>
            <a:r>
              <a:rPr lang="en-US" b="1" dirty="0">
                <a:latin typeface="Univers"/>
              </a:rPr>
              <a:t>Radio wave propagation</a:t>
            </a:r>
            <a:endParaRPr lang="en-AU" b="1" dirty="0">
              <a:latin typeface="Univers"/>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024" y="1828801"/>
            <a:ext cx="6070953" cy="4463617"/>
          </a:xfrm>
          <a:prstGeom prst="rect">
            <a:avLst/>
          </a:prstGeom>
        </p:spPr>
      </p:pic>
    </p:spTree>
    <p:extLst>
      <p:ext uri="{BB962C8B-B14F-4D97-AF65-F5344CB8AC3E}">
        <p14:creationId xmlns:p14="http://schemas.microsoft.com/office/powerpoint/2010/main" val="12297423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790700" y="190345"/>
            <a:ext cx="8229600" cy="1143000"/>
          </a:xfrm>
        </p:spPr>
        <p:txBody>
          <a:bodyPr>
            <a:normAutofit/>
          </a:bodyPr>
          <a:lstStyle/>
          <a:p>
            <a:r>
              <a:rPr lang="en-US" b="1" dirty="0"/>
              <a:t>Free-Space Attenuation</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4601" y="4736518"/>
            <a:ext cx="6791325" cy="1933112"/>
          </a:xfrm>
          <a:prstGeom prst="rect">
            <a:avLst/>
          </a:prstGeom>
        </p:spPr>
      </p:pic>
      <p:pic>
        <p:nvPicPr>
          <p:cNvPr id="1026" name="Picture 2"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19401"/>
            <a:ext cx="2721449" cy="61617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03947"/>
            <a:ext cx="2971800" cy="69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641774"/>
            <a:ext cx="8458200" cy="1200329"/>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The received power, </a:t>
            </a:r>
            <a:r>
              <a:rPr lang="en-US" sz="2400" i="1" dirty="0" err="1">
                <a:solidFill>
                  <a:srgbClr val="333333"/>
                </a:solidFill>
                <a:latin typeface="Charis"/>
              </a:rPr>
              <a:t>P</a:t>
            </a:r>
            <a:r>
              <a:rPr lang="en-US" sz="2400" i="1" baseline="-25000" dirty="0" err="1">
                <a:solidFill>
                  <a:srgbClr val="333333"/>
                </a:solidFill>
                <a:latin typeface="Charis"/>
              </a:rPr>
              <a:t>r</a:t>
            </a:r>
            <a:r>
              <a:rPr lang="en-US" sz="2400" dirty="0">
                <a:solidFill>
                  <a:srgbClr val="333333"/>
                </a:solidFill>
                <a:latin typeface="Charis"/>
              </a:rPr>
              <a:t>, at the receiving antenna (mobile station), located at a distance, </a:t>
            </a:r>
            <a:r>
              <a:rPr lang="en-US" sz="2400" i="1" dirty="0">
                <a:solidFill>
                  <a:srgbClr val="333333"/>
                </a:solidFill>
                <a:latin typeface="Charis"/>
              </a:rPr>
              <a:t>d</a:t>
            </a:r>
            <a:r>
              <a:rPr lang="en-US" sz="2400" dirty="0">
                <a:solidFill>
                  <a:srgbClr val="333333"/>
                </a:solidFill>
                <a:latin typeface="Charis"/>
              </a:rPr>
              <a:t>, from the transmitter (base station) is given for free space propagation as:</a:t>
            </a:r>
            <a:endParaRPr lang="ar-SA" sz="2400" dirty="0">
              <a:solidFill>
                <a:srgbClr val="000000"/>
              </a:solidFill>
              <a:latin typeface="Tahoma" panose="020B0604030504040204" pitchFamily="34" charset="0"/>
            </a:endParaRPr>
          </a:p>
        </p:txBody>
      </p:sp>
      <p:sp>
        <p:nvSpPr>
          <p:cNvPr id="5" name="Rectangle 4"/>
          <p:cNvSpPr/>
          <p:nvPr/>
        </p:nvSpPr>
        <p:spPr>
          <a:xfrm>
            <a:off x="1905000" y="3340876"/>
            <a:ext cx="8534400" cy="830997"/>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If other losses (not related to propagation) are also present, we can rewrite </a:t>
            </a:r>
            <a:endParaRPr lang="ar-SA" sz="24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3531736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576917" y="72348"/>
            <a:ext cx="10234083" cy="1223052"/>
          </a:xfrm>
        </p:spPr>
        <p:txBody>
          <a:bodyPr>
            <a:normAutofit/>
          </a:bodyPr>
          <a:lstStyle/>
          <a:p>
            <a:r>
              <a:rPr lang="en-US" b="1" dirty="0"/>
              <a:t>Attenuation over Reflecting Surface</a:t>
            </a:r>
            <a:endParaRPr lang="en-AU" dirty="0"/>
          </a:p>
        </p:txBody>
      </p:sp>
      <p:sp>
        <p:nvSpPr>
          <p:cNvPr id="2" name="Content Placeholder 1"/>
          <p:cNvSpPr>
            <a:spLocks noGrp="1"/>
          </p:cNvSpPr>
          <p:nvPr>
            <p:ph idx="1"/>
          </p:nvPr>
        </p:nvSpPr>
        <p:spPr/>
        <p:txBody>
          <a:bodyPr/>
          <a:lstStyle/>
          <a:p>
            <a:pPr marL="0" indent="0">
              <a:buNone/>
            </a:pPr>
            <a:r>
              <a:rPr lang="en-US" dirty="0"/>
              <a:t> </a:t>
            </a:r>
            <a:endParaRPr lang="ar-S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050" y="2214752"/>
            <a:ext cx="7401551" cy="3768140"/>
          </a:xfrm>
          <a:prstGeom prst="rect">
            <a:avLst/>
          </a:prstGeom>
        </p:spPr>
      </p:pic>
    </p:spTree>
    <p:extLst>
      <p:ext uri="{BB962C8B-B14F-4D97-AF65-F5344CB8AC3E}">
        <p14:creationId xmlns:p14="http://schemas.microsoft.com/office/powerpoint/2010/main" val="3178904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576917" y="152400"/>
            <a:ext cx="9359371" cy="1143000"/>
          </a:xfrm>
        </p:spPr>
        <p:txBody>
          <a:bodyPr>
            <a:normAutofit fontScale="90000"/>
          </a:bodyPr>
          <a:lstStyle/>
          <a:p>
            <a:r>
              <a:rPr lang="en-US" b="1" dirty="0"/>
              <a:t>Attenuation over Reflecting Surface</a:t>
            </a:r>
            <a:endParaRPr lang="en-AU" dirty="0"/>
          </a:p>
        </p:txBody>
      </p:sp>
      <p:sp>
        <p:nvSpPr>
          <p:cNvPr id="2" name="Content Placeholder 1"/>
          <p:cNvSpPr>
            <a:spLocks noGrp="1"/>
          </p:cNvSpPr>
          <p:nvPr>
            <p:ph idx="1"/>
          </p:nvPr>
        </p:nvSpPr>
        <p:spPr/>
        <p:txBody>
          <a:bodyPr/>
          <a:lstStyle/>
          <a:p>
            <a:pPr marL="0" indent="0">
              <a:buNone/>
            </a:pPr>
            <a:r>
              <a:rPr lang="en-US" dirty="0"/>
              <a:t> </a:t>
            </a:r>
            <a:endParaRPr lang="ar-SA" dirty="0"/>
          </a:p>
        </p:txBody>
      </p:sp>
      <p:sp>
        <p:nvSpPr>
          <p:cNvPr id="3" name="Rectangle 2"/>
          <p:cNvSpPr/>
          <p:nvPr/>
        </p:nvSpPr>
        <p:spPr>
          <a:xfrm>
            <a:off x="1524000" y="1768376"/>
            <a:ext cx="9296400" cy="3046988"/>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We assume that the base station and mobile station antenna heights, </a:t>
            </a:r>
            <a:r>
              <a:rPr lang="en-US" sz="2400" i="1" dirty="0" err="1">
                <a:solidFill>
                  <a:srgbClr val="333333"/>
                </a:solidFill>
                <a:latin typeface="Charis"/>
              </a:rPr>
              <a:t>h</a:t>
            </a:r>
            <a:r>
              <a:rPr lang="en-US" sz="2400" i="1" baseline="-25000" dirty="0" err="1">
                <a:solidFill>
                  <a:srgbClr val="333333"/>
                </a:solidFill>
                <a:latin typeface="Charis"/>
              </a:rPr>
              <a:t>b</a:t>
            </a:r>
            <a:r>
              <a:rPr lang="en-US" sz="2400" dirty="0">
                <a:solidFill>
                  <a:srgbClr val="333333"/>
                </a:solidFill>
                <a:latin typeface="Charis"/>
              </a:rPr>
              <a:t> and </a:t>
            </a:r>
            <a:r>
              <a:rPr lang="en-US" sz="2400" i="1" dirty="0" err="1">
                <a:solidFill>
                  <a:srgbClr val="333333"/>
                </a:solidFill>
                <a:latin typeface="Charis"/>
              </a:rPr>
              <a:t>h</a:t>
            </a:r>
            <a:r>
              <a:rPr lang="en-US" sz="2400" i="1" baseline="-25000" dirty="0" err="1">
                <a:solidFill>
                  <a:srgbClr val="333333"/>
                </a:solidFill>
                <a:latin typeface="Charis"/>
              </a:rPr>
              <a:t>m</a:t>
            </a:r>
            <a:r>
              <a:rPr lang="en-US" sz="2400" i="1" dirty="0">
                <a:solidFill>
                  <a:srgbClr val="333333"/>
                </a:solidFill>
                <a:latin typeface="Charis"/>
              </a:rPr>
              <a:t>, are</a:t>
            </a:r>
            <a:r>
              <a:rPr lang="en-US" sz="2400" dirty="0">
                <a:solidFill>
                  <a:srgbClr val="333333"/>
                </a:solidFill>
                <a:latin typeface="Charis"/>
              </a:rPr>
              <a:t> much smaller compared to their separation, </a:t>
            </a:r>
            <a:r>
              <a:rPr lang="en-US" sz="2400" i="1" dirty="0">
                <a:solidFill>
                  <a:srgbClr val="333333"/>
                </a:solidFill>
                <a:latin typeface="Charis"/>
              </a:rPr>
              <a:t>d</a:t>
            </a:r>
            <a:r>
              <a:rPr lang="en-US" sz="2400" dirty="0">
                <a:solidFill>
                  <a:srgbClr val="333333"/>
                </a:solidFill>
                <a:latin typeface="Charis"/>
              </a:rPr>
              <a:t>, and the reflecting earth surface is flat. The received power at the antenna located at a distance, </a:t>
            </a:r>
            <a:r>
              <a:rPr lang="en-US" sz="2400" i="1" dirty="0">
                <a:solidFill>
                  <a:srgbClr val="333333"/>
                </a:solidFill>
                <a:latin typeface="Charis"/>
              </a:rPr>
              <a:t>d</a:t>
            </a:r>
            <a:r>
              <a:rPr lang="en-US" sz="2400" dirty="0">
                <a:solidFill>
                  <a:srgbClr val="333333"/>
                </a:solidFill>
                <a:latin typeface="Charis"/>
              </a:rPr>
              <a:t>, from the transmitter, including other losses, </a:t>
            </a:r>
            <a:r>
              <a:rPr lang="en-US" sz="2400" i="1" dirty="0">
                <a:solidFill>
                  <a:srgbClr val="333333"/>
                </a:solidFill>
                <a:latin typeface="Charis"/>
              </a:rPr>
              <a:t>L</a:t>
            </a:r>
            <a:r>
              <a:rPr lang="en-US" sz="2400" baseline="-25000" dirty="0">
                <a:solidFill>
                  <a:srgbClr val="333333"/>
                </a:solidFill>
                <a:latin typeface="Charis"/>
              </a:rPr>
              <a:t>0</a:t>
            </a:r>
            <a:r>
              <a:rPr lang="en-US" sz="2400" dirty="0">
                <a:solidFill>
                  <a:srgbClr val="333333"/>
                </a:solidFill>
                <a:latin typeface="Charis"/>
              </a:rPr>
              <a:t>, is given as</a:t>
            </a:r>
          </a:p>
          <a:p>
            <a:pPr fontAlgn="base">
              <a:spcBef>
                <a:spcPct val="0"/>
              </a:spcBef>
              <a:spcAft>
                <a:spcPct val="0"/>
              </a:spcAft>
            </a:pPr>
            <a:r>
              <a:rPr lang="en-US" sz="2400" dirty="0">
                <a:solidFill>
                  <a:srgbClr val="000000"/>
                </a:solidFill>
                <a:latin typeface="Tahoma" panose="020B0604030504040204" pitchFamily="34" charset="0"/>
              </a:rPr>
              <a:t>where:</a:t>
            </a:r>
          </a:p>
          <a:p>
            <a:pPr fontAlgn="base">
              <a:spcBef>
                <a:spcPct val="0"/>
              </a:spcBef>
              <a:spcAft>
                <a:spcPct val="0"/>
              </a:spcAft>
            </a:pPr>
            <a:br>
              <a:rPr lang="en-US" sz="2400" dirty="0">
                <a:solidFill>
                  <a:srgbClr val="000000"/>
                </a:solidFill>
                <a:latin typeface="Tahoma" panose="020B0604030504040204" pitchFamily="34" charset="0"/>
              </a:rPr>
            </a:br>
            <a:endParaRPr lang="ar-SA" sz="2400" dirty="0">
              <a:solidFill>
                <a:srgbClr val="000000"/>
              </a:solidFill>
              <a:latin typeface="Tahoma" panose="020B0604030504040204" pitchFamily="34" charset="0"/>
            </a:endParaRPr>
          </a:p>
        </p:txBody>
      </p:sp>
      <p:pic>
        <p:nvPicPr>
          <p:cNvPr id="1026" name="Picture 2" descr="https://learning.oreilly.com/library/view/wireless-communications/9780123735805/OEBPS/images/B9780123735805500375_si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616" y="3291870"/>
            <a:ext cx="2200592"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earning.oreilly.com/library/view/wireless-communications/9780123735805/OEBPS/images/B9780123735805500375_si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783" y="3708878"/>
            <a:ext cx="2057400" cy="64918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8706" y="5381805"/>
            <a:ext cx="1704975" cy="3619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5478" y="4560888"/>
            <a:ext cx="8878570" cy="1938992"/>
          </a:xfrm>
          <a:prstGeom prst="rect">
            <a:avLst/>
          </a:prstGeom>
        </p:spPr>
        <p:txBody>
          <a:bodyPr wrap="square">
            <a:spAutoFit/>
          </a:bodyPr>
          <a:lstStyle/>
          <a:p>
            <a:pPr fontAlgn="base">
              <a:spcBef>
                <a:spcPct val="0"/>
              </a:spcBef>
              <a:spcAft>
                <a:spcPct val="0"/>
              </a:spcAft>
            </a:pPr>
            <a:r>
              <a:rPr lang="en-US" sz="2400" dirty="0">
                <a:solidFill>
                  <a:srgbClr val="333333"/>
                </a:solidFill>
                <a:latin typeface="Charis"/>
              </a:rPr>
              <a:t>The expression for the effects of ground reflections from a flat (or plane) earth provides results that are approximately correct for</a:t>
            </a:r>
          </a:p>
          <a:p>
            <a:pPr fontAlgn="base">
              <a:spcBef>
                <a:spcPct val="0"/>
              </a:spcBef>
              <a:spcAft>
                <a:spcPct val="0"/>
              </a:spcAft>
            </a:pPr>
            <a:r>
              <a:rPr lang="en-US" sz="2400" dirty="0">
                <a:solidFill>
                  <a:srgbClr val="000000"/>
                </a:solidFill>
                <a:latin typeface="Tahoma" panose="020B0604030504040204" pitchFamily="34" charset="0"/>
              </a:rPr>
              <a:t>The results are not valid for Δα &gt; π/8. When Δα &gt; π/8, the </a:t>
            </a:r>
            <a:r>
              <a:rPr lang="en-US" sz="2400" dirty="0" err="1">
                <a:solidFill>
                  <a:srgbClr val="000000"/>
                </a:solidFill>
                <a:latin typeface="Tahoma" panose="020B0604030504040204" pitchFamily="34" charset="0"/>
              </a:rPr>
              <a:t>attentuation</a:t>
            </a:r>
            <a:r>
              <a:rPr lang="en-US" sz="2400" dirty="0">
                <a:solidFill>
                  <a:srgbClr val="000000"/>
                </a:solidFill>
                <a:latin typeface="Tahoma" panose="020B0604030504040204" pitchFamily="34" charset="0"/>
              </a:rPr>
              <a:t> factor will be: </a:t>
            </a:r>
            <a:endParaRPr lang="ar-SA" sz="2400" dirty="0">
              <a:solidFill>
                <a:srgbClr val="000000"/>
              </a:solidFill>
              <a:latin typeface="Tahoma" panose="020B0604030504040204" pitchFamily="34" charset="0"/>
            </a:endParaRPr>
          </a:p>
        </p:txBody>
      </p:sp>
      <p:pic>
        <p:nvPicPr>
          <p:cNvPr id="1035" name="Picture 11" descr="https://learning.oreilly.com/library/view/wireless-communications/9780123735805/OEBPS/images/B9780123735805500375_si10.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713" y="6166355"/>
            <a:ext cx="2579687" cy="45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43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idx="1"/>
          </p:nvPr>
        </p:nvSpPr>
        <p:spPr>
          <a:xfrm>
            <a:off x="278968" y="1552575"/>
            <a:ext cx="11913031" cy="5421662"/>
          </a:xfrm>
        </p:spPr>
        <p:txBody>
          <a:bodyPr/>
          <a:lstStyle/>
          <a:p>
            <a:pPr marL="0" indent="0" algn="l" rtl="0">
              <a:buNone/>
            </a:pPr>
            <a:r>
              <a:rPr lang="en-US" sz="2400" dirty="0"/>
              <a:t>With </a:t>
            </a:r>
            <a:r>
              <a:rPr lang="en-US" sz="2400" dirty="0" err="1"/>
              <a:t>hb</a:t>
            </a:r>
            <a:r>
              <a:rPr lang="en-US" sz="2400" dirty="0"/>
              <a:t> = 100 </a:t>
            </a:r>
            <a:r>
              <a:rPr lang="en-US" sz="2400" dirty="0" err="1"/>
              <a:t>ft</a:t>
            </a:r>
            <a:r>
              <a:rPr lang="en-US" sz="2400" dirty="0"/>
              <a:t>, and </a:t>
            </a:r>
            <a:r>
              <a:rPr lang="en-US" sz="2400" dirty="0" err="1"/>
              <a:t>hm</a:t>
            </a:r>
            <a:r>
              <a:rPr lang="en-US" sz="2400" dirty="0"/>
              <a:t> = 5 </a:t>
            </a:r>
            <a:r>
              <a:rPr lang="en-US" sz="2400" dirty="0" err="1"/>
              <a:t>ft</a:t>
            </a:r>
            <a:r>
              <a:rPr lang="en-US" sz="2400" dirty="0"/>
              <a:t>, and a frequency of 881.52 MHz (λ = 1.116 </a:t>
            </a:r>
            <a:r>
              <a:rPr lang="en-US" sz="2400" dirty="0" err="1"/>
              <a:t>ft</a:t>
            </a:r>
            <a:r>
              <a:rPr lang="en-US" sz="2400" dirty="0"/>
              <a:t>), calculate signal attenuation at a distance equal to 5000 ft. Assume antenna gains are 8 dB and 0 dB for the base station and mobile station, respectively. What are the free-space and reflected surface attenuations? Assume the earth surface to be flat.</a:t>
            </a:r>
          </a:p>
          <a:p>
            <a:pPr algn="l" rtl="0"/>
            <a:endParaRPr lang="en-US" sz="2400" dirty="0"/>
          </a:p>
          <a:p>
            <a:pPr algn="l" rtl="0"/>
            <a:endParaRPr lang="en-US" sz="2400" dirty="0"/>
          </a:p>
          <a:p>
            <a:pPr algn="l" rtl="0"/>
            <a:endParaRPr lang="en-US" sz="2400" dirty="0"/>
          </a:p>
          <a:p>
            <a:pPr algn="l" rtl="0"/>
            <a:r>
              <a:rPr lang="en-US" sz="2400" dirty="0"/>
              <a:t>Free-space attenuation:</a:t>
            </a:r>
          </a:p>
          <a:p>
            <a:pPr algn="l" rtl="0"/>
            <a:endParaRPr lang="en-US" sz="2400" dirty="0"/>
          </a:p>
          <a:p>
            <a:pPr algn="l" rtl="0"/>
            <a:r>
              <a:rPr lang="en-US" sz="2400" dirty="0"/>
              <a:t>Attenuation on reflecting surface:</a:t>
            </a:r>
          </a:p>
          <a:p>
            <a:pPr algn="l" rtl="0"/>
            <a:endParaRPr lang="en-US" sz="2400" dirty="0"/>
          </a:p>
        </p:txBody>
      </p:sp>
      <p:sp>
        <p:nvSpPr>
          <p:cNvPr id="4" name="Rectangle 3">
            <a:extLst>
              <a:ext uri="{FF2B5EF4-FFF2-40B4-BE49-F238E27FC236}">
                <a16:creationId xmlns:a16="http://schemas.microsoft.com/office/drawing/2014/main" id="{910498E7-E376-7E45-9C5E-CD1DF4DCEA6A}"/>
              </a:ext>
            </a:extLst>
          </p:cNvPr>
          <p:cNvSpPr/>
          <p:nvPr/>
        </p:nvSpPr>
        <p:spPr>
          <a:xfrm>
            <a:off x="397704" y="3266925"/>
            <a:ext cx="1385892" cy="461665"/>
          </a:xfrm>
          <a:prstGeom prst="rect">
            <a:avLst/>
          </a:prstGeom>
        </p:spPr>
        <p:txBody>
          <a:bodyPr wrap="none">
            <a:spAutoFit/>
          </a:bodyPr>
          <a:lstStyle/>
          <a:p>
            <a:r>
              <a:rPr lang="en-US" sz="2400" dirty="0">
                <a:solidFill>
                  <a:schemeClr val="tx2"/>
                </a:solidFill>
                <a:latin typeface="+mj-lt"/>
                <a:ea typeface="宋体" panose="02010600030101010101" pitchFamily="2" charset="-122"/>
                <a:cs typeface="+mj-cs"/>
              </a:rPr>
              <a:t>Solution:</a:t>
            </a:r>
            <a:endParaRPr lang="en-US" sz="1600" dirty="0"/>
          </a:p>
        </p:txBody>
      </p:sp>
      <p:pic>
        <p:nvPicPr>
          <p:cNvPr id="1026" name="Picture 2" descr="https://learning.oreilly.com/library/view/wireless-communications/9780123735805/OEBPS/images/B9780123735805500375_si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205" y="3485972"/>
            <a:ext cx="4356954" cy="993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earning.oreilly.com/library/view/wireless-communications/9780123735805/OEBPS/images/B9780123735805500375_si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205" y="4830226"/>
            <a:ext cx="4896873" cy="4378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earning.oreilly.com/library/view/wireless-communications/9780123735805/OEBPS/images/B9780123735805500375_si1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4205" y="6093159"/>
            <a:ext cx="5521677" cy="60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333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IIa">
  <a:themeElements>
    <a:clrScheme name="BlendsII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I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IIa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II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IIa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IIa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IIa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IIa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IIa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5" id="{46B539F5-DB8F-7848-A9A9-1D61BAC23478}" vid="{059B862C-DC60-D94D-94FF-30F2BD4372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3318</Words>
  <Application>Microsoft Office PowerPoint</Application>
  <PresentationFormat>Widescreen</PresentationFormat>
  <Paragraphs>308</Paragraphs>
  <Slides>46</Slides>
  <Notes>24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46</vt:i4>
      </vt:variant>
    </vt:vector>
  </HeadingPairs>
  <TitlesOfParts>
    <vt:vector size="62" baseType="lpstr">
      <vt:lpstr>宋体</vt:lpstr>
      <vt:lpstr>Arial</vt:lpstr>
      <vt:lpstr>Calibri</vt:lpstr>
      <vt:lpstr>Charis</vt:lpstr>
      <vt:lpstr>inherit</vt:lpstr>
      <vt:lpstr>Sabon</vt:lpstr>
      <vt:lpstr>Sabon-Italic</vt:lpstr>
      <vt:lpstr>Sabon-Roman</vt:lpstr>
      <vt:lpstr>Tahoma</vt:lpstr>
      <vt:lpstr>Times</vt:lpstr>
      <vt:lpstr>Times New Roman</vt:lpstr>
      <vt:lpstr>Univers</vt:lpstr>
      <vt:lpstr>Univers-Black</vt:lpstr>
      <vt:lpstr>Univers-Bold</vt:lpstr>
      <vt:lpstr>Wingdings</vt:lpstr>
      <vt:lpstr>BlendsIIa</vt:lpstr>
      <vt:lpstr>CHAPTER 3  Radio Propagation and Propagation Path-Loss Models</vt:lpstr>
      <vt:lpstr>Introduction </vt:lpstr>
      <vt:lpstr>Basic Propagation Mechanisms</vt:lpstr>
      <vt:lpstr>Radio Propagation Models</vt:lpstr>
      <vt:lpstr>Radio wave propagation</vt:lpstr>
      <vt:lpstr>Free-Space Attenuation</vt:lpstr>
      <vt:lpstr>Attenuation over Reflecting Surface</vt:lpstr>
      <vt:lpstr>Attenuation over Reflecting Surface</vt:lpstr>
      <vt:lpstr>Example</vt:lpstr>
      <vt:lpstr>Example</vt:lpstr>
      <vt:lpstr>PowerPoint Presentation</vt:lpstr>
      <vt:lpstr>Effect of Earth’s Curvature</vt:lpstr>
      <vt:lpstr>Slow &amp; Fast Fading  Propagation</vt:lpstr>
      <vt:lpstr>Shadow Effect</vt:lpstr>
      <vt:lpstr>Doppler Shift Modeling</vt:lpstr>
      <vt:lpstr>Doppler Shift Modeling</vt:lpstr>
      <vt:lpstr>Example</vt:lpstr>
      <vt:lpstr>Example</vt:lpstr>
      <vt:lpstr>Multipath Fading</vt:lpstr>
      <vt:lpstr>Time Dispersion </vt:lpstr>
      <vt:lpstr>Coherence Bandwidth</vt:lpstr>
      <vt:lpstr>Coherence Time</vt:lpstr>
      <vt:lpstr>Coherence Time</vt:lpstr>
      <vt:lpstr>Example</vt:lpstr>
      <vt:lpstr> Signal Fading Statistics</vt:lpstr>
      <vt:lpstr>PowerPoint Presentation</vt:lpstr>
      <vt:lpstr>Models for Multipath Fading</vt:lpstr>
      <vt:lpstr>Propagation Path-Loss Models</vt:lpstr>
      <vt:lpstr>Okumura/Hata Model</vt:lpstr>
      <vt:lpstr>Okumura/Hata Model</vt:lpstr>
      <vt:lpstr>Okumura/Hata Model</vt:lpstr>
      <vt:lpstr>PowerPoint Presentation</vt:lpstr>
      <vt:lpstr>Cost 231 Model</vt:lpstr>
      <vt:lpstr>Cost 231 Model</vt:lpstr>
      <vt:lpstr>Cost 231 Model</vt:lpstr>
      <vt:lpstr>Cost 231 Model</vt:lpstr>
      <vt:lpstr>Cost 231 Model</vt:lpstr>
      <vt:lpstr>IMT-2000 Models</vt:lpstr>
      <vt:lpstr>IMT-2000 Models</vt:lpstr>
      <vt:lpstr>Picocells Indoor Path-Loss Models </vt:lpstr>
      <vt:lpstr>Indoor Path-Loss Models</vt:lpstr>
      <vt:lpstr>Example</vt:lpstr>
      <vt:lpstr>Link Margin Calculation </vt:lpstr>
      <vt:lpstr>Link Margin Calculation </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Radio Propagation and Propagation Path-Loss Models</dc:title>
  <dc:creator>user;Smshehri@sp.com.sa;439106406</dc:creator>
  <cp:lastModifiedBy>Sami AlWakeel, PhD.</cp:lastModifiedBy>
  <cp:revision>21</cp:revision>
  <dcterms:created xsi:type="dcterms:W3CDTF">2020-05-01T13:51:40Z</dcterms:created>
  <dcterms:modified xsi:type="dcterms:W3CDTF">2023-05-01T09:59:15Z</dcterms:modified>
</cp:coreProperties>
</file>