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7"/>
  </p:notesMasterIdLst>
  <p:handoutMasterIdLst>
    <p:handoutMasterId r:id="rId18"/>
  </p:handoutMasterIdLst>
  <p:sldIdLst>
    <p:sldId id="256" r:id="rId2"/>
    <p:sldId id="257" r:id="rId3"/>
    <p:sldId id="258" r:id="rId4"/>
    <p:sldId id="259" r:id="rId5"/>
    <p:sldId id="260" r:id="rId6"/>
    <p:sldId id="262" r:id="rId7"/>
    <p:sldId id="261" r:id="rId8"/>
    <p:sldId id="264" r:id="rId9"/>
    <p:sldId id="267" r:id="rId10"/>
    <p:sldId id="265" r:id="rId11"/>
    <p:sldId id="266"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782"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AA01EE3-3AFE-56CC-2CDF-6BDA0CCC7B1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2BB90556-BE0D-D103-C283-46CCE8A2F9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44AF-4A41-4DB1-9BF4-C058D0D58418}" type="datetimeFigureOut">
              <a:rPr lang="en-IN" smtClean="0"/>
              <a:t>14-04-2023</a:t>
            </a:fld>
            <a:endParaRPr lang="en-IN"/>
          </a:p>
        </p:txBody>
      </p:sp>
      <p:sp>
        <p:nvSpPr>
          <p:cNvPr id="4" name="Footer Placeholder 3">
            <a:extLst>
              <a:ext uri="{FF2B5EF4-FFF2-40B4-BE49-F238E27FC236}">
                <a16:creationId xmlns:a16="http://schemas.microsoft.com/office/drawing/2014/main" id="{26E5F269-9C8C-D54C-5D34-98478F3D36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27F13429-18AB-6A10-8A10-09C3C0F0F18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65866F-C6C5-47AE-9F68-E5948C362C1A}" type="slidenum">
              <a:rPr lang="en-IN" smtClean="0"/>
              <a:t>‹#›</a:t>
            </a:fld>
            <a:endParaRPr lang="en-IN"/>
          </a:p>
        </p:txBody>
      </p:sp>
    </p:spTree>
    <p:extLst>
      <p:ext uri="{BB962C8B-B14F-4D97-AF65-F5344CB8AC3E}">
        <p14:creationId xmlns:p14="http://schemas.microsoft.com/office/powerpoint/2010/main" val="25763963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D2E307-B705-4D90-9B2E-07E025258E2D}" type="datetimeFigureOut">
              <a:rPr lang="en-IN" smtClean="0"/>
              <a:t>14-04-2023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05ABEA-FCD5-4579-B90A-2E36DA2AA720}" type="slidenum">
              <a:rPr lang="en-IN" smtClean="0"/>
              <a:t>‹#›</a:t>
            </a:fld>
            <a:endParaRPr lang="en-IN"/>
          </a:p>
        </p:txBody>
      </p:sp>
    </p:spTree>
    <p:extLst>
      <p:ext uri="{BB962C8B-B14F-4D97-AF65-F5344CB8AC3E}">
        <p14:creationId xmlns:p14="http://schemas.microsoft.com/office/powerpoint/2010/main" val="233904203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FA2058B-1953-4A51-B13A-B83D7D5A68ED}" type="datetime1">
              <a:rPr lang="en-IN" smtClean="0"/>
              <a:t>14-04-2023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59C09EA-4261-4E87-9343-AAE92F0C739A}" type="slidenum">
              <a:rPr lang="en-IN" smtClean="0"/>
              <a:t>‹#›</a:t>
            </a:fld>
            <a:endParaRPr lang="en-IN"/>
          </a:p>
        </p:txBody>
      </p:sp>
    </p:spTree>
    <p:extLst>
      <p:ext uri="{BB962C8B-B14F-4D97-AF65-F5344CB8AC3E}">
        <p14:creationId xmlns:p14="http://schemas.microsoft.com/office/powerpoint/2010/main" val="117855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C549B9-CED8-4516-B82C-3E6191BD6594}" type="datetime1">
              <a:rPr lang="en-IN" smtClean="0"/>
              <a:t>14-04-2023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59C09EA-4261-4E87-9343-AAE92F0C739A}" type="slidenum">
              <a:rPr lang="en-IN" smtClean="0"/>
              <a:t>‹#›</a:t>
            </a:fld>
            <a:endParaRPr lang="en-IN"/>
          </a:p>
        </p:txBody>
      </p:sp>
    </p:spTree>
    <p:extLst>
      <p:ext uri="{BB962C8B-B14F-4D97-AF65-F5344CB8AC3E}">
        <p14:creationId xmlns:p14="http://schemas.microsoft.com/office/powerpoint/2010/main" val="93602486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DC549B9-CED8-4516-B82C-3E6191BD6594}" type="datetime1">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9C09EA-4261-4E87-9343-AAE92F0C739A}" type="slidenum">
              <a:rPr lang="en-IN" smtClean="0"/>
              <a:t>‹#›</a:t>
            </a:fld>
            <a:endParaRPr lang="en-IN"/>
          </a:p>
        </p:txBody>
      </p:sp>
    </p:spTree>
    <p:extLst>
      <p:ext uri="{BB962C8B-B14F-4D97-AF65-F5344CB8AC3E}">
        <p14:creationId xmlns:p14="http://schemas.microsoft.com/office/powerpoint/2010/main" val="299994985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DC549B9-CED8-4516-B82C-3E6191BD6594}" type="datetime1">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9C09EA-4261-4E87-9343-AAE92F0C739A}" type="slidenum">
              <a:rPr lang="en-IN" smtClean="0"/>
              <a:t>‹#›</a:t>
            </a:fld>
            <a:endParaRPr lang="en-IN"/>
          </a:p>
        </p:txBody>
      </p:sp>
    </p:spTree>
    <p:extLst>
      <p:ext uri="{BB962C8B-B14F-4D97-AF65-F5344CB8AC3E}">
        <p14:creationId xmlns:p14="http://schemas.microsoft.com/office/powerpoint/2010/main" val="236632115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C549B9-CED8-4516-B82C-3E6191BD6594}" type="datetime1">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9C09EA-4261-4E87-9343-AAE92F0C739A}" type="slidenum">
              <a:rPr lang="en-IN" smtClean="0"/>
              <a:t>‹#›</a:t>
            </a:fld>
            <a:endParaRPr lang="en-IN"/>
          </a:p>
        </p:txBody>
      </p:sp>
    </p:spTree>
    <p:extLst>
      <p:ext uri="{BB962C8B-B14F-4D97-AF65-F5344CB8AC3E}">
        <p14:creationId xmlns:p14="http://schemas.microsoft.com/office/powerpoint/2010/main" val="336961135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DC549B9-CED8-4516-B82C-3E6191BD6594}" type="datetime1">
              <a:rPr lang="en-IN" smtClean="0"/>
              <a:t>14-04-2023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9C09EA-4261-4E87-9343-AAE92F0C739A}" type="slidenum">
              <a:rPr lang="en-IN" smtClean="0"/>
              <a:t>‹#›</a:t>
            </a:fld>
            <a:endParaRPr lang="en-IN"/>
          </a:p>
        </p:txBody>
      </p:sp>
    </p:spTree>
    <p:extLst>
      <p:ext uri="{BB962C8B-B14F-4D97-AF65-F5344CB8AC3E}">
        <p14:creationId xmlns:p14="http://schemas.microsoft.com/office/powerpoint/2010/main" val="141906110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DC549B9-CED8-4516-B82C-3E6191BD6594}" type="datetime1">
              <a:rPr lang="en-IN" smtClean="0"/>
              <a:t>14-04-2023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759C09EA-4261-4E87-9343-AAE92F0C739A}" type="slidenum">
              <a:rPr lang="en-IN" smtClean="0"/>
              <a:t>‹#›</a:t>
            </a:fld>
            <a:endParaRPr lang="en-IN"/>
          </a:p>
        </p:txBody>
      </p:sp>
    </p:spTree>
    <p:extLst>
      <p:ext uri="{BB962C8B-B14F-4D97-AF65-F5344CB8AC3E}">
        <p14:creationId xmlns:p14="http://schemas.microsoft.com/office/powerpoint/2010/main" val="282485711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48C2A4E-02AB-41C9-9896-5F5BF62DB422}" type="datetime1">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9C09EA-4261-4E87-9343-AAE92F0C739A}" type="slidenum">
              <a:rPr lang="en-IN" smtClean="0"/>
              <a:t>‹#›</a:t>
            </a:fld>
            <a:endParaRPr lang="en-IN"/>
          </a:p>
        </p:txBody>
      </p:sp>
    </p:spTree>
    <p:extLst>
      <p:ext uri="{BB962C8B-B14F-4D97-AF65-F5344CB8AC3E}">
        <p14:creationId xmlns:p14="http://schemas.microsoft.com/office/powerpoint/2010/main" val="22109669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6DF4723-851E-412A-B797-C862E37D5211}" type="datetime1">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9C09EA-4261-4E87-9343-AAE92F0C739A}" type="slidenum">
              <a:rPr lang="en-IN" smtClean="0"/>
              <a:t>‹#›</a:t>
            </a:fld>
            <a:endParaRPr lang="en-IN"/>
          </a:p>
        </p:txBody>
      </p:sp>
    </p:spTree>
    <p:extLst>
      <p:ext uri="{BB962C8B-B14F-4D97-AF65-F5344CB8AC3E}">
        <p14:creationId xmlns:p14="http://schemas.microsoft.com/office/powerpoint/2010/main" val="92920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4A2695-8ECF-4D42-873D-DE5B4367046A}" type="datetime1">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9C09EA-4261-4E87-9343-AAE92F0C739A}" type="slidenum">
              <a:rPr lang="en-IN" smtClean="0"/>
              <a:t>‹#›</a:t>
            </a:fld>
            <a:endParaRPr lang="en-IN"/>
          </a:p>
        </p:txBody>
      </p:sp>
    </p:spTree>
    <p:extLst>
      <p:ext uri="{BB962C8B-B14F-4D97-AF65-F5344CB8AC3E}">
        <p14:creationId xmlns:p14="http://schemas.microsoft.com/office/powerpoint/2010/main" val="154437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1CE25B-0E38-48EA-A128-31C78EC72397}" type="datetime1">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9C09EA-4261-4E87-9343-AAE92F0C739A}" type="slidenum">
              <a:rPr lang="en-IN" smtClean="0"/>
              <a:t>‹#›</a:t>
            </a:fld>
            <a:endParaRPr lang="en-IN"/>
          </a:p>
        </p:txBody>
      </p:sp>
    </p:spTree>
    <p:extLst>
      <p:ext uri="{BB962C8B-B14F-4D97-AF65-F5344CB8AC3E}">
        <p14:creationId xmlns:p14="http://schemas.microsoft.com/office/powerpoint/2010/main" val="13619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01B864-E1F7-49EC-B458-E11DB754206A}" type="datetime1">
              <a:rPr lang="en-IN" smtClean="0"/>
              <a:t>14-04-2023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9C09EA-4261-4E87-9343-AAE92F0C739A}" type="slidenum">
              <a:rPr lang="en-IN" smtClean="0"/>
              <a:t>‹#›</a:t>
            </a:fld>
            <a:endParaRPr lang="en-IN"/>
          </a:p>
        </p:txBody>
      </p:sp>
    </p:spTree>
    <p:extLst>
      <p:ext uri="{BB962C8B-B14F-4D97-AF65-F5344CB8AC3E}">
        <p14:creationId xmlns:p14="http://schemas.microsoft.com/office/powerpoint/2010/main" val="1245261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11A6F6-ADC0-4657-81C8-7D6EDA399CE2}" type="datetime1">
              <a:rPr lang="en-IN" smtClean="0"/>
              <a:t>14-04-2023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9C09EA-4261-4E87-9343-AAE92F0C739A}" type="slidenum">
              <a:rPr lang="en-IN" smtClean="0"/>
              <a:t>‹#›</a:t>
            </a:fld>
            <a:endParaRPr lang="en-IN"/>
          </a:p>
        </p:txBody>
      </p:sp>
    </p:spTree>
    <p:extLst>
      <p:ext uri="{BB962C8B-B14F-4D97-AF65-F5344CB8AC3E}">
        <p14:creationId xmlns:p14="http://schemas.microsoft.com/office/powerpoint/2010/main" val="2599561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568C61-8587-492B-8FD7-375F7BD39EFD}" type="datetime1">
              <a:rPr lang="en-IN" smtClean="0"/>
              <a:t>14-04-2023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9C09EA-4261-4E87-9343-AAE92F0C739A}" type="slidenum">
              <a:rPr lang="en-IN" smtClean="0"/>
              <a:t>‹#›</a:t>
            </a:fld>
            <a:endParaRPr lang="en-IN"/>
          </a:p>
        </p:txBody>
      </p:sp>
    </p:spTree>
    <p:extLst>
      <p:ext uri="{BB962C8B-B14F-4D97-AF65-F5344CB8AC3E}">
        <p14:creationId xmlns:p14="http://schemas.microsoft.com/office/powerpoint/2010/main" val="595886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A48AA-CD72-4178-9678-119F6213DD4C}" type="datetime1">
              <a:rPr lang="en-IN" smtClean="0"/>
              <a:t>14-04-2023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59C09EA-4261-4E87-9343-AAE92F0C739A}" type="slidenum">
              <a:rPr lang="en-IN" smtClean="0"/>
              <a:t>‹#›</a:t>
            </a:fld>
            <a:endParaRPr lang="en-IN"/>
          </a:p>
        </p:txBody>
      </p:sp>
    </p:spTree>
    <p:extLst>
      <p:ext uri="{BB962C8B-B14F-4D97-AF65-F5344CB8AC3E}">
        <p14:creationId xmlns:p14="http://schemas.microsoft.com/office/powerpoint/2010/main" val="2316770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8D7B01-CCED-4AC0-B262-BEBE056ECDC6}" type="datetime1">
              <a:rPr lang="en-IN" smtClean="0"/>
              <a:t>14-04-2023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59C09EA-4261-4E87-9343-AAE92F0C739A}" type="slidenum">
              <a:rPr lang="en-IN" smtClean="0"/>
              <a:t>‹#›</a:t>
            </a:fld>
            <a:endParaRPr lang="en-IN"/>
          </a:p>
        </p:txBody>
      </p:sp>
    </p:spTree>
    <p:extLst>
      <p:ext uri="{BB962C8B-B14F-4D97-AF65-F5344CB8AC3E}">
        <p14:creationId xmlns:p14="http://schemas.microsoft.com/office/powerpoint/2010/main" val="4099342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E5F85D-D252-4BFE-99D3-7A1C00D882E1}" type="datetime1">
              <a:rPr lang="en-IN" smtClean="0"/>
              <a:t>14-04-2023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59C09EA-4261-4E87-9343-AAE92F0C739A}" type="slidenum">
              <a:rPr lang="en-IN" smtClean="0"/>
              <a:t>‹#›</a:t>
            </a:fld>
            <a:endParaRPr lang="en-IN"/>
          </a:p>
        </p:txBody>
      </p:sp>
    </p:spTree>
    <p:extLst>
      <p:ext uri="{BB962C8B-B14F-4D97-AF65-F5344CB8AC3E}">
        <p14:creationId xmlns:p14="http://schemas.microsoft.com/office/powerpoint/2010/main" val="84354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DC549B9-CED8-4516-B82C-3E6191BD6594}" type="datetime1">
              <a:rPr lang="en-IN" smtClean="0"/>
              <a:t>14-04-2023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59C09EA-4261-4E87-9343-AAE92F0C739A}" type="slidenum">
              <a:rPr lang="en-IN" smtClean="0"/>
              <a:t>‹#›</a:t>
            </a:fld>
            <a:endParaRPr lang="en-IN"/>
          </a:p>
        </p:txBody>
      </p:sp>
    </p:spTree>
    <p:extLst>
      <p:ext uri="{BB962C8B-B14F-4D97-AF65-F5344CB8AC3E}">
        <p14:creationId xmlns:p14="http://schemas.microsoft.com/office/powerpoint/2010/main" val="219429392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C32BC-01B2-36E5-0258-54ABFFC40CD4}"/>
              </a:ext>
            </a:extLst>
          </p:cNvPr>
          <p:cNvSpPr>
            <a:spLocks noGrp="1"/>
          </p:cNvSpPr>
          <p:nvPr>
            <p:ph type="ctrTitle"/>
          </p:nvPr>
        </p:nvSpPr>
        <p:spPr>
          <a:xfrm>
            <a:off x="1524000" y="783454"/>
            <a:ext cx="9144000" cy="3007311"/>
          </a:xfrm>
        </p:spPr>
        <p:txBody>
          <a:bodyPr>
            <a:normAutofit/>
          </a:bodyPr>
          <a:lstStyle/>
          <a:p>
            <a:r>
              <a:rPr lang="en-IN" sz="2200" dirty="0"/>
              <a:t>A presentation on</a:t>
            </a:r>
            <a:br>
              <a:rPr lang="en-IN" sz="2200" dirty="0"/>
            </a:br>
            <a:br>
              <a:rPr lang="en-IN" sz="3200" dirty="0"/>
            </a:br>
            <a:r>
              <a:rPr lang="en-IN" sz="3200" dirty="0"/>
              <a:t>“A Cooperative Learning Scheme for Energy Efficient Routing in Wireless Sensor Networks” </a:t>
            </a:r>
            <a:br>
              <a:rPr lang="en-IN" sz="3200" dirty="0"/>
            </a:br>
            <a:r>
              <a:rPr lang="en-IN" sz="1800" dirty="0"/>
              <a:t>presented by Dr Sami </a:t>
            </a:r>
            <a:r>
              <a:rPr lang="en-IN" sz="1800" dirty="0" err="1"/>
              <a:t>Alwakeel</a:t>
            </a:r>
            <a:r>
              <a:rPr lang="en-IN" sz="1800" dirty="0"/>
              <a:t> and Dr </a:t>
            </a:r>
            <a:r>
              <a:rPr lang="en-IN" sz="1800" dirty="0" err="1"/>
              <a:t>Najla</a:t>
            </a:r>
            <a:r>
              <a:rPr lang="en-IN" sz="1800" dirty="0"/>
              <a:t> A. </a:t>
            </a:r>
            <a:r>
              <a:rPr lang="en-IN" sz="1800" dirty="0" err="1"/>
              <a:t>AlNabhan</a:t>
            </a:r>
            <a:r>
              <a:rPr lang="en-IN" sz="1800" dirty="0"/>
              <a:t> at the </a:t>
            </a:r>
            <a:r>
              <a:rPr lang="en-US" sz="1800" dirty="0"/>
              <a:t>2012 11th International Conference on Machine Learning and Applications</a:t>
            </a:r>
            <a:endParaRPr lang="en-IN" sz="1800" dirty="0"/>
          </a:p>
        </p:txBody>
      </p:sp>
      <p:sp>
        <p:nvSpPr>
          <p:cNvPr id="3" name="Subtitle 2">
            <a:extLst>
              <a:ext uri="{FF2B5EF4-FFF2-40B4-BE49-F238E27FC236}">
                <a16:creationId xmlns:a16="http://schemas.microsoft.com/office/drawing/2014/main" id="{F429D1B4-841B-BF21-85BC-3402E195C7F9}"/>
              </a:ext>
            </a:extLst>
          </p:cNvPr>
          <p:cNvSpPr>
            <a:spLocks noGrp="1"/>
          </p:cNvSpPr>
          <p:nvPr>
            <p:ph type="subTitle" idx="1"/>
          </p:nvPr>
        </p:nvSpPr>
        <p:spPr>
          <a:xfrm>
            <a:off x="1524000" y="4523559"/>
            <a:ext cx="9144000" cy="1655762"/>
          </a:xfrm>
        </p:spPr>
        <p:txBody>
          <a:bodyPr/>
          <a:lstStyle/>
          <a:p>
            <a:r>
              <a:rPr lang="en-IN" dirty="0"/>
              <a:t>By: Mohammed Shahzad</a:t>
            </a:r>
          </a:p>
          <a:p>
            <a:r>
              <a:rPr lang="en-IN" dirty="0"/>
              <a:t>444105788@student.ksu.edu.sa</a:t>
            </a:r>
          </a:p>
        </p:txBody>
      </p:sp>
    </p:spTree>
    <p:extLst>
      <p:ext uri="{BB962C8B-B14F-4D97-AF65-F5344CB8AC3E}">
        <p14:creationId xmlns:p14="http://schemas.microsoft.com/office/powerpoint/2010/main" val="2898994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49B99-DB66-206F-10F7-5429F8F97489}"/>
              </a:ext>
            </a:extLst>
          </p:cNvPr>
          <p:cNvSpPr>
            <a:spLocks noGrp="1"/>
          </p:cNvSpPr>
          <p:nvPr>
            <p:ph type="title"/>
          </p:nvPr>
        </p:nvSpPr>
        <p:spPr/>
        <p:txBody>
          <a:bodyPr/>
          <a:lstStyle/>
          <a:p>
            <a:r>
              <a:rPr lang="en-IN" dirty="0"/>
              <a:t>The research paper “CEERA”(7)</a:t>
            </a:r>
          </a:p>
        </p:txBody>
      </p:sp>
      <p:sp>
        <p:nvSpPr>
          <p:cNvPr id="3" name="Content Placeholder 2">
            <a:extLst>
              <a:ext uri="{FF2B5EF4-FFF2-40B4-BE49-F238E27FC236}">
                <a16:creationId xmlns:a16="http://schemas.microsoft.com/office/drawing/2014/main" id="{9093BCA0-07B9-32F4-930C-1273FF4A101C}"/>
              </a:ext>
            </a:extLst>
          </p:cNvPr>
          <p:cNvSpPr>
            <a:spLocks noGrp="1"/>
          </p:cNvSpPr>
          <p:nvPr>
            <p:ph idx="1"/>
          </p:nvPr>
        </p:nvSpPr>
        <p:spPr>
          <a:xfrm>
            <a:off x="838199" y="2404844"/>
            <a:ext cx="7239001" cy="612775"/>
          </a:xfrm>
        </p:spPr>
        <p:txBody>
          <a:bodyPr>
            <a:normAutofit/>
          </a:bodyPr>
          <a:lstStyle/>
          <a:p>
            <a:pPr marL="0" indent="0">
              <a:buNone/>
            </a:pPr>
            <a:r>
              <a:rPr lang="en-IN" dirty="0"/>
              <a:t>Section 3 of 5 – CEERA’S learning scheme – The algorithm</a:t>
            </a:r>
          </a:p>
          <a:p>
            <a:pPr marL="0" indent="0">
              <a:buNone/>
            </a:pPr>
            <a:endParaRPr lang="en-IN" dirty="0"/>
          </a:p>
        </p:txBody>
      </p:sp>
      <p:sp>
        <p:nvSpPr>
          <p:cNvPr id="4" name="TextBox 3">
            <a:extLst>
              <a:ext uri="{FF2B5EF4-FFF2-40B4-BE49-F238E27FC236}">
                <a16:creationId xmlns:a16="http://schemas.microsoft.com/office/drawing/2014/main" id="{E506F228-B3A2-CCBC-6A9A-ADDFFDF7D4D2}"/>
              </a:ext>
            </a:extLst>
          </p:cNvPr>
          <p:cNvSpPr txBox="1"/>
          <p:nvPr/>
        </p:nvSpPr>
        <p:spPr>
          <a:xfrm>
            <a:off x="8782629" y="6334638"/>
            <a:ext cx="2794000" cy="646331"/>
          </a:xfrm>
          <a:prstGeom prst="rect">
            <a:avLst/>
          </a:prstGeom>
          <a:noFill/>
        </p:spPr>
        <p:txBody>
          <a:bodyPr wrap="square" rtlCol="0">
            <a:spAutoFit/>
          </a:bodyPr>
          <a:lstStyle/>
          <a:p>
            <a:r>
              <a:rPr lang="en-IN" dirty="0"/>
              <a:t>Fig: The flowchart of CEERA</a:t>
            </a:r>
          </a:p>
          <a:p>
            <a:endParaRPr lang="en-IN" dirty="0"/>
          </a:p>
        </p:txBody>
      </p:sp>
      <p:pic>
        <p:nvPicPr>
          <p:cNvPr id="6" name="Picture 5">
            <a:extLst>
              <a:ext uri="{FF2B5EF4-FFF2-40B4-BE49-F238E27FC236}">
                <a16:creationId xmlns:a16="http://schemas.microsoft.com/office/drawing/2014/main" id="{080D7F97-1EB2-42A9-D730-808A5A51C6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0683" y="2438400"/>
            <a:ext cx="2557892" cy="3896238"/>
          </a:xfrm>
          <a:prstGeom prst="rect">
            <a:avLst/>
          </a:prstGeom>
        </p:spPr>
      </p:pic>
      <p:sp>
        <p:nvSpPr>
          <p:cNvPr id="7" name="TextBox 6">
            <a:extLst>
              <a:ext uri="{FF2B5EF4-FFF2-40B4-BE49-F238E27FC236}">
                <a16:creationId xmlns:a16="http://schemas.microsoft.com/office/drawing/2014/main" id="{6C590C19-B2DB-2D6C-033E-EA65BB53E083}"/>
              </a:ext>
            </a:extLst>
          </p:cNvPr>
          <p:cNvSpPr txBox="1"/>
          <p:nvPr/>
        </p:nvSpPr>
        <p:spPr>
          <a:xfrm>
            <a:off x="838199" y="3204635"/>
            <a:ext cx="6534151" cy="2308324"/>
          </a:xfrm>
          <a:prstGeom prst="rect">
            <a:avLst/>
          </a:prstGeom>
          <a:noFill/>
        </p:spPr>
        <p:txBody>
          <a:bodyPr wrap="square" rtlCol="0">
            <a:spAutoFit/>
          </a:bodyPr>
          <a:lstStyle/>
          <a:p>
            <a:r>
              <a:rPr lang="en-IN" dirty="0"/>
              <a:t>Steps:</a:t>
            </a:r>
          </a:p>
          <a:p>
            <a:endParaRPr lang="en-IN" dirty="0"/>
          </a:p>
          <a:p>
            <a:pPr marL="342900" indent="-342900">
              <a:buAutoNum type="arabicPeriod" startAt="7"/>
            </a:pPr>
            <a:r>
              <a:rPr lang="en-IN" dirty="0"/>
              <a:t>Wait for  acknowledgement ACK  and decrease timer</a:t>
            </a:r>
          </a:p>
          <a:p>
            <a:pPr marL="342900" indent="-342900">
              <a:buAutoNum type="arabicPeriod" startAt="7"/>
            </a:pPr>
            <a:r>
              <a:rPr lang="en-IN" dirty="0"/>
              <a:t>Check: Acknowledgement received? Yes: Turn of timer, discard No: next</a:t>
            </a:r>
          </a:p>
          <a:p>
            <a:pPr marL="342900" indent="-342900">
              <a:buAutoNum type="arabicPeriod" startAt="7"/>
            </a:pPr>
            <a:r>
              <a:rPr lang="en-IN" dirty="0"/>
              <a:t>Check: Is timer off? Yes: Rebroadcast message and append node address, No: Step 7</a:t>
            </a:r>
          </a:p>
          <a:p>
            <a:pPr marL="342900" indent="-342900">
              <a:buAutoNum type="arabicPeriod" startAt="7"/>
            </a:pPr>
            <a:r>
              <a:rPr lang="en-IN" dirty="0"/>
              <a:t>End</a:t>
            </a:r>
          </a:p>
        </p:txBody>
      </p:sp>
      <p:sp>
        <p:nvSpPr>
          <p:cNvPr id="8" name="Rectangle 7">
            <a:extLst>
              <a:ext uri="{FF2B5EF4-FFF2-40B4-BE49-F238E27FC236}">
                <a16:creationId xmlns:a16="http://schemas.microsoft.com/office/drawing/2014/main" id="{AF5969B0-D594-6843-C663-B7CD2B5FF9A8}"/>
              </a:ext>
            </a:extLst>
          </p:cNvPr>
          <p:cNvSpPr/>
          <p:nvPr/>
        </p:nvSpPr>
        <p:spPr>
          <a:xfrm>
            <a:off x="8782629" y="4657725"/>
            <a:ext cx="2904546" cy="171046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75762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49B99-DB66-206F-10F7-5429F8F97489}"/>
              </a:ext>
            </a:extLst>
          </p:cNvPr>
          <p:cNvSpPr>
            <a:spLocks noGrp="1"/>
          </p:cNvSpPr>
          <p:nvPr>
            <p:ph type="title"/>
          </p:nvPr>
        </p:nvSpPr>
        <p:spPr/>
        <p:txBody>
          <a:bodyPr/>
          <a:lstStyle/>
          <a:p>
            <a:r>
              <a:rPr lang="en-IN" dirty="0"/>
              <a:t>The research paper “CEERA”(8)</a:t>
            </a:r>
          </a:p>
        </p:txBody>
      </p:sp>
      <p:sp>
        <p:nvSpPr>
          <p:cNvPr id="3" name="Content Placeholder 2">
            <a:extLst>
              <a:ext uri="{FF2B5EF4-FFF2-40B4-BE49-F238E27FC236}">
                <a16:creationId xmlns:a16="http://schemas.microsoft.com/office/drawing/2014/main" id="{9093BCA0-07B9-32F4-930C-1273FF4A101C}"/>
              </a:ext>
            </a:extLst>
          </p:cNvPr>
          <p:cNvSpPr>
            <a:spLocks noGrp="1"/>
          </p:cNvSpPr>
          <p:nvPr>
            <p:ph idx="1"/>
          </p:nvPr>
        </p:nvSpPr>
        <p:spPr>
          <a:xfrm>
            <a:off x="838198" y="2514599"/>
            <a:ext cx="7315201" cy="3571875"/>
          </a:xfrm>
        </p:spPr>
        <p:txBody>
          <a:bodyPr>
            <a:normAutofit/>
          </a:bodyPr>
          <a:lstStyle/>
          <a:p>
            <a:pPr marL="0" indent="0">
              <a:buNone/>
            </a:pPr>
            <a:r>
              <a:rPr lang="en-IN" sz="2800" dirty="0"/>
              <a:t>Section 4 of 5 – Performance evaluation</a:t>
            </a:r>
          </a:p>
          <a:p>
            <a:pPr marL="0" indent="0">
              <a:buNone/>
            </a:pPr>
            <a:endParaRPr lang="en-IN" dirty="0"/>
          </a:p>
          <a:p>
            <a:r>
              <a:rPr lang="en-US" dirty="0"/>
              <a:t>The researchers implemented their own event-driven simulation written in C++</a:t>
            </a:r>
          </a:p>
          <a:p>
            <a:r>
              <a:rPr lang="en-US" dirty="0"/>
              <a:t>They studied the impact of varying the scalar factor, </a:t>
            </a:r>
            <a:r>
              <a:rPr lang="en-US" dirty="0" err="1"/>
              <a:t>Dmax</a:t>
            </a:r>
            <a:r>
              <a:rPr lang="en-US" dirty="0"/>
              <a:t>, buffer size, and duplication factor. </a:t>
            </a:r>
          </a:p>
          <a:p>
            <a:r>
              <a:rPr lang="en-US" dirty="0"/>
              <a:t>The performance was measured for Throughput delay, DTJ, memory occupation per node, energy dissipation, per initial energy, no. of died nodes, and duplicated arrivals. </a:t>
            </a:r>
            <a:endParaRPr lang="en-IN" dirty="0"/>
          </a:p>
        </p:txBody>
      </p:sp>
      <p:pic>
        <p:nvPicPr>
          <p:cNvPr id="5" name="Picture 4">
            <a:extLst>
              <a:ext uri="{FF2B5EF4-FFF2-40B4-BE49-F238E27FC236}">
                <a16:creationId xmlns:a16="http://schemas.microsoft.com/office/drawing/2014/main" id="{73C20C10-E118-9201-65F4-FCF32F8D59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435" y="1426152"/>
            <a:ext cx="3339465" cy="5059795"/>
          </a:xfrm>
          <a:prstGeom prst="rect">
            <a:avLst/>
          </a:prstGeom>
        </p:spPr>
      </p:pic>
    </p:spTree>
    <p:extLst>
      <p:ext uri="{BB962C8B-B14F-4D97-AF65-F5344CB8AC3E}">
        <p14:creationId xmlns:p14="http://schemas.microsoft.com/office/powerpoint/2010/main" val="413568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49B99-DB66-206F-10F7-5429F8F97489}"/>
              </a:ext>
            </a:extLst>
          </p:cNvPr>
          <p:cNvSpPr>
            <a:spLocks noGrp="1"/>
          </p:cNvSpPr>
          <p:nvPr>
            <p:ph type="title"/>
          </p:nvPr>
        </p:nvSpPr>
        <p:spPr/>
        <p:txBody>
          <a:bodyPr/>
          <a:lstStyle/>
          <a:p>
            <a:r>
              <a:rPr lang="en-IN" dirty="0"/>
              <a:t>The research paper “CEERA”(8)</a:t>
            </a:r>
          </a:p>
        </p:txBody>
      </p:sp>
      <p:sp>
        <p:nvSpPr>
          <p:cNvPr id="3" name="Content Placeholder 2">
            <a:extLst>
              <a:ext uri="{FF2B5EF4-FFF2-40B4-BE49-F238E27FC236}">
                <a16:creationId xmlns:a16="http://schemas.microsoft.com/office/drawing/2014/main" id="{9093BCA0-07B9-32F4-930C-1273FF4A101C}"/>
              </a:ext>
            </a:extLst>
          </p:cNvPr>
          <p:cNvSpPr>
            <a:spLocks noGrp="1"/>
          </p:cNvSpPr>
          <p:nvPr>
            <p:ph idx="1"/>
          </p:nvPr>
        </p:nvSpPr>
        <p:spPr>
          <a:xfrm>
            <a:off x="838200" y="2524125"/>
            <a:ext cx="7486650" cy="3766608"/>
          </a:xfrm>
        </p:spPr>
        <p:txBody>
          <a:bodyPr>
            <a:normAutofit/>
          </a:bodyPr>
          <a:lstStyle/>
          <a:p>
            <a:pPr marL="0" indent="0">
              <a:buNone/>
            </a:pPr>
            <a:r>
              <a:rPr lang="en-IN" sz="2800" dirty="0"/>
              <a:t>Section 4 of 5 – Performance evaluation</a:t>
            </a:r>
          </a:p>
          <a:p>
            <a:pPr marL="0" indent="0">
              <a:buNone/>
            </a:pPr>
            <a:endParaRPr lang="en-IN" dirty="0"/>
          </a:p>
          <a:p>
            <a:r>
              <a:rPr lang="en-US" dirty="0"/>
              <a:t>The resultant analysis reiterated a significant improvement in energy usage in routing with CEERA. </a:t>
            </a:r>
          </a:p>
          <a:p>
            <a:r>
              <a:rPr lang="en-US" dirty="0"/>
              <a:t>CEERA outperforms Flooding 15, 27, and 41 times. </a:t>
            </a:r>
          </a:p>
          <a:p>
            <a:r>
              <a:rPr lang="en-US" dirty="0"/>
              <a:t>Also, CEERA achieves over a factor of 1.34 and 1.26 reduction in energy dissipation.</a:t>
            </a:r>
            <a:endParaRPr lang="en-IN" dirty="0"/>
          </a:p>
        </p:txBody>
      </p:sp>
      <p:pic>
        <p:nvPicPr>
          <p:cNvPr id="4" name="Picture 3">
            <a:extLst>
              <a:ext uri="{FF2B5EF4-FFF2-40B4-BE49-F238E27FC236}">
                <a16:creationId xmlns:a16="http://schemas.microsoft.com/office/drawing/2014/main" id="{F7308A5A-037C-5E6D-CC18-2A9B353F3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435" y="1426152"/>
            <a:ext cx="3339465" cy="5059795"/>
          </a:xfrm>
          <a:prstGeom prst="rect">
            <a:avLst/>
          </a:prstGeom>
        </p:spPr>
      </p:pic>
    </p:spTree>
    <p:extLst>
      <p:ext uri="{BB962C8B-B14F-4D97-AF65-F5344CB8AC3E}">
        <p14:creationId xmlns:p14="http://schemas.microsoft.com/office/powerpoint/2010/main" val="640622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49B99-DB66-206F-10F7-5429F8F97489}"/>
              </a:ext>
            </a:extLst>
          </p:cNvPr>
          <p:cNvSpPr>
            <a:spLocks noGrp="1"/>
          </p:cNvSpPr>
          <p:nvPr>
            <p:ph type="title"/>
          </p:nvPr>
        </p:nvSpPr>
        <p:spPr/>
        <p:txBody>
          <a:bodyPr/>
          <a:lstStyle/>
          <a:p>
            <a:r>
              <a:rPr lang="en-IN" dirty="0"/>
              <a:t>The research paper “CEERA”(9)</a:t>
            </a:r>
          </a:p>
        </p:txBody>
      </p:sp>
      <p:sp>
        <p:nvSpPr>
          <p:cNvPr id="3" name="Content Placeholder 2">
            <a:extLst>
              <a:ext uri="{FF2B5EF4-FFF2-40B4-BE49-F238E27FC236}">
                <a16:creationId xmlns:a16="http://schemas.microsoft.com/office/drawing/2014/main" id="{9093BCA0-07B9-32F4-930C-1273FF4A101C}"/>
              </a:ext>
            </a:extLst>
          </p:cNvPr>
          <p:cNvSpPr>
            <a:spLocks noGrp="1"/>
          </p:cNvSpPr>
          <p:nvPr>
            <p:ph idx="1"/>
          </p:nvPr>
        </p:nvSpPr>
        <p:spPr>
          <a:xfrm>
            <a:off x="838199" y="2524125"/>
            <a:ext cx="10544175" cy="3766608"/>
          </a:xfrm>
        </p:spPr>
        <p:txBody>
          <a:bodyPr>
            <a:normAutofit/>
          </a:bodyPr>
          <a:lstStyle/>
          <a:p>
            <a:pPr marL="0" indent="0">
              <a:buNone/>
            </a:pPr>
            <a:r>
              <a:rPr lang="en-IN" sz="2800" dirty="0"/>
              <a:t>Section 5 of 5 – Conclusion</a:t>
            </a:r>
          </a:p>
          <a:p>
            <a:pPr marL="0" indent="0">
              <a:buNone/>
            </a:pPr>
            <a:endParaRPr lang="en-IN" dirty="0"/>
          </a:p>
          <a:p>
            <a:r>
              <a:rPr lang="en-US" dirty="0"/>
              <a:t>The paper suggests future work that can optimize existing algorithm which includes: </a:t>
            </a:r>
          </a:p>
          <a:p>
            <a:pPr lvl="1">
              <a:buFontTx/>
              <a:buChar char="-"/>
            </a:pPr>
            <a:r>
              <a:rPr lang="en-US" dirty="0"/>
              <a:t>CEERA introducing zero scalar factor for key nodes (BS </a:t>
            </a:r>
            <a:r>
              <a:rPr lang="en-US" dirty="0" err="1"/>
              <a:t>neighbours</a:t>
            </a:r>
            <a:r>
              <a:rPr lang="en-US" dirty="0"/>
              <a:t>), </a:t>
            </a:r>
          </a:p>
          <a:p>
            <a:pPr lvl="1">
              <a:buFontTx/>
              <a:buChar char="-"/>
            </a:pPr>
            <a:r>
              <a:rPr lang="en-US" dirty="0"/>
              <a:t>Finding a method for optimal factors selection and evaluation, </a:t>
            </a:r>
          </a:p>
          <a:p>
            <a:pPr lvl="1">
              <a:buFontTx/>
              <a:buChar char="-"/>
            </a:pPr>
            <a:r>
              <a:rPr lang="en-US" dirty="0"/>
              <a:t>Incorporating data aggregation to minimize energy dissipation and allowing node mobility.</a:t>
            </a:r>
            <a:endParaRPr lang="en-IN" dirty="0"/>
          </a:p>
        </p:txBody>
      </p:sp>
    </p:spTree>
    <p:extLst>
      <p:ext uri="{BB962C8B-B14F-4D97-AF65-F5344CB8AC3E}">
        <p14:creationId xmlns:p14="http://schemas.microsoft.com/office/powerpoint/2010/main" val="507879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C4C6F-0C2A-B60F-A044-2153D1A5332D}"/>
              </a:ext>
            </a:extLst>
          </p:cNvPr>
          <p:cNvSpPr>
            <a:spLocks noGrp="1"/>
          </p:cNvSpPr>
          <p:nvPr>
            <p:ph type="title"/>
          </p:nvPr>
        </p:nvSpPr>
        <p:spPr/>
        <p:txBody>
          <a:bodyPr/>
          <a:lstStyle/>
          <a:p>
            <a:r>
              <a:rPr lang="en-IN" dirty="0"/>
              <a:t>Concluding thoughts</a:t>
            </a:r>
          </a:p>
        </p:txBody>
      </p:sp>
      <p:sp>
        <p:nvSpPr>
          <p:cNvPr id="3" name="Content Placeholder 2">
            <a:extLst>
              <a:ext uri="{FF2B5EF4-FFF2-40B4-BE49-F238E27FC236}">
                <a16:creationId xmlns:a16="http://schemas.microsoft.com/office/drawing/2014/main" id="{B9BC74F9-0144-4771-E1D0-4DD65EDBD8D5}"/>
              </a:ext>
            </a:extLst>
          </p:cNvPr>
          <p:cNvSpPr>
            <a:spLocks noGrp="1"/>
          </p:cNvSpPr>
          <p:nvPr>
            <p:ph idx="1"/>
          </p:nvPr>
        </p:nvSpPr>
        <p:spPr>
          <a:xfrm>
            <a:off x="828675" y="3009901"/>
            <a:ext cx="9791700" cy="2781300"/>
          </a:xfrm>
        </p:spPr>
        <p:txBody>
          <a:bodyPr/>
          <a:lstStyle/>
          <a:p>
            <a:pPr marL="0" indent="0">
              <a:buNone/>
            </a:pPr>
            <a:endParaRPr lang="en-US" dirty="0"/>
          </a:p>
          <a:p>
            <a:r>
              <a:rPr lang="en-US" dirty="0"/>
              <a:t>Routing in sensor networks is a promising research area. </a:t>
            </a:r>
          </a:p>
          <a:p>
            <a:r>
              <a:rPr lang="en-US" dirty="0"/>
              <a:t>Applications of WSNs show how it is important to design protocols and algorithms for wireless networks to be intelligent in bandwidth and energy consumption.</a:t>
            </a:r>
          </a:p>
          <a:p>
            <a:r>
              <a:rPr lang="en-US" dirty="0"/>
              <a:t>All in all, this paper concluded with future research topics which will help researchers interested in the field to carry on the idea and make further research contributions.</a:t>
            </a:r>
          </a:p>
          <a:p>
            <a:endParaRPr lang="en-US" dirty="0"/>
          </a:p>
          <a:p>
            <a:pPr marL="0" indent="0">
              <a:buNone/>
            </a:pPr>
            <a:endParaRPr lang="en-IN" dirty="0"/>
          </a:p>
        </p:txBody>
      </p:sp>
    </p:spTree>
    <p:extLst>
      <p:ext uri="{BB962C8B-B14F-4D97-AF65-F5344CB8AC3E}">
        <p14:creationId xmlns:p14="http://schemas.microsoft.com/office/powerpoint/2010/main" val="2676913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C7B8B-8FE1-7E10-E65F-AD20CA4A0FA2}"/>
              </a:ext>
            </a:extLst>
          </p:cNvPr>
          <p:cNvSpPr>
            <a:spLocks noGrp="1"/>
          </p:cNvSpPr>
          <p:nvPr>
            <p:ph type="ctrTitle"/>
          </p:nvPr>
        </p:nvSpPr>
        <p:spPr/>
        <p:txBody>
          <a:bodyPr/>
          <a:lstStyle/>
          <a:p>
            <a:r>
              <a:rPr lang="en-IN" dirty="0"/>
              <a:t>Thank You</a:t>
            </a:r>
          </a:p>
        </p:txBody>
      </p:sp>
      <p:sp>
        <p:nvSpPr>
          <p:cNvPr id="3" name="Subtitle 2">
            <a:extLst>
              <a:ext uri="{FF2B5EF4-FFF2-40B4-BE49-F238E27FC236}">
                <a16:creationId xmlns:a16="http://schemas.microsoft.com/office/drawing/2014/main" id="{6F2E0DD9-0FE7-6A72-341B-3295ABC5D393}"/>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245909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1E49B-5559-94E4-DCBD-16A459729646}"/>
              </a:ext>
            </a:extLst>
          </p:cNvPr>
          <p:cNvSpPr>
            <a:spLocks noGrp="1"/>
          </p:cNvSpPr>
          <p:nvPr>
            <p:ph type="title"/>
          </p:nvPr>
        </p:nvSpPr>
        <p:spPr/>
        <p:txBody>
          <a:bodyPr/>
          <a:lstStyle/>
          <a:p>
            <a:r>
              <a:rPr lang="en-IN" dirty="0"/>
              <a:t>Contents of this presentation</a:t>
            </a:r>
          </a:p>
        </p:txBody>
      </p:sp>
      <p:sp>
        <p:nvSpPr>
          <p:cNvPr id="3" name="Content Placeholder 2">
            <a:extLst>
              <a:ext uri="{FF2B5EF4-FFF2-40B4-BE49-F238E27FC236}">
                <a16:creationId xmlns:a16="http://schemas.microsoft.com/office/drawing/2014/main" id="{A3844082-CAAF-9095-C724-5B57802D9714}"/>
              </a:ext>
            </a:extLst>
          </p:cNvPr>
          <p:cNvSpPr>
            <a:spLocks noGrp="1"/>
          </p:cNvSpPr>
          <p:nvPr>
            <p:ph idx="1"/>
          </p:nvPr>
        </p:nvSpPr>
        <p:spPr/>
        <p:txBody>
          <a:bodyPr>
            <a:normAutofit fontScale="92500" lnSpcReduction="10000"/>
          </a:bodyPr>
          <a:lstStyle/>
          <a:p>
            <a:r>
              <a:rPr lang="en-IN" dirty="0"/>
              <a:t>Introduction to Topic of WSNs</a:t>
            </a:r>
          </a:p>
          <a:p>
            <a:pPr marL="0" indent="0">
              <a:buNone/>
            </a:pPr>
            <a:endParaRPr lang="en-IN" dirty="0"/>
          </a:p>
          <a:p>
            <a:r>
              <a:rPr lang="en-IN" dirty="0"/>
              <a:t> The research on “CEERA”</a:t>
            </a:r>
          </a:p>
          <a:p>
            <a:pPr lvl="1"/>
            <a:r>
              <a:rPr lang="en-IN" dirty="0"/>
              <a:t>Introduction</a:t>
            </a:r>
          </a:p>
          <a:p>
            <a:pPr lvl="1"/>
            <a:r>
              <a:rPr lang="en-IN" dirty="0"/>
              <a:t>Model environment</a:t>
            </a:r>
          </a:p>
          <a:p>
            <a:pPr lvl="1"/>
            <a:r>
              <a:rPr lang="en-IN" dirty="0"/>
              <a:t>CEERA’S learning scheme – The algorithm</a:t>
            </a:r>
          </a:p>
          <a:p>
            <a:pPr lvl="1"/>
            <a:r>
              <a:rPr lang="en-IN" dirty="0"/>
              <a:t>Performance evaluation</a:t>
            </a:r>
          </a:p>
          <a:p>
            <a:pPr lvl="1"/>
            <a:r>
              <a:rPr lang="en-IN" dirty="0"/>
              <a:t>Conclusion</a:t>
            </a:r>
          </a:p>
          <a:p>
            <a:pPr lvl="1"/>
            <a:endParaRPr lang="en-IN" dirty="0"/>
          </a:p>
          <a:p>
            <a:r>
              <a:rPr lang="en-IN" dirty="0"/>
              <a:t>Concluding thoughts</a:t>
            </a:r>
          </a:p>
        </p:txBody>
      </p:sp>
    </p:spTree>
    <p:extLst>
      <p:ext uri="{BB962C8B-B14F-4D97-AF65-F5344CB8AC3E}">
        <p14:creationId xmlns:p14="http://schemas.microsoft.com/office/powerpoint/2010/main" val="847894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D5D8B-7AFA-EC3A-BD7F-F85CC427B15E}"/>
              </a:ext>
            </a:extLst>
          </p:cNvPr>
          <p:cNvSpPr>
            <a:spLocks noGrp="1"/>
          </p:cNvSpPr>
          <p:nvPr>
            <p:ph type="title"/>
          </p:nvPr>
        </p:nvSpPr>
        <p:spPr/>
        <p:txBody>
          <a:bodyPr/>
          <a:lstStyle/>
          <a:p>
            <a:r>
              <a:rPr lang="en-IN" dirty="0"/>
              <a:t>Introduction to Topic of WSNs</a:t>
            </a:r>
          </a:p>
        </p:txBody>
      </p:sp>
      <p:sp>
        <p:nvSpPr>
          <p:cNvPr id="3" name="Content Placeholder 2">
            <a:extLst>
              <a:ext uri="{FF2B5EF4-FFF2-40B4-BE49-F238E27FC236}">
                <a16:creationId xmlns:a16="http://schemas.microsoft.com/office/drawing/2014/main" id="{082EB685-4AEF-46C1-58B8-614C868698E3}"/>
              </a:ext>
            </a:extLst>
          </p:cNvPr>
          <p:cNvSpPr>
            <a:spLocks noGrp="1"/>
          </p:cNvSpPr>
          <p:nvPr>
            <p:ph idx="1"/>
          </p:nvPr>
        </p:nvSpPr>
        <p:spPr>
          <a:xfrm>
            <a:off x="838200" y="3257046"/>
            <a:ext cx="7471299" cy="3370072"/>
          </a:xfrm>
        </p:spPr>
        <p:txBody>
          <a:bodyPr>
            <a:normAutofit fontScale="92500" lnSpcReduction="20000"/>
          </a:bodyPr>
          <a:lstStyle/>
          <a:p>
            <a:endParaRPr lang="en-US" dirty="0"/>
          </a:p>
          <a:p>
            <a:r>
              <a:rPr lang="en-US" dirty="0"/>
              <a:t>In WSNs, a sensor node typically includes: </a:t>
            </a:r>
          </a:p>
          <a:p>
            <a:pPr lvl="1"/>
            <a:r>
              <a:rPr lang="en-US" dirty="0"/>
              <a:t>A sensing unit, 	</a:t>
            </a:r>
          </a:p>
          <a:p>
            <a:pPr lvl="1"/>
            <a:r>
              <a:rPr lang="en-US" dirty="0"/>
              <a:t>a microcontroller, </a:t>
            </a:r>
          </a:p>
          <a:p>
            <a:pPr lvl="1"/>
            <a:r>
              <a:rPr lang="en-US" dirty="0"/>
              <a:t>a radio transceiver,	</a:t>
            </a:r>
          </a:p>
          <a:p>
            <a:pPr lvl="1"/>
            <a:r>
              <a:rPr lang="en-US" dirty="0"/>
              <a:t> battery, or power sources as sensor nodes are constrained by the amount of battery power available</a:t>
            </a:r>
          </a:p>
          <a:p>
            <a:endParaRPr lang="en-US" dirty="0"/>
          </a:p>
          <a:p>
            <a:r>
              <a:rPr lang="en-US" dirty="0"/>
              <a:t>Network lifetime and efficiency are the most considered issues in Wireless sensor networks (WSNs) based systems. The scarcest resource being energy. </a:t>
            </a:r>
            <a:endParaRPr lang="en-IN" dirty="0"/>
          </a:p>
        </p:txBody>
      </p:sp>
      <p:pic>
        <p:nvPicPr>
          <p:cNvPr id="5" name="Picture 4">
            <a:extLst>
              <a:ext uri="{FF2B5EF4-FFF2-40B4-BE49-F238E27FC236}">
                <a16:creationId xmlns:a16="http://schemas.microsoft.com/office/drawing/2014/main" id="{F390B2D2-7E92-E4A2-1FCD-75F730406F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9499" y="3600954"/>
            <a:ext cx="3570280" cy="2008044"/>
          </a:xfrm>
          <a:prstGeom prst="rect">
            <a:avLst/>
          </a:prstGeom>
        </p:spPr>
      </p:pic>
      <p:sp>
        <p:nvSpPr>
          <p:cNvPr id="6" name="TextBox 5">
            <a:extLst>
              <a:ext uri="{FF2B5EF4-FFF2-40B4-BE49-F238E27FC236}">
                <a16:creationId xmlns:a16="http://schemas.microsoft.com/office/drawing/2014/main" id="{E80EE761-1F61-09C6-A481-4269EF61DA82}"/>
              </a:ext>
            </a:extLst>
          </p:cNvPr>
          <p:cNvSpPr txBox="1"/>
          <p:nvPr/>
        </p:nvSpPr>
        <p:spPr>
          <a:xfrm>
            <a:off x="838200" y="2449413"/>
            <a:ext cx="10420350" cy="707886"/>
          </a:xfrm>
          <a:prstGeom prst="rect">
            <a:avLst/>
          </a:prstGeom>
          <a:noFill/>
        </p:spPr>
        <p:txBody>
          <a:bodyPr wrap="square" rtlCol="0">
            <a:spAutoFit/>
          </a:bodyPr>
          <a:lstStyle/>
          <a:p>
            <a:r>
              <a:rPr lang="en-US" sz="2000" dirty="0">
                <a:solidFill>
                  <a:schemeClr val="tx1">
                    <a:lumMod val="75000"/>
                    <a:lumOff val="25000"/>
                  </a:schemeClr>
                </a:solidFill>
              </a:rPr>
              <a:t>A WSN consists of a large number of cooperating devices small-scale nodes with limited computation, and wireless communication capabilities.</a:t>
            </a:r>
          </a:p>
        </p:txBody>
      </p:sp>
      <p:sp>
        <p:nvSpPr>
          <p:cNvPr id="7" name="TextBox 6">
            <a:extLst>
              <a:ext uri="{FF2B5EF4-FFF2-40B4-BE49-F238E27FC236}">
                <a16:creationId xmlns:a16="http://schemas.microsoft.com/office/drawing/2014/main" id="{FB3C6AB7-0B85-FD54-03CE-AA0DE584C9E7}"/>
              </a:ext>
            </a:extLst>
          </p:cNvPr>
          <p:cNvSpPr txBox="1"/>
          <p:nvPr/>
        </p:nvSpPr>
        <p:spPr>
          <a:xfrm>
            <a:off x="8506483" y="5807631"/>
            <a:ext cx="3373296" cy="369332"/>
          </a:xfrm>
          <a:prstGeom prst="rect">
            <a:avLst/>
          </a:prstGeom>
          <a:noFill/>
        </p:spPr>
        <p:txBody>
          <a:bodyPr wrap="none" rtlCol="0">
            <a:spAutoFit/>
          </a:bodyPr>
          <a:lstStyle/>
          <a:p>
            <a:r>
              <a:rPr lang="en-IN" dirty="0"/>
              <a:t>Figure: A Wireless sensor network</a:t>
            </a:r>
          </a:p>
        </p:txBody>
      </p:sp>
    </p:spTree>
    <p:extLst>
      <p:ext uri="{BB962C8B-B14F-4D97-AF65-F5344CB8AC3E}">
        <p14:creationId xmlns:p14="http://schemas.microsoft.com/office/powerpoint/2010/main" val="1330587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49B99-DB66-206F-10F7-5429F8F97489}"/>
              </a:ext>
            </a:extLst>
          </p:cNvPr>
          <p:cNvSpPr>
            <a:spLocks noGrp="1"/>
          </p:cNvSpPr>
          <p:nvPr>
            <p:ph type="title"/>
          </p:nvPr>
        </p:nvSpPr>
        <p:spPr/>
        <p:txBody>
          <a:bodyPr/>
          <a:lstStyle/>
          <a:p>
            <a:r>
              <a:rPr lang="en-IN" dirty="0"/>
              <a:t>The research paper “CEERA”(1)</a:t>
            </a:r>
          </a:p>
        </p:txBody>
      </p:sp>
      <p:sp>
        <p:nvSpPr>
          <p:cNvPr id="3" name="Content Placeholder 2">
            <a:extLst>
              <a:ext uri="{FF2B5EF4-FFF2-40B4-BE49-F238E27FC236}">
                <a16:creationId xmlns:a16="http://schemas.microsoft.com/office/drawing/2014/main" id="{9093BCA0-07B9-32F4-930C-1273FF4A101C}"/>
              </a:ext>
            </a:extLst>
          </p:cNvPr>
          <p:cNvSpPr>
            <a:spLocks noGrp="1"/>
          </p:cNvSpPr>
          <p:nvPr>
            <p:ph idx="1"/>
          </p:nvPr>
        </p:nvSpPr>
        <p:spPr>
          <a:xfrm>
            <a:off x="1154954" y="2603499"/>
            <a:ext cx="9265396" cy="3959226"/>
          </a:xfrm>
        </p:spPr>
        <p:txBody>
          <a:bodyPr>
            <a:normAutofit/>
          </a:bodyPr>
          <a:lstStyle/>
          <a:p>
            <a:pPr marL="0" indent="0">
              <a:buNone/>
            </a:pPr>
            <a:r>
              <a:rPr lang="en-IN" b="1" dirty="0"/>
              <a:t>Section 1 of 5 – Introduction</a:t>
            </a:r>
          </a:p>
          <a:p>
            <a:pPr marL="0" indent="0">
              <a:buNone/>
            </a:pPr>
            <a:endParaRPr lang="en-IN" dirty="0"/>
          </a:p>
          <a:p>
            <a:r>
              <a:rPr lang="en-US" dirty="0"/>
              <a:t>In WSNs, it is necessary to conserve individual node energy to maximize system life. </a:t>
            </a:r>
          </a:p>
          <a:p>
            <a:r>
              <a:rPr lang="en-US" dirty="0"/>
              <a:t>Introducing CCERA: A novel design for a cooperative energy-efficient routing algorithm (CEERA) for WSNs.</a:t>
            </a:r>
          </a:p>
          <a:p>
            <a:r>
              <a:rPr lang="en-US" dirty="0"/>
              <a:t>The algorithm efficiently avoids the energy consumption problem as it does not require any prior configuration or routing discovery operations. </a:t>
            </a:r>
          </a:p>
        </p:txBody>
      </p:sp>
    </p:spTree>
    <p:extLst>
      <p:ext uri="{BB962C8B-B14F-4D97-AF65-F5344CB8AC3E}">
        <p14:creationId xmlns:p14="http://schemas.microsoft.com/office/powerpoint/2010/main" val="3058576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49B99-DB66-206F-10F7-5429F8F97489}"/>
              </a:ext>
            </a:extLst>
          </p:cNvPr>
          <p:cNvSpPr>
            <a:spLocks noGrp="1"/>
          </p:cNvSpPr>
          <p:nvPr>
            <p:ph type="title"/>
          </p:nvPr>
        </p:nvSpPr>
        <p:spPr/>
        <p:txBody>
          <a:bodyPr/>
          <a:lstStyle/>
          <a:p>
            <a:r>
              <a:rPr lang="en-IN" dirty="0"/>
              <a:t>The research paper “CEERA”(2)</a:t>
            </a:r>
          </a:p>
        </p:txBody>
      </p:sp>
      <p:sp>
        <p:nvSpPr>
          <p:cNvPr id="3" name="Content Placeholder 2">
            <a:extLst>
              <a:ext uri="{FF2B5EF4-FFF2-40B4-BE49-F238E27FC236}">
                <a16:creationId xmlns:a16="http://schemas.microsoft.com/office/drawing/2014/main" id="{9093BCA0-07B9-32F4-930C-1273FF4A101C}"/>
              </a:ext>
            </a:extLst>
          </p:cNvPr>
          <p:cNvSpPr>
            <a:spLocks noGrp="1"/>
          </p:cNvSpPr>
          <p:nvPr>
            <p:ph idx="1"/>
          </p:nvPr>
        </p:nvSpPr>
        <p:spPr>
          <a:xfrm>
            <a:off x="847725" y="2486025"/>
            <a:ext cx="7105650" cy="3952875"/>
          </a:xfrm>
        </p:spPr>
        <p:txBody>
          <a:bodyPr>
            <a:normAutofit fontScale="92500" lnSpcReduction="20000"/>
          </a:bodyPr>
          <a:lstStyle/>
          <a:p>
            <a:pPr marL="0" indent="0">
              <a:buNone/>
            </a:pPr>
            <a:r>
              <a:rPr lang="en-IN" sz="2900" dirty="0"/>
              <a:t>Section 2 of 5 – Model environment</a:t>
            </a:r>
          </a:p>
          <a:p>
            <a:pPr marL="0" indent="0">
              <a:buNone/>
            </a:pPr>
            <a:endParaRPr lang="en-IN" dirty="0"/>
          </a:p>
          <a:p>
            <a:r>
              <a:rPr lang="en-US" dirty="0"/>
              <a:t>We now look at the network model and other related models, including: deployment, traffic, and energy models.</a:t>
            </a:r>
          </a:p>
          <a:p>
            <a:endParaRPr lang="en-US" dirty="0"/>
          </a:p>
          <a:p>
            <a:pPr lvl="1"/>
            <a:r>
              <a:rPr lang="en-US" dirty="0"/>
              <a:t>A. Network Model: Data being sensed by the nodes in the network must be transmitted to a control center or a Base Station (BS). </a:t>
            </a:r>
          </a:p>
          <a:p>
            <a:pPr lvl="1"/>
            <a:endParaRPr lang="en-US" dirty="0"/>
          </a:p>
          <a:p>
            <a:pPr lvl="1"/>
            <a:r>
              <a:rPr lang="en-US" dirty="0"/>
              <a:t>B. Deployment Model: Deployment is either random or deterministic.</a:t>
            </a:r>
          </a:p>
          <a:p>
            <a:pPr lvl="1"/>
            <a:endParaRPr lang="en-US" dirty="0"/>
          </a:p>
          <a:p>
            <a:pPr lvl="1"/>
            <a:r>
              <a:rPr lang="en-US" dirty="0"/>
              <a:t>C. Traffic Model: The inter-arrival time between messages is network dependent. </a:t>
            </a:r>
          </a:p>
          <a:p>
            <a:pPr lvl="1"/>
            <a:endParaRPr lang="en-US" dirty="0"/>
          </a:p>
        </p:txBody>
      </p:sp>
      <p:pic>
        <p:nvPicPr>
          <p:cNvPr id="8" name="Picture 7">
            <a:extLst>
              <a:ext uri="{FF2B5EF4-FFF2-40B4-BE49-F238E27FC236}">
                <a16:creationId xmlns:a16="http://schemas.microsoft.com/office/drawing/2014/main" id="{07BB5F94-B7AB-5026-CC00-B24E84E985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7999" y="2148752"/>
            <a:ext cx="3785737" cy="3099610"/>
          </a:xfrm>
          <a:prstGeom prst="rect">
            <a:avLst/>
          </a:prstGeom>
        </p:spPr>
      </p:pic>
      <p:sp>
        <p:nvSpPr>
          <p:cNvPr id="9" name="TextBox 8">
            <a:extLst>
              <a:ext uri="{FF2B5EF4-FFF2-40B4-BE49-F238E27FC236}">
                <a16:creationId xmlns:a16="http://schemas.microsoft.com/office/drawing/2014/main" id="{E0002D6C-4F2F-9519-6363-0E6574060831}"/>
              </a:ext>
            </a:extLst>
          </p:cNvPr>
          <p:cNvSpPr txBox="1"/>
          <p:nvPr/>
        </p:nvSpPr>
        <p:spPr>
          <a:xfrm>
            <a:off x="8360833" y="5446713"/>
            <a:ext cx="3320070" cy="923330"/>
          </a:xfrm>
          <a:prstGeom prst="rect">
            <a:avLst/>
          </a:prstGeom>
          <a:noFill/>
        </p:spPr>
        <p:txBody>
          <a:bodyPr wrap="square" rtlCol="0">
            <a:spAutoFit/>
          </a:bodyPr>
          <a:lstStyle/>
          <a:p>
            <a:r>
              <a:rPr lang="en-US" dirty="0"/>
              <a:t>Fig: The random network topology and multiple locations of the BS are shown. </a:t>
            </a:r>
            <a:endParaRPr lang="en-IN" dirty="0"/>
          </a:p>
        </p:txBody>
      </p:sp>
    </p:spTree>
    <p:extLst>
      <p:ext uri="{BB962C8B-B14F-4D97-AF65-F5344CB8AC3E}">
        <p14:creationId xmlns:p14="http://schemas.microsoft.com/office/powerpoint/2010/main" val="3382806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49B99-DB66-206F-10F7-5429F8F97489}"/>
              </a:ext>
            </a:extLst>
          </p:cNvPr>
          <p:cNvSpPr>
            <a:spLocks noGrp="1"/>
          </p:cNvSpPr>
          <p:nvPr>
            <p:ph type="title"/>
          </p:nvPr>
        </p:nvSpPr>
        <p:spPr/>
        <p:txBody>
          <a:bodyPr/>
          <a:lstStyle/>
          <a:p>
            <a:r>
              <a:rPr lang="en-IN" dirty="0"/>
              <a:t>The research paper “CEERA”(3)</a:t>
            </a:r>
          </a:p>
        </p:txBody>
      </p:sp>
      <p:sp>
        <p:nvSpPr>
          <p:cNvPr id="3" name="Content Placeholder 2">
            <a:extLst>
              <a:ext uri="{FF2B5EF4-FFF2-40B4-BE49-F238E27FC236}">
                <a16:creationId xmlns:a16="http://schemas.microsoft.com/office/drawing/2014/main" id="{9093BCA0-07B9-32F4-930C-1273FF4A101C}"/>
              </a:ext>
            </a:extLst>
          </p:cNvPr>
          <p:cNvSpPr>
            <a:spLocks noGrp="1"/>
          </p:cNvSpPr>
          <p:nvPr>
            <p:ph idx="1"/>
          </p:nvPr>
        </p:nvSpPr>
        <p:spPr>
          <a:xfrm>
            <a:off x="838200" y="2495549"/>
            <a:ext cx="7172326" cy="3820583"/>
          </a:xfrm>
        </p:spPr>
        <p:txBody>
          <a:bodyPr>
            <a:normAutofit lnSpcReduction="10000"/>
          </a:bodyPr>
          <a:lstStyle/>
          <a:p>
            <a:pPr marL="0" indent="0">
              <a:buNone/>
            </a:pPr>
            <a:r>
              <a:rPr lang="en-IN" sz="2800" dirty="0"/>
              <a:t>Section 2 of 5 – Model environment</a:t>
            </a:r>
          </a:p>
          <a:p>
            <a:pPr marL="0" indent="0">
              <a:buNone/>
            </a:pPr>
            <a:endParaRPr lang="en-IN" dirty="0"/>
          </a:p>
          <a:p>
            <a:r>
              <a:rPr lang="en-US" dirty="0"/>
              <a:t>We now look at the network model and other related models, including: Performance, traffic, and energy models.</a:t>
            </a:r>
          </a:p>
          <a:p>
            <a:endParaRPr lang="en-US" dirty="0"/>
          </a:p>
          <a:p>
            <a:pPr lvl="1"/>
            <a:r>
              <a:rPr lang="en-US" dirty="0"/>
              <a:t>D. Energy Model: An important consideration in sensor networks is the amount of energy required for sensing, computation, and communication. </a:t>
            </a:r>
          </a:p>
          <a:p>
            <a:pPr lvl="1"/>
            <a:endParaRPr lang="en-US" dirty="0"/>
          </a:p>
          <a:p>
            <a:pPr lvl="1"/>
            <a:r>
              <a:rPr lang="en-US" dirty="0"/>
              <a:t>F. Performance Measures: Their Main performance measures are: Throughput, Delay, Delay time jitter, total energy dissipations, no of dead nodes</a:t>
            </a:r>
          </a:p>
        </p:txBody>
      </p:sp>
      <p:pic>
        <p:nvPicPr>
          <p:cNvPr id="5" name="Picture 4">
            <a:extLst>
              <a:ext uri="{FF2B5EF4-FFF2-40B4-BE49-F238E27FC236}">
                <a16:creationId xmlns:a16="http://schemas.microsoft.com/office/drawing/2014/main" id="{2FA14F43-699E-FC98-4D6A-A7D8CC44D8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4895" y="2373524"/>
            <a:ext cx="3261485" cy="2656628"/>
          </a:xfrm>
          <a:prstGeom prst="rect">
            <a:avLst/>
          </a:prstGeom>
        </p:spPr>
      </p:pic>
      <p:sp>
        <p:nvSpPr>
          <p:cNvPr id="6" name="TextBox 5">
            <a:extLst>
              <a:ext uri="{FF2B5EF4-FFF2-40B4-BE49-F238E27FC236}">
                <a16:creationId xmlns:a16="http://schemas.microsoft.com/office/drawing/2014/main" id="{D0C72FB4-1C0C-C92D-4DA3-3D1FEF862E79}"/>
              </a:ext>
            </a:extLst>
          </p:cNvPr>
          <p:cNvSpPr txBox="1"/>
          <p:nvPr/>
        </p:nvSpPr>
        <p:spPr>
          <a:xfrm>
            <a:off x="9132869" y="5343656"/>
            <a:ext cx="2185535" cy="369332"/>
          </a:xfrm>
          <a:prstGeom prst="rect">
            <a:avLst/>
          </a:prstGeom>
          <a:noFill/>
        </p:spPr>
        <p:txBody>
          <a:bodyPr wrap="none" rtlCol="0">
            <a:spAutoFit/>
          </a:bodyPr>
          <a:lstStyle/>
          <a:p>
            <a:r>
              <a:rPr lang="en-IN" dirty="0"/>
              <a:t>Figure: WSN use case</a:t>
            </a:r>
          </a:p>
        </p:txBody>
      </p:sp>
    </p:spTree>
    <p:extLst>
      <p:ext uri="{BB962C8B-B14F-4D97-AF65-F5344CB8AC3E}">
        <p14:creationId xmlns:p14="http://schemas.microsoft.com/office/powerpoint/2010/main" val="2087132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49B99-DB66-206F-10F7-5429F8F97489}"/>
              </a:ext>
            </a:extLst>
          </p:cNvPr>
          <p:cNvSpPr>
            <a:spLocks noGrp="1"/>
          </p:cNvSpPr>
          <p:nvPr>
            <p:ph type="title"/>
          </p:nvPr>
        </p:nvSpPr>
        <p:spPr/>
        <p:txBody>
          <a:bodyPr/>
          <a:lstStyle/>
          <a:p>
            <a:r>
              <a:rPr lang="en-IN" dirty="0"/>
              <a:t>The research paper “CEERA”(4)</a:t>
            </a:r>
          </a:p>
        </p:txBody>
      </p:sp>
      <p:sp>
        <p:nvSpPr>
          <p:cNvPr id="3" name="Content Placeholder 2">
            <a:extLst>
              <a:ext uri="{FF2B5EF4-FFF2-40B4-BE49-F238E27FC236}">
                <a16:creationId xmlns:a16="http://schemas.microsoft.com/office/drawing/2014/main" id="{9093BCA0-07B9-32F4-930C-1273FF4A101C}"/>
              </a:ext>
            </a:extLst>
          </p:cNvPr>
          <p:cNvSpPr>
            <a:spLocks noGrp="1"/>
          </p:cNvSpPr>
          <p:nvPr>
            <p:ph idx="1"/>
          </p:nvPr>
        </p:nvSpPr>
        <p:spPr>
          <a:xfrm>
            <a:off x="838200" y="2590799"/>
            <a:ext cx="10229850" cy="3699933"/>
          </a:xfrm>
        </p:spPr>
        <p:txBody>
          <a:bodyPr>
            <a:normAutofit/>
          </a:bodyPr>
          <a:lstStyle/>
          <a:p>
            <a:pPr marL="0" indent="0">
              <a:buNone/>
            </a:pPr>
            <a:r>
              <a:rPr lang="en-IN" sz="2800" dirty="0"/>
              <a:t>Section 3 of 5 – CEERA’S learning scheme – The algorithm</a:t>
            </a:r>
          </a:p>
          <a:p>
            <a:pPr marL="0" indent="0">
              <a:buNone/>
            </a:pPr>
            <a:endParaRPr lang="en-IN" dirty="0"/>
          </a:p>
          <a:p>
            <a:r>
              <a:rPr lang="en-US" dirty="0"/>
              <a:t>In Cooperative transmission, each transient node ‘t’ that receives the packet will carry out the following steps: </a:t>
            </a:r>
          </a:p>
          <a:p>
            <a:endParaRPr lang="en-US" dirty="0"/>
          </a:p>
          <a:p>
            <a:pPr lvl="1"/>
            <a:r>
              <a:rPr lang="en-US" dirty="0"/>
              <a:t>1) Calculates the ID difference. </a:t>
            </a:r>
          </a:p>
          <a:p>
            <a:pPr lvl="1"/>
            <a:r>
              <a:rPr lang="en-US" dirty="0"/>
              <a:t>2) Starts a timer counter. </a:t>
            </a:r>
          </a:p>
          <a:p>
            <a:pPr lvl="1"/>
            <a:r>
              <a:rPr lang="en-US" dirty="0"/>
              <a:t>3) Listens to BS’s ACK, and periodically decrements its timer. </a:t>
            </a:r>
          </a:p>
        </p:txBody>
      </p:sp>
    </p:spTree>
    <p:extLst>
      <p:ext uri="{BB962C8B-B14F-4D97-AF65-F5344CB8AC3E}">
        <p14:creationId xmlns:p14="http://schemas.microsoft.com/office/powerpoint/2010/main" val="579696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49B99-DB66-206F-10F7-5429F8F97489}"/>
              </a:ext>
            </a:extLst>
          </p:cNvPr>
          <p:cNvSpPr>
            <a:spLocks noGrp="1"/>
          </p:cNvSpPr>
          <p:nvPr>
            <p:ph type="title"/>
          </p:nvPr>
        </p:nvSpPr>
        <p:spPr/>
        <p:txBody>
          <a:bodyPr/>
          <a:lstStyle/>
          <a:p>
            <a:r>
              <a:rPr lang="en-IN" dirty="0"/>
              <a:t>The research paper “CEERA”(5)</a:t>
            </a:r>
          </a:p>
        </p:txBody>
      </p:sp>
      <p:sp>
        <p:nvSpPr>
          <p:cNvPr id="3" name="Content Placeholder 2">
            <a:extLst>
              <a:ext uri="{FF2B5EF4-FFF2-40B4-BE49-F238E27FC236}">
                <a16:creationId xmlns:a16="http://schemas.microsoft.com/office/drawing/2014/main" id="{9093BCA0-07B9-32F4-930C-1273FF4A101C}"/>
              </a:ext>
            </a:extLst>
          </p:cNvPr>
          <p:cNvSpPr>
            <a:spLocks noGrp="1"/>
          </p:cNvSpPr>
          <p:nvPr>
            <p:ph idx="1"/>
          </p:nvPr>
        </p:nvSpPr>
        <p:spPr>
          <a:xfrm>
            <a:off x="838199" y="2686049"/>
            <a:ext cx="10801351" cy="3604683"/>
          </a:xfrm>
        </p:spPr>
        <p:txBody>
          <a:bodyPr>
            <a:normAutofit/>
          </a:bodyPr>
          <a:lstStyle/>
          <a:p>
            <a:pPr marL="0" indent="0">
              <a:buNone/>
            </a:pPr>
            <a:r>
              <a:rPr lang="en-IN" sz="2800" dirty="0"/>
              <a:t>Section 3 of 5 – CEERA’S learning scheme – The algorithm</a:t>
            </a:r>
          </a:p>
          <a:p>
            <a:pPr marL="0" indent="0">
              <a:buNone/>
            </a:pPr>
            <a:endParaRPr lang="en-IN" dirty="0"/>
          </a:p>
          <a:p>
            <a:r>
              <a:rPr lang="en-US" dirty="0"/>
              <a:t>If the BS acknowledgment is not received within the timer value, the transient node retransmit message and appends its address to the address list of transient nodes. </a:t>
            </a:r>
          </a:p>
          <a:p>
            <a:r>
              <a:rPr lang="en-US" dirty="0"/>
              <a:t>This process is repeated by every transient node until BS acknowledgement (ACK) is received. </a:t>
            </a:r>
          </a:p>
          <a:p>
            <a:r>
              <a:rPr lang="en-US" dirty="0"/>
              <a:t>Upon receiving the ACK, all nodes clear the call and reset their counters.</a:t>
            </a:r>
          </a:p>
        </p:txBody>
      </p:sp>
    </p:spTree>
    <p:extLst>
      <p:ext uri="{BB962C8B-B14F-4D97-AF65-F5344CB8AC3E}">
        <p14:creationId xmlns:p14="http://schemas.microsoft.com/office/powerpoint/2010/main" val="3237741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49B99-DB66-206F-10F7-5429F8F97489}"/>
              </a:ext>
            </a:extLst>
          </p:cNvPr>
          <p:cNvSpPr>
            <a:spLocks noGrp="1"/>
          </p:cNvSpPr>
          <p:nvPr>
            <p:ph type="title"/>
          </p:nvPr>
        </p:nvSpPr>
        <p:spPr/>
        <p:txBody>
          <a:bodyPr/>
          <a:lstStyle/>
          <a:p>
            <a:r>
              <a:rPr lang="en-IN" dirty="0"/>
              <a:t>The research paper “CEERA”(6)</a:t>
            </a:r>
          </a:p>
        </p:txBody>
      </p:sp>
      <p:sp>
        <p:nvSpPr>
          <p:cNvPr id="3" name="Content Placeholder 2">
            <a:extLst>
              <a:ext uri="{FF2B5EF4-FFF2-40B4-BE49-F238E27FC236}">
                <a16:creationId xmlns:a16="http://schemas.microsoft.com/office/drawing/2014/main" id="{9093BCA0-07B9-32F4-930C-1273FF4A101C}"/>
              </a:ext>
            </a:extLst>
          </p:cNvPr>
          <p:cNvSpPr>
            <a:spLocks noGrp="1"/>
          </p:cNvSpPr>
          <p:nvPr>
            <p:ph idx="1"/>
          </p:nvPr>
        </p:nvSpPr>
        <p:spPr>
          <a:xfrm>
            <a:off x="923926" y="2352675"/>
            <a:ext cx="7296150" cy="612775"/>
          </a:xfrm>
        </p:spPr>
        <p:txBody>
          <a:bodyPr>
            <a:normAutofit/>
          </a:bodyPr>
          <a:lstStyle/>
          <a:p>
            <a:pPr marL="0" indent="0">
              <a:buNone/>
            </a:pPr>
            <a:r>
              <a:rPr lang="en-IN" dirty="0"/>
              <a:t>Section 3 of 5 – CEERA’S learning scheme – The algorithm</a:t>
            </a:r>
          </a:p>
          <a:p>
            <a:pPr marL="0" indent="0">
              <a:buNone/>
            </a:pPr>
            <a:endParaRPr lang="en-IN" dirty="0"/>
          </a:p>
        </p:txBody>
      </p:sp>
      <p:sp>
        <p:nvSpPr>
          <p:cNvPr id="4" name="TextBox 3">
            <a:extLst>
              <a:ext uri="{FF2B5EF4-FFF2-40B4-BE49-F238E27FC236}">
                <a16:creationId xmlns:a16="http://schemas.microsoft.com/office/drawing/2014/main" id="{E506F228-B3A2-CCBC-6A9A-ADDFFDF7D4D2}"/>
              </a:ext>
            </a:extLst>
          </p:cNvPr>
          <p:cNvSpPr txBox="1"/>
          <p:nvPr/>
        </p:nvSpPr>
        <p:spPr>
          <a:xfrm>
            <a:off x="8782629" y="6334638"/>
            <a:ext cx="2794000" cy="646331"/>
          </a:xfrm>
          <a:prstGeom prst="rect">
            <a:avLst/>
          </a:prstGeom>
          <a:noFill/>
        </p:spPr>
        <p:txBody>
          <a:bodyPr wrap="square" rtlCol="0">
            <a:spAutoFit/>
          </a:bodyPr>
          <a:lstStyle/>
          <a:p>
            <a:r>
              <a:rPr lang="en-IN" dirty="0"/>
              <a:t>Fig: The flowchart of CEERA</a:t>
            </a:r>
          </a:p>
          <a:p>
            <a:endParaRPr lang="en-IN" dirty="0"/>
          </a:p>
        </p:txBody>
      </p:sp>
      <p:pic>
        <p:nvPicPr>
          <p:cNvPr id="6" name="Picture 5">
            <a:extLst>
              <a:ext uri="{FF2B5EF4-FFF2-40B4-BE49-F238E27FC236}">
                <a16:creationId xmlns:a16="http://schemas.microsoft.com/office/drawing/2014/main" id="{080D7F97-1EB2-42A9-D730-808A5A51C6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0683" y="2438400"/>
            <a:ext cx="2557892" cy="3896238"/>
          </a:xfrm>
          <a:prstGeom prst="rect">
            <a:avLst/>
          </a:prstGeom>
        </p:spPr>
      </p:pic>
      <p:sp>
        <p:nvSpPr>
          <p:cNvPr id="7" name="TextBox 6">
            <a:extLst>
              <a:ext uri="{FF2B5EF4-FFF2-40B4-BE49-F238E27FC236}">
                <a16:creationId xmlns:a16="http://schemas.microsoft.com/office/drawing/2014/main" id="{6C590C19-B2DB-2D6C-033E-EA65BB53E083}"/>
              </a:ext>
            </a:extLst>
          </p:cNvPr>
          <p:cNvSpPr txBox="1"/>
          <p:nvPr/>
        </p:nvSpPr>
        <p:spPr>
          <a:xfrm>
            <a:off x="923925" y="2918318"/>
            <a:ext cx="6429376" cy="3416320"/>
          </a:xfrm>
          <a:prstGeom prst="rect">
            <a:avLst/>
          </a:prstGeom>
          <a:noFill/>
        </p:spPr>
        <p:txBody>
          <a:bodyPr wrap="square" rtlCol="0">
            <a:spAutoFit/>
          </a:bodyPr>
          <a:lstStyle/>
          <a:p>
            <a:r>
              <a:rPr lang="en-IN" dirty="0"/>
              <a:t>Steps:</a:t>
            </a:r>
          </a:p>
          <a:p>
            <a:endParaRPr lang="en-IN" dirty="0"/>
          </a:p>
          <a:p>
            <a:pPr marL="342900" indent="-342900">
              <a:buFont typeface="+mj-lt"/>
              <a:buAutoNum type="arabicPeriod"/>
            </a:pPr>
            <a:r>
              <a:rPr lang="en-IN" dirty="0"/>
              <a:t>Start: Start of algorithm</a:t>
            </a:r>
          </a:p>
          <a:p>
            <a:pPr marL="342900" indent="-342900">
              <a:buFont typeface="+mj-lt"/>
              <a:buAutoNum type="arabicPeriod"/>
            </a:pPr>
            <a:r>
              <a:rPr lang="en-IN" dirty="0"/>
              <a:t>Source node generates message and is received by  transient nodes</a:t>
            </a:r>
          </a:p>
          <a:p>
            <a:pPr marL="342900" indent="-342900">
              <a:buFont typeface="+mj-lt"/>
              <a:buAutoNum type="arabicPeriod"/>
            </a:pPr>
            <a:r>
              <a:rPr lang="en-IN" dirty="0"/>
              <a:t>Check: Energy Greater than or equal to threshold; Yes: Next, No: Discard</a:t>
            </a:r>
          </a:p>
          <a:p>
            <a:pPr marL="342900" indent="-342900">
              <a:buFont typeface="+mj-lt"/>
              <a:buAutoNum type="arabicPeriod"/>
            </a:pPr>
            <a:r>
              <a:rPr lang="en-IN" dirty="0"/>
              <a:t>Check: Is it new message? Yes: check: Max copies reached? </a:t>
            </a:r>
          </a:p>
          <a:p>
            <a:pPr marL="342900" indent="-342900">
              <a:buFont typeface="+mj-lt"/>
              <a:buAutoNum type="arabicPeriod"/>
            </a:pPr>
            <a:r>
              <a:rPr lang="en-IN" dirty="0"/>
              <a:t>Yes: Discard , No: Next; 	No: Discard</a:t>
            </a:r>
          </a:p>
          <a:p>
            <a:pPr marL="342900" indent="-342900">
              <a:buFont typeface="+mj-lt"/>
              <a:buAutoNum type="arabicPeriod"/>
            </a:pPr>
            <a:r>
              <a:rPr lang="en-IN" dirty="0"/>
              <a:t>Check: Storage available Yes: Next, No: Discard</a:t>
            </a:r>
          </a:p>
          <a:p>
            <a:pPr marL="342900" indent="-342900">
              <a:buFont typeface="+mj-lt"/>
              <a:buAutoNum type="arabicPeriod"/>
            </a:pPr>
            <a:r>
              <a:rPr lang="en-IN" dirty="0"/>
              <a:t>Calculate ID difference, set timer, store message</a:t>
            </a:r>
          </a:p>
          <a:p>
            <a:pPr marL="285750" indent="-285750">
              <a:buFont typeface="Arial" panose="020B0604020202020204" pitchFamily="34" charset="0"/>
              <a:buChar char="•"/>
            </a:pPr>
            <a:endParaRPr lang="en-IN" dirty="0"/>
          </a:p>
        </p:txBody>
      </p:sp>
      <p:sp>
        <p:nvSpPr>
          <p:cNvPr id="5" name="Rectangle 4">
            <a:extLst>
              <a:ext uri="{FF2B5EF4-FFF2-40B4-BE49-F238E27FC236}">
                <a16:creationId xmlns:a16="http://schemas.microsoft.com/office/drawing/2014/main" id="{430479C0-1731-2FD1-E4CD-E3043A40D2BE}"/>
              </a:ext>
            </a:extLst>
          </p:cNvPr>
          <p:cNvSpPr/>
          <p:nvPr/>
        </p:nvSpPr>
        <p:spPr>
          <a:xfrm>
            <a:off x="8686800" y="2352675"/>
            <a:ext cx="2889829" cy="2286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89228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155</TotalTime>
  <Words>1037</Words>
  <Application>Microsoft Office PowerPoint</Application>
  <PresentationFormat>Widescreen</PresentationFormat>
  <Paragraphs>111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3</vt:lpstr>
      <vt:lpstr>Ion Boardroom</vt:lpstr>
      <vt:lpstr>A presentation on  “A Cooperative Learning Scheme for Energy Efficient Routing in Wireless Sensor Networks”  presented by Dr Sami Alwakeel and Dr Najla A. AlNabhan at the 2012 11th International Conference on Machine Learning and Applications</vt:lpstr>
      <vt:lpstr>Contents of this presentation</vt:lpstr>
      <vt:lpstr>Introduction to Topic of WSNs</vt:lpstr>
      <vt:lpstr>The research paper “CEERA”(1)</vt:lpstr>
      <vt:lpstr>The research paper “CEERA”(2)</vt:lpstr>
      <vt:lpstr>The research paper “CEERA”(3)</vt:lpstr>
      <vt:lpstr>The research paper “CEERA”(4)</vt:lpstr>
      <vt:lpstr>The research paper “CEERA”(5)</vt:lpstr>
      <vt:lpstr>The research paper “CEERA”(6)</vt:lpstr>
      <vt:lpstr>The research paper “CEERA”(7)</vt:lpstr>
      <vt:lpstr>The research paper “CEERA”(8)</vt:lpstr>
      <vt:lpstr>The research paper “CEERA”(8)</vt:lpstr>
      <vt:lpstr>The research paper “CEERA”(9)</vt:lpstr>
      <vt:lpstr>Concluding thoughts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presentation on “A Cooperative Learning Scheme for Energy Efficient Routing in Wireless Sensor Networks” presented by Dr Sami Alwakeel and Dr Najla A. AlNabhan at the 2012 11th International Conference on Machine Learning and Applications</dc:title>
  <dc:creator>Net Use</dc:creator>
  <cp:lastModifiedBy>Net Use</cp:lastModifiedBy>
  <cp:revision>53</cp:revision>
  <dcterms:created xsi:type="dcterms:W3CDTF">2023-04-13T21:49:20Z</dcterms:created>
  <dcterms:modified xsi:type="dcterms:W3CDTF">2023-04-14T00:25:09Z</dcterms:modified>
</cp:coreProperties>
</file>