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6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678E26E-5563-4013-8403-C2CF4B836E7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4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0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575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153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35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678E26E-5563-4013-8403-C2CF4B836E7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78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678E26E-5563-4013-8403-C2CF4B836E7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21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72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89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91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1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57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80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04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E26E-5563-4013-8403-C2CF4B836E7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6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678E26E-5563-4013-8403-C2CF4B836E7E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58F5DB7-0FAB-4534-8ADC-C7559BBA2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52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95CB-17A0-8C8E-2CFA-5DA36C10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046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A presentation on IoT based on the book</a:t>
            </a:r>
            <a:br>
              <a:rPr lang="en-IN" dirty="0"/>
            </a:br>
            <a:r>
              <a:rPr lang="en-IN" dirty="0"/>
              <a:t>- “A Reference to the IoT”</a:t>
            </a:r>
            <a:br>
              <a:rPr lang="en-IN" dirty="0"/>
            </a:br>
            <a:r>
              <a:rPr lang="en-IN" sz="1800" dirty="0"/>
              <a:t>Authored by Greg </a:t>
            </a:r>
            <a:r>
              <a:rPr lang="en-IN" sz="1800" dirty="0" err="1"/>
              <a:t>Dunko</a:t>
            </a:r>
            <a:r>
              <a:rPr lang="en-IN" sz="1800" dirty="0"/>
              <a:t>, </a:t>
            </a:r>
            <a:r>
              <a:rPr lang="en-IN" sz="1800" dirty="0" err="1"/>
              <a:t>Joydeep</a:t>
            </a:r>
            <a:r>
              <a:rPr lang="en-IN" sz="1800" dirty="0"/>
              <a:t> Misra, Josh Robertson and Tom Snyder ;</a:t>
            </a:r>
            <a:r>
              <a:rPr lang="en-IN" sz="1800" dirty="0" err="1"/>
              <a:t>RIoT</a:t>
            </a:r>
            <a:r>
              <a:rPr lang="en-IN" sz="1800" dirty="0"/>
              <a:t>, </a:t>
            </a:r>
            <a:r>
              <a:rPr lang="en-IN" sz="1800"/>
              <a:t>Bridgera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A94FC-3E46-B10D-B3C2-5BDA70963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0523"/>
            <a:ext cx="9144000" cy="1655762"/>
          </a:xfrm>
        </p:spPr>
        <p:txBody>
          <a:bodyPr/>
          <a:lstStyle/>
          <a:p>
            <a:r>
              <a:rPr lang="en-IN" dirty="0"/>
              <a:t>By: Mohammed Shahzad</a:t>
            </a:r>
          </a:p>
          <a:p>
            <a:r>
              <a:rPr lang="en-IN" dirty="0"/>
              <a:t>444105788@student.ksu.edu.sa</a:t>
            </a:r>
          </a:p>
        </p:txBody>
      </p:sp>
    </p:spTree>
    <p:extLst>
      <p:ext uri="{BB962C8B-B14F-4D97-AF65-F5344CB8AC3E}">
        <p14:creationId xmlns:p14="http://schemas.microsoft.com/office/powerpoint/2010/main" val="3991969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9339-0E99-05A0-A7C3-552B057B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2: Communication channels(3)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453F-33F2-FC60-B094-39C2D3F4B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190708" cy="3280832"/>
          </a:xfrm>
        </p:spPr>
        <p:txBody>
          <a:bodyPr>
            <a:normAutofit/>
          </a:bodyPr>
          <a:lstStyle/>
          <a:p>
            <a:r>
              <a:rPr lang="en-US" dirty="0"/>
              <a:t>Connecting things-to-things, things-to-server, server-to-server</a:t>
            </a:r>
          </a:p>
          <a:p>
            <a:endParaRPr lang="en-US" dirty="0"/>
          </a:p>
          <a:p>
            <a:r>
              <a:rPr lang="en-US" b="1" dirty="0"/>
              <a:t>IoT Wireless Radio Solutions:</a:t>
            </a:r>
          </a:p>
          <a:p>
            <a:r>
              <a:rPr lang="en-US" dirty="0"/>
              <a:t>Your application will dictate the connectivity method needed for your device. Connectivity range options include:</a:t>
            </a:r>
          </a:p>
          <a:p>
            <a:pPr lvl="1"/>
            <a:r>
              <a:rPr lang="en-US" dirty="0"/>
              <a:t>- short range solutions (e.g. RFID or Bluetooth), </a:t>
            </a:r>
          </a:p>
          <a:p>
            <a:pPr lvl="1"/>
            <a:r>
              <a:rPr lang="en-US" dirty="0"/>
              <a:t>- medium range solutions (e.g. ZigBee, Thread, or Wi-Fi), and </a:t>
            </a:r>
          </a:p>
          <a:p>
            <a:pPr lvl="1"/>
            <a:r>
              <a:rPr lang="en-US" dirty="0"/>
              <a:t>- long range Wide Area Networks (WAN) solutions (e.g. cellular or satellite).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51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9339-0E99-05A0-A7C3-552B057B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2: Communication channels(4)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453F-33F2-FC60-B094-39C2D3F4B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1) </a:t>
            </a:r>
            <a:r>
              <a:rPr lang="en-US" b="1" dirty="0"/>
              <a:t>Long Range IoT Radio Solutions:</a:t>
            </a:r>
          </a:p>
          <a:p>
            <a:pPr marL="457200" lvl="1" indent="0">
              <a:buNone/>
            </a:pPr>
            <a:r>
              <a:rPr lang="en-US" dirty="0"/>
              <a:t>Disadvantageous for:</a:t>
            </a:r>
          </a:p>
          <a:p>
            <a:pPr lvl="1"/>
            <a:r>
              <a:rPr lang="en-US" dirty="0"/>
              <a:t>Using cellular networks can be expensive. These networks are designed for voice and high data throughput/low latency communications, which are not typical requirements of IoT applications.</a:t>
            </a:r>
          </a:p>
          <a:p>
            <a:pPr lvl="1"/>
            <a:r>
              <a:rPr lang="en-US" dirty="0"/>
              <a:t>The cellular device certification processes are time consuming and expensive.</a:t>
            </a:r>
          </a:p>
          <a:p>
            <a:pPr lvl="1"/>
            <a:r>
              <a:rPr lang="en-US" dirty="0"/>
              <a:t>Cellular solutions are not designed for very low power operation.</a:t>
            </a:r>
          </a:p>
          <a:p>
            <a:pPr lvl="1"/>
            <a:r>
              <a:rPr lang="en-US" dirty="0"/>
              <a:t>older 2G and 3G infrastructure will likely begin to phase out.</a:t>
            </a:r>
          </a:p>
          <a:p>
            <a:endParaRPr lang="en-US" dirty="0"/>
          </a:p>
          <a:p>
            <a:r>
              <a:rPr lang="en-US" dirty="0"/>
              <a:t>Instead of focusing on existing cellular technologies, we will introduce alternative long-range solutions.</a:t>
            </a:r>
          </a:p>
          <a:p>
            <a:pPr lvl="1"/>
            <a:r>
              <a:rPr lang="en-US" dirty="0"/>
              <a:t>Low Power Wide Area (LPWA) Networks</a:t>
            </a:r>
          </a:p>
          <a:p>
            <a:pPr lvl="1"/>
            <a:r>
              <a:rPr lang="en-US" dirty="0"/>
              <a:t>LoRa (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RAnge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Sigfox</a:t>
            </a:r>
          </a:p>
          <a:p>
            <a:pPr lvl="1"/>
            <a:r>
              <a:rPr lang="en-US" dirty="0"/>
              <a:t>Satellite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25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9339-0E99-05A0-A7C3-552B057B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2: Communication channels(5)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453F-33F2-FC60-B094-39C2D3F4B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2) </a:t>
            </a:r>
            <a:r>
              <a:rPr lang="en-US" b="1" dirty="0"/>
              <a:t>Medium range IoT solutions:</a:t>
            </a:r>
            <a:endParaRPr lang="en-US" dirty="0"/>
          </a:p>
          <a:p>
            <a:pPr lvl="1"/>
            <a:r>
              <a:rPr lang="en-US" dirty="0"/>
              <a:t>We define medium range as a radio solution with signal range no greater than 100 meters. Example: Zigbee, Wi-Fi, </a:t>
            </a:r>
            <a:r>
              <a:rPr lang="en-US" dirty="0" err="1"/>
              <a:t>zwave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3) </a:t>
            </a:r>
            <a:r>
              <a:rPr lang="en-US" b="1" dirty="0"/>
              <a:t>Short Range IoT Radio Solutions:</a:t>
            </a:r>
          </a:p>
          <a:p>
            <a:pPr lvl="1"/>
            <a:r>
              <a:rPr lang="en-US" dirty="0"/>
              <a:t>We define short range as solutions with signal range ≤30m. The most common technologies in use include Bluetooth (or its evolution Bluetooth LE) and RFID. </a:t>
            </a:r>
          </a:p>
          <a:p>
            <a:endParaRPr lang="en-US" dirty="0"/>
          </a:p>
          <a:p>
            <a:r>
              <a:rPr lang="en-US" dirty="0"/>
              <a:t>BLE Low energy Bluetooth is the hot topic for IoT services. One adv of Bluetooth is its user popularity, already integrated to mobile devices and low range.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39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F10F-39B3-C06F-0AF8-F465DCE8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3: Software(1)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5A25-6B41-CB1B-D305-8FC184C1E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ability to connect computer-like devices to the internet allows us to utilize remote computing resources. These are not constrained by size, location, power consumption, or network connectivity. </a:t>
            </a:r>
          </a:p>
          <a:p>
            <a:r>
              <a:rPr lang="en-US" dirty="0"/>
              <a:t>These computing resources referred to as “</a:t>
            </a:r>
            <a:r>
              <a:rPr lang="en-US" b="1" dirty="0"/>
              <a:t>The Cloud</a:t>
            </a:r>
            <a:r>
              <a:rPr lang="en-US" dirty="0"/>
              <a:t>.”</a:t>
            </a:r>
          </a:p>
          <a:p>
            <a:endParaRPr lang="en-US" dirty="0"/>
          </a:p>
          <a:p>
            <a:r>
              <a:rPr lang="en-US" b="1" dirty="0"/>
              <a:t>Components of a cloud:  </a:t>
            </a:r>
            <a:r>
              <a:rPr lang="en-US" dirty="0"/>
              <a:t>An IoT deployment, an IoT software system is generally running on Cloud infrastructure, consisting of:</a:t>
            </a:r>
          </a:p>
          <a:p>
            <a:r>
              <a:rPr lang="en-US" dirty="0"/>
              <a:t>• Data Ingestion</a:t>
            </a:r>
          </a:p>
          <a:p>
            <a:r>
              <a:rPr lang="en-US" dirty="0"/>
              <a:t>• Data Processing</a:t>
            </a:r>
          </a:p>
          <a:p>
            <a:r>
              <a:rPr lang="en-US" dirty="0"/>
              <a:t>• Data Storage</a:t>
            </a:r>
          </a:p>
          <a:p>
            <a:r>
              <a:rPr lang="en-US" dirty="0"/>
              <a:t>• Application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445FE-E749-031C-61DB-8D3B43BB9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184" y="4670453"/>
            <a:ext cx="3761057" cy="15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6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F10F-39B3-C06F-0AF8-F465DCE8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3: Software(2)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5A25-6B41-CB1B-D305-8FC184C1E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702436" cy="346882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Tasks of System software  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b="1" dirty="0"/>
              <a:t>Data Ingestion</a:t>
            </a:r>
            <a:r>
              <a:rPr lang="en-US" dirty="0"/>
              <a:t>: The most common task for data ingestion is to listen for and capture the message stream from devices. Technologies include: Apache </a:t>
            </a:r>
            <a:r>
              <a:rPr lang="en-US" dirty="0" err="1"/>
              <a:t>NiFi</a:t>
            </a:r>
            <a:r>
              <a:rPr lang="en-US" dirty="0"/>
              <a:t>, Publish/subscribe model(MQTT), request report model (CoAP)</a:t>
            </a:r>
          </a:p>
          <a:p>
            <a:r>
              <a:rPr lang="en-US" dirty="0"/>
              <a:t>2. </a:t>
            </a:r>
            <a:r>
              <a:rPr lang="en-US" b="1" dirty="0"/>
              <a:t>Data Processing</a:t>
            </a:r>
            <a:r>
              <a:rPr lang="en-US" dirty="0"/>
              <a:t>: Its primary function is to apply logic to incoming device data and invoke the corresponding action. Technologies include Lambda and Kappa</a:t>
            </a:r>
          </a:p>
          <a:p>
            <a:r>
              <a:rPr lang="en-US" dirty="0"/>
              <a:t>3. </a:t>
            </a:r>
            <a:r>
              <a:rPr lang="en-US" b="1" dirty="0"/>
              <a:t>Data Storage</a:t>
            </a:r>
            <a:r>
              <a:rPr lang="en-US" dirty="0"/>
              <a:t>: NoSQL databases are an obvious choice for storing high volumes of data without having a fixed schema. </a:t>
            </a:r>
          </a:p>
          <a:p>
            <a:r>
              <a:rPr lang="en-US" dirty="0"/>
              <a:t>4. </a:t>
            </a:r>
            <a:r>
              <a:rPr lang="en-US" b="1" dirty="0"/>
              <a:t>Application</a:t>
            </a:r>
            <a:r>
              <a:rPr lang="en-US" dirty="0"/>
              <a:t>: An IoT Software Application provides three critical functions:</a:t>
            </a:r>
          </a:p>
          <a:p>
            <a:pPr lvl="1"/>
            <a:r>
              <a:rPr lang="en-US" dirty="0"/>
              <a:t>1. Enables human interaction with the IoT system through a User Interface (UI)</a:t>
            </a:r>
          </a:p>
          <a:p>
            <a:pPr lvl="1"/>
            <a:r>
              <a:rPr lang="en-US" dirty="0"/>
              <a:t>2. Provides a mechanism for data analytics</a:t>
            </a:r>
          </a:p>
          <a:p>
            <a:pPr lvl="1"/>
            <a:r>
              <a:rPr lang="en-US" dirty="0"/>
              <a:t>3. Provides data visualization capabilities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095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F10F-39B3-C06F-0AF8-F465DCE8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3: Software(3)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5A25-6B41-CB1B-D305-8FC184C1E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7163422" cy="4019242"/>
          </a:xfrm>
        </p:spPr>
        <p:txBody>
          <a:bodyPr>
            <a:normAutofit fontScale="77500" lnSpcReduction="20000"/>
          </a:bodyPr>
          <a:lstStyle/>
          <a:p>
            <a:r>
              <a:rPr lang="en-US" sz="2200" b="1" dirty="0"/>
              <a:t>Using the obtained data</a:t>
            </a:r>
          </a:p>
          <a:p>
            <a:endParaRPr lang="en-US" dirty="0"/>
          </a:p>
          <a:p>
            <a:r>
              <a:rPr lang="en-US" b="1" dirty="0"/>
              <a:t>For Data Analytics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IoT systems can generate a lot of data making it possible to run analytics and machine learning algorithms to get more insight. </a:t>
            </a:r>
          </a:p>
          <a:p>
            <a:pPr lvl="1"/>
            <a:r>
              <a:rPr lang="en-US" dirty="0"/>
              <a:t>Real-time analytics in IoT are becoming more prevalent. Real-time analytics would allow the meters to detect deviations from known usage patterns and generate an alert. This can help in detecting leaks early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For Data Visualization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 visualization capabilities provide graphical representations of data, allowing you to spot trends and take appropriate action.</a:t>
            </a:r>
          </a:p>
          <a:p>
            <a:endParaRPr lang="en-US" dirty="0"/>
          </a:p>
          <a:p>
            <a:pPr lvl="1"/>
            <a:r>
              <a:rPr lang="en-US" dirty="0"/>
              <a:t>You can also embed commercial visualization tools (like Microsoft’s </a:t>
            </a:r>
            <a:r>
              <a:rPr lang="en-US" dirty="0" err="1"/>
              <a:t>PowerBI</a:t>
            </a:r>
            <a:r>
              <a:rPr lang="en-US" dirty="0"/>
              <a:t> or Tableau) into an IoT application.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04AB6-80E0-CA34-27D2-8DCE1C4FC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482" y="3036515"/>
            <a:ext cx="3334135" cy="25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2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9646-7828-0B68-BC4D-0A4AC0C7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4: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BB22-4C2C-B87D-732A-53F7F2AD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249675" cy="3416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IoT system requires a diversified set of technologies deployed remotely. </a:t>
            </a:r>
          </a:p>
          <a:p>
            <a:r>
              <a:rPr lang="en-US" dirty="0"/>
              <a:t>Datacenter infrastructure, a DevOps function, the hardware and firmware associated with devices (physical things)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Operation components:</a:t>
            </a:r>
          </a:p>
          <a:p>
            <a:r>
              <a:rPr lang="en-US" dirty="0"/>
              <a:t>1)</a:t>
            </a:r>
            <a:r>
              <a:rPr lang="en-US" b="1" dirty="0"/>
              <a:t>Infrastructure</a:t>
            </a:r>
            <a:r>
              <a:rPr lang="en-US" dirty="0"/>
              <a:t>: network, server, and storage infrastructure.</a:t>
            </a:r>
          </a:p>
          <a:p>
            <a:r>
              <a:rPr lang="en-US" dirty="0"/>
              <a:t>2)</a:t>
            </a:r>
            <a:r>
              <a:rPr lang="en-US" b="1" dirty="0"/>
              <a:t>DevOps</a:t>
            </a:r>
            <a:r>
              <a:rPr lang="en-US" dirty="0"/>
              <a:t>: </a:t>
            </a:r>
            <a:r>
              <a:rPr lang="en-US" dirty="0" err="1"/>
              <a:t>Saas</a:t>
            </a:r>
            <a:r>
              <a:rPr lang="en-US" dirty="0"/>
              <a:t> concept that development and operations must work together beyond the release of a product or service.</a:t>
            </a:r>
          </a:p>
          <a:p>
            <a:r>
              <a:rPr lang="en-US" dirty="0"/>
              <a:t>3)</a:t>
            </a:r>
            <a:r>
              <a:rPr lang="en-US" b="1" dirty="0"/>
              <a:t>Physical things</a:t>
            </a:r>
            <a:r>
              <a:rPr lang="en-US" dirty="0"/>
              <a:t>: firmware updates, battery mgmt., and sensor calibration</a:t>
            </a:r>
          </a:p>
          <a:p>
            <a:r>
              <a:rPr lang="en-US" dirty="0"/>
              <a:t>4)</a:t>
            </a:r>
            <a:r>
              <a:rPr lang="en-US" b="1" dirty="0"/>
              <a:t>Security</a:t>
            </a:r>
            <a:r>
              <a:rPr lang="en-US" dirty="0"/>
              <a:t>: protecting the system and everything connected to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7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9646-7828-0B68-BC4D-0A4AC0C7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4: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BB22-4C2C-B87D-732A-53F7F2AD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030909" cy="3761789"/>
          </a:xfrm>
        </p:spPr>
        <p:txBody>
          <a:bodyPr>
            <a:normAutofit/>
          </a:bodyPr>
          <a:lstStyle/>
          <a:p>
            <a:r>
              <a:rPr lang="en-US" b="1" dirty="0"/>
              <a:t>Addressing Security concerns </a:t>
            </a:r>
          </a:p>
          <a:p>
            <a:pPr lvl="1"/>
            <a:r>
              <a:rPr lang="en-US" sz="1400" dirty="0"/>
              <a:t>Edge devices tend to get less attention from systems administrators and, thus, can make an attractive target for hackers.</a:t>
            </a:r>
          </a:p>
          <a:p>
            <a:pPr lvl="1"/>
            <a:r>
              <a:rPr lang="en-US" sz="1400" dirty="0"/>
              <a:t>In the rush for convenience, security and privacy are often overlooked. IoT security is still in its infancy, leaving the door open for malicious attacks. </a:t>
            </a:r>
          </a:p>
          <a:p>
            <a:pPr lvl="1"/>
            <a:r>
              <a:rPr lang="en-US" sz="1400" dirty="0"/>
              <a:t>IoT devices generally come with very limited processing capabilities. This makes it hard to run state of the art encryption-based security solutions inside the devices.</a:t>
            </a:r>
          </a:p>
          <a:p>
            <a:pPr lvl="1"/>
            <a:endParaRPr lang="en-IN" sz="1200" dirty="0"/>
          </a:p>
          <a:p>
            <a:r>
              <a:rPr lang="en-US" sz="1600" dirty="0"/>
              <a:t>Using </a:t>
            </a:r>
            <a:r>
              <a:rPr lang="en-US" sz="1600" b="1" dirty="0"/>
              <a:t>TLS/SSL encryption</a:t>
            </a:r>
            <a:r>
              <a:rPr lang="en-US" sz="1600" dirty="0"/>
              <a:t>. For this type of communication, private key encryption is stored at the device level. </a:t>
            </a:r>
          </a:p>
          <a:p>
            <a:r>
              <a:rPr lang="en-US" sz="1600" b="1" dirty="0"/>
              <a:t>IP white-listing </a:t>
            </a:r>
            <a:r>
              <a:rPr lang="en-US" sz="1600" dirty="0"/>
              <a:t>filters untrusted messages at the device level. This is an easy measure to implement in IoT platforms using a static IP addresses.</a:t>
            </a:r>
          </a:p>
        </p:txBody>
      </p:sp>
    </p:spTree>
    <p:extLst>
      <p:ext uri="{BB962C8B-B14F-4D97-AF65-F5344CB8AC3E}">
        <p14:creationId xmlns:p14="http://schemas.microsoft.com/office/powerpoint/2010/main" val="3799471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688A-1029-D167-D93A-4992D001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5: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84565-F707-C316-EDE3-78D14F3A1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19" y="3429000"/>
            <a:ext cx="4172032" cy="26214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DCBC-D430-FFD3-6832-68FB224EC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6728418" cy="3832811"/>
          </a:xfrm>
        </p:spPr>
        <p:txBody>
          <a:bodyPr>
            <a:normAutofit fontScale="92500"/>
          </a:bodyPr>
          <a:lstStyle/>
          <a:p>
            <a:r>
              <a:rPr lang="en-US" dirty="0"/>
              <a:t>Big data exists with other small data foundations in the background</a:t>
            </a:r>
          </a:p>
          <a:p>
            <a:endParaRPr lang="en-US" dirty="0"/>
          </a:p>
          <a:p>
            <a:r>
              <a:rPr lang="en-US" dirty="0"/>
              <a:t>A critical monitoring system, such as crash detection on a self-driving car, needs to be capable of real-time, local decision-making. The process of sending information to the cloud, processing, and sending commands back is simply too slow, actionable data is needed instantly.</a:t>
            </a:r>
          </a:p>
          <a:p>
            <a:endParaRPr lang="en-US" dirty="0"/>
          </a:p>
          <a:p>
            <a:r>
              <a:rPr lang="en-US" dirty="0"/>
              <a:t>How small data evolves into big data:</a:t>
            </a:r>
          </a:p>
          <a:p>
            <a:pPr lvl="1"/>
            <a:r>
              <a:rPr lang="en-US" dirty="0"/>
              <a:t> Aggregating data from the above example with that of other sources is how small data becomes Big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262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C13C-794A-C129-C617-A10AF4BD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Concluding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2FCB-7A87-31C7-CF20-7BFAD095B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While experts may disagree on the projected value of the new Data Economy, they all agree that it will have a greater economic impact than the Internet itself. </a:t>
            </a:r>
          </a:p>
          <a:p>
            <a:r>
              <a:rPr lang="en-US" dirty="0"/>
              <a:t>Sensor costs are approaching a level that allows trillions to be deployed annually.</a:t>
            </a:r>
          </a:p>
          <a:p>
            <a:r>
              <a:rPr lang="en-US" dirty="0"/>
              <a:t> Wireless transmission costs and data storage costs are much lower than they were a few years ago, and price continues to fall. </a:t>
            </a:r>
          </a:p>
          <a:p>
            <a:r>
              <a:rPr lang="en-US" dirty="0"/>
              <a:t>Big Data analytics and artificial intelligence are at the lowest cost point in history.</a:t>
            </a:r>
          </a:p>
          <a:p>
            <a:endParaRPr lang="en-US" dirty="0"/>
          </a:p>
          <a:p>
            <a:r>
              <a:rPr lang="en-US" dirty="0"/>
              <a:t> It is easier to develop a connected device now than ever before.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56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1C3C-C202-41D2-D835-E3992795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0E7CF-83E7-FA4C-528C-68F4757E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Introduction to IoT</a:t>
            </a:r>
          </a:p>
          <a:p>
            <a:r>
              <a:rPr lang="en-IN" dirty="0"/>
              <a:t>Current applications in short</a:t>
            </a:r>
          </a:p>
          <a:p>
            <a:r>
              <a:rPr lang="en-IN" dirty="0"/>
              <a:t>Sections 1 to 5 from the book we are discussing about</a:t>
            </a:r>
          </a:p>
          <a:p>
            <a:r>
              <a:rPr lang="en-IN" dirty="0"/>
              <a:t>Concluding thoughts</a:t>
            </a:r>
          </a:p>
        </p:txBody>
      </p:sp>
    </p:spTree>
    <p:extLst>
      <p:ext uri="{BB962C8B-B14F-4D97-AF65-F5344CB8AC3E}">
        <p14:creationId xmlns:p14="http://schemas.microsoft.com/office/powerpoint/2010/main" val="357198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3D16-D293-9915-8949-121C1D925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A3AF2-7C71-0CD8-7C5F-C04AAB193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3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46CA-D0CE-D335-C31F-51DFF09F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4113-86A3-28E2-50CC-10730795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is the intersection of the digital with the physical. </a:t>
            </a:r>
          </a:p>
          <a:p>
            <a:endParaRPr lang="en-US" dirty="0"/>
          </a:p>
          <a:p>
            <a:r>
              <a:rPr lang="en-US" dirty="0"/>
              <a:t>Physical devices are now enhanced with sensing, computing, and communication capabilities.</a:t>
            </a:r>
          </a:p>
          <a:p>
            <a:endParaRPr lang="en-US" dirty="0"/>
          </a:p>
          <a:p>
            <a:r>
              <a:rPr lang="en-US" dirty="0"/>
              <a:t>Wearables such as Fitbit and connected home devices like Nest are most commonly cited examples of IoT. </a:t>
            </a:r>
          </a:p>
          <a:p>
            <a:endParaRPr lang="en-US" dirty="0"/>
          </a:p>
          <a:p>
            <a:r>
              <a:rPr lang="en-US" dirty="0"/>
              <a:t>These are however quite basic early IoT systems.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4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7257-2A1F-CA0C-9077-F3F709B3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F03C-A9DC-17A1-AA92-227CBD835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Current and early IoT applications:</a:t>
            </a:r>
          </a:p>
          <a:p>
            <a:endParaRPr lang="en-IN" dirty="0"/>
          </a:p>
          <a:p>
            <a:r>
              <a:rPr lang="en-US" dirty="0"/>
              <a:t>IoT solutions are becoming popular at the city and county level to make emergency response services</a:t>
            </a:r>
          </a:p>
          <a:p>
            <a:r>
              <a:rPr lang="en-US" dirty="0"/>
              <a:t>Smart home fire detector on the market warn people in cases such as fast moving tornadoes or forest fires. </a:t>
            </a:r>
          </a:p>
          <a:p>
            <a:r>
              <a:rPr lang="en-US" dirty="0"/>
              <a:t>The basic wearable devices become far more useful when heart rate, activity data, etc. are connected to first responder systems as EMT’s rush to an emergency.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70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A801-9925-903B-B694-9A46076D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Sections 1 through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36B7E-FDB7-FFC6-48CA-C0006E24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7882514" cy="34163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book is divided into 5 sections.</a:t>
            </a:r>
            <a:r>
              <a:rPr lang="en-US" dirty="0"/>
              <a:t> </a:t>
            </a:r>
          </a:p>
          <a:p>
            <a:endParaRPr lang="en-IN" dirty="0"/>
          </a:p>
          <a:p>
            <a:r>
              <a:rPr lang="en-IN" dirty="0"/>
              <a:t>Section 1 deals with the </a:t>
            </a:r>
            <a:r>
              <a:rPr lang="en-IN" b="1" dirty="0"/>
              <a:t>physical things </a:t>
            </a:r>
            <a:r>
              <a:rPr lang="en-IN" dirty="0"/>
              <a:t>part of IoT.</a:t>
            </a:r>
          </a:p>
          <a:p>
            <a:endParaRPr lang="en-IN" dirty="0"/>
          </a:p>
          <a:p>
            <a:r>
              <a:rPr lang="en-IN" dirty="0"/>
              <a:t>Section 2 is all about </a:t>
            </a:r>
            <a:r>
              <a:rPr lang="en-IN" b="1" dirty="0"/>
              <a:t>communication </a:t>
            </a:r>
            <a:r>
              <a:rPr lang="en-IN" dirty="0"/>
              <a:t>among IoT devices and between networks and “things”</a:t>
            </a:r>
            <a:endParaRPr lang="en-IN" b="1" dirty="0"/>
          </a:p>
          <a:p>
            <a:endParaRPr lang="en-IN" dirty="0"/>
          </a:p>
          <a:p>
            <a:r>
              <a:rPr lang="en-IN" dirty="0"/>
              <a:t>“The cloud” and other SaaS options and their Operations are discussed in section 3 and 4 respectively.</a:t>
            </a:r>
          </a:p>
          <a:p>
            <a:endParaRPr lang="en-IN" dirty="0"/>
          </a:p>
          <a:p>
            <a:r>
              <a:rPr lang="en-IN" dirty="0"/>
              <a:t>Section 5 addresses data in IoT, concerns and “Big data”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FA11E-C349-0E19-5AF9-DBE0D6D60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338" y="3577701"/>
            <a:ext cx="3516819" cy="17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7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EC5A-53EA-1C62-FEEA-7A2C3581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1: The Physical Things(1)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933A-57A7-D815-8C08-5DB960DF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Sensors and Actuators</a:t>
            </a:r>
          </a:p>
          <a:p>
            <a:endParaRPr lang="en-US" dirty="0"/>
          </a:p>
          <a:p>
            <a:r>
              <a:rPr lang="en-US" dirty="0"/>
              <a:t>The fundamental source of IoT data is sensors. </a:t>
            </a:r>
          </a:p>
          <a:p>
            <a:r>
              <a:rPr lang="en-US" dirty="0"/>
              <a:t>A sensor (basically transducer) is a physical device that converts one form of energy into another. An actuator however takes an electrical input and turns it into physical action.</a:t>
            </a:r>
          </a:p>
          <a:p>
            <a:r>
              <a:rPr lang="en-US" dirty="0"/>
              <a:t>One important characteristic of Sensors is it need to be accurate. </a:t>
            </a:r>
          </a:p>
          <a:p>
            <a:r>
              <a:rPr lang="en-US" dirty="0"/>
              <a:t>since you will make mission-critical decisions based on later analysis of the data, which will hold little value if the data is wrong.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67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3C17-B124-ABFE-E96C-A858D1C2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1: The Physical Things(2)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DD80-6BA3-5E67-E4BF-E097F8B6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583197" cy="3416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Microcontroller: The “Brain” of the IoT Device. </a:t>
            </a:r>
          </a:p>
          <a:p>
            <a:endParaRPr lang="en-US" dirty="0"/>
          </a:p>
          <a:p>
            <a:r>
              <a:rPr lang="en-US" dirty="0"/>
              <a:t>Specifications of the micro/controller device</a:t>
            </a:r>
          </a:p>
          <a:p>
            <a:pPr lvl="1"/>
            <a:r>
              <a:rPr lang="en-US" dirty="0"/>
              <a:t>-Microprocessor type(more memory or speed)</a:t>
            </a:r>
          </a:p>
          <a:p>
            <a:pPr lvl="1"/>
            <a:r>
              <a:rPr lang="en-US" dirty="0"/>
              <a:t>-Amount of memory</a:t>
            </a:r>
          </a:p>
          <a:p>
            <a:pPr lvl="1"/>
            <a:r>
              <a:rPr lang="en-US" dirty="0"/>
              <a:t>-operating voltage</a:t>
            </a:r>
          </a:p>
          <a:p>
            <a:pPr lvl="1"/>
            <a:r>
              <a:rPr lang="en-US" dirty="0"/>
              <a:t>-number and type of I/O ports</a:t>
            </a:r>
          </a:p>
          <a:p>
            <a:pPr lvl="1"/>
            <a:r>
              <a:rPr lang="en-US" dirty="0"/>
              <a:t>-control interface</a:t>
            </a:r>
          </a:p>
          <a:p>
            <a:pPr lvl="1"/>
            <a:r>
              <a:rPr lang="en-US" dirty="0"/>
              <a:t>-source of power(battery, mains electricity, solar)</a:t>
            </a:r>
          </a:p>
          <a:p>
            <a:r>
              <a:rPr lang="en-US" dirty="0"/>
              <a:t>Battery size is a utility tradeoff in IoT devices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10B83-689D-F55E-7360-7500B259B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874" y="3417225"/>
            <a:ext cx="3740172" cy="206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2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693E-EF87-3DE2-78B4-78C60409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2: Communication channels(1)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94BF-A81F-099D-BF26-FC3CAB68B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65644"/>
            <a:ext cx="7216689" cy="34163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IoT systems enable Things to communicate with servers as well as other Things. </a:t>
            </a:r>
          </a:p>
          <a:p>
            <a:r>
              <a:rPr lang="en-US" dirty="0"/>
              <a:t>Message Queuing Telemetry Transport (MQTT) and Constrained Application Protocol (CoAP) are two alternative internet protocols. TCP/IP is power hungry.</a:t>
            </a:r>
          </a:p>
          <a:p>
            <a:endParaRPr lang="en-US" dirty="0"/>
          </a:p>
          <a:p>
            <a:r>
              <a:rPr lang="en-US" dirty="0"/>
              <a:t>MQTT was originally used in satellite applications but has evolved to handle today’s range of IoT applications. </a:t>
            </a:r>
          </a:p>
          <a:p>
            <a:r>
              <a:rPr lang="en-US" dirty="0"/>
              <a:t>CoAP, on the other hand, is somewhat new and has been gaining traction.</a:t>
            </a:r>
          </a:p>
          <a:p>
            <a:endParaRPr lang="en-US" dirty="0"/>
          </a:p>
          <a:p>
            <a:r>
              <a:rPr lang="en-US" dirty="0"/>
              <a:t>MQTT-MQTT uses a “publish/subscribe” message transport model.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C3C76-C579-9838-7B09-EE047047C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643" y="3429000"/>
            <a:ext cx="3604573" cy="226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6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9339-0E99-05A0-A7C3-552B057B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2: Communication channels(2)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453F-33F2-FC60-B094-39C2D3F4B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341629" cy="3280833"/>
          </a:xfrm>
        </p:spPr>
        <p:txBody>
          <a:bodyPr>
            <a:normAutofit/>
          </a:bodyPr>
          <a:lstStyle/>
          <a:p>
            <a:r>
              <a:rPr lang="en-US" dirty="0"/>
              <a:t>MQTT Advantages: independent operations, security, varied levels of QoS </a:t>
            </a:r>
          </a:p>
          <a:p>
            <a:endParaRPr lang="en-US" dirty="0"/>
          </a:p>
          <a:p>
            <a:r>
              <a:rPr lang="en-US" dirty="0"/>
              <a:t>Disadvantages: need for central broker, TCP protocol implications like overhead.</a:t>
            </a:r>
          </a:p>
          <a:p>
            <a:endParaRPr lang="en-US" dirty="0"/>
          </a:p>
          <a:p>
            <a:r>
              <a:rPr lang="en-US" dirty="0"/>
              <a:t>CoAP for “use with constrained nodes and constrained networks.” Like MQTT, CoAP is commercially supported and growing rapidly among IoT providers.</a:t>
            </a:r>
          </a:p>
          <a:p>
            <a:endParaRPr lang="en-US" dirty="0"/>
          </a:p>
          <a:p>
            <a:r>
              <a:rPr lang="en-US" dirty="0"/>
              <a:t>CoAP characteristics- UDP use, multicast, security with datagram protocol, web friendly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75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</TotalTime>
  <Words>1687</Words>
  <Application>Microsoft Office PowerPoint</Application>
  <PresentationFormat>Widescreen</PresentationFormat>
  <Paragraphs>159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 Boardroom</vt:lpstr>
      <vt:lpstr>A presentation on IoT based on the book - “A Reference to the IoT” Authored by Greg Dunko, Joydeep Misra, Josh Robertson and Tom Snyder ;RIoT, Bridgera </vt:lpstr>
      <vt:lpstr>Contents of the presentation</vt:lpstr>
      <vt:lpstr>Introduction</vt:lpstr>
      <vt:lpstr>Applications of IoT</vt:lpstr>
      <vt:lpstr>Sections 1 through 5 </vt:lpstr>
      <vt:lpstr>Section 1: The Physical Things(1)</vt:lpstr>
      <vt:lpstr>Section 1: The Physical Things(2)</vt:lpstr>
      <vt:lpstr>Section 2: Communication channels(1)</vt:lpstr>
      <vt:lpstr>Section 2: Communication channels(2)</vt:lpstr>
      <vt:lpstr>Section 2: Communication channels(3)</vt:lpstr>
      <vt:lpstr>Section 2: Communication channels(4)</vt:lpstr>
      <vt:lpstr>Section 2: Communication channels(5)</vt:lpstr>
      <vt:lpstr>Section 3: Software(1)</vt:lpstr>
      <vt:lpstr>Section 3: Software(2)</vt:lpstr>
      <vt:lpstr>Section 3: Software(3)</vt:lpstr>
      <vt:lpstr>Section 4: Operations</vt:lpstr>
      <vt:lpstr>Section 4: Operations</vt:lpstr>
      <vt:lpstr>Section 5: Data</vt:lpstr>
      <vt:lpstr>Concluding thoughts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Reference to the IoT</dc:title>
  <dc:creator>Net Use</dc:creator>
  <cp:lastModifiedBy>Net Use</cp:lastModifiedBy>
  <cp:revision>166</cp:revision>
  <dcterms:created xsi:type="dcterms:W3CDTF">2023-04-02T16:41:18Z</dcterms:created>
  <dcterms:modified xsi:type="dcterms:W3CDTF">2023-04-02T18:41:38Z</dcterms:modified>
</cp:coreProperties>
</file>