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73" r:id="rId6"/>
    <p:sldId id="274" r:id="rId7"/>
    <p:sldId id="275" r:id="rId8"/>
    <p:sldId id="276" r:id="rId9"/>
    <p:sldId id="264" r:id="rId10"/>
    <p:sldId id="259" r:id="rId11"/>
    <p:sldId id="260" r:id="rId12"/>
    <p:sldId id="267"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3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RnEST\Documents\Hanjara\skripsi_hanjara\datasheet.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RnEST\Documents\Hanjara\skripsi_hanjara\data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lineChart>
        <c:grouping val="standard"/>
        <c:varyColors val="0"/>
        <c:ser>
          <c:idx val="0"/>
          <c:order val="0"/>
          <c:tx>
            <c:strRef>
              <c:f>[datasheet.xlsx]Sheet2!$D$1</c:f>
              <c:strCache>
                <c:ptCount val="1"/>
                <c:pt idx="0">
                  <c:v>Input</c:v>
                </c:pt>
              </c:strCache>
            </c:strRef>
          </c:tx>
          <c:spPr>
            <a:ln w="28575" cap="rnd">
              <a:solidFill>
                <a:schemeClr val="accent1"/>
              </a:solidFill>
              <a:round/>
            </a:ln>
            <a:effectLst/>
          </c:spPr>
          <c:marker>
            <c:symbol val="none"/>
          </c:marker>
          <c:dLbls>
            <c:delete val="1"/>
          </c:dLbls>
          <c:cat>
            <c:numRef>
              <c:f>[datasheet.xlsx]Sheet2!$A$3:$A$21</c:f>
              <c:numCache>
                <c:formatCode>General</c:formatCode>
                <c:ptCount val="19"/>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numCache>
            </c:numRef>
          </c:cat>
          <c:val>
            <c:numRef>
              <c:f>[datasheet.xlsx]Sheet2!$D$3:$D$21</c:f>
              <c:numCache>
                <c:formatCode>General</c:formatCode>
                <c:ptCount val="19"/>
                <c:pt idx="0">
                  <c:v>7</c:v>
                </c:pt>
                <c:pt idx="1">
                  <c:v>5</c:v>
                </c:pt>
                <c:pt idx="2">
                  <c:v>6</c:v>
                </c:pt>
                <c:pt idx="3">
                  <c:v>2</c:v>
                </c:pt>
                <c:pt idx="4">
                  <c:v>3</c:v>
                </c:pt>
                <c:pt idx="5">
                  <c:v>4</c:v>
                </c:pt>
                <c:pt idx="6">
                  <c:v>2</c:v>
                </c:pt>
                <c:pt idx="7">
                  <c:v>0</c:v>
                </c:pt>
                <c:pt idx="8">
                  <c:v>7</c:v>
                </c:pt>
                <c:pt idx="9">
                  <c:v>4</c:v>
                </c:pt>
                <c:pt idx="10">
                  <c:v>2</c:v>
                </c:pt>
                <c:pt idx="11">
                  <c:v>1</c:v>
                </c:pt>
                <c:pt idx="12">
                  <c:v>2</c:v>
                </c:pt>
                <c:pt idx="13">
                  <c:v>5</c:v>
                </c:pt>
                <c:pt idx="14">
                  <c:v>3</c:v>
                </c:pt>
                <c:pt idx="15">
                  <c:v>4</c:v>
                </c:pt>
                <c:pt idx="16">
                  <c:v>2</c:v>
                </c:pt>
                <c:pt idx="17">
                  <c:v>7</c:v>
                </c:pt>
                <c:pt idx="18">
                  <c:v>3</c:v>
                </c:pt>
              </c:numCache>
            </c:numRef>
          </c:val>
          <c:smooth val="0"/>
        </c:ser>
        <c:dLbls>
          <c:showLegendKey val="0"/>
          <c:showVal val="0"/>
          <c:showCatName val="0"/>
          <c:showSerName val="0"/>
          <c:showPercent val="0"/>
          <c:showBubbleSize val="0"/>
        </c:dLbls>
        <c:marker val="0"/>
        <c:smooth val="0"/>
        <c:axId val="-688761168"/>
        <c:axId val="-688760624"/>
      </c:lineChart>
      <c:catAx>
        <c:axId val="-688761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88760624"/>
        <c:crosses val="autoZero"/>
        <c:auto val="1"/>
        <c:lblAlgn val="ctr"/>
        <c:lblOffset val="100"/>
        <c:noMultiLvlLbl val="0"/>
      </c:catAx>
      <c:valAx>
        <c:axId val="-68876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8876116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lineChart>
        <c:grouping val="standard"/>
        <c:varyColors val="0"/>
        <c:ser>
          <c:idx val="0"/>
          <c:order val="0"/>
          <c:tx>
            <c:strRef>
              <c:f>[datasheet.xlsx]Sheet2!$E$1</c:f>
              <c:strCache>
                <c:ptCount val="1"/>
                <c:pt idx="0">
                  <c:v>Output</c:v>
                </c:pt>
              </c:strCache>
            </c:strRef>
          </c:tx>
          <c:spPr>
            <a:ln w="28575" cap="rnd">
              <a:solidFill>
                <a:schemeClr val="accent1"/>
              </a:solidFill>
              <a:round/>
            </a:ln>
            <a:effectLst/>
          </c:spPr>
          <c:marker>
            <c:symbol val="none"/>
          </c:marker>
          <c:dLbls>
            <c:delete val="1"/>
          </c:dLbls>
          <c:cat>
            <c:numRef>
              <c:f>[datasheet.xlsx]Sheet2!$A$3:$A$21</c:f>
              <c:numCache>
                <c:formatCode>General</c:formatCode>
                <c:ptCount val="19"/>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numCache>
            </c:numRef>
          </c:cat>
          <c:val>
            <c:numRef>
              <c:f>[datasheet.xlsx]Sheet2!$E$3:$E$21</c:f>
              <c:numCache>
                <c:formatCode>General</c:formatCode>
                <c:ptCount val="19"/>
                <c:pt idx="0">
                  <c:v>0</c:v>
                </c:pt>
                <c:pt idx="1">
                  <c:v>64</c:v>
                </c:pt>
                <c:pt idx="2">
                  <c:v>128</c:v>
                </c:pt>
                <c:pt idx="3">
                  <c:v>194</c:v>
                </c:pt>
                <c:pt idx="4">
                  <c:v>2</c:v>
                </c:pt>
                <c:pt idx="5">
                  <c:v>66</c:v>
                </c:pt>
                <c:pt idx="6">
                  <c:v>130</c:v>
                </c:pt>
                <c:pt idx="7">
                  <c:v>192</c:v>
                </c:pt>
                <c:pt idx="8">
                  <c:v>0</c:v>
                </c:pt>
                <c:pt idx="9">
                  <c:v>64</c:v>
                </c:pt>
                <c:pt idx="10">
                  <c:v>128</c:v>
                </c:pt>
                <c:pt idx="11">
                  <c:v>193</c:v>
                </c:pt>
                <c:pt idx="12">
                  <c:v>1</c:v>
                </c:pt>
                <c:pt idx="13">
                  <c:v>65</c:v>
                </c:pt>
                <c:pt idx="14">
                  <c:v>129</c:v>
                </c:pt>
                <c:pt idx="15">
                  <c:v>196</c:v>
                </c:pt>
                <c:pt idx="16">
                  <c:v>4</c:v>
                </c:pt>
                <c:pt idx="17">
                  <c:v>68</c:v>
                </c:pt>
                <c:pt idx="18">
                  <c:v>132</c:v>
                </c:pt>
              </c:numCache>
            </c:numRef>
          </c:val>
          <c:smooth val="0"/>
        </c:ser>
        <c:dLbls>
          <c:showLegendKey val="0"/>
          <c:showVal val="0"/>
          <c:showCatName val="0"/>
          <c:showSerName val="0"/>
          <c:showPercent val="0"/>
          <c:showBubbleSize val="0"/>
        </c:dLbls>
        <c:marker val="0"/>
        <c:smooth val="0"/>
        <c:axId val="-688889408"/>
        <c:axId val="-688892672"/>
      </c:lineChart>
      <c:catAx>
        <c:axId val="-688889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88892672"/>
        <c:crosses val="autoZero"/>
        <c:auto val="1"/>
        <c:lblAlgn val="ctr"/>
        <c:lblOffset val="100"/>
        <c:noMultiLvlLbl val="0"/>
      </c:catAx>
      <c:valAx>
        <c:axId val="-688892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8888940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F77CB6E-5115-4DFD-890A-9A1E8024084D}" type="datetimeFigureOut">
              <a:rPr lang="id-ID" smtClean="0"/>
            </a:fld>
            <a:endParaRPr lang="id-ID"/>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E41E212-19EB-4F8C-A5EE-67D88AD6FDE3}" type="slidenum">
              <a:rPr lang="id-ID" smtClean="0"/>
            </a:fld>
            <a:endParaRPr lang="id-ID"/>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F77CB6E-5115-4DFD-890A-9A1E8024084D}"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41E212-19EB-4F8C-A5EE-67D88AD6FDE3}" type="slidenum">
              <a:rPr lang="id-ID" smtClean="0"/>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F77CB6E-5115-4DFD-890A-9A1E8024084D}"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41E212-19EB-4F8C-A5EE-67D88AD6FDE3}" type="slidenum">
              <a:rPr lang="id-ID" smtClean="0"/>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F77CB6E-5115-4DFD-890A-9A1E8024084D}"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E41E212-19EB-4F8C-A5EE-67D88AD6FDE3}" type="slidenum">
              <a:rPr lang="id-ID" smtClean="0"/>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F77CB6E-5115-4DFD-890A-9A1E8024084D}" type="datetimeFigureOut">
              <a:rPr lang="id-ID" smtClean="0"/>
            </a:fld>
            <a:endParaRPr lang="id-ID"/>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E41E212-19EB-4F8C-A5EE-67D88AD6FDE3}" type="slidenum">
              <a:rPr lang="id-ID" smtClean="0"/>
            </a:fld>
            <a:endParaRPr lang="id-ID"/>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6F77CB6E-5115-4DFD-890A-9A1E8024084D}"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E41E212-19EB-4F8C-A5EE-67D88AD6FDE3}" type="slidenum">
              <a:rPr lang="id-ID" smtClean="0"/>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6F77CB6E-5115-4DFD-890A-9A1E8024084D}" type="datetimeFigureOut">
              <a:rPr lang="id-ID" smtClean="0"/>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E41E212-19EB-4F8C-A5EE-67D88AD6FDE3}" type="slidenum">
              <a:rPr lang="id-ID" smtClean="0"/>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77CB6E-5115-4DFD-890A-9A1E8024084D}" type="datetimeFigureOut">
              <a:rPr lang="id-ID" smtClean="0"/>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E41E212-19EB-4F8C-A5EE-67D88AD6FDE3}" type="slidenum">
              <a:rPr lang="id-ID" smtClean="0"/>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7CB6E-5115-4DFD-890A-9A1E8024084D}" type="datetimeFigureOut">
              <a:rPr lang="id-ID" smtClean="0"/>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E41E212-19EB-4F8C-A5EE-67D88AD6FDE3}" type="slidenum">
              <a:rPr lang="id-ID" smtClean="0"/>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F77CB6E-5115-4DFD-890A-9A1E8024084D}" type="datetimeFigureOut">
              <a:rPr lang="id-ID" smtClean="0"/>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E41E212-19EB-4F8C-A5EE-67D88AD6FDE3}" type="slidenum">
              <a:rPr lang="id-ID" smtClean="0"/>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F77CB6E-5115-4DFD-890A-9A1E8024084D}" type="datetimeFigureOut">
              <a:rPr lang="id-ID" smtClean="0"/>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E41E212-19EB-4F8C-A5EE-67D88AD6FDE3}" type="slidenum">
              <a:rPr lang="id-ID" smtClean="0"/>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F77CB6E-5115-4DFD-890A-9A1E8024084D}" type="datetimeFigureOut">
              <a:rPr lang="id-ID" smtClean="0"/>
            </a:fld>
            <a:endParaRPr lang="id-ID"/>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d-ID"/>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E41E212-19EB-4F8C-A5EE-67D88AD6FDE3}" type="slidenum">
              <a:rPr lang="id-ID" smtClean="0"/>
            </a:fld>
            <a:endParaRPr lang="id-ID"/>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2.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528395"/>
            <a:ext cx="8361229" cy="2098226"/>
          </a:xfrm>
        </p:spPr>
        <p:txBody>
          <a:bodyPr/>
          <a:lstStyle/>
          <a:p>
            <a:r>
              <a:rPr lang="id-ID" sz="3200" b="1" dirty="0"/>
              <a:t>PERANCANGAN DAN SIMULASI </a:t>
            </a:r>
            <a:br>
              <a:rPr lang="en-US" sz="3200" b="1" dirty="0" smtClean="0"/>
            </a:br>
            <a:r>
              <a:rPr lang="id-ID" sz="3200" b="1" dirty="0" smtClean="0"/>
              <a:t>PERLINDUNGAN </a:t>
            </a:r>
            <a:r>
              <a:rPr lang="id-ID" sz="3200" b="1" dirty="0"/>
              <a:t>PROPERTI INTELEKTUAL MENGGUNAKAN ALGORITME OBFUSCATION FILTER </a:t>
            </a:r>
            <a:r>
              <a:rPr lang="id-ID" sz="3200" b="1" dirty="0" smtClean="0"/>
              <a:t>DIGITAL</a:t>
            </a:r>
            <a:br>
              <a:rPr lang="en-US" sz="3200" b="1" dirty="0" smtClean="0"/>
            </a:br>
            <a:endParaRPr lang="id-ID" sz="3200" b="1" dirty="0"/>
          </a:p>
        </p:txBody>
      </p:sp>
      <p:sp>
        <p:nvSpPr>
          <p:cNvPr id="3" name="Subtitle 2"/>
          <p:cNvSpPr>
            <a:spLocks noGrp="1"/>
          </p:cNvSpPr>
          <p:nvPr>
            <p:ph type="subTitle" idx="1"/>
          </p:nvPr>
        </p:nvSpPr>
        <p:spPr>
          <a:xfrm>
            <a:off x="2679906" y="3545218"/>
            <a:ext cx="6831673" cy="850613"/>
          </a:xfrm>
        </p:spPr>
        <p:txBody>
          <a:bodyPr>
            <a:normAutofit lnSpcReduction="10000"/>
          </a:bodyPr>
          <a:lstStyle/>
          <a:p>
            <a:r>
              <a:rPr lang="en-US" dirty="0" err="1" smtClean="0"/>
              <a:t>Hanjara</a:t>
            </a:r>
            <a:r>
              <a:rPr lang="en-US" dirty="0" smtClean="0"/>
              <a:t> </a:t>
            </a:r>
            <a:r>
              <a:rPr lang="en-US" dirty="0" err="1" smtClean="0"/>
              <a:t>Cahya</a:t>
            </a:r>
            <a:r>
              <a:rPr lang="en-US" dirty="0" smtClean="0"/>
              <a:t> </a:t>
            </a:r>
            <a:r>
              <a:rPr lang="en-US" dirty="0" err="1" smtClean="0"/>
              <a:t>Adhyatma</a:t>
            </a:r>
            <a:endParaRPr lang="en-US" dirty="0" smtClean="0"/>
          </a:p>
          <a:p>
            <a:r>
              <a:rPr lang="en-US" dirty="0" smtClean="0"/>
              <a:t>1104131113</a:t>
            </a:r>
            <a:endParaRPr lang="id-ID" dirty="0"/>
          </a:p>
        </p:txBody>
      </p:sp>
      <p:sp>
        <p:nvSpPr>
          <p:cNvPr id="4" name="Subtitle 2"/>
          <p:cNvSpPr txBox="1"/>
          <p:nvPr/>
        </p:nvSpPr>
        <p:spPr>
          <a:xfrm>
            <a:off x="1501716" y="4816071"/>
            <a:ext cx="3330341" cy="850613"/>
          </a:xfrm>
          <a:prstGeom prst="rect">
            <a:avLst/>
          </a:prstGeom>
        </p:spPr>
        <p:txBody>
          <a:bodyPr vert="horz" lIns="91440" tIns="45720" rIns="91440" bIns="45720" rtlCol="0">
            <a:normAutofit lnSpcReduction="1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dirty="0" smtClean="0"/>
              <a:t>Fairuz </a:t>
            </a:r>
            <a:r>
              <a:rPr lang="en-US" dirty="0" err="1" smtClean="0"/>
              <a:t>Azmi</a:t>
            </a:r>
            <a:r>
              <a:rPr lang="en-US" dirty="0" smtClean="0"/>
              <a:t> S.T., M.T.</a:t>
            </a:r>
            <a:endParaRPr lang="en-US" dirty="0" smtClean="0"/>
          </a:p>
          <a:p>
            <a:endParaRPr lang="id-ID" dirty="0"/>
          </a:p>
        </p:txBody>
      </p:sp>
      <p:sp>
        <p:nvSpPr>
          <p:cNvPr id="5" name="Subtitle 2"/>
          <p:cNvSpPr txBox="1"/>
          <p:nvPr/>
        </p:nvSpPr>
        <p:spPr>
          <a:xfrm>
            <a:off x="6135370" y="4815840"/>
            <a:ext cx="5041900" cy="850900"/>
          </a:xfrm>
          <a:prstGeom prst="rect">
            <a:avLst/>
          </a:prstGeom>
        </p:spPr>
        <p:txBody>
          <a:bodyPr vert="horz" lIns="91440" tIns="45720" rIns="91440" bIns="45720" rtlCol="0">
            <a:normAutofit fontScale="925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dirty="0" smtClean="0"/>
              <a:t>Surya </a:t>
            </a:r>
            <a:r>
              <a:rPr lang="en-US" dirty="0" err="1" smtClean="0"/>
              <a:t>Michrandi</a:t>
            </a:r>
            <a:r>
              <a:rPr lang="en-US" dirty="0" smtClean="0"/>
              <a:t> </a:t>
            </a:r>
            <a:r>
              <a:rPr lang="en-US" dirty="0" err="1" smtClean="0"/>
              <a:t>Nasution</a:t>
            </a:r>
            <a:r>
              <a:rPr lang="en-US" dirty="0" smtClean="0"/>
              <a:t> S.T., M.T.</a:t>
            </a:r>
            <a:endParaRPr lang="en-US" dirty="0" smtClean="0"/>
          </a:p>
          <a:p>
            <a:endParaRPr lang="id-ID" dirty="0"/>
          </a:p>
        </p:txBody>
      </p:sp>
      <p:sp>
        <p:nvSpPr>
          <p:cNvPr id="6" name="Subtitle 2"/>
          <p:cNvSpPr txBox="1"/>
          <p:nvPr/>
        </p:nvSpPr>
        <p:spPr>
          <a:xfrm>
            <a:off x="1501716" y="4180644"/>
            <a:ext cx="3330341" cy="850613"/>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b="1" dirty="0" err="1" smtClean="0"/>
              <a:t>Calon Pembimbing</a:t>
            </a:r>
            <a:r>
              <a:rPr lang="en-US" b="1" dirty="0" smtClean="0"/>
              <a:t> 1</a:t>
            </a:r>
            <a:endParaRPr lang="id-ID" b="1" dirty="0"/>
          </a:p>
        </p:txBody>
      </p:sp>
      <p:sp>
        <p:nvSpPr>
          <p:cNvPr id="7" name="Subtitle 2"/>
          <p:cNvSpPr txBox="1"/>
          <p:nvPr/>
        </p:nvSpPr>
        <p:spPr>
          <a:xfrm>
            <a:off x="6991227" y="4180644"/>
            <a:ext cx="3330341" cy="850613"/>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b="1" dirty="0" err="1" smtClean="0"/>
              <a:t>Calon Pembimbing</a:t>
            </a:r>
            <a:r>
              <a:rPr lang="en-US" b="1" dirty="0" smtClean="0"/>
              <a:t> 2</a:t>
            </a:r>
            <a:endParaRPr lang="id-ID"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Progress</a:t>
            </a:r>
            <a:br>
              <a:rPr lang="en-US" dirty="0" err="1" smtClean="0"/>
            </a:br>
            <a:r>
              <a:rPr lang="en-US" dirty="0" err="1" smtClean="0"/>
              <a:t>Signal I/O signature</a:t>
            </a:r>
            <a:endParaRPr lang="en-US" dirty="0" err="1" smtClean="0"/>
          </a:p>
        </p:txBody>
      </p:sp>
      <p:graphicFrame>
        <p:nvGraphicFramePr>
          <p:cNvPr id="9" name="Chart 8"/>
          <p:cNvGraphicFramePr/>
          <p:nvPr/>
        </p:nvGraphicFramePr>
        <p:xfrm>
          <a:off x="1069975" y="2285683"/>
          <a:ext cx="455295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 name="Chart 9"/>
          <p:cNvGraphicFramePr/>
          <p:nvPr/>
        </p:nvGraphicFramePr>
        <p:xfrm>
          <a:off x="6844665" y="2285683"/>
          <a:ext cx="462915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Terimakasih</a:t>
            </a:r>
            <a:endParaRPr lang="id-ID" dirty="0"/>
          </a:p>
        </p:txBody>
      </p:sp>
      <p:sp>
        <p:nvSpPr>
          <p:cNvPr id="5" name="Text Placeholder 4"/>
          <p:cNvSpPr>
            <a:spLocks noGrp="1"/>
          </p:cNvSpPr>
          <p:nvPr>
            <p:ph type="body" idx="1"/>
          </p:nvPr>
        </p:nvSpPr>
        <p:spPr/>
        <p:txBody>
          <a:bodyPr>
            <a:normAutofit/>
          </a:bodyPr>
          <a:lstStyle/>
          <a:p>
            <a:pPr algn="l"/>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Referensi</a:t>
            </a:r>
            <a:endParaRPr lang="id-ID" dirty="0"/>
          </a:p>
        </p:txBody>
      </p:sp>
      <p:sp>
        <p:nvSpPr>
          <p:cNvPr id="3" name="Content Placeholder 2"/>
          <p:cNvSpPr>
            <a:spLocks noGrp="1"/>
          </p:cNvSpPr>
          <p:nvPr>
            <p:ph idx="1"/>
          </p:nvPr>
        </p:nvSpPr>
        <p:spPr/>
        <p:txBody>
          <a:bodyPr/>
          <a:lstStyle/>
          <a:p>
            <a:r>
              <a:rPr lang="en-US" altLang="id-ID"/>
              <a:t>Tertaut pada proposal</a:t>
            </a:r>
            <a:endParaRPr lang="en-US" altLang="id-ID"/>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Pendahuluan</a:t>
            </a:r>
            <a:endParaRPr lang="id-ID" dirty="0"/>
          </a:p>
        </p:txBody>
      </p:sp>
      <p:sp>
        <p:nvSpPr>
          <p:cNvPr id="5" name="Text Placeholder 4"/>
          <p:cNvSpPr>
            <a:spLocks noGrp="1"/>
          </p:cNvSpPr>
          <p:nvPr>
            <p:ph type="body" idx="1"/>
          </p:nvPr>
        </p:nvSpPr>
        <p:spPr/>
        <p:txBody>
          <a:bodyPr>
            <a:normAutofit/>
          </a:bodyPr>
          <a:lstStyle/>
          <a:p>
            <a:pPr algn="l"/>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Pendahuluan</a:t>
            </a:r>
            <a:endParaRPr lang="id-ID" dirty="0"/>
          </a:p>
        </p:txBody>
      </p:sp>
      <p:sp>
        <p:nvSpPr>
          <p:cNvPr id="3" name="Content Placeholder 2"/>
          <p:cNvSpPr>
            <a:spLocks noGrp="1"/>
          </p:cNvSpPr>
          <p:nvPr>
            <p:ph idx="1"/>
          </p:nvPr>
        </p:nvSpPr>
        <p:spPr/>
        <p:txBody>
          <a:bodyPr/>
          <a:lstStyle/>
          <a:p>
            <a:pPr marL="0" indent="0">
              <a:buNone/>
            </a:pPr>
            <a:r>
              <a:rPr lang="id-ID"/>
              <a:t>Integrated Circuit (IC) merupakan modul teknologi dasar dari perangkat elektronika tertanam modern. Dengan berkembangnya teknologi IC yang mengutamakan ukuran kecil, dan performa yang tinggi serta dengan harga yang murah membuat teknologi IC semakin diminati [1].</a:t>
            </a:r>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Masalah</a:t>
            </a:r>
            <a:endParaRPr lang="en-US" dirty="0"/>
          </a:p>
        </p:txBody>
      </p:sp>
      <p:sp>
        <p:nvSpPr>
          <p:cNvPr id="3" name="Content Placeholder 2"/>
          <p:cNvSpPr>
            <a:spLocks noGrp="1"/>
          </p:cNvSpPr>
          <p:nvPr>
            <p:ph idx="1"/>
          </p:nvPr>
        </p:nvSpPr>
        <p:spPr/>
        <p:txBody>
          <a:bodyPr/>
          <a:lstStyle/>
          <a:p>
            <a:r>
              <a:rPr lang="en-US" altLang="id-ID"/>
              <a:t>Fabless manufacturing.</a:t>
            </a:r>
            <a:endParaRPr lang="en-US" altLang="id-ID"/>
          </a:p>
          <a:p>
            <a:endParaRPr lang="en-US" altLang="id-ID"/>
          </a:p>
          <a:p>
            <a:r>
              <a:rPr lang="en-US" altLang="id-ID"/>
              <a:t>Electronics design relatievly easy to copy.</a:t>
            </a:r>
            <a:endParaRPr lang="en-US" altLang="id-ID"/>
          </a:p>
          <a:p>
            <a:endParaRPr lang="en-US" altLang="id-ID"/>
          </a:p>
          <a:p>
            <a:r>
              <a:rPr lang="en-US" altLang="id-ID"/>
              <a:t>Claiming</a:t>
            </a:r>
            <a:endParaRPr lang="en-US" altLang="id-ID"/>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endParaRPr lang="en-US" dirty="0"/>
          </a:p>
        </p:txBody>
      </p:sp>
      <p:sp>
        <p:nvSpPr>
          <p:cNvPr id="3" name="Content Placeholder 2"/>
          <p:cNvSpPr>
            <a:spLocks noGrp="1"/>
          </p:cNvSpPr>
          <p:nvPr>
            <p:ph idx="1"/>
          </p:nvPr>
        </p:nvSpPr>
        <p:spPr/>
        <p:txBody>
          <a:bodyPr/>
          <a:lstStyle/>
          <a:p>
            <a:r>
              <a:rPr lang="en-US" altLang="id-ID"/>
              <a:t>Designing protection</a:t>
            </a:r>
            <a:endParaRPr lang="en-US" altLang="id-ID"/>
          </a:p>
          <a:p>
            <a:endParaRPr lang="en-US" altLang="id-ID"/>
          </a:p>
          <a:p>
            <a:r>
              <a:rPr lang="en-US" altLang="id-ID"/>
              <a:t>Performa analisys</a:t>
            </a:r>
            <a:endParaRPr lang="en-US" altLang="id-ID"/>
          </a:p>
          <a:p>
            <a:endParaRPr lang="en-US" altLang="id-ID"/>
          </a:p>
          <a:p>
            <a:r>
              <a:rPr lang="en-US" altLang="id-ID"/>
              <a:t>Secret information</a:t>
            </a:r>
            <a:endParaRPr lang="en-US" altLang="id-ID"/>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Batasan</a:t>
            </a:r>
            <a:endParaRPr lang="en-US" dirty="0"/>
          </a:p>
        </p:txBody>
      </p:sp>
      <p:sp>
        <p:nvSpPr>
          <p:cNvPr id="3" name="Content Placeholder 2"/>
          <p:cNvSpPr>
            <a:spLocks noGrp="1"/>
          </p:cNvSpPr>
          <p:nvPr>
            <p:ph idx="1"/>
          </p:nvPr>
        </p:nvSpPr>
        <p:spPr/>
        <p:txBody>
          <a:bodyPr/>
          <a:lstStyle/>
          <a:p>
            <a:r>
              <a:rPr lang="en-US" altLang="id-ID"/>
              <a:t>Using common IC CORE</a:t>
            </a:r>
            <a:endParaRPr lang="en-US" altLang="id-ID"/>
          </a:p>
          <a:p>
            <a:endParaRPr lang="en-US" altLang="id-ID"/>
          </a:p>
          <a:p>
            <a:r>
              <a:rPr lang="en-US" altLang="id-ID"/>
              <a:t>Insert protection</a:t>
            </a:r>
            <a:endParaRPr lang="en-US" altLang="id-ID"/>
          </a:p>
          <a:p>
            <a:endParaRPr lang="en-US" altLang="id-ID"/>
          </a:p>
          <a:p>
            <a:r>
              <a:rPr lang="en-US" altLang="id-ID"/>
              <a:t>Using single design on single chip</a:t>
            </a:r>
            <a:endParaRPr lang="en-US" altLang="id-ID"/>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Hipotesis</a:t>
            </a:r>
            <a:endParaRPr lang="en-US" dirty="0"/>
          </a:p>
        </p:txBody>
      </p:sp>
      <p:sp>
        <p:nvSpPr>
          <p:cNvPr id="3" name="Content Placeholder 2"/>
          <p:cNvSpPr>
            <a:spLocks noGrp="1"/>
          </p:cNvSpPr>
          <p:nvPr>
            <p:ph idx="1"/>
          </p:nvPr>
        </p:nvSpPr>
        <p:spPr/>
        <p:txBody>
          <a:bodyPr/>
          <a:lstStyle/>
          <a:p>
            <a:pPr marL="0" indent="0">
              <a:buNone/>
            </a:pPr>
            <a:r>
              <a:rPr lang="id-ID"/>
              <a:t>Desain modul akan disisipkan watermark sehingga pihak lain yang mencuri desain dan ketika desain telah tercetak, desainer dapat mengklaim modul tersebut dengan memasukkan kombinasi kode khusus yang hanya diketahui oleh desainer.</a:t>
            </a:r>
            <a:endParaRPr lang="id-ID"/>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Desain</a:t>
            </a:r>
            <a:endParaRPr lang="en-US" dirty="0"/>
          </a:p>
        </p:txBody>
      </p:sp>
      <p:sp>
        <p:nvSpPr>
          <p:cNvPr id="5" name="Text Placeholder 4"/>
          <p:cNvSpPr>
            <a:spLocks noGrp="1"/>
          </p:cNvSpPr>
          <p:nvPr>
            <p:ph type="body" idx="1"/>
          </p:nvPr>
        </p:nvSpPr>
        <p:spPr/>
        <p:txBody>
          <a:bodyPr>
            <a:normAutofit/>
          </a:bodyPr>
          <a:lstStyle/>
          <a:p>
            <a:pPr algn="l"/>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Perancangan Umum</a:t>
            </a:r>
            <a:endParaRPr lang="en-US" dirty="0"/>
          </a:p>
        </p:txBody>
      </p:sp>
      <p:pic>
        <p:nvPicPr>
          <p:cNvPr id="6" name="Content Placeholder 5"/>
          <p:cNvPicPr>
            <a:picLocks noChangeAspect="1"/>
          </p:cNvPicPr>
          <p:nvPr>
            <p:ph sz="half" idx="1"/>
          </p:nvPr>
        </p:nvPicPr>
        <p:blipFill>
          <a:blip r:embed="rId1"/>
          <a:stretch>
            <a:fillRect/>
          </a:stretch>
        </p:blipFill>
        <p:spPr>
          <a:xfrm>
            <a:off x="1371600" y="1701800"/>
            <a:ext cx="4650740" cy="2093595"/>
          </a:xfrm>
          <a:prstGeom prst="rect">
            <a:avLst/>
          </a:prstGeom>
        </p:spPr>
      </p:pic>
      <p:pic>
        <p:nvPicPr>
          <p:cNvPr id="7" name="Content Placeholder 6"/>
          <p:cNvPicPr>
            <a:picLocks noChangeAspect="1"/>
          </p:cNvPicPr>
          <p:nvPr>
            <p:ph sz="half" idx="2"/>
          </p:nvPr>
        </p:nvPicPr>
        <p:blipFill>
          <a:blip r:embed="rId2"/>
          <a:stretch>
            <a:fillRect/>
          </a:stretch>
        </p:blipFill>
        <p:spPr>
          <a:xfrm>
            <a:off x="5868035" y="3794760"/>
            <a:ext cx="5742305" cy="248031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0</TotalTime>
  <Words>1067</Words>
  <Application>WPS Presentation</Application>
  <PresentationFormat>Widescreen</PresentationFormat>
  <Paragraphs>61</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Franklin Gothic Book</vt:lpstr>
      <vt:lpstr>Microsoft YaHei</vt:lpstr>
      <vt:lpstr/>
      <vt:lpstr>Arial Unicode MS</vt:lpstr>
      <vt:lpstr>Calibri</vt:lpstr>
      <vt:lpstr>Segoe Print</vt:lpstr>
      <vt:lpstr>Crop</vt:lpstr>
      <vt:lpstr>PERANCANGAN DAN SIMULASI  PERLINDUNGAN PROPERTI INTELEKTUAL MENGGUNAKAN ALGORITME OBFUSCATION FILTER DIGITAL </vt:lpstr>
      <vt:lpstr>Pendahuluan</vt:lpstr>
      <vt:lpstr>Pendahuluan</vt:lpstr>
      <vt:lpstr>Kajian Pustaka</vt:lpstr>
      <vt:lpstr>Kajian Pustaka</vt:lpstr>
      <vt:lpstr>Kajian Pustaka</vt:lpstr>
      <vt:lpstr>Kajian Pustaka</vt:lpstr>
      <vt:lpstr>Pendahuluan</vt:lpstr>
      <vt:lpstr>Kajian Pustaka</vt:lpstr>
      <vt:lpstr>Metodologi Penelitian</vt:lpstr>
      <vt:lpstr>Terimakasih</vt:lpstr>
      <vt:lpstr>Referensi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DAN SIMULASI  PERLINDUNGAN PROPERTI INTELEKTUAL MENGGUNAKAN ALGORITME OBFUSCATION FILTER DIGITAL</dc:title>
  <dc:creator>Laboratorium Embedded System</dc:creator>
  <cp:lastModifiedBy>RnEST</cp:lastModifiedBy>
  <cp:revision>14</cp:revision>
  <dcterms:created xsi:type="dcterms:W3CDTF">2017-10-11T18:27:00Z</dcterms:created>
  <dcterms:modified xsi:type="dcterms:W3CDTF">2017-10-14T10:29:46Z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