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12" r:id="rId3"/>
    <p:sldId id="313" r:id="rId4"/>
    <p:sldId id="314" r:id="rId5"/>
    <p:sldId id="315" r:id="rId6"/>
    <p:sldId id="316" r:id="rId7"/>
    <p:sldId id="317" r:id="rId8"/>
    <p:sldId id="322" r:id="rId9"/>
    <p:sldId id="257" r:id="rId10"/>
    <p:sldId id="287" r:id="rId11"/>
    <p:sldId id="286" r:id="rId12"/>
    <p:sldId id="318" r:id="rId13"/>
    <p:sldId id="319" r:id="rId14"/>
    <p:sldId id="290" r:id="rId15"/>
    <p:sldId id="291" r:id="rId16"/>
    <p:sldId id="292" r:id="rId17"/>
    <p:sldId id="293" r:id="rId18"/>
    <p:sldId id="294" r:id="rId19"/>
    <p:sldId id="295" r:id="rId20"/>
    <p:sldId id="323" r:id="rId21"/>
    <p:sldId id="297" r:id="rId22"/>
    <p:sldId id="324" r:id="rId23"/>
    <p:sldId id="298" r:id="rId24"/>
    <p:sldId id="326" r:id="rId25"/>
    <p:sldId id="327" r:id="rId26"/>
    <p:sldId id="328" r:id="rId27"/>
    <p:sldId id="325" r:id="rId28"/>
    <p:sldId id="300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8"/>
    <a:srgbClr val="FFDD7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AA7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21A2-AF01-4973-9F43-E7872560042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504056"/>
          </a:xfrm>
          <a:solidFill>
            <a:srgbClr val="FFEAA8"/>
          </a:solidFill>
        </p:spPr>
        <p:txBody>
          <a:bodyPr>
            <a:noAutofit/>
          </a:bodyPr>
          <a:lstStyle/>
          <a:p>
            <a:pPr indent="180340"/>
            <a:r>
              <a:rPr lang="ru-RU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Логика предикатов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980728"/>
            <a:ext cx="8784976" cy="540060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Центральная идея математической логики состоит в том, чтобы записывать математические утверждения в виде последовательностей символов и оперировать с ними по формальным правилам.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Такой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логической системой является логика предикатов, а алгебра высказываний — ее составной частью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5537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Истинностные значения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предикатов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850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определяются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фиксированных наборов значений предметных переменных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 для любого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i="1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</a:t>
            </a:r>
            <a:r>
              <a:rPr lang="ru-RU" baseline="-250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1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имеет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место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 для любого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i="1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</a:t>
            </a:r>
            <a:r>
              <a:rPr lang="ru-RU" baseline="-250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1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имеет место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существует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i="1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</a:t>
            </a:r>
            <a:r>
              <a:rPr lang="ru-RU" baseline="-250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1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такое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что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P(а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1;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существует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i="1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</a:t>
            </a:r>
            <a:r>
              <a:rPr lang="ru-RU" baseline="-250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1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такое что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0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общем случае, если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операцию навешивания квантора можно повторить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раз. Тогда переменные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таком предикате будут связанными, а переменные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свободными. При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 становится высказыванием.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32400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63874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908720"/>
            <a:ext cx="7886700" cy="5832648"/>
          </a:xfrm>
        </p:spPr>
        <p:txBody>
          <a:bodyPr>
            <a:normAutofit fontScale="775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предикат Д(x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“число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делится на число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определенный на множестве натуральных чисел. Тогда операция навешивания кванторов приводит к следующим утверждениям: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Д(x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“для любого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 место Д(x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)”, т.е. всякое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делится на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предикат принимает значение истины только для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1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Д(x</a:t>
            </a:r>
            <a:r>
              <a:rPr lang="ru-RU" sz="31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31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“существует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делится на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 Этот предикат принимает значение истины для любого значения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Д(x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“для всякого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для всякого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 место делимость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 высказывание является ложным.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Д(x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“существует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делится на всякое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– ложное высказывание.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Д(x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“для всякого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существует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такое, что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делится на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– истинное высказывание.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32400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820472" cy="76700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Кванторы как обобщение логических </a:t>
            </a:r>
            <a:r>
              <a:rPr lang="ru-RU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связок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719064" y="1234151"/>
            <a:ext cx="8424936" cy="4569372"/>
          </a:xfrm>
        </p:spPr>
        <p:txBody>
          <a:bodyPr>
            <a:normAutofit/>
          </a:bodyPr>
          <a:lstStyle/>
          <a:p>
            <a:pPr lvl="0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предметная область переменной x предикатов P(x, y) конечна: 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28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Тогда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означает: 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 – истинно и т.д., т.е. 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ru-RU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,y).</a:t>
            </a:r>
          </a:p>
          <a:p>
            <a:pPr lvl="0"/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Аналогично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сокращением дизъюнкции: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ru-RU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Это показывает, что кванторы суть другая форма конъюнкции и дизъюнкции.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Отрицание </a:t>
            </a:r>
            <a:r>
              <a:rPr lang="ru-RU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кванторных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предикатов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</p:spPr>
            <p:txBody>
              <a:bodyPr>
                <a:normAutofit lnSpcReduction="10000"/>
              </a:bodyPr>
              <a:lstStyle/>
              <a:p>
                <a:pPr indent="180340" algn="just">
                  <a:spcAft>
                    <a:spcPts val="0"/>
                  </a:spcAft>
                  <a:tabLst>
                    <a:tab pos="3378200" algn="l"/>
                  </a:tabLst>
                </a:pP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Два предиката 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равносильны,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их значения истинности совпадают при всех значениях входящих в них свободных переменных. </a:t>
                </a:r>
                <a:endParaRPr lang="ru-RU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  <a:tabLst>
                    <a:tab pos="3378200" algn="l"/>
                  </a:tabLst>
                </a:pP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Операция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¬ преобразует кванторы друг в друга.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  <a:tabLst>
                    <a:tab pos="3378200" algn="l"/>
                  </a:tabLst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∀х</m:t>
                        </m:r>
                      </m:e>
                    </m:bar>
                    <m:r>
                      <a:rPr lang="ru-RU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Р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х</m:t>
                        </m:r>
                      </m:e>
                    </m:d>
                    <m:r>
                      <a:rPr lang="ru-RU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=∃х</m:t>
                    </m:r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Р(х)</m:t>
                        </m:r>
                      </m:e>
                    </m:bar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∃х</m:t>
                        </m:r>
                      </m:e>
                    </m:bar>
                    <m:r>
                      <a:rPr lang="ru-RU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Р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х</m:t>
                        </m:r>
                      </m:e>
                    </m:d>
                    <m:r>
                      <a:rPr lang="ru-RU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=∀х</m:t>
                    </m:r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Р(х)</m:t>
                        </m:r>
                      </m:e>
                    </m:bar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  <a:tabLst>
                    <a:tab pos="3378200" algn="l"/>
                  </a:tabLst>
                </a:pP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Таким образом, знак отрицания можно ввести под знак квантора, заменив квантор на двойственный.   Очевидно, что все равносильности, имеющие место в алгебре высказываний, переносятся и на алгебру предикатов.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800" b="1" dirty="0" smtClean="0"/>
              </a:p>
              <a:p>
                <a:pPr marL="0" indent="0">
                  <a:buNone/>
                </a:pP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  <a:blipFill>
                <a:blip r:embed="rId2"/>
                <a:stretch>
                  <a:fillRect t="-2288" r="-1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374" y="0"/>
            <a:ext cx="8579296" cy="5509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Формулы логики предикатов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48672"/>
          </a:xfrm>
        </p:spPr>
        <p:txBody>
          <a:bodyPr>
            <a:normAutofit fontScale="70000" lnSpcReduction="20000"/>
          </a:bodyPr>
          <a:lstStyle/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логики предикатов определяется индуктивно по следующей схеме: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Всякая логическая переменная (т. е. 0-местный предикат) есть формула.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P — n-местный предикат, то 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6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формула. Все переменные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свободные переменные, связанных переменных в этой формуле нет.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— формула, то ¬A — формула с теми же свободными и связанными переменными, что и в формуле A. 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и B — формулы, причем нет таких переменных, которые были бы связанными в одной формуле и свободными в другой, то выражения (A&amp; B), (A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B), (A→B), (A↔ B), (A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– суть формулы, в которых свободные переменные формул A и B остаются свободными, а связанные переменные формул A и B остаются связанными.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— формула, содержащая свободную предметную переменную x, то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тоже формулы. Переменная x в них связана. Остальные же переменные, которые в формуле A были свободны, остаются свободными и в новых формулах. Переменные, которые были связаны в A, связаны и в новых формулах. 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Других формул, кроме построенных по правилам пяти предыдущих пунктов, нет.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7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657" y="116973"/>
            <a:ext cx="8579296" cy="406968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Определения 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640913"/>
            <a:ext cx="9036496" cy="6217087"/>
          </a:xfrm>
        </p:spPr>
        <p:txBody>
          <a:bodyPr>
            <a:normAutofit fontScale="92500" lnSpcReduction="10000"/>
          </a:bodyPr>
          <a:lstStyle/>
          <a:p>
            <a:pPr marL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вида 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где P — n-местный предикат, называется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атомарной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(или элементарной).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Литеральной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формулой (или литералом) называют атомарную формулу или отрицание атомарной формулы. Атомарная формула называется положительным литералом, а ее отрицание — отрицательным литералом. Дизъюнкт — это дизъюнкция конечного числа литералов.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которых из операций алгебры высказываний имеются только операции ¬,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знаки отрицания относятся только к элементарным предикатам, называются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приведенными формулами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0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55540"/>
            <a:ext cx="8579296" cy="46561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576695"/>
            <a:ext cx="9144000" cy="6164673"/>
          </a:xfrm>
        </p:spPr>
        <p:txBody>
          <a:bodyPr>
            <a:normAutofit fontScale="85000" lnSpcReduction="20000"/>
          </a:bodyPr>
          <a:lstStyle/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Следующее выражение является формулой логики предикатов: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x,y,u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) →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x,w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P — трехместный предикат, а Q — двухместный предикат. В этой формуле переменные , x y связаны, 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переменные 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 свободны.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Выражение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P(x, y) → Q(x, z) не является формулой логики предикатов.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Записать, введя предикаты, в виде формулы рассуждение:  «Каждый человек любит себя. Значит, кто-то кого-нибудь любит».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Решение. Введем двухместный предикат P(x, y) = «x любит y». Тогда первая часть предложения выражается высказыванием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а вторая — высказыванием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Искомая общая формула имеет вид: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→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478976"/>
          </a:xfrm>
          <a:solidFill>
            <a:srgbClr val="FFEAA8"/>
          </a:solidFill>
        </p:spPr>
        <p:txBody>
          <a:bodyPr>
            <a:noAutofit/>
          </a:bodyPr>
          <a:lstStyle/>
          <a:p>
            <a:pPr indent="180340">
              <a:spcAft>
                <a:spcPts val="0"/>
              </a:spcAft>
              <a:tabLst>
                <a:tab pos="3378200" algn="l"/>
              </a:tabLst>
            </a:pP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равносильности, содержащие кванторы</a:t>
            </a:r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154074"/>
            <a:ext cx="9144000" cy="5703926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P(x), Q(x) и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произвольные два одноместных предиката и двухместный предикат, а S — произвольное переменное высказывание (или формула, не содержащая x). Тогда имеют место следующие равносильности: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¬(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¬P(x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(первый закон де Моргана для кванторов);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 ┐(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P(x))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┐P(x))  (второй закон де Моргана для кванторов);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30" y="14920"/>
            <a:ext cx="8579296" cy="5509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Вынос из-под знака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580824"/>
            <a:ext cx="9164418" cy="6277176"/>
          </a:xfrm>
        </p:spPr>
        <p:txBody>
          <a:bodyPr>
            <a:noAutofit/>
          </a:bodyPr>
          <a:lstStyle/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indent="18034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соотношения показывают, что произвольное высказывание или формулу, не содержащую x, можно вносить под знак квантора всеобщности и выносить из-под знака этого квантора в конъюнкции и дизъюнкции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∃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indent="18034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соотношения показывают, что произвольное высказывание или формулу, не содержащую x, можно вносить под знак квантора существования и выносить из-под знака этого квантора в конъюнкции и дизъюнкции</a:t>
            </a:r>
          </a:p>
          <a:p>
            <a:endParaRPr lang="ru-RU" sz="2800" dirty="0"/>
          </a:p>
          <a:p>
            <a:pPr marL="0" indent="0" algn="ctr">
              <a:buNone/>
            </a:pPr>
            <a:endParaRPr lang="ru-RU" sz="28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2748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30" y="14920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Основные равносильности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898186"/>
            <a:ext cx="8856984" cy="5843182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→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)→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→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)→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(S → P(x)) ≡ S →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17.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S ≡ S;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18.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S ≡ S;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(дистрибутивность квантора всеобщности относительно конъюнкции);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 ∃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(дистрибутивность квантора существования относительно дизъюнкции);</a:t>
            </a:r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19868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44" y="190889"/>
            <a:ext cx="8255768" cy="429799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/>
              <a:t>Понятие предиката</a:t>
            </a:r>
            <a:endParaRPr lang="ru-RU" sz="4000" b="1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83264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понятие обобщает понятие «высказывание</a:t>
            </a:r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Высказывание как повествовательное предложение состоит из подлежащего и сказуемого. Сказуемое в высказывании называется предикатом. </a:t>
            </a: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Неформально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говоря, предикат — это высказывание, содержащее неизвестную (или несколько неизвестных), т. е. в него можно подставлять аргументы. Если аргумент один — то предикат выражает свойство аргумента, если больше — то отношение между аргументами. Например, пусть предикат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означает, что «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есть чётное число». Тогда запись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)} читается, что множество А состоит из элементов х таких, что х–четное число; или х есть Р(х).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9910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Основные равносильности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898256"/>
            <a:ext cx="8856984" cy="5959744"/>
          </a:xfrm>
        </p:spPr>
        <p:txBody>
          <a:bodyPr>
            <a:normAutofit fontScale="92500"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→ 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 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≡ 1;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22. 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Q(x)) →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(P(x)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Q(x)) ≡ 1;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23.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P(y);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24.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P(y);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25.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(коммутация одноименных кванторов);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26.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(коммутация одноименных кванторов);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27.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→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 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Соотношения 21, 22 и 27 не будут верны, если поменять направления стрелок на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противоположное.</a:t>
            </a:r>
            <a:endParaRPr lang="ru-RU" dirty="0"/>
          </a:p>
          <a:p>
            <a:pPr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672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77265" cy="432048"/>
          </a:xfrm>
          <a:solidFill>
            <a:srgbClr val="FFEAA8"/>
          </a:solidFill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Предваренная нормальная форма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5976664"/>
          </a:xfrm>
        </p:spPr>
        <p:txBody>
          <a:bodyPr>
            <a:normAutofit fontScale="77500" lnSpcReduction="20000"/>
          </a:bodyPr>
          <a:lstStyle/>
          <a:p>
            <a:endParaRPr lang="ru-RU" b="1" i="1" dirty="0" smtClean="0"/>
          </a:p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логики предикатов находится в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предваренной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(или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префиксной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нормальной форме, если она имеет вид </a:t>
            </a: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F, где каждый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квантор всеобщности или существования, переменные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различны при  j ≠ i, а F — формула, содержащая операции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¬ и не содержащая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кванторов.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Выражение Q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называют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префиксом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(или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кванторной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приставкой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а формулу F —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матрицей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Если все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эта форма называется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-формулой. Если все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эта форма называется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-формулой.</a:t>
            </a: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Формулы, в которых из логических символов имеются только символы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¬, причем символ ¬ встречается лишь перед символами предикатов, называют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приведенными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формулами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Всякая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логики предикатов с помощью равносильных преобразований может быть приведена к равносильной ей префиксной нормальной форме.</a:t>
            </a:r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0629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77265" cy="432048"/>
          </a:xfrm>
          <a:solidFill>
            <a:srgbClr val="FFEAA8"/>
          </a:solidFill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5976664"/>
          </a:xfrm>
        </p:spPr>
        <p:txBody>
          <a:bodyPr>
            <a:normAutofit/>
          </a:bodyPr>
          <a:lstStyle/>
          <a:p>
            <a:endParaRPr lang="ru-RU" b="1" i="1" dirty="0" smtClean="0"/>
          </a:p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Следующие формулы находятся в префиксной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нормальной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форме: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828836"/>
            <a:ext cx="792088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(¬</a:t>
            </a: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y) </a:t>
            </a:r>
            <a:r>
              <a:rPr lang="ru-RU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Q(y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(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A(x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y)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¬B(y, z)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C(z))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Процедура приведения к ПНФ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85000" lnSpcReduction="10000"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Процедура приведения формулы логики предикатов к префиксной нормальной форме: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1) Сначала избавляются от операций импликации, эквивалентности и неравнозначности, выразив их через логические связки ¬, &amp; 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законам равносильности.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Доводят символы отрицания до символов предикатов, используя правила де Моргана, и избавляются от двойных отрицаний.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3) Для формул, содержащих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подформулы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вида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и т. п., вводят новые переменные, позволяющие выносить знаки кванторов наружу. </a:t>
            </a:r>
            <a:endParaRPr lang="ru-RU" dirty="0"/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Процедура приведения к ПНФ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/>
          </a:bodyPr>
          <a:lstStyle/>
          <a:p>
            <a:pPr indent="450215" algn="just">
              <a:spcAft>
                <a:spcPts val="0"/>
              </a:spcAft>
            </a:pPr>
            <a:endParaRPr lang="ru-RU" dirty="0" smtClean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Q(y);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Q(y);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Q(y);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Используя все известные равносильности логики предикатов, получают формулу в виде префиксной нормальной формы.</a:t>
            </a:r>
            <a:endParaRPr lang="ru-RU" dirty="0"/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2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1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/>
          </a:bodyPr>
          <a:lstStyle/>
          <a:p>
            <a:pPr indent="450215" algn="just">
              <a:spcAft>
                <a:spcPts val="0"/>
              </a:spcAft>
            </a:pPr>
            <a:endParaRPr lang="ru-RU" dirty="0" smtClean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lvl="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Привести равносильными преобразованиями к префиксной нормальной форме следующую формулу логики предикатов: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¬ (S →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A(x)).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Имеем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(S →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A(x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¬ (¬S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A(x))  ≡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¬(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A(x))  ≡ S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¬A(x)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(S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¬A(x)).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9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2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Привести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следующую формулу к предваренной нормальной форме, считая A и B бескванторными формулами: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A(x, y))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B(x, y)).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Имеем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A(x, y))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B(x, 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A(x, y))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 (z, y)) ≡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((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A(x, y))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 (z, y)) ≡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≡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y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A(x, 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B (z, y))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  <a:p>
            <a:pPr indent="450215" algn="just">
              <a:spcAft>
                <a:spcPts val="0"/>
              </a:spcAft>
            </a:pPr>
            <a:endParaRPr lang="ru-RU" dirty="0" smtClean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5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Тавтологии логики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85000" lnSpcReduction="20000"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логики предикатов называют общезначимой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(тождественно истинной, или тавтологией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если при всякой подстановке вместо предикатных переменных любых конкретных предикатов, заданных на каких угодно множествах, она превращается в тождественно истинный предикат. Общезначимую формулу называют также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логическим законом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логики предикатов называют тождественно ложной (или противоречием), если при всякой подстановке вместо предикатных переменных любых конкретных предикатов, заданных на каких угодно множествах, она превращается в тождественно ложный предикат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Формулу A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называют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выполнимой, если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является тождественно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ложной.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solidFill>
            <a:srgbClr val="FFEAA8"/>
          </a:solidFill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роблема разрешения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77500" lnSpcReduction="20000"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Проблемой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разрешения для алгебры высказываний называется следующий вопрос: существует ли алгоритм, позволяющий для произвольной логической формулы в конечное число шагов выяснить, является ли она тождественно истинной?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 имеет положительное решение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распознавания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общезначимости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формул логики предикатов существенно сложнее. Она также называется проблемой разрешения. Метод перебора всех вариантов здесь не применим, так как вариантов может быть бесконечно много.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1936 году А.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Чёрч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доказал, что в общем виде проблема разрешения для логики предикатов не имеет алгоритмического решения.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ru-RU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Чёрча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существует алгоритма, который для любой формулы логики предикатов устанавливает, общезначима она или нет.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1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"/>
            <a:ext cx="8579296" cy="692696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08720"/>
                <a:ext cx="8928992" cy="5760639"/>
              </a:xfrm>
            </p:spPr>
            <p:txBody>
              <a:bodyPr>
                <a:normAutofit fontScale="85000" lnSpcReduction="20000"/>
              </a:bodyPr>
              <a:lstStyle/>
              <a:p>
                <a:pPr indent="180340" algn="just">
                  <a:spcAft>
                    <a:spcPts val="0"/>
                  </a:spcAft>
                </a:pPr>
                <a:r>
                  <a:rPr lang="ru-RU" i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Предикатом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называется функция, отображающая множество произвольной природы во множество {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0,1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}, или (ложно, истинно). </a:t>
                </a:r>
                <a:endParaRPr lang="ru-RU" sz="3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предметная область (область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определения предиката,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i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предметная переменная. </a:t>
                </a: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Таким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образом, одноместный предикат 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— это утверждение об объекте 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где 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рассматривается как переменная. При фиксации значения переменной 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об утверждении P(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можно сказать, истинно оно или ложно.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Т.е.,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в 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вместо 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подставить конкретный изучаемый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объект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получаем высказывание, принадлежащее алгебре высказываний.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Т. о.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любое высказывание можно рассматривать как 0-местный предикат.</a:t>
                </a:r>
                <a:endParaRPr lang="ru-RU" sz="3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08720"/>
                <a:ext cx="8928992" cy="5760639"/>
              </a:xfrm>
              <a:blipFill rotWithShape="0">
                <a:blip r:embed="rId2"/>
                <a:stretch>
                  <a:fillRect t="-2434" r="-13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1050"/>
            <a:ext cx="8327776" cy="648072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6021288"/>
          </a:xfrm>
        </p:spPr>
        <p:txBody>
          <a:bodyPr>
            <a:normAutofit fontScale="62500" lnSpcReduction="20000"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</a:t>
            </a:r>
            <a:r>
              <a:rPr lang="en-US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4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40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40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40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40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конечный набор множеств. Всякая функция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40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ставящая в соответствие каждому набору из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элементов {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где </a:t>
            </a:r>
            <a:r>
              <a:rPr lang="ru-RU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 </a:t>
            </a:r>
            <a:r>
              <a:rPr lang="en-US" sz="4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4000" i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какой-либо из элементов булевой алгебры {0,1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},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называется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-местным предикатом на </a:t>
            </a:r>
            <a:r>
              <a:rPr lang="en-US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Множество </a:t>
            </a:r>
            <a:r>
              <a:rPr lang="en-US" sz="4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4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называется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предметной областью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переменной </a:t>
            </a:r>
            <a:r>
              <a:rPr lang="ru-RU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40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4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Переменные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40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называются предметными переменными. Некоторые из множеств </a:t>
            </a:r>
            <a:r>
              <a:rPr lang="en-US" sz="4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4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могут совпадать. </a:t>
            </a:r>
            <a:endParaRPr lang="ru-RU" sz="4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отображении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образом набора (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  <a:r>
              <a:rPr lang="ru-RU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единица, то записывают. 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и говорят, что значение предиката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набора (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истинным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же образом (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нуль, то записывают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)=0. И говорят, что значение предиката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набора (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ложным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001419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Предикаты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определенные на множестве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M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× … ×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 называются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равносильными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(пишут   P≡Q), если P(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Q(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для любого набора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предметных переменных из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noFill/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P≡Q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9486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695000"/>
          </a:xfrm>
          <a:solidFill>
            <a:srgbClr val="FFEAA7"/>
          </a:solidFill>
        </p:spPr>
        <p:txBody>
          <a:bodyPr>
            <a:noAutofit/>
          </a:bodyPr>
          <a:lstStyle/>
          <a:p>
            <a:endParaRPr lang="ru-RU" b="1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</p:spPr>
            <p:txBody>
              <a:bodyPr>
                <a:normAutofit fontScale="92500" lnSpcReduction="10000"/>
              </a:bodyPr>
              <a:lstStyle/>
              <a:p>
                <a:pPr indent="180340" algn="just">
                  <a:spcAft>
                    <a:spcPts val="0"/>
                  </a:spcAft>
                </a:pPr>
                <a:r>
                  <a:rPr lang="ru-RU" sz="28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-местный предикат при </a:t>
                </a:r>
                <a:r>
                  <a:rPr lang="ru-RU" sz="28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=1 называется унарным, при </a:t>
                </a:r>
                <a:r>
                  <a:rPr lang="ru-RU" sz="28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=2 – бинарным и при </a:t>
                </a:r>
                <a:r>
                  <a:rPr lang="ru-RU" sz="28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=3 тернарным. </a:t>
                </a:r>
                <a:endParaRPr lang="ru-RU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0-местным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предикатом называется 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любое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истинное или ложное высказывание.  </a:t>
                </a:r>
                <a:endParaRPr lang="ru-RU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Поскольку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предикаты принимают значения из {0,1}, 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то над ними можно производить все логические операции, рассматриваемые нами в алгебре высказываний 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¬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∨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→, ↔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 помощью логических связок, определенных для высказываний, можно образовывать сложные предикаты.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Например, предикат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Р(х)</m:t>
                        </m:r>
                      </m:e>
                    </m:bar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будет означать, что х – нечетное число.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ru-RU" sz="2800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  <a:blipFill rotWithShape="0">
                <a:blip r:embed="rId2"/>
                <a:stretch>
                  <a:fillRect t="-1747" r="-1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06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 общности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34082"/>
                <a:ext cx="8604448" cy="6223918"/>
              </a:xfrm>
            </p:spPr>
            <p:txBody>
              <a:bodyPr>
                <a:normAutofit fontScale="85000" lnSpcReduction="10000"/>
              </a:bodyPr>
              <a:lstStyle/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– одноместный предикат,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P(x) является неопределенным высказыванием. 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Операция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∀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ставит в соответствие неопределенному высказыванию P(x) высказывание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∀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которое читается так: “для любого x имеет место P(x)” и по определению является истинным тогда и только тогда, когда P(x) истинно для любого элемента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ru-RU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Переход от неопределенного высказывания P(x) к высказыванию </a:t>
                </a:r>
                <a:r>
                  <a:rPr lang="ru-RU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∀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P(x) называется </a:t>
                </a:r>
                <a:r>
                  <a:rPr lang="ru-RU" i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операцией 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навешивания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квантора общности по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предметной переменной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Мы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говорим, что предметная переменная x связана в предикате P(x) квантором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всеобщности.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34082"/>
                <a:ext cx="8604448" cy="6223918"/>
              </a:xfrm>
              <a:blipFill>
                <a:blip r:embed="rId2"/>
                <a:stretch>
                  <a:fillRect t="-1567" r="-1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6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06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 существования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34082"/>
                <a:ext cx="8604448" cy="6223918"/>
              </a:xfrm>
            </p:spPr>
            <p:txBody>
              <a:bodyPr>
                <a:normAutofit fontScale="85000" lnSpcReduction="10000"/>
              </a:bodyPr>
              <a:lstStyle/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– одноместный предикат,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P(x)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неопределенное высказывание.  </a:t>
                </a: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Операция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∃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ставит в соответствие неопределенному высказыванию P(x) высказывание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∃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которое читается так: “существует такое x, что имеет место P(x)” и по определению является истинным тогда и только тогда, когда P(x) истинно хотя бы для одного элемента x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M.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Переход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 неопределенного высказывания P(x) к высказыванию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∃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называется 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операцией навешивания квантора существования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по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предметной переменной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Мы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говорим, что предметная переменная x связана в предикате P(x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квантором существования. </a:t>
                </a:r>
                <a:endParaRPr lang="ru-RU" sz="3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34082"/>
                <a:ext cx="8604448" cy="6223918"/>
              </a:xfrm>
              <a:blipFill>
                <a:blip r:embed="rId2"/>
                <a:stretch>
                  <a:fillRect t="-1567" r="-1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381123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Кванторы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069160"/>
          </a:xfrm>
        </p:spPr>
        <p:txBody>
          <a:bodyPr>
            <a:normAutofit fontScale="92500" lnSpcReduction="20000"/>
          </a:bodyPr>
          <a:lstStyle/>
          <a:p>
            <a:pPr indent="450215">
              <a:spcBef>
                <a:spcPts val="1500"/>
              </a:spcBef>
              <a:tabLst>
                <a:tab pos="630555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Квантор связывает переменную, т.е. преобразует предикат в высказывание. Если переменная не связана квантором, она называется свободной. Число свободных переменных определяют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размерность предиката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0215">
              <a:spcBef>
                <a:spcPts val="1500"/>
              </a:spcBef>
              <a:tabLst>
                <a:tab pos="630555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общего случая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n-местного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предиката 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indent="0">
              <a:spcBef>
                <a:spcPts val="1500"/>
              </a:spcBef>
              <a:buNone/>
              <a:tabLst>
                <a:tab pos="630555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навешивания кванторов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переменной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 общем случае по переменной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где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1,…,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ставит в соответствие предикату P(x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 – местные предикаты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соответственно.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2970</Words>
  <Application>Microsoft Office PowerPoint</Application>
  <PresentationFormat>Экран (4:3)</PresentationFormat>
  <Paragraphs>175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Тема Office</vt:lpstr>
      <vt:lpstr>Логика предикатов</vt:lpstr>
      <vt:lpstr>Понятие предиката</vt:lpstr>
      <vt:lpstr>Определение 1</vt:lpstr>
      <vt:lpstr>Определение 2</vt:lpstr>
      <vt:lpstr>P≡Q</vt:lpstr>
      <vt:lpstr>Презентация PowerPoint</vt:lpstr>
      <vt:lpstr>Квантор общности</vt:lpstr>
      <vt:lpstr>Квантор существования</vt:lpstr>
      <vt:lpstr>Кванторы</vt:lpstr>
      <vt:lpstr>Истинностные значения n- предикатов</vt:lpstr>
      <vt:lpstr>Примеры</vt:lpstr>
      <vt:lpstr>Кванторы как обобщение логических связок</vt:lpstr>
      <vt:lpstr>Отрицание кванторных предикатов</vt:lpstr>
      <vt:lpstr>Формулы логики предикатов</vt:lpstr>
      <vt:lpstr>Определения </vt:lpstr>
      <vt:lpstr>Примеры</vt:lpstr>
      <vt:lpstr>Основные равносильности, содержащие кванторы</vt:lpstr>
      <vt:lpstr>Вынос из-под знака</vt:lpstr>
      <vt:lpstr>Основные равносильности</vt:lpstr>
      <vt:lpstr>Основные равносильности</vt:lpstr>
      <vt:lpstr>Предваренная нормальная форма </vt:lpstr>
      <vt:lpstr>Примеры </vt:lpstr>
      <vt:lpstr>Процедура приведения к ПНФ</vt:lpstr>
      <vt:lpstr>Процедура приведения к ПНФ</vt:lpstr>
      <vt:lpstr>Пример 1</vt:lpstr>
      <vt:lpstr>Пример 2</vt:lpstr>
      <vt:lpstr>Тавтологии логики предикатов</vt:lpstr>
      <vt:lpstr>Проблема разрешения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xx</cp:lastModifiedBy>
  <cp:revision>129</cp:revision>
  <dcterms:created xsi:type="dcterms:W3CDTF">2016-10-21T11:40:10Z</dcterms:created>
  <dcterms:modified xsi:type="dcterms:W3CDTF">2023-10-18T16:23:22Z</dcterms:modified>
</cp:coreProperties>
</file>