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4" r:id="rId2"/>
    <p:sldId id="319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78" r:id="rId11"/>
    <p:sldId id="359" r:id="rId12"/>
    <p:sldId id="361" r:id="rId13"/>
    <p:sldId id="379" r:id="rId14"/>
    <p:sldId id="362" r:id="rId15"/>
    <p:sldId id="363" r:id="rId16"/>
    <p:sldId id="364" r:id="rId17"/>
    <p:sldId id="380" r:id="rId18"/>
    <p:sldId id="365" r:id="rId19"/>
    <p:sldId id="366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7" r:id="rId29"/>
    <p:sldId id="376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94660" autoAdjust="0"/>
  </p:normalViewPr>
  <p:slideViewPr>
    <p:cSldViewPr snapToGrid="0">
      <p:cViewPr varScale="1">
        <p:scale>
          <a:sx n="65" d="100"/>
          <a:sy n="65" d="100"/>
        </p:scale>
        <p:origin x="-278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EE229-5CC7-4AA3-9C40-9C1BE288468B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B0E03-2220-4618-A0A2-FEE78D59A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7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10857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22659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79536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51870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11573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122589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270544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575981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78616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236267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118502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577">
              <a:schemeClr val="accent1">
                <a:lumMod val="20000"/>
                <a:lumOff val="80000"/>
              </a:schemeClr>
            </a:gs>
            <a:gs pos="0">
              <a:schemeClr val="accent1">
                <a:lumMod val="5000"/>
                <a:lumOff val="95000"/>
              </a:schemeClr>
            </a:gs>
            <a:gs pos="0">
              <a:schemeClr val="bg1"/>
            </a:gs>
            <a:gs pos="0">
              <a:schemeClr val="accent1">
                <a:lumMod val="36000"/>
                <a:lumOff val="64000"/>
              </a:schemeClr>
            </a:gs>
            <a:gs pos="52000">
              <a:schemeClr val="accent1">
                <a:lumMod val="0"/>
                <a:lumOff val="100000"/>
              </a:schemeClr>
            </a:gs>
            <a:gs pos="93000">
              <a:schemeClr val="bg1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4A42-1AFE-4D26-A32F-8A0CDFFFD17D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2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2.png"/><Relationship Id="rId7" Type="http://schemas.openxmlformats.org/officeDocument/2006/relationships/image" Target="../media/image5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1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8" Type="http://schemas.openxmlformats.org/officeDocument/2006/relationships/image" Target="../media/image8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0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9" Type="http://schemas.openxmlformats.org/officeDocument/2006/relationships/image" Target="../media/image82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4856" y="2158340"/>
            <a:ext cx="9144000" cy="1598114"/>
          </a:xfrm>
        </p:spPr>
        <p:txBody>
          <a:bodyPr>
            <a:normAutofit/>
          </a:bodyPr>
          <a:lstStyle/>
          <a:p>
            <a:r>
              <a:rPr lang="ru-RU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ОБХОДЫ</a:t>
            </a:r>
            <a:endParaRPr lang="ru-RU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829278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904" y="136525"/>
            <a:ext cx="10515600" cy="7138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6053" y="932688"/>
            <a:ext cx="11380573" cy="5455755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 smtClean="0"/>
              <a:t>Решение</a:t>
            </a:r>
            <a:r>
              <a:rPr lang="en-US" sz="3200" b="1" dirty="0" smtClean="0"/>
              <a:t>:</a:t>
            </a:r>
            <a:r>
              <a:rPr lang="ru-RU" sz="3200" b="1" dirty="0" smtClean="0"/>
              <a:t> </a:t>
            </a:r>
            <a:r>
              <a:rPr lang="ru-RU" sz="3200" dirty="0"/>
              <a:t>Поиск может быть осуществлен несколькими способами, некоторые из них приведены на рисунках. В скобках указана метка вершины.</a:t>
            </a:r>
            <a:endParaRPr lang="ru-RU" sz="3200" b="1" dirty="0"/>
          </a:p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123261" y="2436563"/>
            <a:ext cx="3762986" cy="3337927"/>
            <a:chOff x="2370149" y="3438662"/>
            <a:chExt cx="3021901" cy="25644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397581" y="4159108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7581" y="4159108"/>
                  <a:ext cx="900684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370149" y="3438662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0149" y="3438662"/>
                  <a:ext cx="90068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42539" y="4837182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2539" y="4837182"/>
                  <a:ext cx="9006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491366" y="3943665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1366" y="3943665"/>
                  <a:ext cx="900684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491366" y="4524356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1366" y="4524356"/>
                  <a:ext cx="900684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491366" y="5141316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1366" y="5141316"/>
                  <a:ext cx="900684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42539" y="5572203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2539" y="5572203"/>
                  <a:ext cx="900684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Прямая со стрелкой 11"/>
            <p:cNvCxnSpPr>
              <a:stCxn id="6" idx="3"/>
              <a:endCxn id="8" idx="1"/>
            </p:cNvCxnSpPr>
            <p:nvPr/>
          </p:nvCxnSpPr>
          <p:spPr>
            <a:xfrm>
              <a:off x="3270833" y="3654106"/>
              <a:ext cx="1220533" cy="505003"/>
            </a:xfrm>
            <a:prstGeom prst="straightConnector1">
              <a:avLst/>
            </a:prstGeom>
            <a:ln w="1905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8" idx="1"/>
              <a:endCxn id="5" idx="3"/>
            </p:cNvCxnSpPr>
            <p:nvPr/>
          </p:nvCxnSpPr>
          <p:spPr>
            <a:xfrm flipH="1">
              <a:off x="3298265" y="4159109"/>
              <a:ext cx="1193101" cy="215443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5" idx="3"/>
              <a:endCxn id="9" idx="1"/>
            </p:cNvCxnSpPr>
            <p:nvPr/>
          </p:nvCxnSpPr>
          <p:spPr>
            <a:xfrm>
              <a:off x="3298265" y="4374552"/>
              <a:ext cx="1193101" cy="365248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9" idx="1"/>
              <a:endCxn id="7" idx="3"/>
            </p:cNvCxnSpPr>
            <p:nvPr/>
          </p:nvCxnSpPr>
          <p:spPr>
            <a:xfrm flipH="1">
              <a:off x="3343223" y="4739800"/>
              <a:ext cx="1148143" cy="312826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9" idx="1"/>
              <a:endCxn id="11" idx="3"/>
            </p:cNvCxnSpPr>
            <p:nvPr/>
          </p:nvCxnSpPr>
          <p:spPr>
            <a:xfrm flipH="1">
              <a:off x="3343223" y="4739800"/>
              <a:ext cx="1148143" cy="1047847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11" idx="3"/>
              <a:endCxn id="10" idx="1"/>
            </p:cNvCxnSpPr>
            <p:nvPr/>
          </p:nvCxnSpPr>
          <p:spPr>
            <a:xfrm flipV="1">
              <a:off x="3343223" y="5356760"/>
              <a:ext cx="1148143" cy="430887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>
            <a:off x="6085102" y="2606041"/>
            <a:ext cx="3698977" cy="2874948"/>
            <a:chOff x="6331991" y="3500853"/>
            <a:chExt cx="2970498" cy="2208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359747" y="3500853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9747" y="3500853"/>
                  <a:ext cx="9006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350495" y="4093469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495" y="4093469"/>
                  <a:ext cx="900684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41243" y="4686085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243" y="4686085"/>
                  <a:ext cx="900684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31991" y="5278701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991" y="5278701"/>
                  <a:ext cx="900684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397179" y="3825576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7179" y="3825576"/>
                  <a:ext cx="900684" cy="43088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401805" y="4435884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1805" y="4435884"/>
                  <a:ext cx="900684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387927" y="5116972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7927" y="5116972"/>
                  <a:ext cx="900684" cy="43088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Прямая со стрелкой 25"/>
            <p:cNvCxnSpPr>
              <a:stCxn id="19" idx="3"/>
              <a:endCxn id="23" idx="1"/>
            </p:cNvCxnSpPr>
            <p:nvPr/>
          </p:nvCxnSpPr>
          <p:spPr>
            <a:xfrm>
              <a:off x="7260431" y="3716297"/>
              <a:ext cx="1136748" cy="324723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23" idx="1"/>
              <a:endCxn id="20" idx="3"/>
            </p:cNvCxnSpPr>
            <p:nvPr/>
          </p:nvCxnSpPr>
          <p:spPr>
            <a:xfrm flipH="1">
              <a:off x="7251179" y="4041020"/>
              <a:ext cx="1146000" cy="267893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20" idx="3"/>
              <a:endCxn id="24" idx="1"/>
            </p:cNvCxnSpPr>
            <p:nvPr/>
          </p:nvCxnSpPr>
          <p:spPr>
            <a:xfrm>
              <a:off x="7251179" y="4308913"/>
              <a:ext cx="1150626" cy="342415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24" idx="1"/>
              <a:endCxn id="21" idx="3"/>
            </p:cNvCxnSpPr>
            <p:nvPr/>
          </p:nvCxnSpPr>
          <p:spPr>
            <a:xfrm flipH="1">
              <a:off x="7241927" y="4651328"/>
              <a:ext cx="1159878" cy="250201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4" idx="1"/>
              <a:endCxn id="22" idx="3"/>
            </p:cNvCxnSpPr>
            <p:nvPr/>
          </p:nvCxnSpPr>
          <p:spPr>
            <a:xfrm flipH="1">
              <a:off x="7232675" y="4651328"/>
              <a:ext cx="1169130" cy="842817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22" idx="3"/>
              <a:endCxn id="25" idx="1"/>
            </p:cNvCxnSpPr>
            <p:nvPr/>
          </p:nvCxnSpPr>
          <p:spPr>
            <a:xfrm flipV="1">
              <a:off x="7232675" y="5332416"/>
              <a:ext cx="1155252" cy="161729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0388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07168"/>
            <a:ext cx="10515600" cy="95917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6346"/>
            <a:ext cx="10515600" cy="4810617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106833" y="2289481"/>
            <a:ext cx="2970498" cy="2208735"/>
            <a:chOff x="2106833" y="2289481"/>
            <a:chExt cx="2970498" cy="2208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134589" y="2289481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4589" y="2289481"/>
                  <a:ext cx="900684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125337" y="2882097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337" y="2882097"/>
                  <a:ext cx="900684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116085" y="3474713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085" y="3474713"/>
                  <a:ext cx="90068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106833" y="4067329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833" y="4067329"/>
                  <a:ext cx="9006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172021" y="2614204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2021" y="2614204"/>
                  <a:ext cx="9006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76647" y="3224512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6647" y="3224512"/>
                  <a:ext cx="900684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162769" y="3905600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2769" y="3905600"/>
                  <a:ext cx="900684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Прямая со стрелкой 17"/>
            <p:cNvCxnSpPr>
              <a:stCxn id="11" idx="3"/>
              <a:endCxn id="15" idx="1"/>
            </p:cNvCxnSpPr>
            <p:nvPr/>
          </p:nvCxnSpPr>
          <p:spPr>
            <a:xfrm>
              <a:off x="3035273" y="2504925"/>
              <a:ext cx="1136748" cy="324723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15" idx="1"/>
              <a:endCxn id="12" idx="3"/>
            </p:cNvCxnSpPr>
            <p:nvPr/>
          </p:nvCxnSpPr>
          <p:spPr>
            <a:xfrm flipH="1">
              <a:off x="3026021" y="2829648"/>
              <a:ext cx="1146000" cy="267893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2" idx="3"/>
              <a:endCxn id="16" idx="1"/>
            </p:cNvCxnSpPr>
            <p:nvPr/>
          </p:nvCxnSpPr>
          <p:spPr>
            <a:xfrm>
              <a:off x="3026021" y="3097541"/>
              <a:ext cx="1150626" cy="342415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6" idx="1"/>
              <a:endCxn id="13" idx="3"/>
            </p:cNvCxnSpPr>
            <p:nvPr/>
          </p:nvCxnSpPr>
          <p:spPr>
            <a:xfrm flipH="1">
              <a:off x="3016769" y="3439956"/>
              <a:ext cx="1159878" cy="250201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4" idx="3"/>
              <a:endCxn id="17" idx="1"/>
            </p:cNvCxnSpPr>
            <p:nvPr/>
          </p:nvCxnSpPr>
          <p:spPr>
            <a:xfrm flipV="1">
              <a:off x="3007517" y="4121044"/>
              <a:ext cx="1155252" cy="161729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13" idx="3"/>
              <a:endCxn id="17" idx="1"/>
            </p:cNvCxnSpPr>
            <p:nvPr/>
          </p:nvCxnSpPr>
          <p:spPr>
            <a:xfrm>
              <a:off x="3016769" y="3690157"/>
              <a:ext cx="1146000" cy="430887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Группа 4"/>
          <p:cNvGrpSpPr/>
          <p:nvPr/>
        </p:nvGrpSpPr>
        <p:grpSpPr>
          <a:xfrm>
            <a:off x="6804956" y="2289481"/>
            <a:ext cx="2970498" cy="2208735"/>
            <a:chOff x="6804956" y="2289481"/>
            <a:chExt cx="2970498" cy="2208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832712" y="2289481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712" y="2289481"/>
                  <a:ext cx="900684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823460" y="2882097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3460" y="2882097"/>
                  <a:ext cx="900684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14208" y="3474713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4208" y="3474713"/>
                  <a:ext cx="900684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804956" y="4067329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956" y="4067329"/>
                  <a:ext cx="900684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8870144" y="2614204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144" y="2614204"/>
                  <a:ext cx="900684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874770" y="3224512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4770" y="3224512"/>
                  <a:ext cx="900684" cy="43088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860892" y="3905600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892" y="3905600"/>
                  <a:ext cx="900684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Прямая со стрелкой 30"/>
            <p:cNvCxnSpPr>
              <a:stCxn id="24" idx="3"/>
              <a:endCxn id="28" idx="1"/>
            </p:cNvCxnSpPr>
            <p:nvPr/>
          </p:nvCxnSpPr>
          <p:spPr>
            <a:xfrm>
              <a:off x="7733396" y="2504925"/>
              <a:ext cx="1136748" cy="324723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8" idx="1"/>
              <a:endCxn id="25" idx="3"/>
            </p:cNvCxnSpPr>
            <p:nvPr/>
          </p:nvCxnSpPr>
          <p:spPr>
            <a:xfrm flipH="1">
              <a:off x="7724144" y="2829648"/>
              <a:ext cx="1146000" cy="267893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25" idx="3"/>
              <a:endCxn id="29" idx="1"/>
            </p:cNvCxnSpPr>
            <p:nvPr/>
          </p:nvCxnSpPr>
          <p:spPr>
            <a:xfrm>
              <a:off x="7724144" y="3097541"/>
              <a:ext cx="1150626" cy="342415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29" idx="1"/>
              <a:endCxn id="26" idx="3"/>
            </p:cNvCxnSpPr>
            <p:nvPr/>
          </p:nvCxnSpPr>
          <p:spPr>
            <a:xfrm flipH="1">
              <a:off x="7714892" y="3439956"/>
              <a:ext cx="1159878" cy="250201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27" idx="3"/>
              <a:endCxn id="30" idx="1"/>
            </p:cNvCxnSpPr>
            <p:nvPr/>
          </p:nvCxnSpPr>
          <p:spPr>
            <a:xfrm flipV="1">
              <a:off x="7705640" y="4121044"/>
              <a:ext cx="1155252" cy="161729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26" idx="3"/>
              <a:endCxn id="30" idx="1"/>
            </p:cNvCxnSpPr>
            <p:nvPr/>
          </p:nvCxnSpPr>
          <p:spPr>
            <a:xfrm>
              <a:off x="7714892" y="3690157"/>
              <a:ext cx="1146000" cy="430887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78774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050730" y="2131701"/>
                <a:ext cx="4275851" cy="3625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                                                    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730" y="2131701"/>
                <a:ext cx="4275851" cy="36259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</p:spPr>
        <p:txBody>
          <a:bodyPr>
            <a:normAutofit/>
          </a:bodyPr>
          <a:lstStyle/>
          <a:p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98485"/>
            <a:ext cx="10515600" cy="1008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/>
              <a:t>ПРИМЕР</a:t>
            </a:r>
            <a:r>
              <a:rPr lang="en-US" sz="3200" b="1" dirty="0" smtClean="0"/>
              <a:t>:</a:t>
            </a:r>
            <a:r>
              <a:rPr lang="ru-RU" sz="3200" b="1" dirty="0" smtClean="0"/>
              <a:t> </a:t>
            </a:r>
            <a:r>
              <a:rPr lang="ru-RU" sz="3200" dirty="0" smtClean="0"/>
              <a:t>В заданном матрицей смежности орграфе обойти все вершины, используя поиск в глубину.</a:t>
            </a:r>
          </a:p>
          <a:p>
            <a:pPr marL="0" indent="0">
              <a:buNone/>
            </a:pP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29059" y="3379261"/>
                <a:ext cx="1421671" cy="595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59" y="3379261"/>
                <a:ext cx="1421671" cy="5950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55986"/>
              </p:ext>
            </p:extLst>
          </p:nvPr>
        </p:nvGraphicFramePr>
        <p:xfrm>
          <a:off x="4050730" y="2160735"/>
          <a:ext cx="4211144" cy="3627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5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57046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954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77824"/>
            <a:ext cx="10515600" cy="5299139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 smtClean="0"/>
              <a:t>Решение</a:t>
            </a:r>
            <a:r>
              <a:rPr lang="en-US" sz="3200" b="1" dirty="0" smtClean="0"/>
              <a:t>:</a:t>
            </a:r>
            <a:r>
              <a:rPr lang="ru-RU" sz="3200" b="1" dirty="0" smtClean="0"/>
              <a:t> </a:t>
            </a:r>
            <a:r>
              <a:rPr lang="ru-RU" sz="3200" dirty="0" smtClean="0"/>
              <a:t>Проводим </a:t>
            </a:r>
            <a:r>
              <a:rPr lang="ru-RU" sz="3200" dirty="0"/>
              <a:t>поиск из первой вершины. В скобках указана метка вершины.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524210" y="2432304"/>
            <a:ext cx="8845086" cy="2625952"/>
            <a:chOff x="1560786" y="3174118"/>
            <a:chExt cx="8202250" cy="1993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560786" y="3174121"/>
                  <a:ext cx="106074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786" y="3174121"/>
                  <a:ext cx="1060740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44112" y="3174120"/>
                  <a:ext cx="10702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12" y="3174120"/>
                  <a:ext cx="1070228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27438" y="3174119"/>
                  <a:ext cx="10702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438" y="3174119"/>
                  <a:ext cx="1070228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910764" y="3174118"/>
                  <a:ext cx="10702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764" y="3174118"/>
                  <a:ext cx="1070228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710377" y="3181184"/>
                  <a:ext cx="105265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0377" y="3181184"/>
                  <a:ext cx="1052659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127438" y="4675541"/>
                  <a:ext cx="10702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438" y="4675541"/>
                  <a:ext cx="1070228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910764" y="4675541"/>
                  <a:ext cx="10702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764" y="4675541"/>
                  <a:ext cx="1070228" cy="4924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Прямая со стрелкой 11"/>
            <p:cNvCxnSpPr>
              <a:stCxn id="5" idx="2"/>
              <a:endCxn id="6" idx="2"/>
            </p:cNvCxnSpPr>
            <p:nvPr/>
          </p:nvCxnSpPr>
          <p:spPr>
            <a:xfrm flipV="1">
              <a:off x="2091156" y="3666563"/>
              <a:ext cx="1788070" cy="1"/>
            </a:xfrm>
            <a:prstGeom prst="straightConnector1">
              <a:avLst/>
            </a:prstGeom>
            <a:ln w="19050">
              <a:headEnd type="oval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6" idx="2"/>
              <a:endCxn id="7" idx="2"/>
            </p:cNvCxnSpPr>
            <p:nvPr/>
          </p:nvCxnSpPr>
          <p:spPr>
            <a:xfrm flipV="1">
              <a:off x="3879226" y="3666562"/>
              <a:ext cx="1783326" cy="1"/>
            </a:xfrm>
            <a:prstGeom prst="straightConnector1">
              <a:avLst/>
            </a:prstGeom>
            <a:ln w="19050">
              <a:headEnd type="oval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7" idx="2"/>
              <a:endCxn id="8" idx="2"/>
            </p:cNvCxnSpPr>
            <p:nvPr/>
          </p:nvCxnSpPr>
          <p:spPr>
            <a:xfrm flipV="1">
              <a:off x="5662552" y="3666561"/>
              <a:ext cx="1783326" cy="1"/>
            </a:xfrm>
            <a:prstGeom prst="straightConnector1">
              <a:avLst/>
            </a:prstGeom>
            <a:ln w="19050">
              <a:headEnd type="oval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8" idx="2"/>
              <a:endCxn id="9" idx="2"/>
            </p:cNvCxnSpPr>
            <p:nvPr/>
          </p:nvCxnSpPr>
          <p:spPr>
            <a:xfrm>
              <a:off x="7445878" y="3666561"/>
              <a:ext cx="1790829" cy="7066"/>
            </a:xfrm>
            <a:prstGeom prst="straightConnector1">
              <a:avLst/>
            </a:prstGeom>
            <a:ln w="19050">
              <a:headEnd type="oval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Овал 15"/>
            <p:cNvSpPr/>
            <p:nvPr/>
          </p:nvSpPr>
          <p:spPr>
            <a:xfrm>
              <a:off x="9229204" y="3645534"/>
              <a:ext cx="56204" cy="561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" name="Прямая со стрелкой 16"/>
            <p:cNvCxnSpPr>
              <a:stCxn id="6" idx="2"/>
              <a:endCxn id="10" idx="0"/>
            </p:cNvCxnSpPr>
            <p:nvPr/>
          </p:nvCxnSpPr>
          <p:spPr>
            <a:xfrm>
              <a:off x="3879226" y="3666563"/>
              <a:ext cx="1783326" cy="1008978"/>
            </a:xfrm>
            <a:prstGeom prst="straightConnector1">
              <a:avLst/>
            </a:prstGeom>
            <a:ln w="19050">
              <a:headEnd type="oval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stCxn id="10" idx="0"/>
              <a:endCxn id="11" idx="0"/>
            </p:cNvCxnSpPr>
            <p:nvPr/>
          </p:nvCxnSpPr>
          <p:spPr>
            <a:xfrm>
              <a:off x="5662552" y="4675541"/>
              <a:ext cx="1783326" cy="0"/>
            </a:xfrm>
            <a:prstGeom prst="straightConnector1">
              <a:avLst/>
            </a:prstGeom>
            <a:ln w="19050">
              <a:headEnd type="oval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7445878" y="4647622"/>
              <a:ext cx="56204" cy="561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80213608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+mn-lt"/>
              </a:rPr>
              <a:t> </a:t>
            </a:r>
            <a:r>
              <a:rPr lang="ru-RU" sz="5400" b="1" dirty="0">
                <a:latin typeface="+mn-lt"/>
              </a:rPr>
              <a:t>Поиск в </a:t>
            </a:r>
            <a:r>
              <a:rPr lang="ru-RU" sz="5400" b="1" dirty="0" smtClean="0">
                <a:latin typeface="+mn-lt"/>
              </a:rPr>
              <a:t>ширину</a:t>
            </a:r>
            <a:endParaRPr lang="ru-RU" sz="5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04335" y="1397876"/>
                <a:ext cx="10911016" cy="47790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200" b="1" dirty="0" smtClean="0"/>
                  <a:t>   Идея алгоритма.</a:t>
                </a:r>
              </a:p>
              <a:p>
                <a:pPr marL="0" indent="0">
                  <a:buNone/>
                </a:pPr>
                <a:r>
                  <a:rPr lang="ru-RU" sz="3200" dirty="0" smtClean="0"/>
                  <a:t>   Выходя </a:t>
                </a:r>
                <a:r>
                  <a:rPr lang="ru-RU" sz="3200" dirty="0"/>
                  <a:t>из начальной вершины, помечаем все вершины из ее окрестности, как вершины первого </a:t>
                </a:r>
                <a:r>
                  <a:rPr lang="ru-RU" sz="3200" dirty="0" smtClean="0"/>
                  <a:t>«уровня». </a:t>
                </a:r>
                <a:r>
                  <a:rPr lang="ru-RU" sz="3200" dirty="0"/>
                  <a:t>Затем, у каждой из вершин первого уровня помечаем еще не отмеченные вершины ее окрестности, как вершины второго уровня и т.д.. У вершин уровня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помечаем еще не отмеченные вершины окрестности, как вершины уровня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Процесс продолжаем до тех пор, пока все вершины не получат метки.</a:t>
                </a:r>
              </a:p>
              <a:p>
                <a:pPr marL="0" indent="0">
                  <a:buNone/>
                </a:pPr>
                <a:endParaRPr lang="ru-RU" sz="3200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335" y="1397876"/>
                <a:ext cx="10911016" cy="4779087"/>
              </a:xfrm>
              <a:blipFill rotWithShape="1">
                <a:blip r:embed="rId2"/>
                <a:stretch>
                  <a:fillRect l="-1453" t="-2679" r="-1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43587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4151"/>
                <a:ext cx="10870324" cy="41628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 smtClean="0"/>
                  <a:t>     </a:t>
                </a:r>
                <a:r>
                  <a:rPr lang="ru-RU" sz="3200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— связный неориентированный граф. Для каждой вершины будем запоминать ее метку (уровень)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Кроме того,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— множество еще не помеченных вершин, </a:t>
                </a:r>
                <a14:m>
                  <m:oMath xmlns:m="http://schemas.openxmlformats.org/officeDocument/2006/math"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Г</m:t>
                    </m:r>
                    <m:d>
                      <m:dPr>
                        <m:ctrlPr>
                          <a:rPr lang="ru-RU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— окрестность вершины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3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— множество вершин с метками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В итоге множество вершин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будет разбито на классы (уровни)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200" dirty="0" smtClean="0"/>
                  <a:t>.</a:t>
                </a:r>
                <a:endParaRPr lang="ru-RU" sz="32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4151"/>
                <a:ext cx="10870324" cy="4162812"/>
              </a:xfrm>
              <a:blipFill>
                <a:blip r:embed="rId2"/>
                <a:stretch>
                  <a:fillRect l="-1458" t="-2928" r="-18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31409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181"/>
            <a:ext cx="10515600" cy="61233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67518"/>
                <a:ext cx="10515600" cy="55094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200" b="1" u="sng" dirty="0" smtClean="0"/>
                  <a:t>Шаг 0.</a:t>
                </a:r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 smtClean="0"/>
                  <a:t> ― </a:t>
                </a:r>
                <a:r>
                  <a:rPr lang="ru-RU" sz="3200" dirty="0" smtClean="0"/>
                  <a:t>начальная вершина поиска. Приписываем ей метку 0.</a:t>
                </a:r>
                <a:endParaRPr lang="en-US" sz="3200" dirty="0" smtClean="0"/>
              </a:p>
              <a:p>
                <a:pPr marL="0" indent="0">
                  <a:buNone/>
                </a:pPr>
                <a:endParaRPr lang="en-US" sz="3200" b="1" dirty="0"/>
              </a:p>
              <a:p>
                <a:pPr marL="0" indent="0">
                  <a:buNone/>
                </a:pPr>
                <a:endParaRPr lang="en-US" sz="3200" b="1" u="sng" dirty="0" smtClean="0"/>
              </a:p>
              <a:p>
                <a:pPr marL="0" indent="0">
                  <a:buNone/>
                </a:pPr>
                <a:r>
                  <a:rPr lang="ru-RU" sz="3200" b="1" u="sng" dirty="0" smtClean="0"/>
                  <a:t>Шаг 1. </a:t>
                </a:r>
                <a:r>
                  <a:rPr lang="ru-RU" sz="3200" dirty="0" smtClean="0"/>
                  <a:t>Всем вершинам из окрестности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 smtClean="0"/>
                  <a:t>присваиваем метку 1 и объединяем их в класс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ru-RU" sz="32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67518"/>
                <a:ext cx="10515600" cy="5509445"/>
              </a:xfrm>
              <a:blipFill rotWithShape="0">
                <a:blip r:embed="rId2"/>
                <a:stretch>
                  <a:fillRect l="-1507" t="-2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Группа 13"/>
          <p:cNvGrpSpPr/>
          <p:nvPr/>
        </p:nvGrpSpPr>
        <p:grpSpPr>
          <a:xfrm>
            <a:off x="1786001" y="1834656"/>
            <a:ext cx="8574151" cy="780528"/>
            <a:chOff x="2051177" y="1504672"/>
            <a:chExt cx="8108611" cy="5645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051177" y="1504672"/>
                  <a:ext cx="211339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≔0, 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177" y="1504672"/>
                  <a:ext cx="2113399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076448" y="1504672"/>
                  <a:ext cx="188602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36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448" y="1504672"/>
                  <a:ext cx="1886029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724891" y="1515180"/>
                  <a:ext cx="243489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3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4891" y="1515180"/>
                  <a:ext cx="2434897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Группа 15"/>
          <p:cNvGrpSpPr/>
          <p:nvPr/>
        </p:nvGrpSpPr>
        <p:grpSpPr>
          <a:xfrm>
            <a:off x="1183606" y="3992412"/>
            <a:ext cx="8844790" cy="1388096"/>
            <a:chOff x="855404" y="4269462"/>
            <a:chExt cx="8475607" cy="686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55404" y="4681683"/>
                  <a:ext cx="2436490" cy="2737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3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404" y="4681683"/>
                  <a:ext cx="2436490" cy="2737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55404" y="4288063"/>
                  <a:ext cx="3171725" cy="2737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Г</m:t>
                        </m:r>
                        <m:d>
                          <m:dPr>
                            <m:ctrlPr>
                              <a:rPr lang="ru-RU" sz="36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404" y="4288063"/>
                  <a:ext cx="3171725" cy="27379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91105" y="4269463"/>
                  <a:ext cx="2025185" cy="2737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≔1, 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105" y="4269463"/>
                  <a:ext cx="2025185" cy="27379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739195" y="4269462"/>
                  <a:ext cx="3591816" cy="2737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36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36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9195" y="4269462"/>
                  <a:ext cx="3591816" cy="27379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217963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5167"/>
            <a:ext cx="10515600" cy="65886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44034"/>
                <a:ext cx="10515600" cy="523293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      </a:t>
                </a:r>
                <a:r>
                  <a:rPr lang="ru-RU" sz="3200" b="1" u="sng" dirty="0" smtClean="0"/>
                  <a:t>Шаг </a:t>
                </a:r>
                <a:r>
                  <a:rPr lang="en-US" sz="3200" b="1" u="sng" dirty="0" smtClean="0"/>
                  <a:t>k+1</a:t>
                </a:r>
                <a:r>
                  <a:rPr lang="ru-RU" sz="3200" b="1" u="sng" dirty="0" smtClean="0"/>
                  <a:t>.</a:t>
                </a:r>
                <a:r>
                  <a:rPr lang="ru-RU" sz="3200" b="1" dirty="0" smtClean="0"/>
                  <a:t> </a:t>
                </a:r>
                <a:r>
                  <a:rPr lang="en-US" sz="3200" b="1" dirty="0" smtClean="0"/>
                  <a:t> </a:t>
                </a:r>
                <a:r>
                  <a:rPr lang="ru-RU" sz="3200" dirty="0" smtClean="0"/>
                  <a:t>Пусть  </a:t>
                </a:r>
                <a14:m>
                  <m:oMath xmlns:m="http://schemas.openxmlformats.org/officeDocument/2006/math"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Г</m:t>
                    </m:r>
                    <m:d>
                      <m:dPr>
                        <m:ctrlPr>
                          <a:rPr lang="ru-RU" sz="32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Г</m:t>
                    </m:r>
                    <m:d>
                      <m:dPr>
                        <m:ctrlPr>
                          <a:rPr lang="ru-RU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ru-RU" sz="3200" dirty="0" smtClean="0"/>
                  <a:t>, 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/>
                  <a:t> </a:t>
                </a:r>
                <a:r>
                  <a:rPr lang="en-US" sz="3200" dirty="0" smtClean="0"/>
                  <a:t>  </a:t>
                </a:r>
                <a:r>
                  <a:rPr lang="ru-RU" sz="3200" dirty="0" smtClean="0"/>
                  <a:t>Всем </a:t>
                </a:r>
                <a:r>
                  <a:rPr lang="ru-RU" sz="3200" dirty="0"/>
                  <a:t>вершинам из </a:t>
                </a:r>
                <a:r>
                  <a:rPr lang="ru-RU" sz="3200" dirty="0" smtClean="0"/>
                  <a:t>множества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ru-RU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Г</m:t>
                    </m:r>
                    <m:d>
                      <m:dPr>
                        <m:ctrlPr>
                          <a:rPr lang="ru-RU" sz="32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2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 smtClean="0"/>
                  <a:t>присваиваем </a:t>
                </a:r>
                <a:r>
                  <a:rPr lang="ru-RU" sz="3200" dirty="0"/>
                  <a:t>метку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и объединяем их в класс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44034"/>
                <a:ext cx="10515600" cy="5232930"/>
              </a:xfrm>
              <a:blipFill>
                <a:blip r:embed="rId2"/>
                <a:stretch>
                  <a:fillRect l="-1507" t="-23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2573453"/>
                <a:ext cx="35259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</m:t>
                      </m:r>
                      <m:d>
                        <m:dPr>
                          <m:ctrlPr>
                            <a:rPr lang="ru-RU" sz="3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73453"/>
                <a:ext cx="3525965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64165" y="2562945"/>
                <a:ext cx="293163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+1, 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165" y="2562945"/>
                <a:ext cx="2931636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4054" y="3314977"/>
                <a:ext cx="5035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36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54" y="3314977"/>
                <a:ext cx="5035929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0" y="3345754"/>
                <a:ext cx="30120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45754"/>
                <a:ext cx="3012043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94054" y="4464482"/>
                <a:ext cx="94945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 smtClean="0"/>
                  <a:t>Процесс продолжаем до тех пор,</a:t>
                </a:r>
                <a:r>
                  <a:rPr lang="en-US" sz="3200" dirty="0" smtClean="0"/>
                  <a:t> </a:t>
                </a:r>
                <a:r>
                  <a:rPr lang="ru-RU" sz="3200" dirty="0" smtClean="0"/>
                  <a:t>пока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</m:sup>
                    </m:sSup>
                  </m:oMath>
                </a14:m>
                <a:r>
                  <a:rPr lang="en-US" sz="3200" dirty="0" smtClean="0"/>
                  <a:t> </a:t>
                </a:r>
                <a:r>
                  <a:rPr lang="ru-RU" sz="3200" dirty="0" smtClean="0"/>
                  <a:t>не пусто.</a:t>
                </a:r>
                <a:endParaRPr lang="ru-RU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54" y="4464482"/>
                <a:ext cx="9494520" cy="584775"/>
              </a:xfrm>
              <a:prstGeom prst="rect">
                <a:avLst/>
              </a:prstGeom>
              <a:blipFill rotWithShape="0">
                <a:blip r:embed="rId7"/>
                <a:stretch>
                  <a:fillRect l="-1605"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73933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7471"/>
            <a:ext cx="10515600" cy="64386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1339"/>
                <a:ext cx="10515600" cy="5167969"/>
              </a:xfrm>
            </p:spPr>
            <p:txBody>
              <a:bodyPr>
                <a:noAutofit/>
              </a:bodyPr>
              <a:lstStyle/>
              <a:p>
                <a:r>
                  <a:rPr lang="ru-RU" sz="3200" b="1" dirty="0" smtClean="0"/>
                  <a:t>Замечание 1. </a:t>
                </a:r>
                <a:r>
                  <a:rPr lang="ru-RU" sz="3200" dirty="0" smtClean="0"/>
                  <a:t>Если </a:t>
                </a:r>
                <a:r>
                  <a:rPr lang="ru-RU" sz="3200" dirty="0"/>
                  <a:t>граф несвязный, то поиск </a:t>
                </a:r>
                <a:r>
                  <a:rPr lang="ru-RU" sz="3200" dirty="0" smtClean="0"/>
                  <a:t>в </a:t>
                </a:r>
                <a:r>
                  <a:rPr lang="ru-RU" sz="3200" dirty="0"/>
                  <a:t>ширину осуществляется для вершин, достижимых из начальной</a:t>
                </a:r>
                <a:r>
                  <a:rPr lang="ru-RU" sz="3200" dirty="0" smtClean="0"/>
                  <a:t>.</a:t>
                </a:r>
                <a:endParaRPr lang="ru-RU" sz="3200" dirty="0"/>
              </a:p>
              <a:p>
                <a:r>
                  <a:rPr lang="ru-RU" sz="3200" b="1" dirty="0"/>
                  <a:t>Замечание 2</a:t>
                </a:r>
                <a:r>
                  <a:rPr lang="ru-RU" sz="3200" dirty="0"/>
                  <a:t>. Поиск в ширину можно провести из множества вершин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В этом случае, каждый шаг алгоритма выполняется для всех вершин заданного множества по очереди: вершинам данного множества X присваиваем метку 0, вершинам из окрестности 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— метку 1 и т.д. </a:t>
                </a:r>
                <a:r>
                  <a:rPr lang="ru-RU" sz="3200" dirty="0" smtClean="0"/>
                  <a:t>Процесс </a:t>
                </a:r>
                <a:r>
                  <a:rPr lang="ru-RU" sz="3200" dirty="0"/>
                  <a:t>продолжаем до тех пор, пока все вершины, достижимые из вершин 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3200" dirty="0" smtClean="0"/>
                  <a:t>, </a:t>
                </a:r>
                <a:r>
                  <a:rPr lang="ru-RU" sz="3200" dirty="0"/>
                  <a:t>не получат метки.</a:t>
                </a:r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1339"/>
                <a:ext cx="10515600" cy="5167969"/>
              </a:xfrm>
              <a:blipFill rotWithShape="1">
                <a:blip r:embed="rId2"/>
                <a:stretch>
                  <a:fillRect l="-1333" t="-2479" r="-2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3492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44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574" y="1763603"/>
            <a:ext cx="10515600" cy="3394993"/>
          </a:xfrm>
        </p:spPr>
        <p:txBody>
          <a:bodyPr/>
          <a:lstStyle/>
          <a:p>
            <a:r>
              <a:rPr lang="ru-RU" sz="3200" b="1" dirty="0"/>
              <a:t>Замечание 3. </a:t>
            </a:r>
            <a:r>
              <a:rPr lang="ru-RU" sz="3200" dirty="0"/>
              <a:t>Поиск может быть осуществлен и на орграфе. В этом случае необходимо учесть направление дуг.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00555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b="1" dirty="0" smtClean="0"/>
              <a:t>Основные разделы</a:t>
            </a:r>
            <a:r>
              <a:rPr lang="en-US" sz="7200" b="1" dirty="0" smtClean="0"/>
              <a:t>: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5642" y="2693773"/>
            <a:ext cx="10748158" cy="348319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</a:t>
            </a:r>
            <a:r>
              <a:rPr lang="ru-RU" sz="5400" dirty="0" smtClean="0"/>
              <a:t>Поиск в глубину;</a:t>
            </a:r>
          </a:p>
          <a:p>
            <a:r>
              <a:rPr lang="en-US" sz="5400" b="1" dirty="0"/>
              <a:t> </a:t>
            </a:r>
            <a:r>
              <a:rPr lang="ru-RU" sz="5400" dirty="0" smtClean="0"/>
              <a:t>Поиск в ширину.</a:t>
            </a:r>
          </a:p>
        </p:txBody>
      </p:sp>
    </p:spTree>
    <p:extLst>
      <p:ext uri="{BB962C8B-B14F-4D97-AF65-F5344CB8AC3E}">
        <p14:creationId xmlns:p14="http://schemas.microsoft.com/office/powerpoint/2010/main" val="311934858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0432"/>
            <a:ext cx="10515600" cy="1089285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     </a:t>
            </a:r>
            <a:r>
              <a:rPr lang="ru-RU" sz="3200" b="1" dirty="0" smtClean="0"/>
              <a:t>ПРИМЕР</a:t>
            </a:r>
            <a:r>
              <a:rPr lang="en-US" sz="3200" b="1" dirty="0" smtClean="0"/>
              <a:t>:</a:t>
            </a:r>
            <a:r>
              <a:rPr lang="ru-RU" sz="3200" b="1" dirty="0" smtClean="0"/>
              <a:t> </a:t>
            </a:r>
            <a:r>
              <a:rPr lang="ru-RU" sz="3200" dirty="0"/>
              <a:t>В заданном матрицей смежности графе провести поиск в ширину из первой вершины:</a:t>
            </a: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64308" y="3493008"/>
                <a:ext cx="1293876" cy="6692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3600" dirty="0" smtClean="0"/>
                  <a:t>=</a:t>
                </a:r>
                <a:endParaRPr lang="ru-RU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308" y="3493008"/>
                <a:ext cx="1293876" cy="669286"/>
              </a:xfrm>
              <a:prstGeom prst="rect">
                <a:avLst/>
              </a:prstGeom>
              <a:blipFill rotWithShape="0">
                <a:blip r:embed="rId2"/>
                <a:stretch>
                  <a:fillRect l="-469" t="-7273" r="-16901" b="-36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6138" y="2259717"/>
                <a:ext cx="4275851" cy="3625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                                                    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38" y="2259717"/>
                <a:ext cx="4275851" cy="36259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97612"/>
              </p:ext>
            </p:extLst>
          </p:nvPr>
        </p:nvGraphicFramePr>
        <p:xfrm>
          <a:off x="3886138" y="2252175"/>
          <a:ext cx="4211144" cy="3627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5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4479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2829"/>
            <a:ext cx="10515600" cy="52184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557" y="804672"/>
            <a:ext cx="11516497" cy="1677271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   </a:t>
            </a:r>
            <a:r>
              <a:rPr lang="ru-RU" sz="3200" b="1" dirty="0" smtClean="0"/>
              <a:t>Решение</a:t>
            </a:r>
            <a:r>
              <a:rPr lang="en-US" sz="3200" b="1" dirty="0" smtClean="0"/>
              <a:t>:</a:t>
            </a:r>
            <a:r>
              <a:rPr lang="ru-RU" sz="3200" b="1" dirty="0" smtClean="0"/>
              <a:t> </a:t>
            </a:r>
            <a:r>
              <a:rPr lang="ru-RU" sz="3200" dirty="0"/>
              <a:t>Поиск может быть осуществлен несколькими способами, некоторые из них приведены на </a:t>
            </a:r>
            <a:r>
              <a:rPr lang="ru-RU" sz="3200" dirty="0" smtClean="0"/>
              <a:t>рисунке. </a:t>
            </a:r>
            <a:r>
              <a:rPr lang="ru-RU" sz="3200" dirty="0"/>
              <a:t>В скобках указан уровень (метка) вершины.</a:t>
            </a:r>
            <a:r>
              <a:rPr lang="ru-RU" sz="3200" baseline="-25000" dirty="0" smtClean="0"/>
              <a:t> </a:t>
            </a:r>
            <a:endParaRPr lang="ru-RU" sz="32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940651" y="2275748"/>
            <a:ext cx="3382486" cy="3957063"/>
            <a:chOff x="940651" y="2275748"/>
            <a:chExt cx="3382486" cy="3957063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1273630" y="2881993"/>
              <a:ext cx="2449284" cy="3094264"/>
              <a:chOff x="1845130" y="2939143"/>
              <a:chExt cx="2106384" cy="2596243"/>
            </a:xfrm>
          </p:grpSpPr>
          <p:cxnSp>
            <p:nvCxnSpPr>
              <p:cNvPr id="5" name="Прямая соединительная линия 4"/>
              <p:cNvCxnSpPr/>
              <p:nvPr/>
            </p:nvCxnSpPr>
            <p:spPr>
              <a:xfrm>
                <a:off x="2237014" y="2939143"/>
                <a:ext cx="261257" cy="889907"/>
              </a:xfrm>
              <a:prstGeom prst="line">
                <a:avLst/>
              </a:prstGeom>
              <a:ln w="19050">
                <a:headEnd type="oval" w="lg" len="med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2237014" y="2939143"/>
                <a:ext cx="1012372" cy="285750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3249386" y="3224893"/>
                <a:ext cx="702128" cy="457200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2498271" y="3829050"/>
                <a:ext cx="473529" cy="693964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 flipH="1">
                <a:off x="2024743" y="3829050"/>
                <a:ext cx="473528" cy="824593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flipH="1">
                <a:off x="1845130" y="4653643"/>
                <a:ext cx="179613" cy="881743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72356" y="2275748"/>
                  <a:ext cx="9294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56" y="2275748"/>
                  <a:ext cx="929485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501370" y="4934610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370" y="4934610"/>
                  <a:ext cx="937757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412323" y="5801924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323" y="5801924"/>
                  <a:ext cx="937757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385380" y="3762267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5380" y="3762267"/>
                  <a:ext cx="937757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40651" y="3617938"/>
                  <a:ext cx="92243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651" y="3617938"/>
                  <a:ext cx="922432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457452" y="4201201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452" y="4201201"/>
                  <a:ext cx="937757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843950" y="2635771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950" y="2635771"/>
                  <a:ext cx="937757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Группа 6"/>
          <p:cNvGrpSpPr/>
          <p:nvPr/>
        </p:nvGrpSpPr>
        <p:grpSpPr>
          <a:xfrm>
            <a:off x="7750117" y="2442748"/>
            <a:ext cx="3539842" cy="3748952"/>
            <a:chOff x="7750117" y="2442748"/>
            <a:chExt cx="3539842" cy="3748952"/>
          </a:xfrm>
        </p:grpSpPr>
        <p:grpSp>
          <p:nvGrpSpPr>
            <p:cNvPr id="49" name="Группа 48"/>
            <p:cNvGrpSpPr/>
            <p:nvPr/>
          </p:nvGrpSpPr>
          <p:grpSpPr>
            <a:xfrm>
              <a:off x="8383945" y="3033751"/>
              <a:ext cx="2448232" cy="2672818"/>
              <a:chOff x="6390968" y="3222557"/>
              <a:chExt cx="2353678" cy="2578475"/>
            </a:xfrm>
          </p:grpSpPr>
          <p:cxnSp>
            <p:nvCxnSpPr>
              <p:cNvPr id="29" name="Прямая соединительная линия 28"/>
              <p:cNvCxnSpPr/>
              <p:nvPr/>
            </p:nvCxnSpPr>
            <p:spPr>
              <a:xfrm>
                <a:off x="6390968" y="3222557"/>
                <a:ext cx="1455174" cy="336002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>
              <a:xfrm>
                <a:off x="6400800" y="3222557"/>
                <a:ext cx="545690" cy="887824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6872748" y="4110381"/>
                <a:ext cx="73742" cy="913903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6400800" y="5024284"/>
                <a:ext cx="471948" cy="776748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>
                <a:off x="7846142" y="3558559"/>
                <a:ext cx="165809" cy="1008773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>
                <a:off x="7846142" y="3558559"/>
                <a:ext cx="898504" cy="449929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7750117" y="5760813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117" y="5760813"/>
                  <a:ext cx="937757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955594" y="2442748"/>
                  <a:ext cx="9294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5594" y="2442748"/>
                  <a:ext cx="929485" cy="43088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601169" y="2777012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1169" y="2777012"/>
                  <a:ext cx="937757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0352202" y="3893496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2202" y="3893496"/>
                  <a:ext cx="937757" cy="43088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9427120" y="4539084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120" y="4539084"/>
                  <a:ext cx="937757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000999" y="3835644"/>
                  <a:ext cx="92243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99" y="3835644"/>
                  <a:ext cx="922432" cy="43088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762669" y="4988132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669" y="4988132"/>
                  <a:ext cx="937757" cy="43088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Группа 5"/>
          <p:cNvGrpSpPr/>
          <p:nvPr/>
        </p:nvGrpSpPr>
        <p:grpSpPr>
          <a:xfrm>
            <a:off x="4567279" y="2441979"/>
            <a:ext cx="3297622" cy="3749720"/>
            <a:chOff x="4567279" y="2441979"/>
            <a:chExt cx="3297622" cy="3749720"/>
          </a:xfrm>
        </p:grpSpPr>
        <p:grpSp>
          <p:nvGrpSpPr>
            <p:cNvPr id="61" name="Группа 60"/>
            <p:cNvGrpSpPr/>
            <p:nvPr/>
          </p:nvGrpSpPr>
          <p:grpSpPr>
            <a:xfrm>
              <a:off x="4858710" y="3003786"/>
              <a:ext cx="2448232" cy="2702783"/>
              <a:chOff x="5339936" y="2918301"/>
              <a:chExt cx="2448232" cy="2702783"/>
            </a:xfrm>
          </p:grpSpPr>
          <p:cxnSp>
            <p:nvCxnSpPr>
              <p:cNvPr id="51" name="Прямая соединительная линия 50"/>
              <p:cNvCxnSpPr/>
              <p:nvPr/>
            </p:nvCxnSpPr>
            <p:spPr>
              <a:xfrm>
                <a:off x="5339936" y="2918301"/>
                <a:ext cx="1513633" cy="348296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>
                <a:off x="5350163" y="2918301"/>
                <a:ext cx="567612" cy="920308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5841070" y="3838609"/>
                <a:ext cx="76704" cy="947342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>
                <a:off x="6853569" y="3266597"/>
                <a:ext cx="172470" cy="1045683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/>
              <p:cNvCxnSpPr/>
              <p:nvPr/>
            </p:nvCxnSpPr>
            <p:spPr>
              <a:xfrm>
                <a:off x="6853569" y="3266597"/>
                <a:ext cx="934599" cy="466391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6513468" y="4312280"/>
                <a:ext cx="512572" cy="1308804"/>
              </a:xfrm>
              <a:prstGeom prst="line">
                <a:avLst/>
              </a:prstGeom>
              <a:ln w="19050">
                <a:headEnd type="oval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67279" y="2441979"/>
                  <a:ext cx="9294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7279" y="2441979"/>
                  <a:ext cx="929485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21133" y="3659480"/>
                  <a:ext cx="92243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133" y="3659480"/>
                  <a:ext cx="922432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653697" y="4979461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3697" y="4979461"/>
                  <a:ext cx="937757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566841" y="4356146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6841" y="4356146"/>
                  <a:ext cx="937757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6927144" y="3213738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144" y="3213738"/>
                  <a:ext cx="937757" cy="43088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905426" y="2698053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6" y="2698053"/>
                  <a:ext cx="937757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597721" y="5760812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721" y="5760812"/>
                  <a:ext cx="937757" cy="43088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544077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85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70453"/>
            <a:ext cx="10515600" cy="4706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      </a:t>
            </a:r>
            <a:r>
              <a:rPr lang="ru-RU" sz="3600" dirty="0" smtClean="0"/>
              <a:t>Как </a:t>
            </a:r>
            <a:r>
              <a:rPr lang="ru-RU" sz="3600" dirty="0"/>
              <a:t>видно, уровень вершины не зависит от способа поиска. Фактически, метка вершины равна расстоянию от нее до </a:t>
            </a:r>
            <a:r>
              <a:rPr lang="ru-RU" sz="3600" dirty="0" smtClean="0"/>
              <a:t>вершины, </a:t>
            </a:r>
            <a:r>
              <a:rPr lang="ru-RU" sz="3600" dirty="0"/>
              <a:t>из которой идет поиск (в данном случае — до первой</a:t>
            </a:r>
            <a:r>
              <a:rPr lang="ru-RU" sz="3600" dirty="0" smtClean="0"/>
              <a:t>).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</a:t>
            </a:r>
            <a:r>
              <a:rPr lang="ru-RU" sz="3600" b="1" i="1" dirty="0" smtClean="0"/>
              <a:t>Расстояние между вершинами </a:t>
            </a:r>
            <a:r>
              <a:rPr lang="ru-RU" sz="3600" dirty="0" smtClean="0"/>
              <a:t>графа — это </a:t>
            </a:r>
            <a:r>
              <a:rPr lang="ru-RU" sz="3600" dirty="0" smtClean="0"/>
              <a:t>наименьшее </a:t>
            </a:r>
            <a:r>
              <a:rPr lang="ru-RU" sz="3600" smtClean="0"/>
              <a:t>количество ребер, </a:t>
            </a:r>
            <a:r>
              <a:rPr lang="ru-RU" sz="3600" dirty="0" smtClean="0"/>
              <a:t>соединяющих вершины.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925670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6783"/>
            <a:ext cx="10515600" cy="59557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1339"/>
                <a:ext cx="10515600" cy="10995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 </a:t>
                </a:r>
                <a:r>
                  <a:rPr lang="ru-RU" b="1" dirty="0" smtClean="0"/>
                  <a:t>ПРИМЕР</a:t>
                </a:r>
                <a:r>
                  <a:rPr lang="en-US" b="1" dirty="0"/>
                  <a:t>: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ru-RU" dirty="0"/>
                  <a:t>заданном матрицей смежности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орграфе провести:	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1339"/>
                <a:ext cx="10515600" cy="1099595"/>
              </a:xfrm>
              <a:blipFill>
                <a:blip r:embed="rId2"/>
                <a:stretch>
                  <a:fillRect l="-1217" b="-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7177" y="1750934"/>
                <a:ext cx="483339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ru-RU" sz="3200" dirty="0"/>
                  <a:t>поиск в ширину из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3200" dirty="0"/>
                  <a:t>;</a:t>
                </a:r>
              </a:p>
              <a:p>
                <a:pPr marL="514350" indent="-514350">
                  <a:buFont typeface="+mj-lt"/>
                  <a:buAutoNum type="arabicParenR"/>
                </a:pPr>
                <a:endParaRPr lang="ru-RU" sz="3200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ru-RU" sz="3200" dirty="0"/>
                  <a:t>поиск в глубину из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3200" dirty="0"/>
                  <a:t>;</a:t>
                </a:r>
              </a:p>
              <a:p>
                <a:pPr marL="514350" indent="-514350">
                  <a:buFont typeface="+mj-lt"/>
                  <a:buAutoNum type="arabicParenR"/>
                </a:pPr>
                <a:endParaRPr lang="ru-RU" sz="3200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ru-RU" sz="3200" dirty="0"/>
                  <a:t>поиск в ширину из множества вершин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3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ru-RU" sz="32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77" y="1750934"/>
                <a:ext cx="4833396" cy="4524315"/>
              </a:xfrm>
              <a:prstGeom prst="rect">
                <a:avLst/>
              </a:prstGeom>
              <a:blipFill rotWithShape="1">
                <a:blip r:embed="rId3"/>
                <a:stretch>
                  <a:fillRect l="-3279" t="-2022" b="-3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53807" y="3226790"/>
                <a:ext cx="1293876" cy="6692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3600" dirty="0" smtClean="0"/>
                  <a:t>=</a:t>
                </a:r>
                <a:endParaRPr lang="ru-RU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807" y="3226790"/>
                <a:ext cx="1293876" cy="669286"/>
              </a:xfrm>
              <a:prstGeom prst="rect">
                <a:avLst/>
              </a:prstGeom>
              <a:blipFill rotWithShape="0">
                <a:blip r:embed="rId4"/>
                <a:stretch>
                  <a:fillRect l="-472" t="-7273" r="-16981" b="-3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810376"/>
              </p:ext>
            </p:extLst>
          </p:nvPr>
        </p:nvGraphicFramePr>
        <p:xfrm>
          <a:off x="6675637" y="1985957"/>
          <a:ext cx="4211144" cy="3627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5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50651" y="1982428"/>
                <a:ext cx="4275851" cy="3625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                                                    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651" y="1982428"/>
                <a:ext cx="4275851" cy="36259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9410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2895"/>
          </a:xfrm>
        </p:spPr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2894"/>
                <a:ext cx="10515600" cy="57126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  </a:t>
                </a:r>
                <a:r>
                  <a:rPr lang="ru-RU" sz="3200" b="1" dirty="0" smtClean="0"/>
                  <a:t>Решение</a:t>
                </a:r>
                <a:r>
                  <a:rPr lang="en-US" sz="3200" b="1" dirty="0"/>
                  <a:t>:</a:t>
                </a:r>
                <a:r>
                  <a:rPr lang="en-US" sz="32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sz="3600" b="1" dirty="0" smtClean="0"/>
                  <a:t>1</a:t>
                </a:r>
                <a:r>
                  <a:rPr lang="en-US" sz="3600" b="1" dirty="0" smtClean="0"/>
                  <a:t>)</a:t>
                </a:r>
                <a:r>
                  <a:rPr lang="ru-RU" sz="3600" b="1" dirty="0" smtClean="0"/>
                  <a:t> </a:t>
                </a:r>
                <a:r>
                  <a:rPr lang="ru-RU" sz="3600" dirty="0"/>
                  <a:t>Из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3600" dirty="0" smtClean="0"/>
                  <a:t> </a:t>
                </a:r>
                <a:r>
                  <a:rPr lang="ru-RU" sz="3600" dirty="0"/>
                  <a:t>ведут дуги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600" dirty="0" smtClean="0"/>
                  <a:t> </a:t>
                </a:r>
                <a:r>
                  <a:rPr lang="ru-RU" sz="3600" dirty="0"/>
                  <a:t>(им соответствуют единицы в третьей строке матрицы смежности). Приписываем </a:t>
                </a:r>
                <a:r>
                  <a:rPr lang="ru-RU" sz="3600" dirty="0" smtClean="0"/>
                  <a:t>вершинам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3600" dirty="0" smtClean="0"/>
                  <a:t>, </a:t>
                </a:r>
                <a:r>
                  <a:rPr lang="ru-RU" sz="36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метку </a:t>
                </a:r>
                <a:r>
                  <a:rPr lang="ru-RU" sz="3600" dirty="0"/>
                  <a:t>1 и рассматриваем окрестность каждой из них.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ведут </a:t>
                </a:r>
                <a:r>
                  <a:rPr lang="ru-RU" sz="3600" dirty="0"/>
                  <a:t>дуги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ru-RU" sz="3600" dirty="0" smtClean="0"/>
                  <a:t>. </a:t>
                </a:r>
                <a:r>
                  <a:rPr lang="ru-RU" sz="3600" dirty="0"/>
                  <a:t>Но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3600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3600" dirty="0" smtClean="0"/>
                  <a:t> </a:t>
                </a:r>
                <a:r>
                  <a:rPr lang="ru-RU" sz="3600" dirty="0"/>
                  <a:t>уже рассмотрены ранее, поэтому </a:t>
                </a:r>
                <a:r>
                  <a:rPr lang="ru-RU" sz="3600" dirty="0" smtClean="0"/>
                  <a:t>остае</a:t>
                </a:r>
                <a:r>
                  <a:rPr lang="ru-RU" sz="3600" dirty="0"/>
                  <a:t>т</a:t>
                </a:r>
                <a:r>
                  <a:rPr lang="ru-RU" sz="3600" dirty="0" smtClean="0"/>
                  <a:t>ся </a:t>
                </a:r>
                <a:r>
                  <a:rPr lang="ru-RU" sz="3600" dirty="0"/>
                  <a:t>только 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600" dirty="0" smtClean="0"/>
                  <a:t>, </a:t>
                </a:r>
                <a:r>
                  <a:rPr lang="ru-RU" sz="3600" dirty="0"/>
                  <a:t>которой присваивается метка 2.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3600" dirty="0" smtClean="0"/>
                  <a:t> </a:t>
                </a:r>
                <a:r>
                  <a:rPr lang="ru-RU" sz="3600" dirty="0"/>
                  <a:t>ведут ребра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и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ru-RU" sz="3600" dirty="0" smtClean="0"/>
                  <a:t>. </a:t>
                </a:r>
                <a:r>
                  <a:rPr lang="ru-RU" sz="3600" dirty="0"/>
                  <a:t>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600" dirty="0" smtClean="0"/>
                  <a:t> </a:t>
                </a:r>
                <a:r>
                  <a:rPr lang="ru-RU" sz="36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рассмотрены </a:t>
                </a:r>
                <a:r>
                  <a:rPr lang="ru-RU" sz="3600" dirty="0"/>
                  <a:t>ранее, присваиваем метку 2 </a:t>
                </a:r>
                <a:r>
                  <a:rPr lang="ru-RU" sz="3600" dirty="0" smtClean="0"/>
                  <a:t>вершине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ru-RU" sz="3600" dirty="0" smtClean="0"/>
                  <a:t>. </a:t>
                </a:r>
                <a:r>
                  <a:rPr lang="ru-RU" sz="3600" dirty="0"/>
                  <a:t>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ведут </a:t>
                </a:r>
                <a:r>
                  <a:rPr lang="ru-RU" sz="3600" dirty="0"/>
                  <a:t>дуги </a:t>
                </a:r>
                <a:r>
                  <a:rPr lang="ru-RU" sz="3600" dirty="0" smtClean="0"/>
                  <a:t>в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3600" dirty="0" smtClean="0"/>
                  <a:t>, </a:t>
                </a:r>
                <a:r>
                  <a:rPr lang="ru-RU" sz="36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ru-RU" sz="3600" dirty="0" smtClean="0"/>
                  <a:t>.</a:t>
                </a:r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2894"/>
                <a:ext cx="10515600" cy="5712629"/>
              </a:xfrm>
              <a:blipFill rotWithShape="1">
                <a:blip r:embed="rId2"/>
                <a:stretch>
                  <a:fillRect l="-1797" t="-2241" r="-1681" b="-20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7076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3081"/>
            <a:ext cx="10515600" cy="45667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4107"/>
                <a:ext cx="10515600" cy="27316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200" dirty="0" smtClean="0"/>
                  <a:t>Ранее не рассматривалась только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dirty="0" smtClean="0"/>
                  <a:t>, </a:t>
                </a:r>
                <a:r>
                  <a:rPr lang="ru-RU" sz="3200" dirty="0"/>
                  <a:t>присваиваем ей метку 2. Заметим, что при рассмотрении вершин из окрестности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в другом порядке (например,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3200" dirty="0" smtClean="0"/>
                  <a:t>) </a:t>
                </a:r>
                <a:r>
                  <a:rPr lang="ru-RU" sz="3200" dirty="0"/>
                  <a:t>метки приписанные им были бы такими же, а вот дерево, иллюстрирующее поиск </a:t>
                </a:r>
                <a:r>
                  <a:rPr lang="ru-RU" sz="3200" dirty="0" smtClean="0"/>
                  <a:t> </a:t>
                </a:r>
                <a:r>
                  <a:rPr lang="ru-RU" sz="3200" dirty="0"/>
                  <a:t>могло бы выглядеть </a:t>
                </a:r>
                <a:r>
                  <a:rPr lang="ru-RU" sz="3200" dirty="0" smtClean="0"/>
                  <a:t>иначе.</a:t>
                </a:r>
                <a:endParaRPr lang="ru-RU" sz="32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4107"/>
                <a:ext cx="10515600" cy="2731625"/>
              </a:xfrm>
              <a:blipFill rotWithShape="0">
                <a:blip r:embed="rId2"/>
                <a:stretch>
                  <a:fillRect l="-1507" t="-4464" r="-2261" b="-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Группа 21"/>
          <p:cNvGrpSpPr/>
          <p:nvPr/>
        </p:nvGrpSpPr>
        <p:grpSpPr>
          <a:xfrm>
            <a:off x="3518703" y="3265732"/>
            <a:ext cx="3437681" cy="2708475"/>
            <a:chOff x="3078866" y="3391383"/>
            <a:chExt cx="2453833" cy="224548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4328932" y="3391383"/>
              <a:ext cx="914400" cy="914400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4317357" y="3391383"/>
              <a:ext cx="914400" cy="914400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H="1">
              <a:off x="3402957" y="3391383"/>
              <a:ext cx="925975" cy="833376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H="1">
              <a:off x="4305782" y="3391383"/>
              <a:ext cx="23150" cy="1018571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H="1">
              <a:off x="3078866" y="4224759"/>
              <a:ext cx="312516" cy="1331089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4305782" y="4375231"/>
              <a:ext cx="23150" cy="1261640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5231757" y="4305783"/>
              <a:ext cx="300942" cy="1250065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Овал 22"/>
          <p:cNvSpPr/>
          <p:nvPr/>
        </p:nvSpPr>
        <p:spPr>
          <a:xfrm flipH="1">
            <a:off x="3433487" y="5836207"/>
            <a:ext cx="138000" cy="13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 flipH="1">
            <a:off x="5184759" y="5919974"/>
            <a:ext cx="138000" cy="13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 flipH="1">
            <a:off x="6902644" y="5836207"/>
            <a:ext cx="138000" cy="13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22759" y="2834845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759" y="2834845"/>
                <a:ext cx="93775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567214" y="3817200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214" y="3817200"/>
                <a:ext cx="93775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10095" y="4195108"/>
                <a:ext cx="4409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095" y="4195108"/>
                <a:ext cx="44095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92837" y="4248087"/>
                <a:ext cx="4256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37" y="4248087"/>
                <a:ext cx="42562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98099" y="5919974"/>
                <a:ext cx="4326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99" y="5919974"/>
                <a:ext cx="43268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33500" y="5900514"/>
                <a:ext cx="4409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500" y="5900514"/>
                <a:ext cx="44095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167184" y="5531464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184" y="5531464"/>
                <a:ext cx="937756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264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1389"/>
            <a:ext cx="10515600" cy="65344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44837"/>
                <a:ext cx="10515600" cy="51392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200" b="1" dirty="0" smtClean="0"/>
                  <a:t>2) </a:t>
                </a:r>
                <a:r>
                  <a:rPr lang="ru-RU" sz="3200" dirty="0"/>
                  <a:t>Из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переходим в вершину с наименьшим номером 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(присваиваем ей метку </a:t>
                </a:r>
                <a:r>
                  <a:rPr lang="ru-RU" sz="3200" dirty="0" smtClean="0"/>
                  <a:t>2). </a:t>
                </a:r>
                <a:r>
                  <a:rPr lang="ru-RU" sz="3200" dirty="0"/>
                  <a:t>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ведут дуги </a:t>
                </a:r>
                <a:r>
                  <a:rPr lang="ru-RU" sz="3200" dirty="0" smtClean="0"/>
                  <a:t>в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Наименьший номер 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200" dirty="0" smtClean="0"/>
                  <a:t>(присваиваем </a:t>
                </a:r>
                <a:r>
                  <a:rPr lang="ru-RU" sz="3200" dirty="0"/>
                  <a:t>ей метку </a:t>
                </a:r>
                <a:r>
                  <a:rPr lang="ru-RU" sz="3200" dirty="0" smtClean="0"/>
                  <a:t>3). </a:t>
                </a:r>
                <a:r>
                  <a:rPr lang="ru-RU" sz="3200" dirty="0"/>
                  <a:t>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ведут дуги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32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3200" dirty="0" smtClean="0"/>
                  <a:t>,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200" dirty="0" smtClean="0"/>
                  <a:t>, </a:t>
                </a:r>
                <a:r>
                  <a:rPr lang="ru-RU" sz="3200" dirty="0"/>
                  <a:t>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рассмотрена ранее, поэтому метку </a:t>
                </a:r>
                <a:r>
                  <a:rPr lang="ru-RU" sz="3200" dirty="0" smtClean="0"/>
                  <a:t>4 </a:t>
                </a:r>
                <a:r>
                  <a:rPr lang="ru-RU" sz="3200" dirty="0"/>
                  <a:t>присваиваем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200" dirty="0" smtClean="0"/>
                  <a:t> ведут </a:t>
                </a:r>
                <a:r>
                  <a:rPr lang="ru-RU" sz="3200" dirty="0"/>
                  <a:t>дуги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не рассматривалась ранее, присваиваем ей метку </a:t>
                </a:r>
                <a:r>
                  <a:rPr lang="ru-RU" sz="3200" dirty="0" smtClean="0"/>
                  <a:t>5. </a:t>
                </a:r>
                <a:r>
                  <a:rPr lang="ru-RU" sz="3200" dirty="0"/>
                  <a:t>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ведут дуги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200" dirty="0" smtClean="0"/>
                  <a:t>,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Присваиваем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:r>
                  <a:rPr lang="ru-RU" sz="3200" dirty="0" smtClean="0"/>
                  <a:t>метку 6. Из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ru-RU" sz="3200" dirty="0" smtClean="0"/>
                  <a:t>  </a:t>
                </a:r>
                <a:r>
                  <a:rPr lang="ru-RU" sz="3200" dirty="0"/>
                  <a:t>ведут дуги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3200" b="0" i="0" smtClean="0"/>
                          <m:t>и</m:t>
                        </m:r>
                        <m:r>
                          <a:rPr lang="ru-RU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200" dirty="0" smtClean="0"/>
                  <a:t> .Все </a:t>
                </a:r>
                <a:r>
                  <a:rPr lang="ru-RU" sz="3200" dirty="0"/>
                  <a:t>эти вершины были рассмотрены ранее, поэтому </a:t>
                </a:r>
                <a:r>
                  <a:rPr lang="en-US" sz="3200" dirty="0" smtClean="0"/>
                  <a:t>“</a:t>
                </a:r>
                <a:r>
                  <a:rPr lang="ru-RU" sz="3200" dirty="0" smtClean="0"/>
                  <a:t>поднимаемся</a:t>
                </a:r>
                <a:r>
                  <a:rPr lang="ru-RU" sz="3200" dirty="0"/>
                  <a:t>” </a:t>
                </a:r>
                <a:endParaRPr lang="en-US" sz="3200" dirty="0" smtClean="0"/>
              </a:p>
              <a:p>
                <a:pPr marL="0" indent="0">
                  <a:buNone/>
                </a:pPr>
                <a:r>
                  <a:rPr lang="ru-RU" sz="3200" dirty="0" smtClean="0"/>
                  <a:t>в </a:t>
                </a:r>
                <a:r>
                  <a:rPr lang="ru-RU" sz="3200" dirty="0"/>
                  <a:t>вершину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dirty="0" smtClean="0"/>
                  <a:t>. </a:t>
                </a:r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44837"/>
                <a:ext cx="10515600" cy="5139274"/>
              </a:xfrm>
              <a:blipFill rotWithShape="1">
                <a:blip r:embed="rId2"/>
                <a:stretch>
                  <a:fillRect l="-1507" t="-2372" r="-232" b="-21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91724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54927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0065" y="475170"/>
                <a:ext cx="11813059" cy="24323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  </a:t>
                </a:r>
                <a:r>
                  <a:rPr lang="ru-RU" sz="3200" dirty="0" smtClean="0"/>
                  <a:t>В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ситуация та же: все вершины из ее окрестности помечены ранее, </a:t>
                </a:r>
                <a:r>
                  <a:rPr lang="en-US" sz="3200" dirty="0" smtClean="0"/>
                  <a:t>“</a:t>
                </a:r>
                <a:r>
                  <a:rPr lang="ru-RU" sz="3200" dirty="0" smtClean="0"/>
                  <a:t>поднимаемся</a:t>
                </a:r>
                <a:r>
                  <a:rPr lang="en-US" sz="3200" dirty="0" smtClean="0"/>
                  <a:t>” </a:t>
                </a:r>
                <a:r>
                  <a:rPr lang="ru-RU" sz="3200" dirty="0" smtClean="0"/>
                  <a:t>- </a:t>
                </a:r>
                <a:r>
                  <a:rPr lang="ru-RU" sz="3200" dirty="0"/>
                  <a:t>в вершину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Из непомеченных вершин смежных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наименьший номер 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3200" dirty="0" smtClean="0"/>
                  <a:t>. Присваиваем ей метку 7. </a:t>
                </a:r>
                <a:r>
                  <a:rPr lang="ru-RU" sz="3200" dirty="0"/>
                  <a:t>Все вершины графа помечены. Дерево, иллюстрирующее поиск в глубину представлено на </a:t>
                </a:r>
                <a:r>
                  <a:rPr lang="ru-RU" sz="3200" dirty="0" smtClean="0"/>
                  <a:t>рисунке.</a:t>
                </a:r>
                <a:endParaRPr lang="ru-RU" sz="32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065" y="475170"/>
                <a:ext cx="11813059" cy="2432304"/>
              </a:xfrm>
              <a:blipFill rotWithShape="1">
                <a:blip r:embed="rId2"/>
                <a:stretch>
                  <a:fillRect l="-1290" t="-5013" b="-22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Группа 26"/>
          <p:cNvGrpSpPr/>
          <p:nvPr/>
        </p:nvGrpSpPr>
        <p:grpSpPr>
          <a:xfrm>
            <a:off x="4316368" y="3149139"/>
            <a:ext cx="2528736" cy="3020496"/>
            <a:chOff x="3917784" y="2734056"/>
            <a:chExt cx="2528736" cy="3020496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flipH="1">
              <a:off x="4974336" y="2734056"/>
              <a:ext cx="1380744" cy="621792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4965192" y="3355848"/>
              <a:ext cx="1481328" cy="466344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>
              <a:off x="4700016" y="3822192"/>
              <a:ext cx="1746504" cy="640080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4690872" y="4453128"/>
              <a:ext cx="1664208" cy="438594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H="1">
              <a:off x="5468112" y="4891722"/>
              <a:ext cx="886968" cy="768414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H="1">
              <a:off x="3995928" y="4453128"/>
              <a:ext cx="694944" cy="566928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Овал 24"/>
            <p:cNvSpPr/>
            <p:nvPr/>
          </p:nvSpPr>
          <p:spPr>
            <a:xfrm flipH="1">
              <a:off x="3917784" y="4982587"/>
              <a:ext cx="138000" cy="138000"/>
            </a:xfrm>
            <a:prstGeom prst="ellipse">
              <a:avLst/>
            </a:prstGeom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 flipH="1">
              <a:off x="5384976" y="5616552"/>
              <a:ext cx="138000" cy="138000"/>
            </a:xfrm>
            <a:prstGeom prst="ellipse">
              <a:avLst/>
            </a:prstGeom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682636" y="2571630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636" y="2571630"/>
                <a:ext cx="93775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921005" y="3863142"/>
                <a:ext cx="929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05" y="3863142"/>
                <a:ext cx="92948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21005" y="5044067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05" y="5044067"/>
                <a:ext cx="93775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928940" y="5506332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940" y="5506332"/>
                <a:ext cx="93775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37044" y="5397670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044" y="5397670"/>
                <a:ext cx="93775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29397" y="4388038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97" y="4388038"/>
                <a:ext cx="937756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501436" y="3229711"/>
                <a:ext cx="9224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436" y="3229711"/>
                <a:ext cx="92243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65841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5429" y="973394"/>
                <a:ext cx="11437257" cy="54274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3200" b="1" dirty="0" smtClean="0"/>
                  <a:t>3) </a:t>
                </a:r>
                <a:r>
                  <a:rPr lang="ru-RU" sz="3200" dirty="0"/>
                  <a:t>Вершинам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приписываем метку 0. Из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ведут дуги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200" baseline="-25000" dirty="0" smtClean="0"/>
                  <a:t>,</a:t>
                </a:r>
                <a:r>
                  <a:rPr lang="ru-RU" sz="3200" dirty="0" smtClean="0"/>
                  <a:t> </a:t>
                </a:r>
                <a:r>
                  <a:rPr lang="ru-RU" sz="3200" dirty="0"/>
                  <a:t>из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ведут дуги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3200" baseline="-25000" dirty="0" smtClean="0"/>
                  <a:t> </a:t>
                </a:r>
                <a:r>
                  <a:rPr lang="ru-RU" sz="3200" dirty="0"/>
                  <a:t>. Приписываем вершинам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метку 1 и рассматриваем окрестность каждой из них. Из вершин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3200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ведут дуги во все вершины орграфа, кроме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На данном шаге осталось две не рассмотренных ранее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baseline="-25000" dirty="0" smtClean="0"/>
                  <a:t> 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ru-RU" sz="3200" dirty="0" smtClean="0"/>
                  <a:t>, </a:t>
                </a:r>
                <a:r>
                  <a:rPr lang="ru-RU" sz="3200" dirty="0"/>
                  <a:t>которым присваивается метка 2. Все вершины графа помечены </a:t>
                </a:r>
                <a:r>
                  <a:rPr lang="en-US" sz="3200" dirty="0" smtClean="0"/>
                  <a:t>(</a:t>
                </a:r>
                <a:r>
                  <a:rPr lang="ru-RU" sz="3200" dirty="0" smtClean="0"/>
                  <a:t>рисунок).</a:t>
                </a:r>
                <a:endParaRPr lang="ru-RU" sz="32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429" y="973394"/>
                <a:ext cx="11437257" cy="5427406"/>
              </a:xfrm>
              <a:blipFill rotWithShape="1">
                <a:blip r:embed="rId2"/>
                <a:stretch>
                  <a:fillRect l="-1332" t="-2247" r="-1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3259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3083688" y="1723521"/>
            <a:ext cx="993422" cy="1151467"/>
          </a:xfrm>
          <a:prstGeom prst="line">
            <a:avLst/>
          </a:prstGeom>
          <a:ln w="19050"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5578532" y="1791255"/>
            <a:ext cx="733778" cy="1230489"/>
          </a:xfrm>
          <a:prstGeom prst="line">
            <a:avLst/>
          </a:prstGeom>
          <a:ln w="19050"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077110" y="1723521"/>
            <a:ext cx="1490133" cy="1286934"/>
          </a:xfrm>
          <a:prstGeom prst="line">
            <a:avLst/>
          </a:prstGeom>
          <a:ln w="19050"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3083688" y="1791255"/>
            <a:ext cx="3228622" cy="1083733"/>
          </a:xfrm>
          <a:prstGeom prst="line">
            <a:avLst/>
          </a:prstGeom>
          <a:ln w="19050"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312310" y="1791255"/>
            <a:ext cx="1591733" cy="1230489"/>
          </a:xfrm>
          <a:prstGeom prst="line">
            <a:avLst/>
          </a:prstGeom>
          <a:ln w="19050"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7376235" y="3010455"/>
            <a:ext cx="539098" cy="1275644"/>
          </a:xfrm>
          <a:prstGeom prst="line">
            <a:avLst/>
          </a:prstGeom>
          <a:ln w="19050"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5567243" y="3010455"/>
            <a:ext cx="1808992" cy="1275644"/>
          </a:xfrm>
          <a:prstGeom prst="line">
            <a:avLst/>
          </a:prstGeom>
          <a:ln w="19050"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5407107" y="3010455"/>
            <a:ext cx="171425" cy="1275644"/>
          </a:xfrm>
          <a:prstGeom prst="line">
            <a:avLst/>
          </a:prstGeom>
          <a:ln w="19050"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 flipH="1">
            <a:off x="5338689" y="4253311"/>
            <a:ext cx="136835" cy="133355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 flipH="1">
            <a:off x="7330824" y="4253311"/>
            <a:ext cx="136835" cy="133355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280264" y="1259801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264" y="1259801"/>
                <a:ext cx="937756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041502" y="2659544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502" y="2659544"/>
                <a:ext cx="93775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67659" y="4345694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59" y="4345694"/>
                <a:ext cx="93775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938228" y="4436068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228" y="4436068"/>
                <a:ext cx="93775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741443" y="2678178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443" y="2678178"/>
                <a:ext cx="93775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580399" y="1150483"/>
                <a:ext cx="929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399" y="1150483"/>
                <a:ext cx="92948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717059" y="2942722"/>
                <a:ext cx="9224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059" y="2942722"/>
                <a:ext cx="922432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59833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113" y="1680519"/>
            <a:ext cx="10610492" cy="5078627"/>
          </a:xfrm>
        </p:spPr>
        <p:txBody>
          <a:bodyPr/>
          <a:lstStyle/>
          <a:p>
            <a:pPr marL="0" indent="0">
              <a:buNone/>
            </a:pPr>
            <a:r>
              <a:rPr lang="ru-RU" sz="3200" baseline="-25000" dirty="0"/>
              <a:t> </a:t>
            </a:r>
            <a:r>
              <a:rPr lang="ru-RU" sz="3200" dirty="0" smtClean="0"/>
              <a:t>      </a:t>
            </a:r>
            <a:r>
              <a:rPr lang="ru-RU" sz="3600" b="1" i="1" dirty="0" smtClean="0"/>
              <a:t>Обход </a:t>
            </a:r>
            <a:r>
              <a:rPr lang="ru-RU" sz="3600" b="1" i="1" dirty="0"/>
              <a:t>графа </a:t>
            </a:r>
            <a:r>
              <a:rPr lang="ru-RU" sz="3600" dirty="0"/>
              <a:t>―некоторое систематическое перечисление его </a:t>
            </a:r>
            <a:r>
              <a:rPr lang="ru-RU" sz="3600" dirty="0" smtClean="0"/>
              <a:t>вершин или ребер.</a:t>
            </a:r>
            <a:endParaRPr lang="ru-RU" sz="3600" dirty="0"/>
          </a:p>
          <a:p>
            <a:pPr marL="0" indent="0">
              <a:buNone/>
            </a:pPr>
            <a:r>
              <a:rPr lang="ru-RU" sz="3600" dirty="0" smtClean="0"/>
              <a:t>     Среди </a:t>
            </a:r>
            <a:r>
              <a:rPr lang="ru-RU" sz="3600" dirty="0"/>
              <a:t>вершинных обходов наиболее известны </a:t>
            </a:r>
            <a:r>
              <a:rPr lang="ru-RU" sz="3600" dirty="0" smtClean="0"/>
              <a:t>«поиск </a:t>
            </a:r>
            <a:r>
              <a:rPr lang="ru-RU" sz="3600" dirty="0"/>
              <a:t>в </a:t>
            </a:r>
            <a:r>
              <a:rPr lang="ru-RU" sz="3600" dirty="0" smtClean="0"/>
              <a:t>глубину» </a:t>
            </a:r>
            <a:r>
              <a:rPr lang="ru-RU" sz="3600" dirty="0"/>
              <a:t>и </a:t>
            </a:r>
            <a:r>
              <a:rPr lang="ru-RU" sz="3600" dirty="0" smtClean="0"/>
              <a:t>«поиск </a:t>
            </a:r>
            <a:r>
              <a:rPr lang="ru-RU" sz="3600" dirty="0"/>
              <a:t>в </a:t>
            </a:r>
            <a:r>
              <a:rPr lang="ru-RU" sz="3600" dirty="0" smtClean="0"/>
              <a:t>ширину». </a:t>
            </a:r>
          </a:p>
          <a:p>
            <a:pPr marL="0" indent="0">
              <a:buNone/>
            </a:pPr>
            <a:r>
              <a:rPr lang="ru-RU" sz="3600" dirty="0"/>
              <a:t> </a:t>
            </a:r>
            <a:r>
              <a:rPr lang="ru-RU" sz="3600" dirty="0" smtClean="0"/>
              <a:t>     На </a:t>
            </a:r>
            <a:r>
              <a:rPr lang="ru-RU" sz="3600" dirty="0"/>
              <a:t>их основе сформулированы многие из встречающихся далее алгоритмов</a:t>
            </a:r>
            <a:r>
              <a:rPr lang="ru-RU" sz="3600" dirty="0" smtClean="0"/>
              <a:t>.</a:t>
            </a:r>
          </a:p>
          <a:p>
            <a:pPr marL="0" indent="0">
              <a:buNone/>
            </a:pPr>
            <a:r>
              <a:rPr lang="ru-RU" sz="3600" dirty="0" smtClean="0"/>
              <a:t> К </a:t>
            </a:r>
            <a:r>
              <a:rPr lang="ru-RU" sz="3600" dirty="0"/>
              <a:t>реберным обходам относится </a:t>
            </a:r>
            <a:r>
              <a:rPr lang="ru-RU" sz="3600" dirty="0" err="1"/>
              <a:t>эйлеров</a:t>
            </a:r>
            <a:r>
              <a:rPr lang="ru-RU" sz="3600" dirty="0"/>
              <a:t> цикл.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82210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08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4500" b="1" dirty="0" smtClean="0"/>
              <a:t> </a:t>
            </a:r>
            <a:r>
              <a:rPr lang="ru-RU" sz="5400" b="1" dirty="0">
                <a:latin typeface="+mn-lt"/>
              </a:rPr>
              <a:t>Поиск в глубину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69308"/>
            <a:ext cx="10515600" cy="4607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/>
              <a:t>    Идея алгоритма</a:t>
            </a:r>
            <a:r>
              <a:rPr lang="ru-RU" sz="3200" b="1" dirty="0"/>
              <a:t>. </a:t>
            </a:r>
            <a:endParaRPr lang="ru-RU" sz="3200" b="1" dirty="0" smtClean="0"/>
          </a:p>
          <a:p>
            <a:pPr marL="0" indent="0">
              <a:buNone/>
            </a:pPr>
            <a:r>
              <a:rPr lang="ru-RU" sz="3200" b="1" dirty="0"/>
              <a:t> </a:t>
            </a:r>
            <a:r>
              <a:rPr lang="ru-RU" sz="3200" b="1" dirty="0" smtClean="0"/>
              <a:t>   </a:t>
            </a:r>
            <a:r>
              <a:rPr lang="ru-RU" sz="3200" dirty="0" smtClean="0"/>
              <a:t>Выходя </a:t>
            </a:r>
            <a:r>
              <a:rPr lang="ru-RU" sz="3200" dirty="0"/>
              <a:t>из начальной вершины, строим простую цепь. </a:t>
            </a:r>
            <a:r>
              <a:rPr lang="ru-RU" sz="3200" dirty="0" smtClean="0"/>
              <a:t>Пройденным </a:t>
            </a:r>
            <a:r>
              <a:rPr lang="ru-RU" sz="3200" dirty="0"/>
              <a:t>вершинам приписываем метки. Продолжаем строить цепь до тех пор, пока не встретим уже отмеченную вершину или не попадем в висячую вершину. В этом случае возвращаемся на шаг назад и выбираем р</a:t>
            </a:r>
            <a:r>
              <a:rPr lang="ru-RU" sz="3200" dirty="0" smtClean="0"/>
              <a:t>ебро</a:t>
            </a:r>
            <a:r>
              <a:rPr lang="ru-RU" sz="3200" dirty="0"/>
              <a:t>, ведущее к непомеченной вершине. Процесс продолжаем до тех пор, пока всем вершинам не будут присвоены метки.</a:t>
            </a:r>
          </a:p>
          <a:p>
            <a:pPr marL="0" indent="0">
              <a:buNone/>
            </a:pP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60386044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91312" y="1346886"/>
                <a:ext cx="11135250" cy="48117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200" dirty="0" smtClean="0"/>
                  <a:t>  Пусть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— связный неориентированный граф. Для каждой вершины будем запоминать ее метку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и вершину, из которой попали в данную </a:t>
                </a:r>
                <a:endParaRPr lang="en-US" sz="3200" dirty="0" smtClean="0"/>
              </a:p>
              <a:p>
                <a:pPr marL="0" indent="0">
                  <a:buNone/>
                </a:pPr>
                <a:r>
                  <a:rPr lang="ru-RU" sz="3200" dirty="0" smtClean="0"/>
                  <a:t>(</a:t>
                </a:r>
                <a:r>
                  <a:rPr lang="ru-RU" sz="3200" dirty="0"/>
                  <a:t>предшественника)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ru-RU" sz="3200" dirty="0" smtClean="0"/>
                  <a:t>. </a:t>
                </a:r>
                <a:endParaRPr lang="en-US" sz="3200" dirty="0" smtClean="0"/>
              </a:p>
              <a:p>
                <a:pPr marL="0" indent="0">
                  <a:buNone/>
                </a:pPr>
                <a:r>
                  <a:rPr lang="ru-RU" sz="3200" dirty="0" smtClean="0"/>
                  <a:t>  Кроме </a:t>
                </a:r>
                <a:r>
                  <a:rPr lang="ru-RU" sz="3200" dirty="0"/>
                  <a:t>того, в описании алгоритма будут использоваться следующие обозначения: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— текущая вершина,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— множество еще не помеченных вершин, </a:t>
                </a:r>
                <a14:m>
                  <m:oMath xmlns:m="http://schemas.openxmlformats.org/officeDocument/2006/math"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Г(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∗)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— окрестность вершины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3200" dirty="0" smtClean="0"/>
                  <a:t>.</a:t>
                </a:r>
                <a:endParaRPr lang="ru-RU" sz="3200" b="1" u="sng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1312" y="1346886"/>
                <a:ext cx="11135250" cy="4811789"/>
              </a:xfrm>
              <a:blipFill rotWithShape="1">
                <a:blip r:embed="rId2"/>
                <a:stretch>
                  <a:fillRect l="-1368" t="-2535" r="-1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64589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70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4380" y="950976"/>
                <a:ext cx="10515600" cy="52351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3200" b="1" u="sng" dirty="0" smtClean="0"/>
                  <a:t>Шаг 0.</a:t>
                </a:r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 smtClean="0"/>
                  <a:t> ― </a:t>
                </a:r>
                <a:r>
                  <a:rPr lang="ru-RU" sz="3200" dirty="0"/>
                  <a:t>произвольная вершина графа. Приписываем ей метку 1</a:t>
                </a:r>
                <a:r>
                  <a:rPr lang="ru-RU" sz="3200" dirty="0" smtClean="0"/>
                  <a:t>.</a:t>
                </a:r>
                <a:endParaRPr lang="en-US" sz="3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≔1</m:t>
                    </m:r>
                  </m:oMath>
                </a14:m>
                <a:r>
                  <a:rPr lang="en-US" sz="3600" dirty="0" smtClean="0"/>
                  <a:t>,    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≔1,  </m:t>
                    </m:r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80" y="950976"/>
                <a:ext cx="10515600" cy="5235131"/>
              </a:xfrm>
              <a:blipFill rotWithShape="0">
                <a:blip r:embed="rId2"/>
                <a:stretch>
                  <a:fillRect l="-1507" t="-23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61204" y="1929384"/>
                <a:ext cx="26929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204" y="1929384"/>
                <a:ext cx="269290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54112" y="1957625"/>
                <a:ext cx="25526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\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112" y="1957625"/>
                <a:ext cx="255262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4380" y="2539864"/>
                <a:ext cx="10683240" cy="2143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b="1" u="sng" dirty="0" smtClean="0"/>
                  <a:t>Шаг 1</a:t>
                </a:r>
                <a:r>
                  <a:rPr lang="ru-RU" sz="3200" b="1" u="sng" dirty="0"/>
                  <a:t>. </a:t>
                </a:r>
                <a:r>
                  <a:rPr lang="ru-RU" sz="3200" dirty="0" smtClean="0"/>
                  <a:t>Алгоритм продолжает </a:t>
                </a:r>
                <a:r>
                  <a:rPr lang="ru-RU" sz="3200" dirty="0"/>
                  <a:t>работу до тех пор</a:t>
                </a:r>
                <a:r>
                  <a:rPr lang="ru-RU" sz="3200" dirty="0" smtClean="0"/>
                  <a:t>,</a:t>
                </a:r>
                <a:endParaRPr lang="en-US" sz="3200" dirty="0" smtClean="0"/>
              </a:p>
              <a:p>
                <a:r>
                  <a:rPr lang="ru-RU" sz="3200" dirty="0" smtClean="0"/>
                  <a:t> пока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32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3200" dirty="0" smtClean="0"/>
                  <a:t>. Если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Г</m:t>
                    </m:r>
                    <m:d>
                      <m:dPr>
                        <m:ctrlPr>
                          <a:rPr lang="ru-RU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ru-RU" sz="3200" dirty="0" smtClean="0"/>
                  <a:t>, </a:t>
                </a:r>
                <a:r>
                  <a:rPr lang="ru-RU" sz="3200" dirty="0"/>
                  <a:t>то переходим на </a:t>
                </a:r>
                <a:r>
                  <a:rPr lang="ru-RU" sz="3200" u="sng" dirty="0"/>
                  <a:t>шаг 2</a:t>
                </a:r>
                <a:r>
                  <a:rPr lang="ru-RU" sz="3200" dirty="0"/>
                  <a:t>. </a:t>
                </a:r>
                <a:r>
                  <a:rPr lang="ru-RU" sz="3200" dirty="0" smtClean="0"/>
                  <a:t>Если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Г</m:t>
                    </m:r>
                    <m:d>
                      <m:dPr>
                        <m:ctrlPr>
                          <a:rPr lang="ru-RU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ru-RU" sz="3200" dirty="0" smtClean="0"/>
                  <a:t>, </a:t>
                </a:r>
                <a:r>
                  <a:rPr lang="ru-RU" sz="3200" dirty="0"/>
                  <a:t>то мы выбираем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Г</m:t>
                    </m:r>
                    <m:d>
                      <m:dPr>
                        <m:ctrlPr>
                          <a:rPr lang="ru-RU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3200" dirty="0" smtClean="0"/>
                  <a:t> и </a:t>
                </a:r>
                <a:r>
                  <a:rPr lang="ru-RU" sz="3200" dirty="0"/>
                  <a:t>приписываем ей очередную метку: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2539864"/>
                <a:ext cx="10683240" cy="2143792"/>
              </a:xfrm>
              <a:prstGeom prst="rect">
                <a:avLst/>
              </a:prstGeom>
              <a:blipFill rotWithShape="1">
                <a:blip r:embed="rId5"/>
                <a:stretch>
                  <a:fillRect l="-1484" t="-3704" r="-970" b="-4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4380" y="4603884"/>
                <a:ext cx="308789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+1,     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4603884"/>
                <a:ext cx="3087897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9453" y="4619884"/>
                <a:ext cx="21365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+1,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53" y="4619884"/>
                <a:ext cx="2136547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99076" y="4603884"/>
                <a:ext cx="22295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600" dirty="0" smtClean="0"/>
                  <a:t>,</a:t>
                </a:r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076" y="4603884"/>
                <a:ext cx="2229521" cy="553998"/>
              </a:xfrm>
              <a:prstGeom prst="rect">
                <a:avLst/>
              </a:prstGeom>
              <a:blipFill rotWithShape="0">
                <a:blip r:embed="rId8"/>
                <a:stretch>
                  <a:fillRect t="-25275" r="-9290" b="-49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816708" y="4603884"/>
                <a:ext cx="27236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708" y="4603884"/>
                <a:ext cx="2723694" cy="5539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1690" y="5314203"/>
                <a:ext cx="16130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690" y="5314203"/>
                <a:ext cx="1613070" cy="5539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15838" y="5707333"/>
            <a:ext cx="660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Переходим на начало </a:t>
            </a:r>
            <a:r>
              <a:rPr lang="ru-RU" sz="3600" u="sng" dirty="0" smtClean="0"/>
              <a:t>шага 1.</a:t>
            </a:r>
            <a:endParaRPr lang="ru-RU" sz="3600" u="sng" dirty="0"/>
          </a:p>
        </p:txBody>
      </p:sp>
    </p:spTree>
    <p:extLst>
      <p:ext uri="{BB962C8B-B14F-4D97-AF65-F5344CB8AC3E}">
        <p14:creationId xmlns:p14="http://schemas.microsoft.com/office/powerpoint/2010/main" val="206171771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4752"/>
                <a:ext cx="10515600" cy="47322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200" b="1" u="sng" dirty="0" smtClean="0"/>
                  <a:t>Шаг 2.</a:t>
                </a:r>
                <a:r>
                  <a:rPr lang="ru-RU" sz="3200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Г</m:t>
                    </m:r>
                    <m:d>
                      <m:dPr>
                        <m:ctrlPr>
                          <a:rPr lang="ru-RU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3200" dirty="0" smtClean="0"/>
                  <a:t>и мы «возвращаемся назад», т.е.</a:t>
                </a:r>
              </a:p>
              <a:p>
                <a:pPr marL="0" indent="0">
                  <a:buNone/>
                </a:pPr>
                <a:endParaRPr lang="ru-RU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4000" dirty="0" smtClean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ru-RU" sz="3200" dirty="0" smtClean="0"/>
                  <a:t>Переходим на </a:t>
                </a:r>
                <a:r>
                  <a:rPr lang="ru-RU" sz="3200" u="sng" dirty="0" smtClean="0"/>
                  <a:t>шаг 1.</a:t>
                </a:r>
                <a:endParaRPr lang="en-US" sz="3200" u="sng" dirty="0" smtClean="0"/>
              </a:p>
              <a:p>
                <a:pPr marL="0" indent="0">
                  <a:buNone/>
                </a:pPr>
                <a:endParaRPr lang="en-US" sz="3200" u="sng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4752"/>
                <a:ext cx="10515600" cy="4732211"/>
              </a:xfrm>
              <a:blipFill rotWithShape="1">
                <a:blip r:embed="rId2"/>
                <a:stretch>
                  <a:fillRect l="-1507" t="-25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6779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04086"/>
            <a:ext cx="10824713" cy="4372877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Замечание 1. </a:t>
            </a:r>
            <a:r>
              <a:rPr lang="ru-RU" sz="3200" dirty="0" smtClean="0"/>
              <a:t>Если граф несвязный, то поиск в глубину осуществляется для вершин, достижимых из начальной.</a:t>
            </a:r>
          </a:p>
          <a:p>
            <a:endParaRPr lang="ru-RU" sz="3200" b="1" dirty="0"/>
          </a:p>
          <a:p>
            <a:r>
              <a:rPr lang="ru-RU" sz="3200" b="1" dirty="0" smtClean="0"/>
              <a:t>Замечание 2. </a:t>
            </a:r>
            <a:r>
              <a:rPr lang="ru-RU" sz="3200" dirty="0" smtClean="0"/>
              <a:t>Поиск может быть осуществлен и на орграфе. В этом случае необходимо учесть направление дуг.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7887675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8521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2531"/>
                <a:ext cx="10515600" cy="11123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3200" b="1" dirty="0" smtClean="0"/>
                  <a:t>ПРИМЕР</a:t>
                </a:r>
                <a:r>
                  <a:rPr lang="en-US" sz="3200" b="1" dirty="0" smtClean="0"/>
                  <a:t>:</a:t>
                </a:r>
                <a:r>
                  <a:rPr lang="ru-RU" sz="3200" b="1" dirty="0" smtClean="0"/>
                  <a:t> </a:t>
                </a:r>
                <a:r>
                  <a:rPr lang="ru-RU" sz="3200" dirty="0" smtClean="0"/>
                  <a:t>В заданном матрицей смежности графе провести поиск в глубину из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b="1" dirty="0" smtClean="0"/>
                  <a:t>: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2531"/>
                <a:ext cx="10515600" cy="1112301"/>
              </a:xfrm>
              <a:blipFill>
                <a:blip r:embed="rId2"/>
                <a:stretch>
                  <a:fillRect l="-1507" t="-11538" r="-1971" b="-60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810608"/>
              </p:ext>
            </p:extLst>
          </p:nvPr>
        </p:nvGraphicFramePr>
        <p:xfrm>
          <a:off x="4222178" y="2270870"/>
          <a:ext cx="3891454" cy="3627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9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59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59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59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59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59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592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48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8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8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8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8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8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56137" y="3783604"/>
                <a:ext cx="13935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137" y="3783604"/>
                <a:ext cx="139358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959858" y="2179959"/>
                <a:ext cx="4327147" cy="3699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eqAr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858" y="2179959"/>
                <a:ext cx="4327147" cy="36997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1493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2809</Words>
  <Application>Microsoft Office PowerPoint</Application>
  <PresentationFormat>Произвольный</PresentationFormat>
  <Paragraphs>361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ОБХОДЫ</vt:lpstr>
      <vt:lpstr>Основные разделы:</vt:lpstr>
      <vt:lpstr>Презентация PowerPoint</vt:lpstr>
      <vt:lpstr> Поиск в глубину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Поиск в ширину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4.  Элементы теории графов</dc:title>
  <dc:creator>Юхновец</dc:creator>
  <cp:lastModifiedBy>Администратор</cp:lastModifiedBy>
  <cp:revision>170</cp:revision>
  <dcterms:created xsi:type="dcterms:W3CDTF">2017-11-02T18:48:50Z</dcterms:created>
  <dcterms:modified xsi:type="dcterms:W3CDTF">2019-12-03T16:48:42Z</dcterms:modified>
</cp:coreProperties>
</file>