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277" r:id="rId3"/>
    <p:sldId id="279" r:id="rId4"/>
    <p:sldId id="280" r:id="rId5"/>
    <p:sldId id="281" r:id="rId6"/>
    <p:sldId id="282" r:id="rId7"/>
    <p:sldId id="283" r:id="rId8"/>
    <p:sldId id="289" r:id="rId9"/>
    <p:sldId id="294" r:id="rId10"/>
    <p:sldId id="290" r:id="rId11"/>
    <p:sldId id="29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0E2"/>
    <a:srgbClr val="E1DBE9"/>
    <a:srgbClr val="C4B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EDE4-462A-4286-812D-0992A8BA6F5F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E6F6-B29E-402A-92F7-1783AC404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E6F6-B29E-402A-92F7-1783AC4047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2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E0DAE8"/>
            </a:gs>
            <a:gs pos="63000">
              <a:srgbClr val="E8E3EE"/>
            </a:gs>
            <a:gs pos="0">
              <a:schemeClr val="bg1"/>
            </a:gs>
            <a:gs pos="100000">
              <a:srgbClr val="D8D0E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14.09.2023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.emf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Кортежи</a:t>
            </a:r>
            <a:endParaRPr lang="ru-RU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9086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dirty="0" smtClean="0"/>
                  <a:t>В </a:t>
                </a:r>
                <a:r>
                  <a:rPr lang="ru-RU" sz="3200" dirty="0"/>
                  <a:t>частности, если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3200" smtClean="0"/>
                  <a:t>, </a:t>
                </a:r>
              </a:p>
              <a:p>
                <a:pPr marL="0" indent="324000" algn="just">
                  <a:buNone/>
                </a:pPr>
                <a:r>
                  <a:rPr lang="ru-RU" sz="320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  <a:blipFill rotWithShape="1">
                <a:blip r:embed="rId2"/>
                <a:stretch>
                  <a:fillRect t="-1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49250" y="325438"/>
            <a:ext cx="8229600" cy="8509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множества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8269189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152" y="242694"/>
            <a:ext cx="8229600" cy="994122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0016" y="1202616"/>
                <a:ext cx="8583872" cy="525658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324000" algn="just">
                  <a:buNone/>
                </a:pPr>
                <a:endParaRPr lang="ru-RU" sz="6700" b="1" dirty="0" smtClean="0"/>
              </a:p>
              <a:p>
                <a:pPr marL="0" indent="324000" algn="just">
                  <a:buNone/>
                </a:pPr>
                <a:r>
                  <a:rPr lang="ru-RU" sz="6700" b="1" dirty="0" smtClean="0"/>
                  <a:t>ПРИМЕР:</a:t>
                </a:r>
                <a:endParaRPr lang="en-US" sz="6700" b="1" dirty="0"/>
              </a:p>
              <a:p>
                <a:pPr marL="0" indent="324000" algn="just">
                  <a:buNone/>
                </a:pPr>
                <a14:m>
                  <m:oMath xmlns:m="http://schemas.openxmlformats.org/officeDocument/2006/math">
                    <m:r>
                      <a:rPr lang="en-US" sz="58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5800" b="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5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1;2;3;4;5</m:t>
                            </m:r>
                          </m:e>
                        </m:d>
                        <m:r>
                          <a:rPr lang="en-US" sz="58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2;1;3;5;5</m:t>
                            </m:r>
                          </m:e>
                        </m:d>
                        <m:r>
                          <a:rPr lang="en-US" sz="58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3;3;3;3;3</m:t>
                            </m:r>
                          </m:e>
                        </m:d>
                        <m:r>
                          <a:rPr lang="en-US" sz="5800" b="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5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800" b="0" i="1">
                                <a:latin typeface="Cambria Math" panose="02040503050406030204" pitchFamily="18" charset="0"/>
                              </a:rPr>
                              <m:t>3;2;3;4;3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5800" dirty="0"/>
                  <a:t>.</a:t>
                </a:r>
              </a:p>
              <a:p>
                <a:pPr marL="0" indent="324000" algn="just">
                  <a:buNone/>
                </a:pPr>
                <a:r>
                  <a:rPr lang="ru-RU" sz="6700" dirty="0"/>
                  <a:t>Тогда </a:t>
                </a:r>
                <a:endParaRPr lang="ru-RU" sz="6700" dirty="0" smtClean="0"/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5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5800" b="0" i="1">
                              <a:latin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ru-RU" sz="5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8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5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2;1;3</m:t>
                          </m:r>
                        </m:e>
                      </m:d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5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r>
                            <a:rPr lang="ru-RU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5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5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5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2;4</m:t>
                              </m:r>
                            </m:e>
                          </m:d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5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1;5</m:t>
                              </m:r>
                            </m:e>
                          </m:d>
                          <m:r>
                            <a:rPr lang="en-US" sz="5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5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3;3</m:t>
                              </m:r>
                            </m:e>
                          </m:d>
                        </m:e>
                      </m:d>
                      <m:r>
                        <a:rPr lang="en-US" sz="58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5800" dirty="0"/>
              </a:p>
              <a:p>
                <a:pPr marL="0" indent="324000" algn="just">
                  <a:buNone/>
                </a:pPr>
                <a:endParaRPr lang="ru-RU" sz="58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16" y="1202616"/>
                <a:ext cx="8583872" cy="5256584"/>
              </a:xfrm>
              <a:blipFill rotWithShape="1">
                <a:blip r:embed="rId2"/>
                <a:stretch>
                  <a:fillRect r="-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443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9614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/>
              <a:t>Упорядоченное множество (кортеж)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509857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3600" dirty="0" smtClean="0"/>
                  <a:t>		</a:t>
                </a:r>
                <a:r>
                  <a:rPr lang="ru-RU" sz="3600" i="1" dirty="0"/>
                  <a:t>n-</a:t>
                </a:r>
                <a:r>
                  <a:rPr lang="ru-RU" sz="3600" i="1" dirty="0" err="1"/>
                  <a:t>ками</a:t>
                </a:r>
                <a:endParaRPr lang="ru-RU" sz="3600" dirty="0"/>
              </a:p>
              <a:p>
                <a:r>
                  <a:rPr lang="ru-RU" dirty="0" smtClean="0"/>
                  <a:t>(</a:t>
                </a:r>
                <a:r>
                  <a:rPr lang="ru-RU" dirty="0"/>
                  <a:t> </a:t>
                </a:r>
                <a:r>
                  <a:rPr lang="ru-RU" dirty="0" smtClean="0"/>
                  <a:t>) – пустой кортеж.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Два </a:t>
                </a:r>
                <a:r>
                  <a:rPr lang="ru-RU" dirty="0"/>
                  <a:t>конечных кортежа равны, если они имеют одинаковую длину и соответствующие компоненты равны: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i="0" smtClean="0">
                          <a:ea typeface="Cambria Math" panose="02040503050406030204" pitchFamily="18" charset="0"/>
                        </a:rPr>
                        <m:t>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5098578"/>
              </a:xfrm>
              <a:blipFill>
                <a:blip r:embed="rId2"/>
                <a:stretch>
                  <a:fillRect l="-1852" t="-1792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5762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94175"/>
                <a:ext cx="8363272" cy="1230882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r>
                  <a:rPr lang="ru-RU" b="1" dirty="0" smtClean="0"/>
                  <a:t>Прямое произведение </a:t>
                </a:r>
                <a:r>
                  <a:rPr lang="ru-RU" b="1" dirty="0"/>
                  <a:t>множеств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b="1" dirty="0"/>
                  <a:t>и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94175"/>
                <a:ext cx="8363272" cy="1230882"/>
              </a:xfrm>
              <a:blipFill rotWithShape="0">
                <a:blip r:embed="rId4"/>
                <a:stretch>
                  <a:fillRect l="-2332" t="-18317" r="-3644" b="-32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363272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363272" cy="5256584"/>
              </a:xfrm>
              <a:blipFill>
                <a:blip r:embed="rId5"/>
                <a:stretch>
                  <a:fillRect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/>
          <p:cNvGrpSpPr/>
          <p:nvPr/>
        </p:nvGrpSpPr>
        <p:grpSpPr>
          <a:xfrm>
            <a:off x="1331640" y="2389027"/>
            <a:ext cx="7358654" cy="4468973"/>
            <a:chOff x="-41684" y="1700808"/>
            <a:chExt cx="8070068" cy="490102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Объект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5978834"/>
                    </p:ext>
                  </p:extLst>
                </p:nvPr>
              </p:nvGraphicFramePr>
              <p:xfrm>
                <a:off x="1835696" y="2636912"/>
                <a:ext cx="3024336" cy="189370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9" name="CorelDRAW" r:id="rId6" imgW="3456007" imgH="2271028" progId="CorelDraw.Graphic.18">
                        <p:embed/>
                      </p:oleObj>
                    </mc:Choice>
                    <mc:Fallback>
                      <p:oleObj name="CorelDRAW" r:id="rId6" imgW="3456007" imgH="2271028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35696" y="2636912"/>
                              <a:ext cx="3024336" cy="18937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Объект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5978834"/>
                    </p:ext>
                  </p:extLst>
                </p:nvPr>
              </p:nvGraphicFramePr>
              <p:xfrm>
                <a:off x="1835696" y="2636912"/>
                <a:ext cx="3024336" cy="189370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2" name="CorelDRAW" r:id="rId8" imgW="3456007" imgH="2271028" progId="CorelDraw.Graphic.18">
                        <p:embed/>
                      </p:oleObj>
                    </mc:Choice>
                    <mc:Fallback>
                      <p:oleObj name="CorelDRAW" r:id="rId8" imgW="3456007" imgH="2271028" progId="CorelDraw.Graphic.18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35696" y="2636912"/>
                              <a:ext cx="3024336" cy="18937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6" name="Прямая со стрелкой 5"/>
            <p:cNvCxnSpPr/>
            <p:nvPr/>
          </p:nvCxnSpPr>
          <p:spPr>
            <a:xfrm flipV="1">
              <a:off x="971600" y="1772816"/>
              <a:ext cx="0" cy="4104456"/>
            </a:xfrm>
            <a:prstGeom prst="straightConnector1">
              <a:avLst/>
            </a:prstGeom>
            <a:ln w="28575">
              <a:headEnd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683568" y="5525616"/>
              <a:ext cx="6336704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971600" y="2636912"/>
              <a:ext cx="0" cy="1893703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907704" y="5525616"/>
              <a:ext cx="2952328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Левая фигурная скобка 15"/>
            <p:cNvSpPr/>
            <p:nvPr/>
          </p:nvSpPr>
          <p:spPr>
            <a:xfrm>
              <a:off x="457200" y="2636912"/>
              <a:ext cx="442392" cy="1893703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Левая фигурная скобка 17"/>
            <p:cNvSpPr/>
            <p:nvPr/>
          </p:nvSpPr>
          <p:spPr>
            <a:xfrm rot="16200000">
              <a:off x="3159381" y="4401107"/>
              <a:ext cx="448976" cy="2952329"/>
            </a:xfrm>
            <a:prstGeom prst="leftBrace">
              <a:avLst/>
            </a:prstGeom>
            <a:ln w="19050">
              <a:round/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644008" y="2082914"/>
                  <a:ext cx="175334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ru-RU" sz="36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2082914"/>
                  <a:ext cx="1753344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31232" y="4999826"/>
                  <a:ext cx="103326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232" y="4999826"/>
                  <a:ext cx="1033264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42679" y="6047832"/>
                  <a:ext cx="41036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ru-RU" sz="36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679" y="6047831"/>
                  <a:ext cx="410369" cy="55399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0423" y="3326649"/>
                  <a:ext cx="103326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ru-RU" sz="32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3" y="3326649"/>
                  <a:ext cx="1033264" cy="49244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9566" y="3271046"/>
                  <a:ext cx="43762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ru-RU" sz="36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" y="3271046"/>
                  <a:ext cx="437620" cy="55399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88224" y="5384828"/>
                  <a:ext cx="144016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5384828"/>
                  <a:ext cx="1440160" cy="49244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-41684" y="1700808"/>
                  <a:ext cx="144016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684" y="1700808"/>
                  <a:ext cx="1440160" cy="49244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13791" y="5572854"/>
                  <a:ext cx="103326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91" y="5572854"/>
                  <a:ext cx="1033264" cy="49244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89851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988840"/>
                <a:ext cx="8964488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i="1" dirty="0" smtClean="0"/>
                  <a:t> </a:t>
                </a:r>
                <a:r>
                  <a:rPr lang="ru-RU" dirty="0" smtClean="0"/>
                  <a:t>: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   Тогда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В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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{(1, 1), (1, 2), (3, 1), (3, 2), (4, 1), (4, 2)}.</a:t>
                </a:r>
              </a:p>
              <a:p>
                <a:pPr marL="0" indent="0">
                  <a:buNone/>
                </a:pP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А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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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 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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</a:t>
                </a:r>
                <a:r>
                  <a:rPr lang="ru-RU" dirty="0"/>
                  <a:t>. </a:t>
                </a:r>
              </a:p>
              <a:p>
                <a:endParaRPr lang="ru-RU" dirty="0" smtClean="0"/>
              </a:p>
              <a:p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988840"/>
                <a:ext cx="8964488" cy="5400600"/>
              </a:xfrm>
              <a:blipFill>
                <a:blip r:embed="rId2"/>
                <a:stretch>
                  <a:fillRect l="-1700" t="-1354" r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457200" y="188640"/>
                <a:ext cx="8363272" cy="12308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b="1" dirty="0" smtClean="0"/>
                  <a:t>Прямое произведение </a:t>
                </a:r>
                <a:r>
                  <a:rPr lang="ru-RU" b="1" dirty="0"/>
                  <a:t>множеств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b="1" dirty="0"/>
                  <a:t>и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8640"/>
                <a:ext cx="8363272" cy="1230882"/>
              </a:xfrm>
              <a:prstGeom prst="rect">
                <a:avLst/>
              </a:prstGeom>
              <a:blipFill rotWithShape="0">
                <a:blip r:embed="rId3"/>
                <a:stretch>
                  <a:fillRect l="-2332" t="-18317" r="-3644" b="-31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242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02792" cy="115212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Прямое произведение множеств </a:t>
            </a: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 …, </a:t>
            </a: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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ru-RU" dirty="0" smtClean="0"/>
              <a:t>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2564904"/>
                <a:ext cx="8229600" cy="4680520"/>
              </a:xfrm>
            </p:spPr>
            <p:txBody>
              <a:bodyPr>
                <a:normAutofit/>
              </a:bodyPr>
              <a:lstStyle/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4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4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4000" dirty="0" smtClean="0"/>
                  <a:t> .</a:t>
                </a:r>
                <a:endParaRPr lang="ru-RU" sz="4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564904"/>
                <a:ext cx="8229600" cy="46805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376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72575"/>
            <a:ext cx="7920000" cy="720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Степень </a:t>
            </a:r>
            <a:r>
              <a:rPr lang="ru-RU" b="1" dirty="0"/>
              <a:t>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68052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 smtClean="0"/>
              <a:t>Будем </a:t>
            </a:r>
            <a:r>
              <a:rPr lang="ru-RU" sz="3600" dirty="0"/>
              <a:t>полагать, что </a:t>
            </a:r>
            <a:r>
              <a:rPr lang="ru-RU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sz="36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ru-RU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sz="3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</a:t>
            </a:r>
            <a:r>
              <a:rPr lang="ru-RU" sz="36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= {( )}.</a:t>
            </a:r>
          </a:p>
          <a:p>
            <a:endParaRPr lang="ru-RU" sz="36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755576" y="1844824"/>
            <a:ext cx="6509573" cy="1519588"/>
            <a:chOff x="430524" y="1700808"/>
            <a:chExt cx="6509573" cy="1519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0524" y="1748516"/>
                  <a:ext cx="46805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24" y="1748516"/>
                  <a:ext cx="4680520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720276" y="1700808"/>
                  <a:ext cx="121982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76" y="1700808"/>
                  <a:ext cx="1219821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Правая фигурная скобка 7"/>
            <p:cNvSpPr/>
            <p:nvPr/>
          </p:nvSpPr>
          <p:spPr>
            <a:xfrm rot="5400000">
              <a:off x="3097396" y="1030779"/>
              <a:ext cx="409728" cy="2933128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79694" y="2635621"/>
                  <a:ext cx="14401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3200" dirty="0" smtClean="0"/>
                    <a:t> </a:t>
                  </a:r>
                  <a:r>
                    <a:rPr lang="ru-RU" sz="3200" dirty="0" smtClean="0"/>
                    <a:t>раз</a:t>
                  </a:r>
                  <a:endParaRPr lang="ru-RU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94" y="2635621"/>
                  <a:ext cx="144016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06798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</a:t>
            </a:r>
            <a:r>
              <a:rPr lang="ru-RU" b="1" dirty="0"/>
              <a:t>кортежа </a:t>
            </a:r>
            <a:endParaRPr lang="ru-RU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568952" cy="4680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600" dirty="0" smtClean="0"/>
                  <a:t>    </a:t>
                </a:r>
                <a:r>
                  <a:rPr lang="ru-RU" sz="3600" b="1" i="1" dirty="0" smtClean="0"/>
                  <a:t>Проекцие</a:t>
                </a:r>
                <a:r>
                  <a:rPr lang="ru-RU" sz="3600" dirty="0" smtClean="0"/>
                  <a:t>й </a:t>
                </a:r>
                <a:r>
                  <a:rPr lang="ru-RU" sz="3600" dirty="0"/>
                  <a:t>кортежа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36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3600" dirty="0"/>
                  <a:t>, на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3600" dirty="0" smtClean="0"/>
                  <a:t>-</a:t>
                </a:r>
                <a:r>
                  <a:rPr lang="ru-RU" sz="3600" dirty="0"/>
                  <a:t>ю ось (обозначение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600" dirty="0"/>
                  <a:t>) называется его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600" dirty="0" smtClean="0"/>
                  <a:t>-</a:t>
                </a:r>
                <a:r>
                  <a:rPr lang="ru-RU" sz="3600" dirty="0"/>
                  <a:t>я компонента. Проекцией кортежа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на оси с номерами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3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600" dirty="0"/>
                  <a:t>, называется кортеж  длиной </a:t>
                </a:r>
                <a:r>
                  <a:rPr lang="en-US" sz="3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ru-RU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36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sSub>
                          <m:sSubPr>
                            <m:ctrlPr>
                              <a:rPr lang="ru-RU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6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3600" dirty="0"/>
              </a:p>
              <a:p>
                <a:endParaRPr lang="ru-RU" sz="3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568952" cy="4680520"/>
              </a:xfrm>
              <a:blipFill rotWithShape="1">
                <a:blip r:embed="rId2"/>
                <a:stretch>
                  <a:fillRect l="-2134" t="-1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7802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69037"/>
            <a:ext cx="7886700" cy="4707927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sz="3600" dirty="0" smtClean="0"/>
              <a:t>  Операция проекции </a:t>
            </a:r>
            <a:r>
              <a:rPr lang="ru-RU" sz="3600" dirty="0"/>
              <a:t>множества </a:t>
            </a:r>
            <a:r>
              <a:rPr lang="ru-RU" sz="3600" dirty="0" smtClean="0"/>
              <a:t>может </a:t>
            </a:r>
            <a:r>
              <a:rPr lang="ru-RU" sz="3600" dirty="0"/>
              <a:t>применяться лишь к таким множествам, элементами которого являются кортежи одинаковой длины. </a:t>
            </a:r>
          </a:p>
          <a:p>
            <a:pPr algn="just"/>
            <a:endParaRPr lang="ru-RU" sz="36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множества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529745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</p:spPr>
            <p:txBody>
              <a:bodyPr>
                <a:normAutofit/>
              </a:bodyPr>
              <a:lstStyle/>
              <a:p>
                <a:pPr marL="0" indent="324000" algn="just">
                  <a:buNone/>
                </a:pP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 smtClean="0"/>
                  <a:t>– множество </a:t>
                </a:r>
                <a:r>
                  <a:rPr lang="ru-RU" sz="3200" dirty="0"/>
                  <a:t>кортежей одинаковой длины. Тогда проекция множества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/>
                  <a:t> на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3200" dirty="0"/>
                  <a:t>-</a:t>
                </a:r>
                <a:r>
                  <a:rPr lang="ru-RU" sz="3200" dirty="0" err="1"/>
                  <a:t>ую</a:t>
                </a:r>
                <a:r>
                  <a:rPr lang="ru-RU" sz="3200" dirty="0"/>
                  <a:t> ось </a:t>
                </a:r>
                <a:r>
                  <a:rPr lang="ru-RU" sz="3200" dirty="0" smtClean="0"/>
                  <a:t>- это </a:t>
                </a:r>
                <a:r>
                  <a:rPr lang="ru-RU" sz="3200" dirty="0"/>
                  <a:t>множество проекций всех векторов из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/>
                  <a:t> на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-ую </a:t>
                </a:r>
                <a:r>
                  <a:rPr lang="ru-RU" sz="3200" dirty="0"/>
                  <a:t>ось: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пр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</a:p>
              <a:p>
                <a:pPr marL="0" indent="324000" algn="just">
                  <a:buNone/>
                </a:pPr>
                <a:r>
                  <a:rPr lang="ru-RU" sz="3200" dirty="0" smtClean="0"/>
                  <a:t>Аналогично определяется проекция множества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 smtClean="0"/>
                  <a:t> на несколько осей:</a:t>
                </a:r>
              </a:p>
              <a:p>
                <a:pPr marL="0" indent="3240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пр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b/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324000" algn="just">
                  <a:buNone/>
                </a:pP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4" y="1175712"/>
                <a:ext cx="8424936" cy="5682288"/>
              </a:xfrm>
              <a:blipFill rotWithShape="1">
                <a:blip r:embed="rId2"/>
                <a:stretch>
                  <a:fillRect l="-1809" t="-1288" r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49250" y="325438"/>
            <a:ext cx="8229600" cy="8509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b="1" dirty="0" smtClean="0"/>
              <a:t>Проекция множества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6966842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764</TotalTime>
  <Words>487</Words>
  <Application>Microsoft Office PowerPoint</Application>
  <PresentationFormat>Экран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CorelDRAW</vt:lpstr>
      <vt:lpstr>Кортежи</vt:lpstr>
      <vt:lpstr>Упорядоченное множество (кортеж)</vt:lpstr>
      <vt:lpstr>Прямое произведение множеств A и B</vt:lpstr>
      <vt:lpstr>Презентация PowerPoint</vt:lpstr>
      <vt:lpstr>Прямое произведение множеств А1, А2, …, Аr, rN </vt:lpstr>
      <vt:lpstr>Степень множества</vt:lpstr>
      <vt:lpstr>Проекция кортежа </vt:lpstr>
      <vt:lpstr>Проекция множества </vt:lpstr>
      <vt:lpstr>Проекция множества </vt:lpstr>
      <vt:lpstr>Проекция множества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БНН</cp:lastModifiedBy>
  <cp:revision>78</cp:revision>
  <dcterms:created xsi:type="dcterms:W3CDTF">2014-02-19T13:51:06Z</dcterms:created>
  <dcterms:modified xsi:type="dcterms:W3CDTF">2023-09-14T12:52:21Z</dcterms:modified>
</cp:coreProperties>
</file>