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77" r:id="rId3"/>
    <p:sldId id="279" r:id="rId4"/>
    <p:sldId id="280" r:id="rId5"/>
    <p:sldId id="281" r:id="rId6"/>
    <p:sldId id="282" r:id="rId7"/>
    <p:sldId id="300" r:id="rId8"/>
    <p:sldId id="286" r:id="rId9"/>
    <p:sldId id="285" r:id="rId10"/>
    <p:sldId id="304" r:id="rId11"/>
    <p:sldId id="301" r:id="rId12"/>
    <p:sldId id="287" r:id="rId13"/>
    <p:sldId id="288" r:id="rId14"/>
    <p:sldId id="289" r:id="rId15"/>
    <p:sldId id="290" r:id="rId16"/>
    <p:sldId id="302" r:id="rId17"/>
    <p:sldId id="303" r:id="rId18"/>
    <p:sldId id="291" r:id="rId19"/>
    <p:sldId id="292" r:id="rId20"/>
    <p:sldId id="293" r:id="rId21"/>
    <p:sldId id="295" r:id="rId22"/>
    <p:sldId id="296" r:id="rId23"/>
    <p:sldId id="297" r:id="rId24"/>
    <p:sldId id="29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60"/>
  </p:normalViewPr>
  <p:slideViewPr>
    <p:cSldViewPr>
      <p:cViewPr varScale="1">
        <p:scale>
          <a:sx n="87" d="100"/>
          <a:sy n="87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EAE5EF"/>
            </a:gs>
            <a:gs pos="83000">
              <a:srgbClr val="DDD6E6"/>
            </a:gs>
            <a:gs pos="100000">
              <a:srgbClr val="D6CDE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Соответствия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3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8964488" cy="490066"/>
              </a:xfrm>
            </p:spPr>
            <p:txBody>
              <a:bodyPr>
                <a:noAutofit/>
              </a:bodyPr>
              <a:lstStyle/>
              <a:p>
                <a:r>
                  <a:rPr lang="ru-RU" sz="2800" b="1" dirty="0"/>
                  <a:t>Геометрическое </a:t>
                </a:r>
                <a:r>
                  <a:rPr lang="ru-RU" sz="2800" b="1" dirty="0"/>
                  <a:t>представление </a:t>
                </a:r>
                <a:r>
                  <a:rPr lang="ru-RU" sz="2800" b="1" dirty="0"/>
                  <a:t>соответствий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8964488" cy="490066"/>
              </a:xfrm>
              <a:blipFill rotWithShape="1">
                <a:blip r:embed="rId2"/>
                <a:stretch>
                  <a:fillRect t="-12500" b="-4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9036496" cy="5145435"/>
              </a:xfrm>
            </p:spPr>
            <p:txBody>
              <a:bodyPr/>
              <a:lstStyle/>
              <a:p>
                <a:r>
                  <a:rPr lang="ru-RU" sz="2800" dirty="0"/>
                  <a:t>Соответствие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/>
                        </m:ctrlPr>
                      </m:sSubSupPr>
                      <m:e>
                        <m:r>
                          <a:rPr lang="en-US" sz="2800"/>
                          <m:t>𝒒</m:t>
                        </m:r>
                      </m:e>
                      <m:sub/>
                      <m:sup>
                        <m:r>
                          <a:rPr lang="en-US" sz="2800"/>
                          <m:t>−</m:t>
                        </m:r>
                        <m:r>
                          <a:rPr lang="en-US" sz="2800"/>
                          <m:t>𝟏</m:t>
                        </m:r>
                      </m:sup>
                    </m:sSubSup>
                  </m:oMath>
                </a14:m>
                <a:r>
                  <a:rPr lang="ru-RU" sz="2800" dirty="0"/>
                  <a:t> называется обратным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/>
                    </m:sSub>
                    <m:r>
                      <m:rPr>
                        <m:nor/>
                      </m:rPr>
                      <a:rPr lang="ru-RU" sz="2800" b="0" i="0" dirty="0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u-RU" sz="2800" dirty="0"/>
                      <m:t>если 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/>
                        </m:sSub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ru-RU" sz="2800" dirty="0"/>
                      <m:t>тогда </m:t>
                    </m:r>
                    <m:r>
                      <m:rPr>
                        <m:nor/>
                      </m:rPr>
                      <a:rPr lang="ru-RU" sz="2800" dirty="0"/>
                      <m:t>и только тогда, когда</m:t>
                    </m:r>
                  </m:oMath>
                </a14:m>
                <a:endParaRPr lang="ru-RU" sz="28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800" dirty="0"/>
                      <m:t> 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/>
                    </m:sSub>
                    <m:r>
                      <m:rPr>
                        <m:nor/>
                      </m:rPr>
                      <a:rPr lang="ru-RU" sz="2800" dirty="0"/>
                      <m:t>, то есть </m:t>
                    </m:r>
                  </m:oMath>
                </a14:m>
                <a:endParaRPr lang="ru-RU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/>
                        </m:sSub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d>
                          <m:dPr>
                            <m:ctrlPr>
                              <a:rPr lang="ru-RU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/>
                        </m:sSub>
                      </m:e>
                    </m:d>
                    <m:r>
                      <m:rPr>
                        <m:nor/>
                      </m:rPr>
                      <a:rPr lang="ru-RU" sz="2800" dirty="0"/>
                      <m:t>.</m:t>
                    </m:r>
                  </m:oMath>
                </a14:m>
                <a:endParaRPr lang="ru-RU" sz="2800" dirty="0" smtClean="0"/>
              </a:p>
              <a:p>
                <a:r>
                  <a:rPr lang="ru-RU" sz="2800" dirty="0"/>
                  <a:t>Графиком </a:t>
                </a:r>
                <a:r>
                  <a:rPr lang="ru-RU" sz="2800" dirty="0"/>
                  <a:t>обратного соответствия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u-RU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/>
                  <a:t>является 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ru-RU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8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</m:oMath>
                </a14:m>
                <a:endParaRPr lang="ru-RU" sz="2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9036496" cy="5145435"/>
              </a:xfrm>
              <a:blipFill rotWithShape="1">
                <a:blip r:embed="rId3"/>
                <a:stretch>
                  <a:fillRect l="-1215" t="-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1530229" y="4166284"/>
            <a:ext cx="4890686" cy="2292873"/>
            <a:chOff x="1041441" y="2456262"/>
            <a:chExt cx="6958135" cy="367045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041441" y="2476956"/>
              <a:ext cx="3168351" cy="3649762"/>
              <a:chOff x="557556" y="2636911"/>
              <a:chExt cx="3402377" cy="3649762"/>
            </a:xfrm>
          </p:grpSpPr>
          <p:cxnSp>
            <p:nvCxnSpPr>
              <p:cNvPr id="18" name="Прямая со стрелкой 17"/>
              <p:cNvCxnSpPr/>
              <p:nvPr/>
            </p:nvCxnSpPr>
            <p:spPr>
              <a:xfrm>
                <a:off x="1043608" y="3140968"/>
                <a:ext cx="0" cy="2520280"/>
              </a:xfrm>
              <a:prstGeom prst="straightConnector1">
                <a:avLst/>
              </a:prstGeom>
              <a:ln w="28575">
                <a:headEnd type="oval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043608" y="3140968"/>
                <a:ext cx="2448272" cy="2520280"/>
              </a:xfrm>
              <a:prstGeom prst="straightConnector1">
                <a:avLst/>
              </a:prstGeom>
              <a:ln w="28575">
                <a:headEnd type="none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H="1">
                <a:off x="1043607" y="3140968"/>
                <a:ext cx="2448273" cy="2520280"/>
              </a:xfrm>
              <a:prstGeom prst="straightConnector1">
                <a:avLst/>
              </a:prstGeom>
              <a:ln w="28575">
                <a:headEnd type="oval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Овал 20"/>
              <p:cNvSpPr/>
              <p:nvPr/>
            </p:nvSpPr>
            <p:spPr>
              <a:xfrm>
                <a:off x="971596" y="5661248"/>
                <a:ext cx="144020" cy="1396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3455874" y="5656913"/>
                <a:ext cx="144019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7556" y="2636912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/>
                  <a:t>1</a:t>
                </a:r>
                <a:endParaRPr lang="ru-RU" sz="4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35918" y="2636911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2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99893" y="5416208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5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1906" y="5517232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3</a:t>
                </a: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831225" y="2456262"/>
              <a:ext cx="3168351" cy="3649762"/>
              <a:chOff x="4449680" y="2458902"/>
              <a:chExt cx="3168351" cy="3649762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>
                <a:off x="4902300" y="2962959"/>
                <a:ext cx="0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4902300" y="2962959"/>
                <a:ext cx="2279872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4902299" y="2962959"/>
                <a:ext cx="2279873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Овал 9"/>
              <p:cNvSpPr/>
              <p:nvPr/>
            </p:nvSpPr>
            <p:spPr>
              <a:xfrm>
                <a:off x="4835241" y="5483239"/>
                <a:ext cx="134114" cy="1396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7148643" y="5478904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49680" y="2458903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/>
                  <a:t>1</a:t>
                </a:r>
                <a:endParaRPr lang="ru-RU" sz="4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23181" y="2458902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2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82756" y="5238199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81667" y="5339223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3</a:t>
                </a:r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7139896" y="2890951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825964" y="2843622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8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3200" b="1" dirty="0" smtClean="0"/>
              <a:t>Примеры соответствий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i="1" dirty="0" smtClean="0"/>
                  <a:t>Англо-русский словарь</a:t>
                </a:r>
              </a:p>
              <a:p>
                <a:r>
                  <a:rPr lang="ru-RU" dirty="0"/>
                  <a:t>кодирование букв азбукой </a:t>
                </a:r>
                <a:r>
                  <a:rPr lang="ru-RU" dirty="0" smtClean="0"/>
                  <a:t>Морзе</a:t>
                </a:r>
              </a:p>
              <a:p>
                <a:r>
                  <a:rPr lang="ru-RU" dirty="0" smtClean="0"/>
                  <a:t>представления </a:t>
                </a:r>
                <a:r>
                  <a:rPr lang="ru-RU" dirty="0"/>
                  <a:t>чисел в различных системах </a:t>
                </a:r>
                <a:r>
                  <a:rPr lang="ru-RU" dirty="0" smtClean="0"/>
                  <a:t>счисления</a:t>
                </a:r>
              </a:p>
              <a:p>
                <a:r>
                  <a:rPr lang="ru-RU" dirty="0" smtClean="0"/>
                  <a:t>секретные шифры</a:t>
                </a:r>
              </a:p>
              <a:p>
                <a:r>
                  <a:rPr lang="ru-RU" i="1" dirty="0"/>
                  <a:t>кодирование телефонов г.</a:t>
                </a:r>
                <a:r>
                  <a:rPr lang="en-US" i="1" dirty="0"/>
                  <a:t> </a:t>
                </a:r>
                <a:r>
                  <a:rPr lang="ru-RU" i="1" dirty="0" smtClean="0"/>
                  <a:t>Минска</a:t>
                </a:r>
              </a:p>
              <a:p>
                <a:r>
                  <a:rPr lang="ru-RU" dirty="0"/>
                  <a:t>Множество всех векторов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3600" b="1" dirty="0" smtClean="0"/>
              <a:t>Композиция</a:t>
            </a:r>
            <a:r>
              <a:rPr lang="ru-RU" sz="3600" dirty="0" smtClean="0"/>
              <a:t> </a:t>
            </a:r>
            <a:r>
              <a:rPr lang="ru-RU" sz="3600" dirty="0"/>
              <a:t>двух соответствий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12241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1224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3573016"/>
                <a:ext cx="3657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36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73016"/>
                <a:ext cx="3657924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2996952"/>
                <a:ext cx="19908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996952"/>
                <a:ext cx="199086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4138888"/>
                <a:ext cx="19427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138888"/>
                <a:ext cx="194277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0800000">
                <a:off x="6546555" y="1475430"/>
                <a:ext cx="944554" cy="1098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546555" y="1475430"/>
                <a:ext cx="944554" cy="10988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Обозначения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ru-RU" dirty="0" smtClean="0"/>
                  <a:t>Композиция соответствий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ru-RU" dirty="0" smtClean="0"/>
                  <a:t>	</a:t>
                </a:r>
                <a:endParaRPr lang="ru-RU" i="1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рафик </a:t>
                </a:r>
                <a:r>
                  <a:rPr lang="ru-RU" dirty="0"/>
                  <a:t>композиции соответствий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b="1" dirty="0" smtClean="0"/>
                  <a:t>   </a:t>
                </a: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de-DE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434282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sz="3200" dirty="0" smtClean="0"/>
                  <a:t>Пусть </a:t>
                </a:r>
                <a:r>
                  <a:rPr lang="ru-RU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3200" dirty="0"/>
                  <a:t> – множество </a:t>
                </a:r>
                <a:r>
                  <a:rPr lang="ru-RU" sz="3200" dirty="0" smtClean="0"/>
                  <a:t>людей</a:t>
                </a:r>
                <a:br>
                  <a:rPr lang="ru-RU" sz="3200" dirty="0" smtClean="0"/>
                </a:b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множество </a:t>
                </a:r>
                <a:r>
                  <a:rPr lang="ru-RU" sz="3200" dirty="0"/>
                  <a:t>его детей. </a:t>
                </a:r>
                <a:r>
                  <a:rPr lang="ru-RU" sz="3200" dirty="0" smtClean="0"/>
                  <a:t/>
                </a:r>
                <a:br>
                  <a:rPr lang="ru-RU" sz="3200" dirty="0" smtClean="0"/>
                </a:br>
                <a:r>
                  <a:rPr lang="ru-RU" sz="3200" dirty="0" smtClean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внуков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правнуков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; </a:t>
                </a:r>
                <a:r>
                  <a:rPr lang="ru-RU" sz="3200" dirty="0" smtClean="0"/>
                  <a:t/>
                </a:r>
                <a:br>
                  <a:rPr lang="ru-RU" sz="32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родителей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 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434282"/>
              </a:xfrm>
              <a:blipFill rotWithShape="0">
                <a:blip r:embed="rId2"/>
                <a:stretch>
                  <a:fillRect t="-6266" b="-11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18" name="Группа 4117"/>
          <p:cNvGrpSpPr/>
          <p:nvPr/>
        </p:nvGrpSpPr>
        <p:grpSpPr>
          <a:xfrm>
            <a:off x="1331640" y="2924944"/>
            <a:ext cx="6705089" cy="3002664"/>
            <a:chOff x="1035263" y="2950402"/>
            <a:chExt cx="7137137" cy="3265238"/>
          </a:xfrm>
        </p:grpSpPr>
        <p:sp>
          <p:nvSpPr>
            <p:cNvPr id="4" name="Овал 3"/>
            <p:cNvSpPr/>
            <p:nvPr/>
          </p:nvSpPr>
          <p:spPr>
            <a:xfrm>
              <a:off x="1331640" y="3861048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483768" y="3207632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1763688" y="472514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059832" y="400506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139952" y="5661248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292080" y="4099786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084168" y="3050050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596336" y="3717032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472514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5724128" y="5373216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4" idx="5"/>
              <a:endCxn id="7" idx="1"/>
            </p:cNvCxnSpPr>
            <p:nvPr/>
          </p:nvCxnSpPr>
          <p:spPr>
            <a:xfrm>
              <a:off x="1446113" y="3983973"/>
              <a:ext cx="337215" cy="76226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4" idx="6"/>
              <a:endCxn id="8" idx="2"/>
            </p:cNvCxnSpPr>
            <p:nvPr/>
          </p:nvCxnSpPr>
          <p:spPr>
            <a:xfrm>
              <a:off x="1465753" y="3933056"/>
              <a:ext cx="1594079" cy="14401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6" idx="3"/>
              <a:endCxn id="7" idx="7"/>
            </p:cNvCxnSpPr>
            <p:nvPr/>
          </p:nvCxnSpPr>
          <p:spPr>
            <a:xfrm flipH="1">
              <a:off x="1878161" y="3330557"/>
              <a:ext cx="625247" cy="141567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6" idx="5"/>
              <a:endCxn id="8" idx="1"/>
            </p:cNvCxnSpPr>
            <p:nvPr/>
          </p:nvCxnSpPr>
          <p:spPr>
            <a:xfrm>
              <a:off x="2598241" y="3330557"/>
              <a:ext cx="481231" cy="69559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7" idx="5"/>
              <a:endCxn id="9" idx="2"/>
            </p:cNvCxnSpPr>
            <p:nvPr/>
          </p:nvCxnSpPr>
          <p:spPr>
            <a:xfrm>
              <a:off x="1878161" y="4848069"/>
              <a:ext cx="2261791" cy="8851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5"/>
            </p:cNvCxnSpPr>
            <p:nvPr/>
          </p:nvCxnSpPr>
          <p:spPr>
            <a:xfrm>
              <a:off x="4254425" y="5784173"/>
              <a:ext cx="677615" cy="28803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4" idx="4"/>
            </p:cNvCxnSpPr>
            <p:nvPr/>
          </p:nvCxnSpPr>
          <p:spPr>
            <a:xfrm flipH="1">
              <a:off x="5422207" y="5517232"/>
              <a:ext cx="368978" cy="52514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Прямая со стрелкой 4095"/>
            <p:cNvCxnSpPr>
              <a:stCxn id="8" idx="6"/>
              <a:endCxn id="14" idx="1"/>
            </p:cNvCxnSpPr>
            <p:nvPr/>
          </p:nvCxnSpPr>
          <p:spPr>
            <a:xfrm>
              <a:off x="3193945" y="4077072"/>
              <a:ext cx="2549823" cy="131723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Прямая со стрелкой 4098"/>
            <p:cNvCxnSpPr>
              <a:stCxn id="10" idx="3"/>
              <a:endCxn id="9" idx="7"/>
            </p:cNvCxnSpPr>
            <p:nvPr/>
          </p:nvCxnSpPr>
          <p:spPr>
            <a:xfrm flipH="1">
              <a:off x="4254425" y="4222711"/>
              <a:ext cx="1057295" cy="145962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1" name="Прямая со стрелкой 4100"/>
            <p:cNvCxnSpPr>
              <a:stCxn id="13" idx="3"/>
              <a:endCxn id="14" idx="6"/>
            </p:cNvCxnSpPr>
            <p:nvPr/>
          </p:nvCxnSpPr>
          <p:spPr>
            <a:xfrm flipH="1">
              <a:off x="5858241" y="4848069"/>
              <a:ext cx="1325687" cy="59715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Прямая со стрелкой 4102"/>
            <p:cNvCxnSpPr>
              <a:endCxn id="13" idx="5"/>
            </p:cNvCxnSpPr>
            <p:nvPr/>
          </p:nvCxnSpPr>
          <p:spPr>
            <a:xfrm flipH="1" flipV="1">
              <a:off x="7278761" y="4848069"/>
              <a:ext cx="893639" cy="66916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Прямая со стрелкой 4104"/>
            <p:cNvCxnSpPr>
              <a:endCxn id="13" idx="0"/>
            </p:cNvCxnSpPr>
            <p:nvPr/>
          </p:nvCxnSpPr>
          <p:spPr>
            <a:xfrm>
              <a:off x="7183928" y="2950402"/>
              <a:ext cx="47417" cy="177474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Прямая со стрелкой 4106"/>
            <p:cNvCxnSpPr>
              <a:stCxn id="11" idx="3"/>
              <a:endCxn id="10" idx="7"/>
            </p:cNvCxnSpPr>
            <p:nvPr/>
          </p:nvCxnSpPr>
          <p:spPr>
            <a:xfrm flipH="1">
              <a:off x="5406553" y="3172975"/>
              <a:ext cx="697255" cy="94790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Прямая со стрелкой 4109"/>
            <p:cNvCxnSpPr>
              <a:stCxn id="12" idx="2"/>
              <a:endCxn id="10" idx="6"/>
            </p:cNvCxnSpPr>
            <p:nvPr/>
          </p:nvCxnSpPr>
          <p:spPr>
            <a:xfrm flipH="1">
              <a:off x="5426193" y="3789040"/>
              <a:ext cx="2170143" cy="3827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5" name="TextBox 4114"/>
                <p:cNvSpPr txBox="1"/>
                <p:nvPr/>
              </p:nvSpPr>
              <p:spPr>
                <a:xfrm>
                  <a:off x="1035263" y="3426419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4115" name="TextBox 4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263" y="3426419"/>
                  <a:ext cx="363433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6" name="TextBox 4115"/>
                <p:cNvSpPr txBox="1"/>
                <p:nvPr/>
              </p:nvSpPr>
              <p:spPr>
                <a:xfrm>
                  <a:off x="1137162" y="4853509"/>
                  <a:ext cx="8976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16" name="TextBox 4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162" y="4853509"/>
                  <a:ext cx="897682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7" name="TextBox 4116"/>
                <p:cNvSpPr txBox="1"/>
                <p:nvPr/>
              </p:nvSpPr>
              <p:spPr>
                <a:xfrm>
                  <a:off x="3535369" y="5784753"/>
                  <a:ext cx="9534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17" name="TextBox 4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69" y="5784753"/>
                  <a:ext cx="95346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Функции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606240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sz="3400" dirty="0" smtClean="0"/>
                  <a:t>Пусть </a:t>
                </a:r>
                <a:r>
                  <a:rPr lang="en-US" sz="3400" dirty="0"/>
                  <a:t>f</a:t>
                </a:r>
                <a:r>
                  <a:rPr lang="ru-RU" sz="3400" dirty="0"/>
                  <a:t>: </a:t>
                </a:r>
                <a14:m>
                  <m:oMath xmlns:m="http://schemas.openxmlformats.org/officeDocument/2006/math">
                    <m:r>
                      <a:rPr lang="en-US" sz="3400">
                        <a:latin typeface="Cambria Math"/>
                      </a:rPr>
                      <m:t>𝑋</m:t>
                    </m:r>
                    <m:r>
                      <a:rPr lang="en-US" sz="3400">
                        <a:latin typeface="Cambria Math"/>
                      </a:rPr>
                      <m:t>→</m:t>
                    </m:r>
                    <m:r>
                      <a:rPr lang="en-US" sz="3400">
                        <a:latin typeface="Cambria Math"/>
                      </a:rPr>
                      <m:t>𝑌</m:t>
                    </m:r>
                  </m:oMath>
                </a14:m>
                <a:r>
                  <a:rPr lang="ru-RU" sz="3400" dirty="0"/>
                  <a:t>– функция</a:t>
                </a:r>
                <a:endParaRPr lang="en-US" sz="3400" dirty="0"/>
              </a:p>
              <a:p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ru-RU" sz="3400" dirty="0" smtClean="0"/>
                  <a:t>- область </a:t>
                </a:r>
                <a:r>
                  <a:rPr lang="ru-RU" sz="3400" dirty="0"/>
                  <a:t>определения функции </a:t>
                </a:r>
                <a:endParaRPr lang="ru-RU" sz="3400" dirty="0" smtClean="0"/>
              </a:p>
              <a:p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ru-RU" sz="3400" dirty="0"/>
                  <a:t> </a:t>
                </a:r>
                <a:r>
                  <a:rPr lang="ru-RU" sz="3400" dirty="0" smtClean="0"/>
                  <a:t>- область </a:t>
                </a:r>
                <a:r>
                  <a:rPr lang="ru-RU" sz="3400" dirty="0"/>
                  <a:t>значений функции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. </a:t>
                </a:r>
                <a:endParaRPr lang="ru-RU" sz="3400" dirty="0" smtClean="0"/>
              </a:p>
              <a:p>
                <a:r>
                  <a:rPr lang="ru-RU" sz="3400" dirty="0" smtClean="0"/>
                  <a:t>Каждому </a:t>
                </a:r>
                <a:r>
                  <a:rPr lang="ru-RU" sz="3400" dirty="0"/>
                  <a:t>элементу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 smtClean="0"/>
                  <a:t>  ставит </a:t>
                </a:r>
                <a:r>
                  <a:rPr lang="ru-RU" sz="3400" dirty="0"/>
                  <a:t>в соответствие единственный элемент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sz="3400" dirty="0"/>
                  <a:t>. Это обозначается записью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400" dirty="0" smtClean="0"/>
                  <a:t>либо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400" b="1" dirty="0" smtClean="0"/>
                  <a:t> </a:t>
                </a:r>
                <a:r>
                  <a:rPr lang="ru-RU" sz="3400" dirty="0" smtClean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6062400"/>
              </a:xfrm>
              <a:blipFill>
                <a:blip r:embed="rId2"/>
                <a:stretch>
                  <a:fillRect l="-1708"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sz="3400" dirty="0" smtClean="0"/>
                  <a:t>Пусть </a:t>
                </a:r>
                <a:r>
                  <a:rPr lang="ru-RU" sz="3400" dirty="0"/>
                  <a:t>даны функции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ru-RU" sz="3400" dirty="0" smtClean="0"/>
                  <a:t>и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3400" dirty="0"/>
                  <a:t>. Функция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ru-RU" sz="3400" dirty="0" smtClean="0"/>
                  <a:t>является </a:t>
                </a:r>
                <a:r>
                  <a:rPr lang="ru-RU" sz="3400" i="1" dirty="0">
                    <a:solidFill>
                      <a:srgbClr val="C00000"/>
                    </a:solidFill>
                  </a:rPr>
                  <a:t>композицией</a:t>
                </a:r>
                <a:r>
                  <a:rPr lang="ru-RU" sz="3400" dirty="0"/>
                  <a:t> функций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 и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3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400" dirty="0" smtClean="0"/>
                  <a:t>, </a:t>
                </a:r>
                <a:r>
                  <a:rPr lang="ru-RU" sz="3400" dirty="0"/>
                  <a:t>если для любого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4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400" dirty="0" smtClean="0"/>
                  <a:t>. </a:t>
                </a:r>
                <a:r>
                  <a:rPr lang="ru-RU" sz="3400" dirty="0"/>
                  <a:t>Часто говорят, что функция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u-RU" sz="3400" dirty="0"/>
                  <a:t> получена подстановкой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 в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dirty="0"/>
                  <a:t>.</a:t>
                </a:r>
              </a:p>
              <a:p>
                <a:r>
                  <a:rPr lang="ru-RU" sz="3400" dirty="0"/>
                  <a:t>Функция, полученная из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…, </a:t>
                </a:r>
                <a:r>
                  <a:rPr lang="en-US" sz="3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400" dirty="0"/>
                  <a:t>некоторой подстановкой их друг в друга и переименованием аргументов, называется суперпозицией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 </a:t>
                </a:r>
                <a:r>
                  <a:rPr lang="en-US" sz="3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3400" dirty="0" smtClean="0"/>
                  <a:t>.</a:t>
                </a:r>
                <a:endParaRPr lang="ru-RU" sz="34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blipFill rotWithShape="1">
                <a:blip r:embed="rId2"/>
                <a:stretch>
                  <a:fillRect l="-1708" t="-1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Способы задания </a:t>
            </a:r>
            <a:r>
              <a:rPr lang="ru-RU" b="1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noFill/>
            </p:spPr>
            <p:txBody>
              <a:bodyPr>
                <a:normAutofit/>
              </a:bodyPr>
              <a:lstStyle/>
              <a:p>
                <a:endParaRPr lang="ru-RU" sz="3400" dirty="0" smtClean="0"/>
              </a:p>
              <a:p>
                <a:r>
                  <a:rPr lang="ru-RU" sz="34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400" dirty="0"/>
                  <a:t>, то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s-ES" sz="3400" dirty="0"/>
                  <a:t>.</a:t>
                </a:r>
                <a:endParaRPr lang="ru-RU" sz="34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blipFill rotWithShape="1">
                <a:blip r:embed="rId2"/>
                <a:stretch>
                  <a:fillRect l="-1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938338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pPr algn="l"/>
                <a:r>
                  <a:rPr lang="ru-RU" sz="4000" b="1" dirty="0" smtClean="0"/>
                  <a:t>Способы </a:t>
                </a:r>
                <a:r>
                  <a:rPr lang="ru-RU" sz="4000" b="1" dirty="0"/>
                  <a:t>задания </a:t>
                </a:r>
                <a:r>
                  <a:rPr lang="ru-RU" sz="4000" b="1" dirty="0" smtClean="0"/>
                  <a:t>функций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sz="4000" b="1" dirty="0" smtClean="0">
                    <a:ea typeface="Cambria Math" panose="02040503050406030204" pitchFamily="18" charset="0"/>
                  </a:rPr>
                  <a:t/>
                </a:r>
                <a:br>
                  <a:rPr lang="ru-RU" sz="4000" b="1" dirty="0" smtClean="0">
                    <a:ea typeface="Cambria Math" panose="02040503050406030204" pitchFamily="18" charset="0"/>
                  </a:rPr>
                </a:br>
                <a:r>
                  <a:rPr lang="en-US" sz="4000" b="1" dirty="0" smtClean="0">
                    <a:ea typeface="Cambria Math" panose="02040503050406030204" pitchFamily="18" charset="0"/>
                  </a:rPr>
                  <a:t/>
                </a:r>
                <a:br>
                  <a:rPr lang="en-US" sz="4000" b="1" dirty="0" smtClean="0">
                    <a:ea typeface="Cambria Math" panose="02040503050406030204" pitchFamily="18" charset="0"/>
                  </a:rPr>
                </a:br>
                <a:r>
                  <a:rPr lang="en-US" sz="3200" dirty="0" smtClean="0">
                    <a:ea typeface="Cambria Math" panose="02040503050406030204" pitchFamily="18" charset="0"/>
                  </a:rPr>
                  <a:t>1</a:t>
                </a:r>
                <a:r>
                  <a:rPr lang="ru-RU" sz="3200" dirty="0" smtClean="0">
                    <a:ea typeface="Cambria Math" panose="02040503050406030204" pitchFamily="18" charset="0"/>
                  </a:rPr>
                  <a:t>) табличный</a:t>
                </a:r>
                <a:br>
                  <a:rPr lang="ru-RU" sz="3200" dirty="0" smtClean="0">
                    <a:ea typeface="Cambria Math" panose="02040503050406030204" pitchFamily="18" charset="0"/>
                  </a:rPr>
                </a:br>
                <a:r>
                  <a:rPr lang="ru-RU" sz="3200" dirty="0" smtClean="0">
                    <a:ea typeface="Cambria Math" panose="02040503050406030204" pitchFamily="18" charset="0"/>
                  </a:rPr>
                  <a:t>2) аналитический (формулой)</a:t>
                </a:r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938338"/>
              </a:xfrm>
              <a:blipFill rotWithShape="1"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81510"/>
              </p:ext>
            </p:extLst>
          </p:nvPr>
        </p:nvGraphicFramePr>
        <p:xfrm>
          <a:off x="179512" y="3933056"/>
          <a:ext cx="8784977" cy="173709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79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4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x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effectLst/>
                        </a:rPr>
                        <a:t>Железная дорога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Автобус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Катер</a:t>
                      </a:r>
                      <a:endParaRPr lang="ru-RU" sz="28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f(x)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490066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490066"/>
              </a:xfrm>
              <a:blipFill rotWithShape="0"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229600" cy="51411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:1→3,  2→3, 3→1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:1→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,  2→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, 3→1</m:t>
                    </m:r>
                  </m:oMath>
                </a14:m>
                <a:r>
                  <a:rPr lang="ru-RU" dirty="0"/>
                  <a:t>; </a:t>
                </a:r>
                <a:endParaRPr lang="ru-RU" dirty="0" smtClean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𝜶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𝜷</m:t>
                    </m:r>
                  </m:oMath>
                </a14:m>
                <a:r>
                  <a:rPr lang="ru-RU" dirty="0"/>
                  <a:t> могут быть заданы таблично: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ru-RU" dirty="0" smtClean="0"/>
                  <a:t> </a:t>
                </a:r>
                <a:r>
                  <a:rPr lang="ru-RU" dirty="0"/>
                  <a:t>Композиции преобразований также можно задать таблично: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𝜷𝜶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229600" cy="5141168"/>
              </a:xfrm>
              <a:blipFill rotWithShape="1">
                <a:blip r:embed="rId3"/>
                <a:stretch>
                  <a:fillRect l="-1704" t="-1423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Соответствия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Если </a:t>
                </a:r>
                <a:r>
                  <a:rPr lang="ru-RU" sz="2800" dirty="0"/>
                  <a:t>определен способ сопоставления элементов </a:t>
                </a:r>
                <a:r>
                  <a:rPr lang="ru-RU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элементам </a:t>
                </a:r>
                <a:r>
                  <a:rPr lang="ru-RU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2800" dirty="0"/>
                  <a:t>, то говорят, что между множествами </a:t>
                </a:r>
                <a:r>
                  <a:rPr lang="ru-RU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2800" dirty="0"/>
                  <a:t> и </a:t>
                </a: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установлено соответствие.</a:t>
                </a:r>
              </a:p>
              <a:p>
                <a:r>
                  <a:rPr lang="ru-RU" sz="2800" dirty="0" smtClean="0"/>
                  <a:t>Множество</a:t>
                </a:r>
                <a:r>
                  <a:rPr lang="ru-RU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ru-RU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2800" i="1" dirty="0" smtClean="0"/>
                  <a:t>.</a:t>
                </a:r>
              </a:p>
              <a:p>
                <a:r>
                  <a:rPr lang="en-US" sz="2800" b="1" i="1" dirty="0" smtClean="0"/>
                  <a:t> </a:t>
                </a:r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u-RU" sz="2800" dirty="0" smtClean="0"/>
                  <a:t> - область </a:t>
                </a:r>
                <a:r>
                  <a:rPr lang="ru-RU" sz="2800" dirty="0"/>
                  <a:t>отправления соответствия, </a:t>
                </a:r>
                <a:endParaRPr lang="ru-RU" sz="2800" dirty="0" smtClean="0"/>
              </a:p>
              <a:p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область </a:t>
                </a:r>
                <a:r>
                  <a:rPr lang="ru-RU" sz="2800" dirty="0"/>
                  <a:t>прибытия соответствия, </a:t>
                </a:r>
                <a:endParaRPr lang="ru-RU" sz="2800" dirty="0" smtClean="0"/>
              </a:p>
              <a:p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график </a:t>
                </a:r>
                <a:r>
                  <a:rPr lang="ru-RU" sz="2800" dirty="0"/>
                  <a:t>соответствия.</a:t>
                </a:r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1">
                <a:blip r:embed="rId2"/>
                <a:stretch>
                  <a:fillRect l="-1259" t="-101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 smtClean="0"/>
              <a:t>войства </a:t>
            </a:r>
            <a:r>
              <a:rPr lang="ru-RU" dirty="0"/>
              <a:t>функций и их композиций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b="1" dirty="0" err="1"/>
                  <a:t>сюръективных</a:t>
                </a:r>
                <a:r>
                  <a:rPr lang="ru-RU" dirty="0"/>
                  <a:t> функций </a:t>
                </a:r>
                <a:r>
                  <a:rPr lang="ru-RU" b="1" dirty="0" err="1"/>
                  <a:t>сюръективна</a:t>
                </a:r>
                <a:r>
                  <a:rPr lang="ru-RU" dirty="0"/>
                  <a:t> (следует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 </a:t>
                </a:r>
                <a:r>
                  <a:rPr lang="ru-RU" b="1" dirty="0"/>
                  <a:t>инъективных</a:t>
                </a:r>
                <a:r>
                  <a:rPr lang="ru-RU" dirty="0"/>
                  <a:t>  функций  </a:t>
                </a:r>
                <a:r>
                  <a:rPr lang="ru-RU" b="1" dirty="0"/>
                  <a:t>инъективна</a:t>
                </a:r>
                <a:r>
                  <a:rPr lang="ru-RU" dirty="0"/>
                  <a:t> (следует 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b="1" dirty="0" err="1"/>
                  <a:t>биективных</a:t>
                </a:r>
                <a:r>
                  <a:rPr lang="ru-RU" dirty="0"/>
                  <a:t> функций </a:t>
                </a:r>
                <a:r>
                  <a:rPr lang="ru-RU" b="1" dirty="0" err="1"/>
                  <a:t>биективна</a:t>
                </a:r>
                <a:r>
                  <a:rPr lang="ru-RU" dirty="0"/>
                  <a:t>(следует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dirty="0"/>
                  <a:t>функций в общем случае </a:t>
                </a:r>
                <a:r>
                  <a:rPr lang="ru-RU" b="1" dirty="0"/>
                  <a:t>не</a:t>
                </a:r>
                <a:r>
                  <a:rPr lang="ru-RU" dirty="0"/>
                  <a:t> </a:t>
                </a:r>
                <a:r>
                  <a:rPr lang="ru-RU" b="1" dirty="0"/>
                  <a:t>коммутативна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≠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dirty="0"/>
                  <a:t>функций </a:t>
                </a:r>
                <a:r>
                  <a:rPr lang="ru-RU" b="1" dirty="0"/>
                  <a:t>ассоциативна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 rotWithShape="1">
                <a:blip r:embed="rId2"/>
                <a:stretch>
                  <a:fillRect l="-1926" t="-1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9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686800" cy="5145435"/>
              </a:xfrm>
              <a:noFill/>
            </p:spPr>
            <p:txBody>
              <a:bodyPr/>
              <a:lstStyle/>
              <a:p>
                <a:r>
                  <a:rPr lang="ru-RU" dirty="0" smtClean="0"/>
                  <a:t>Оператором называется функциональное отображение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в котором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</a:t>
                </a:r>
                <a:r>
                  <a:rPr lang="ru-RU" dirty="0" smtClean="0"/>
                  <a:t> и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являются множествами функций одного аргумента </a:t>
                </a:r>
                <a:r>
                  <a:rPr lang="ru-RU" sz="36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b="1" dirty="0"/>
                  <a:t>.</a:t>
                </a:r>
                <a:r>
                  <a:rPr lang="ru-RU" dirty="0"/>
                  <a:t>  В  этом  случае  говорят,  что оператор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𝒍</m:t>
                    </m:r>
                  </m:oMath>
                </a14:m>
                <a:r>
                  <a:rPr lang="ru-RU" dirty="0"/>
                  <a:t> преобразует функцию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ru-RU" dirty="0"/>
                  <a:t> в функцию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panose="02040503050406030204" pitchFamily="18" charset="0"/>
                      </a:rPr>
                      <m:t>𝒍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686800" cy="5145435"/>
              </a:xfrm>
              <a:blipFill rotWithShape="1">
                <a:blip r:embed="rId2"/>
                <a:stretch>
                  <a:fillRect l="-1544" t="-1540" r="-2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i="1" dirty="0"/>
              <a:t>Ф</a:t>
            </a:r>
            <a:r>
              <a:rPr lang="ru-RU" i="1" dirty="0" smtClean="0"/>
              <a:t>ункциональное отображение (управляемая система)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06388" y="2060848"/>
            <a:ext cx="7931224" cy="2592288"/>
            <a:chOff x="827584" y="2132856"/>
            <a:chExt cx="7931224" cy="25922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131840" y="2636912"/>
              <a:ext cx="3096344" cy="2088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44743" y="3933056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я со стрелкой 6"/>
            <p:cNvCxnSpPr>
              <a:stCxn id="4" idx="1"/>
            </p:cNvCxnSpPr>
            <p:nvPr/>
          </p:nvCxnSpPr>
          <p:spPr>
            <a:xfrm flipH="1">
              <a:off x="827584" y="3681028"/>
              <a:ext cx="2304256" cy="0"/>
            </a:xfrm>
            <a:prstGeom prst="straightConnector1">
              <a:avLst/>
            </a:prstGeom>
            <a:ln w="571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H="1">
              <a:off x="6228184" y="3672980"/>
              <a:ext cx="2530624" cy="8048"/>
            </a:xfrm>
            <a:prstGeom prst="straightConnector1">
              <a:avLst/>
            </a:prstGeom>
            <a:ln w="571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1403648" y="2132856"/>
              <a:ext cx="936104" cy="1620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732240" y="2132856"/>
              <a:ext cx="936104" cy="1620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45085" y="2604972"/>
                  <a:ext cx="94064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085" y="2604972"/>
                  <a:ext cx="940642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720969" y="2609357"/>
                  <a:ext cx="94737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969" y="2609357"/>
                  <a:ext cx="94737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9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i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  <a:blipFill rotWithShape="0">
                <a:blip r:embed="rId2"/>
                <a:stretch>
                  <a:fillRect t="-31522" b="-5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8579296" cy="514543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фон Нейман</a:t>
                </a:r>
              </a:p>
              <a:p>
                <a:r>
                  <a:rPr lang="ru-RU" dirty="0" smtClean="0"/>
                  <a:t>блок-схема ЭВМ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ru-RU" dirty="0" smtClean="0"/>
                  <a:t>Опишем </a:t>
                </a:r>
                <a:r>
                  <a:rPr lang="ru-RU" dirty="0"/>
                  <a:t>отношение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ru-RU" dirty="0"/>
                  <a:t>множество упорядоченных пар: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baseline="30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8579296" cy="5145435"/>
              </a:xfrm>
              <a:blipFill rotWithShape="0">
                <a:blip r:embed="rId3"/>
                <a:stretch>
                  <a:fillRect l="-1635" t="-1540" r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210146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i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  <a:br>
                  <a:rPr lang="ru-RU" dirty="0" smtClean="0"/>
                </a:br>
                <a:r>
                  <a:rPr lang="ru-RU" dirty="0" smtClean="0"/>
                  <a:t>матрица </a:t>
                </a:r>
                <a:r>
                  <a:rPr lang="ru-RU" dirty="0"/>
                  <a:t>данного соответствия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210146"/>
              </a:xfrm>
              <a:blipFill rotWithShape="0">
                <a:blip r:embed="rId2"/>
                <a:stretch>
                  <a:fillRect t="-13065" b="-25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9359" y="3356992"/>
                <a:ext cx="9697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59" y="3356992"/>
                <a:ext cx="96975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893398" y="2348880"/>
            <a:ext cx="57606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ru-RU" sz="40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1774556"/>
            <a:ext cx="4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  b   c   d    e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3584876" y="2482442"/>
            <a:ext cx="465301" cy="3549498"/>
            <a:chOff x="3584876" y="2482442"/>
            <a:chExt cx="465301" cy="354949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3584876" y="2482442"/>
              <a:ext cx="0" cy="35494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584876" y="2482442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584876" y="6031940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97589"/>
              </p:ext>
            </p:extLst>
          </p:nvPr>
        </p:nvGraphicFramePr>
        <p:xfrm>
          <a:off x="3723692" y="2430996"/>
          <a:ext cx="322457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4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4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4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9" name="Группа 28"/>
          <p:cNvGrpSpPr/>
          <p:nvPr/>
        </p:nvGrpSpPr>
        <p:grpSpPr>
          <a:xfrm>
            <a:off x="6660232" y="2415661"/>
            <a:ext cx="465301" cy="3549498"/>
            <a:chOff x="6660232" y="2415661"/>
            <a:chExt cx="465301" cy="3549498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rot="10800000">
              <a:off x="7125533" y="2415661"/>
              <a:ext cx="0" cy="35494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0800000">
              <a:off x="6660232" y="5965159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10800000">
              <a:off x="6660232" y="2415661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1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Множества: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- область </a:t>
                </a:r>
                <a:r>
                  <a:rPr lang="ru-RU" dirty="0"/>
                  <a:t>определения соответствия,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- область </a:t>
                </a:r>
                <a:r>
                  <a:rPr lang="ru-RU" dirty="0"/>
                  <a:t>значений </a:t>
                </a:r>
                <a:r>
                  <a:rPr lang="ru-RU" dirty="0" smtClean="0"/>
                  <a:t>соответствия</a:t>
                </a:r>
                <a:r>
                  <a:rPr lang="ru-RU" sz="360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3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endParaRPr lang="en-US" sz="3600" b="1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0">
                <a:blip r:embed="rId2"/>
                <a:stretch>
                  <a:fillRect t="-1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то соответствие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всюду определенным</a:t>
                </a:r>
                <a:r>
                  <a:rPr lang="ru-RU" dirty="0"/>
                  <a:t>, или </a:t>
                </a:r>
                <a:r>
                  <a:rPr lang="ru-RU" i="1" dirty="0">
                    <a:solidFill>
                      <a:srgbClr val="C00000"/>
                    </a:solidFill>
                  </a:rPr>
                  <a:t>отображением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</a:t>
                </a:r>
                <a:r>
                  <a:rPr lang="ru-RU" dirty="0" smtClean="0"/>
                  <a:t> в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</a:t>
                </a:r>
                <a:r>
                  <a:rPr lang="ru-RU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, то соответствие называется </a:t>
                </a:r>
                <a:r>
                  <a:rPr lang="ru-RU" dirty="0" err="1"/>
                  <a:t>сюръективным</a:t>
                </a:r>
                <a:r>
                  <a:rPr lang="ru-RU" dirty="0"/>
                  <a:t> (</a:t>
                </a:r>
                <a:r>
                  <a:rPr lang="ru-RU" i="1" dirty="0">
                    <a:solidFill>
                      <a:srgbClr val="C00000"/>
                    </a:solidFill>
                  </a:rPr>
                  <a:t>сюръекцией</a:t>
                </a:r>
                <a:r>
                  <a:rPr lang="ru-RU" dirty="0"/>
                  <a:t>).</a:t>
                </a:r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1">
                <a:blip r:embed="rId2"/>
                <a:stretch>
                  <a:fillRect l="-1630" t="-1354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60768"/>
                <a:ext cx="8928992" cy="54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Множество всех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соответствующих элементу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образом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dirty="0"/>
                  <a:t> в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:r>
                  <a:rPr lang="ru-RU" dirty="0"/>
                  <a:t>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 Множество всех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которым соответствует элемент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,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прообразом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dirty="0"/>
                  <a:t> в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при 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образом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объединение образов всех элементов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dirty="0"/>
                  <a:t>. </a:t>
                </a:r>
                <a:r>
                  <a:rPr lang="ru-RU" dirty="0" err="1"/>
                  <a:t>Aналогично</a:t>
                </a:r>
                <a:r>
                  <a:rPr lang="ru-RU" dirty="0"/>
                  <a:t> определяется прообраз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ru-RU" dirty="0"/>
                  <a:t> для любого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Соответствие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инъективным</a:t>
                </a:r>
                <a:r>
                  <a:rPr lang="ru-RU" dirty="0"/>
                  <a:t> (инъекцией), если любые различные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/>
                  <a:t> имеют различные образы и любые различные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имеют различные прообразы при 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60768"/>
                <a:ext cx="8928992" cy="5400600"/>
              </a:xfrm>
              <a:blipFill rotWithShape="0">
                <a:blip r:embed="rId2"/>
                <a:stretch>
                  <a:fillRect l="-1434" t="-2935" r="-1093" b="-3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0688"/>
                <a:ext cx="9036496" cy="612068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3800" dirty="0" smtClean="0"/>
                  <a:t>Соответствие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3800" dirty="0"/>
                  <a:t> называется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функциональным</a:t>
                </a:r>
                <a:r>
                  <a:rPr lang="ru-RU" sz="3800" dirty="0"/>
                  <a:t> (или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однозначным</a:t>
                </a:r>
                <a:r>
                  <a:rPr lang="ru-RU" sz="3800" dirty="0"/>
                  <a:t>), если образом любого элемента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/>
                  <a:t>является единственный элемент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sz="3800" dirty="0"/>
                  <a:t>. </a:t>
                </a:r>
                <a:endParaRPr lang="ru-RU" sz="3800" dirty="0" smtClean="0"/>
              </a:p>
              <a:p>
                <a:endParaRPr lang="ru-RU" sz="3800" dirty="0" smtClean="0"/>
              </a:p>
              <a:p>
                <a:r>
                  <a:rPr lang="ru-RU" sz="3800" dirty="0" smtClean="0"/>
                  <a:t>Соответствие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3800" dirty="0"/>
                  <a:t> между множествами </a:t>
                </a:r>
                <a:r>
                  <a:rPr lang="ru-RU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3800" dirty="0"/>
                  <a:t> и </a:t>
                </a:r>
                <a:r>
                  <a:rPr lang="en-US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3800" dirty="0"/>
                  <a:t> называется взаимно однозначным, или </a:t>
                </a:r>
                <a:r>
                  <a:rPr lang="ru-RU" sz="3800" dirty="0" err="1"/>
                  <a:t>биективным</a:t>
                </a:r>
                <a:r>
                  <a:rPr lang="ru-RU" sz="3800" dirty="0"/>
                  <a:t> (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биекцией</a:t>
                </a:r>
                <a:r>
                  <a:rPr lang="ru-RU" sz="3800" dirty="0"/>
                  <a:t>) (иногда пишут </a:t>
                </a:r>
                <a:r>
                  <a:rPr lang="ru-RU" sz="3800" dirty="0" smtClean="0"/>
                  <a:t>«</a:t>
                </a:r>
                <a:r>
                  <a:rPr lang="ru-RU" sz="3800" dirty="0"/>
                  <a:t>1-1-соответствие»), </a:t>
                </a:r>
                <a:r>
                  <a:rPr lang="ru-RU" sz="3800" dirty="0" smtClean="0"/>
                  <a:t>если </a:t>
                </a:r>
                <a:r>
                  <a:rPr lang="ru-RU" sz="3800" dirty="0"/>
                  <a:t>оно всюду определено, </a:t>
                </a:r>
                <a:r>
                  <a:rPr lang="ru-RU" sz="3800" dirty="0" err="1"/>
                  <a:t>сюръективно</a:t>
                </a:r>
                <a:r>
                  <a:rPr lang="ru-RU" sz="3800" dirty="0"/>
                  <a:t> и инъективно. </a:t>
                </a:r>
                <a:endParaRPr lang="ru-RU" sz="3800" dirty="0" smtClean="0"/>
              </a:p>
              <a:p>
                <a:endParaRPr lang="ru-RU" sz="3800" dirty="0" smtClean="0"/>
              </a:p>
              <a:p>
                <a:r>
                  <a:rPr lang="ru-RU" sz="3800" dirty="0" smtClean="0"/>
                  <a:t>Однозначное </a:t>
                </a:r>
                <a:r>
                  <a:rPr lang="ru-RU" sz="3800" dirty="0"/>
                  <a:t>отображение называется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функцией</a:t>
                </a:r>
                <a:r>
                  <a:rPr lang="ru-RU" sz="3800" dirty="0"/>
                  <a:t>. Функция является инъективной, если различным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800" dirty="0"/>
                  <a:t> и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800" dirty="0"/>
                  <a:t> из </a:t>
                </a:r>
                <a:r>
                  <a:rPr lang="ru-RU" sz="3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dirty="0"/>
                  <a:t> соответствуют различные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800" dirty="0"/>
                  <a:t> и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800" dirty="0"/>
                  <a:t> из </a:t>
                </a:r>
                <a:r>
                  <a:rPr lang="en-US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3800" dirty="0"/>
                  <a:t>, и </a:t>
                </a:r>
                <a:r>
                  <a:rPr lang="ru-RU" sz="3800" dirty="0" err="1"/>
                  <a:t>сюръективной</a:t>
                </a:r>
                <a:r>
                  <a:rPr lang="ru-RU" sz="3800" dirty="0"/>
                  <a:t>, если она </a:t>
                </a:r>
                <a:r>
                  <a:rPr lang="ru-RU" sz="3800" dirty="0" err="1"/>
                  <a:t>сюръективна</a:t>
                </a:r>
                <a:r>
                  <a:rPr lang="ru-RU" sz="3800" dirty="0"/>
                  <a:t> как соответствие. Функция называется </a:t>
                </a:r>
                <a:r>
                  <a:rPr lang="ru-RU" sz="3800" dirty="0" err="1"/>
                  <a:t>биективной</a:t>
                </a:r>
                <a:r>
                  <a:rPr lang="ru-RU" sz="3800" dirty="0"/>
                  <a:t>, если она одновременно инъективна и </a:t>
                </a:r>
                <a:r>
                  <a:rPr lang="ru-RU" sz="3800" dirty="0" err="1"/>
                  <a:t>сюръективна</a:t>
                </a:r>
                <a:r>
                  <a:rPr lang="ru-RU" sz="3800" dirty="0"/>
                  <a:t>.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0688"/>
                <a:ext cx="9036496" cy="6120680"/>
              </a:xfrm>
              <a:blipFill rotWithShape="1">
                <a:blip r:embed="rId2"/>
                <a:stretch>
                  <a:fillRect l="-1282" t="-2490" r="-1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9822"/>
            <a:ext cx="9144000" cy="64715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i="1" dirty="0"/>
              <a:t>Пример.</a:t>
            </a:r>
            <a:r>
              <a:rPr lang="ru-RU" dirty="0"/>
              <a:t> Пусть </a:t>
            </a:r>
            <a:r>
              <a:rPr lang="ru-RU" b="1" i="1" dirty="0"/>
              <a:t>Х</a:t>
            </a:r>
            <a:r>
              <a:rPr lang="ru-RU" b="1" dirty="0"/>
              <a:t> </a:t>
            </a:r>
            <a:r>
              <a:rPr lang="ru-RU" dirty="0"/>
              <a:t>= {1, 2}, 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ru-RU" dirty="0"/>
              <a:t>= {3, 5}, значит, </a:t>
            </a:r>
            <a:r>
              <a:rPr lang="ru-RU" b="1" i="1" dirty="0"/>
              <a:t>Х</a:t>
            </a:r>
            <a:r>
              <a:rPr lang="ru-RU" b="1" dirty="0"/>
              <a:t> </a:t>
            </a:r>
            <a:r>
              <a:rPr lang="ru-RU" dirty="0">
                <a:sym typeface="Symbol" panose="05050102010706020507" pitchFamily="18" charset="2"/>
              </a:rPr>
              <a:t></a:t>
            </a:r>
            <a:r>
              <a:rPr lang="ru-RU" dirty="0"/>
              <a:t> 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ru-RU" dirty="0"/>
              <a:t>= {(1, 3), (1, 5), (2, 3), (2, 5)}. Это множество дает возможность получить 16 различных соответствий. Графики соответствий:</a:t>
            </a:r>
          </a:p>
          <a:p>
            <a:pPr marL="0" indent="0" algn="just">
              <a:buNone/>
            </a:pPr>
            <a:r>
              <a:rPr lang="en-US" b="1" i="1" dirty="0" smtClean="0"/>
              <a:t>Q</a:t>
            </a:r>
            <a:r>
              <a:rPr lang="ru-RU" baseline="-25000" dirty="0" smtClean="0"/>
              <a:t>0 </a:t>
            </a:r>
            <a:r>
              <a:rPr lang="ru-RU" dirty="0" smtClean="0"/>
              <a:t>= {(</a:t>
            </a:r>
            <a:r>
              <a:rPr lang="en-US" dirty="0" smtClean="0"/>
              <a:t> </a:t>
            </a:r>
            <a:r>
              <a:rPr lang="ru-RU" dirty="0" smtClean="0"/>
              <a:t>)} = </a:t>
            </a:r>
            <a:r>
              <a:rPr lang="en-US" dirty="0" smtClean="0">
                <a:sym typeface="Symbol" panose="05050102010706020507" pitchFamily="18" charset="2"/>
              </a:rPr>
              <a:t></a:t>
            </a:r>
            <a:r>
              <a:rPr lang="ru-RU" dirty="0" smtClean="0"/>
              <a:t>,			</a:t>
            </a:r>
            <a:r>
              <a:rPr lang="en-US" b="1" i="1" dirty="0" smtClean="0"/>
              <a:t> Q</a:t>
            </a:r>
            <a:r>
              <a:rPr lang="ru-RU" baseline="-25000" dirty="0" smtClean="0"/>
              <a:t>8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3)},</a:t>
            </a:r>
          </a:p>
          <a:p>
            <a:pPr marL="0" indent="0" algn="just">
              <a:buNone/>
            </a:pPr>
            <a:r>
              <a:rPr lang="en-US" b="1" i="1" dirty="0" smtClean="0"/>
              <a:t>Q</a:t>
            </a:r>
            <a:r>
              <a:rPr lang="ru-RU" baseline="-25000" dirty="0"/>
              <a:t>1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3)}, </a:t>
            </a:r>
            <a:r>
              <a:rPr lang="ru-RU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9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2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10 </a:t>
            </a:r>
            <a:r>
              <a:rPr lang="ru-RU" dirty="0" smtClean="0"/>
              <a:t>= {(2,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3 </a:t>
            </a:r>
            <a:r>
              <a:rPr lang="ru-RU" dirty="0"/>
              <a:t>= {(2,</a:t>
            </a:r>
            <a:r>
              <a:rPr lang="en-US" dirty="0"/>
              <a:t> </a:t>
            </a:r>
            <a:r>
              <a:rPr lang="ru-RU" dirty="0"/>
              <a:t>3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11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3)}, 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4 </a:t>
            </a:r>
            <a:r>
              <a:rPr lang="ru-RU" dirty="0"/>
              <a:t>= {(2,</a:t>
            </a:r>
            <a:r>
              <a:rPr lang="en-US" dirty="0"/>
              <a:t> </a:t>
            </a:r>
            <a:r>
              <a:rPr lang="ru-RU" dirty="0"/>
              <a:t>5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 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12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(1,</a:t>
            </a:r>
            <a:r>
              <a:rPr lang="en-US" dirty="0" smtClean="0"/>
              <a:t> </a:t>
            </a:r>
            <a:r>
              <a:rPr lang="ru-RU" dirty="0" smtClean="0"/>
              <a:t>5), 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5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(1,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		 </a:t>
            </a:r>
            <a:r>
              <a:rPr lang="en-US" b="1" i="1" dirty="0" smtClean="0"/>
              <a:t>Q</a:t>
            </a:r>
            <a:r>
              <a:rPr lang="ru-RU" baseline="-25000" dirty="0" smtClean="0"/>
              <a:t>13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 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6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(2,</a:t>
            </a:r>
            <a:r>
              <a:rPr lang="en-US" dirty="0"/>
              <a:t> </a:t>
            </a:r>
            <a:r>
              <a:rPr lang="ru-RU" dirty="0"/>
              <a:t>3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 		 </a:t>
            </a:r>
            <a:r>
              <a:rPr lang="en-US" b="1" i="1" dirty="0" smtClean="0"/>
              <a:t>Q</a:t>
            </a:r>
            <a:r>
              <a:rPr lang="ru-RU" baseline="-25000" dirty="0" smtClean="0"/>
              <a:t>14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7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(2,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 	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	 </a:t>
            </a:r>
            <a:r>
              <a:rPr lang="en-US" b="1" i="1" dirty="0" smtClean="0"/>
              <a:t>Q</a:t>
            </a:r>
            <a:r>
              <a:rPr lang="ru-RU" baseline="-25000" dirty="0" smtClean="0"/>
              <a:t>15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 (1,</a:t>
            </a:r>
            <a:r>
              <a:rPr lang="en-US" dirty="0" smtClean="0"/>
              <a:t> </a:t>
            </a:r>
            <a:r>
              <a:rPr lang="ru-RU" dirty="0" smtClean="0"/>
              <a:t>5), (2,</a:t>
            </a:r>
            <a:r>
              <a:rPr lang="en-US" dirty="0" smtClean="0"/>
              <a:t> </a:t>
            </a:r>
            <a:r>
              <a:rPr lang="ru-RU" dirty="0" smtClean="0"/>
              <a:t>3), (2,</a:t>
            </a:r>
            <a:r>
              <a:rPr lang="en-US" dirty="0" smtClean="0"/>
              <a:t> </a:t>
            </a:r>
            <a:r>
              <a:rPr lang="ru-RU" dirty="0" smtClean="0"/>
              <a:t>5)} = </a:t>
            </a:r>
            <a:r>
              <a:rPr lang="en-US" b="1" i="1" dirty="0" smtClean="0"/>
              <a:t>X</a:t>
            </a:r>
            <a:r>
              <a:rPr lang="ru-RU" b="1" i="1" dirty="0" smtClean="0"/>
              <a:t> 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ru-RU" dirty="0" smtClean="0"/>
              <a:t> </a:t>
            </a:r>
            <a:r>
              <a:rPr lang="en-US" b="1" i="1" dirty="0" smtClean="0"/>
              <a:t>Y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301006"/>
          </a:xfrm>
        </p:spPr>
        <p:txBody>
          <a:bodyPr>
            <a:normAutofit/>
          </a:bodyPr>
          <a:lstStyle/>
          <a:p>
            <a:r>
              <a:rPr lang="ru-RU" sz="3600" dirty="0"/>
              <a:t>Обозначим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/>
              <a:t> соответствие с графиком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r>
                  <a:rPr lang="ru-RU" dirty="0" smtClean="0"/>
                  <a:t> </a:t>
                </a:r>
                <a:r>
                  <a:rPr lang="ru-RU" dirty="0"/>
                  <a:t>Рассмотрим соответствие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Областью </a:t>
                </a:r>
                <a:r>
                  <a:rPr lang="ru-RU" dirty="0"/>
                  <a:t>определения соответствия </a:t>
                </a:r>
                <a:r>
                  <a:rPr lang="en-US" b="1" i="1" dirty="0"/>
                  <a:t>q</a:t>
                </a:r>
                <a:r>
                  <a:rPr lang="ru-RU" b="1" baseline="-25000" dirty="0"/>
                  <a:t>9</a:t>
                </a:r>
                <a:r>
                  <a:rPr lang="ru-RU" dirty="0"/>
                  <a:t> является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ru-RU" b="1" i="1" smtClean="0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>
                    <a:ea typeface="Cambria Math" panose="02040503050406030204" pitchFamily="18" charset="0"/>
                  </a:rPr>
                  <a:t>	 </a:t>
                </a:r>
                <a:r>
                  <a:rPr lang="ru-RU" i="1" dirty="0" smtClean="0">
                    <a:ea typeface="Cambria Math" panose="02040503050406030204" pitchFamily="18" charset="0"/>
                  </a:rPr>
                  <a:t>- отображение</a:t>
                </a:r>
              </a:p>
              <a:p>
                <a:r>
                  <a:rPr lang="en-US" dirty="0"/>
                  <a:t> </a:t>
                </a:r>
                <a:r>
                  <a:rPr lang="ru-RU" dirty="0" smtClean="0"/>
                  <a:t>Областью </a:t>
                </a:r>
                <a:r>
                  <a:rPr lang="ru-RU" dirty="0"/>
                  <a:t>значений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u-RU" dirty="0"/>
                  <a:t> является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i="1" dirty="0" smtClean="0"/>
                  <a:t>не </a:t>
                </a:r>
                <a:r>
                  <a:rPr lang="ru-RU" i="1" dirty="0" err="1" smtClean="0"/>
                  <a:t>сюръективно</a:t>
                </a:r>
                <a:endParaRPr lang="ru-RU" i="1" dirty="0" smtClean="0"/>
              </a:p>
              <a:p>
                <a:r>
                  <a:rPr lang="ru-RU" i="1" dirty="0" smtClean="0"/>
                  <a:t>- не инъективно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i="1" dirty="0" smtClean="0"/>
                  <a:t> - образ Х</a:t>
                </a:r>
              </a:p>
              <a:p>
                <a:r>
                  <a:rPr lang="ru-RU" i="1" dirty="0" smtClean="0"/>
                  <a:t>Х – прообраз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ru-RU" i="1" dirty="0" smtClean="0"/>
              </a:p>
              <a:p>
                <a:r>
                  <a:rPr lang="ru-RU" i="1" dirty="0" smtClean="0"/>
                  <a:t>- функционально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l="-1467" t="-1740" r="-800" b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b="1" dirty="0" smtClean="0"/>
              <a:t>Примеры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Отображениями</a:t>
            </a:r>
            <a:r>
              <a:rPr lang="ru-RU" dirty="0"/>
              <a:t> являются соответствия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11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15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err="1" smtClean="0"/>
              <a:t>Сюръективными</a:t>
            </a:r>
            <a:r>
              <a:rPr lang="ru-RU" dirty="0" smtClean="0"/>
              <a:t> </a:t>
            </a:r>
            <a:r>
              <a:rPr lang="ru-RU" dirty="0"/>
              <a:t>соответствиями являются </a:t>
            </a:r>
            <a:r>
              <a:rPr lang="en-US" i="1" dirty="0"/>
              <a:t>q</a:t>
            </a:r>
            <a:r>
              <a:rPr lang="ru-RU" baseline="-25000" dirty="0"/>
              <a:t>5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10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15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smtClean="0"/>
              <a:t>Функциональные</a:t>
            </a:r>
            <a:r>
              <a:rPr lang="ru-RU" dirty="0" smtClean="0"/>
              <a:t> </a:t>
            </a:r>
            <a:r>
              <a:rPr lang="ru-RU" dirty="0"/>
              <a:t>соответствия: </a:t>
            </a:r>
            <a:r>
              <a:rPr lang="en-US" i="1" dirty="0"/>
              <a:t>q</a:t>
            </a:r>
            <a:r>
              <a:rPr lang="ru-RU" baseline="-25000" dirty="0"/>
              <a:t>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. </a:t>
            </a:r>
            <a:r>
              <a:rPr lang="ru-RU" i="1" dirty="0"/>
              <a:t>Инъективные</a:t>
            </a:r>
            <a:r>
              <a:rPr lang="ru-RU" dirty="0"/>
              <a:t> соответствия: </a:t>
            </a:r>
            <a:r>
              <a:rPr lang="en-US" i="1" dirty="0"/>
              <a:t>q</a:t>
            </a:r>
            <a:r>
              <a:rPr lang="ru-RU" baseline="-25000" dirty="0"/>
              <a:t>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. </a:t>
            </a:r>
            <a:r>
              <a:rPr lang="ru-RU" i="1" dirty="0"/>
              <a:t>Функциями</a:t>
            </a:r>
            <a:r>
              <a:rPr lang="ru-RU" dirty="0"/>
              <a:t> являются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err="1" smtClean="0"/>
              <a:t>Биективные</a:t>
            </a:r>
            <a:r>
              <a:rPr lang="ru-RU" dirty="0" smtClean="0"/>
              <a:t> </a:t>
            </a:r>
            <a:r>
              <a:rPr lang="ru-RU" dirty="0"/>
              <a:t>функции: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0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1038</TotalTime>
  <Words>1312</Words>
  <Application>Microsoft Office PowerPoint</Application>
  <PresentationFormat>Экран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Соответствия</vt:lpstr>
      <vt:lpstr>Соответствия</vt:lpstr>
      <vt:lpstr>Множества:</vt:lpstr>
      <vt:lpstr>Определения </vt:lpstr>
      <vt:lpstr>Определения </vt:lpstr>
      <vt:lpstr>Определения </vt:lpstr>
      <vt:lpstr>Презентация PowerPoint</vt:lpstr>
      <vt:lpstr>Обозначим qi соответствие с графиком Qi</vt:lpstr>
      <vt:lpstr>Примеры </vt:lpstr>
      <vt:lpstr>Геометрическое представление соответствий q_11и q_11^(-1)</vt:lpstr>
      <vt:lpstr>Примеры соответствий</vt:lpstr>
      <vt:lpstr>Композиция двух соответствий</vt:lpstr>
      <vt:lpstr>Обозначения </vt:lpstr>
      <vt:lpstr>Пусть Х – множество людей q(x) множество его детей.  Тогда q^2 (x) – множество внуков х; q^3 (x) – множество правнуков х;  q^(-1) (x) – множество родителей х </vt:lpstr>
      <vt:lpstr>Функции </vt:lpstr>
      <vt:lpstr>Функции</vt:lpstr>
      <vt:lpstr>Способы задания функций</vt:lpstr>
      <vt:lpstr>Способы задания функций f:X→Y  1) табличный 2) аналитический (формулой) </vt:lpstr>
      <vt:lpstr>X≔{1,2,3}</vt:lpstr>
      <vt:lpstr>Свойства функций и их композиций</vt:lpstr>
      <vt:lpstr>Оператор</vt:lpstr>
      <vt:lpstr>Функциональное отображение (управляемая система)</vt:lpstr>
      <vt:lpstr>Пример: M={a,b,c,d,e}</vt:lpstr>
      <vt:lpstr>Пример: M={a,b,c,d,e}, матрица данного соответствия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БНН</cp:lastModifiedBy>
  <cp:revision>120</cp:revision>
  <dcterms:created xsi:type="dcterms:W3CDTF">2014-02-19T13:51:06Z</dcterms:created>
  <dcterms:modified xsi:type="dcterms:W3CDTF">2023-09-14T13:09:14Z</dcterms:modified>
</cp:coreProperties>
</file>