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2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92" r:id="rId13"/>
    <p:sldId id="270" r:id="rId14"/>
    <p:sldId id="263" r:id="rId15"/>
    <p:sldId id="267" r:id="rId16"/>
    <p:sldId id="271" r:id="rId17"/>
    <p:sldId id="272" r:id="rId18"/>
    <p:sldId id="279" r:id="rId19"/>
    <p:sldId id="274" r:id="rId20"/>
    <p:sldId id="261" r:id="rId21"/>
    <p:sldId id="28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ha k" initials="mk" lastIdx="1" clrIdx="0">
    <p:extLst>
      <p:ext uri="{19B8F6BF-5375-455C-9EA6-DF929625EA0E}">
        <p15:presenceInfo xmlns:p15="http://schemas.microsoft.com/office/powerpoint/2012/main" userId="6dda971326ce15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EAE7"/>
    <a:srgbClr val="CA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03E5D8A-0199-467C-B758-5D22A3A2F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F59FEE-9EDB-4FE9-ABB9-0E588AD063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D142-5A17-4ED2-932D-2A8C04D441A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ABA7A7-1766-4527-93B5-EC8723209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E84DD2-392F-4940-83E9-72ACC2E017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460C6-8B11-44B3-A2E6-C6BDD7EB4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1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EE60-1FEE-4516-A325-FCD2F48E4464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A41A-F6B3-4CD9-AB18-6463150EB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52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9942B-5D73-4F48-B9E7-5753723E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A54DBE-11A9-4BC9-85A2-AEF92BBA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B99B3-F2FB-4475-989D-4862D064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84009-9942-4424-B85B-A9942D98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A13B2-97A8-4DEC-8F5C-778F1F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7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C4539-FB42-43DD-9E5D-AFA31F2F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2E225-D87E-45B3-BF31-DFF9D88A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AFBBC8-B125-4075-8B49-AD702F39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31E4B-EE19-4FD5-A24B-ABF13AB6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741D4-72A0-4A5F-BB73-6245E04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1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286AC3-01DE-48C9-8A26-B116A0DB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632E90-6FB2-4D13-8880-62E5D7C8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D1C8B-F226-45C6-B53E-F8BA787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AB83E-3A1C-4A3C-8DAA-0FB9C73A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2F294-9BEF-47E4-86FC-21D25CFD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9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2BD98-13AF-41B7-BAB4-4829D8F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99786-A9CE-48BD-A2EA-37680E52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E58D0-EC19-4437-BFBB-32BE6F5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CFDEE-445E-4CD4-8E4E-7A8944B8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05415-58A8-4565-B95B-57C41905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89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5E7A1-4DE1-4B44-8046-7BEBECB7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9D127D-C57F-49A0-A999-C5052A92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B8D86-F8F2-4132-A2D4-2196AB0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59ED9-0091-40AE-A6A1-FC22F65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E39B7-9624-448B-BBE5-FF1BA495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12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C8CF3-7D6C-46CA-AA32-59B36F4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A96A1-56D0-4AF4-A840-556C0674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9990A-CD0E-4C15-AC3B-8B94318B9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521C5F-C2EE-41BB-A6A7-EBE93B50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308964-4399-402B-9790-27E8A42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8FEFB-0E23-4D6F-8FBC-0F8569C6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1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3D23E-D44E-42E3-9507-6627492C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6909C-93C6-4082-9D9D-7773ACCB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CC6BB2-D08E-46E6-AB5A-0C8717B1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6A386E-36AD-4035-BE87-9283EE19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80BD9-6F1A-47DE-ABF3-9CECC4A4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3A137-6093-419B-BE9F-40AF75C9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D65E2D-AE41-4B3E-AAE3-378B9311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D87161-9E95-4830-848E-8871D2B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8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A15F6-ADD8-4A16-82F2-37945CA0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C4C8FE-1C29-4CF7-B22C-59F9C042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3DAD21-FE7F-4D93-A83A-DA7CA496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23429-A63B-453F-A698-DB4262A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84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38849A-141B-4C18-B2CF-2ABA3CF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5CF2AD-C58F-4410-8AE4-C2E687F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DB566-5F10-476B-AB3C-964FFA35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91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F66A1-0376-420F-B631-DE6C4BAF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9C1E4-52EE-4E31-8256-E348F189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4CF803-DEC2-4B0A-94F5-A3A43EEA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A9BEA-0EC9-451C-878A-9AF80E61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51CF79-3FC7-4622-8480-75B4CA56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5E0C3-B898-4AD0-8CA0-A506960D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6CB45-E498-4D2E-A55B-D66C7151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026B3C-1969-477F-A7F8-907737314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69BF7B-8E04-46DA-A400-F4A4E349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5846A-7716-46C1-B8C1-0520E7E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E93F8-8F6E-4B92-9A51-EE4D36A2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7FAB8-9F11-4E7F-BCD6-0247F419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CAC6C1">
                <a:lumMod val="100000"/>
              </a:srgbClr>
            </a:gs>
            <a:gs pos="5000">
              <a:srgbClr val="ECEAE7">
                <a:lumMod val="94000"/>
                <a:lumOff val="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A8CFB-0259-4983-8051-4DADBC50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F00E5E-F652-4677-A754-3E0C2505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DB767-E4FC-4781-AE1D-FBA8D16B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D77F-59D7-43A8-B9AA-559ADA1FB9D1}" type="datetimeFigureOut">
              <a:rPr lang="ru-RU" smtClean="0"/>
              <a:t>29.09.2021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E674F-987C-49F4-A4F6-736E8ABD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4DB00-8C2E-488E-A3E7-BF001883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825C-8BF5-4085-A270-B8445286B2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4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nr.ru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200" y="802799"/>
            <a:ext cx="8636400" cy="2541600"/>
          </a:xfrm>
          <a:noFill/>
          <a:ln cap="sq" cmpd="tri">
            <a:noFill/>
            <a:prstDash val="lgDash"/>
            <a:miter lim="800000"/>
          </a:ln>
        </p:spPr>
        <p:txBody>
          <a:bodyPr anchor="ctr" anchorCtr="0">
            <a:normAutofit/>
          </a:bodyPr>
          <a:lstStyle/>
          <a:p>
            <a:pPr algn="l"/>
            <a:r>
              <a:rPr kumimoji="0" lang="ru-RU" sz="2800" b="0" i="0" u="none" strike="noStrike" kern="1200" cap="all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  <a:t>Спецификация требований </a:t>
            </a:r>
            <a:br>
              <a:rPr kumimoji="0" lang="ru-RU" sz="2800" b="0" i="0" u="none" strike="noStrike" kern="1200" cap="all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</a:br>
            <a:r>
              <a:rPr kumimoji="0" lang="ru-RU" sz="2800" b="0" i="0" u="none" strike="noStrike" kern="1200" cap="all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  <a:t>проекта «Пробуй!»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199" y="3531599"/>
            <a:ext cx="8636400" cy="979200"/>
          </a:xfr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Дипломная работа по курсу </a:t>
            </a: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Skillfactory</a:t>
            </a:r>
            <a:r>
              <a:rPr kumimoji="0" lang="ru-RU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«Профессия Системный аналитик»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6310E18-015D-4475-A0FA-BD5E8C4B0340}"/>
              </a:ext>
            </a:extLst>
          </p:cNvPr>
          <p:cNvCxnSpPr>
            <a:cxnSpLocks/>
          </p:cNvCxnSpPr>
          <p:nvPr/>
        </p:nvCxnSpPr>
        <p:spPr>
          <a:xfrm>
            <a:off x="2491119" y="3429000"/>
            <a:ext cx="778303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46"/>
    </mc:Choice>
    <mc:Fallback xmlns="">
      <p:transition advTm="11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Функциональные требования - 3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4852"/>
              </p:ext>
            </p:extLst>
          </p:nvPr>
        </p:nvGraphicFramePr>
        <p:xfrm>
          <a:off x="349321" y="926324"/>
          <a:ext cx="11584257" cy="3979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67780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Отображение информации по рецепту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После того, как пользователь выбрал для просмотра рецепт, система должна отобразить всю </a:t>
                      </a: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доступную информацию по этому рецепту.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Для выбранного рецепта блюда в зависимости от выбора пользователя система должна отобразить информацию о точках питания, в которых готовятся блюда по этому рецепту: в виде карты или списком.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04965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Голосование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Система должна позволять проголосовать не более одного раза «за» или «против» рецепта одному и тому же авторизованному пользователю.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517506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Редактирование БД администратором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После </a:t>
                      </a: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авторизации в административном разделе сайта система должна предоставить администратору доступ к редактированию сборника рецептов.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авторизации в административном разделе сайта система должна предоставить администратору доступ к поиску и редактированию данных пользовательских аккаунтов.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7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9"/>
    </mc:Choice>
    <mc:Fallback xmlns="">
      <p:transition spd="slow" advTm="63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Функциональные требования - 4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80189"/>
              </p:ext>
            </p:extLst>
          </p:nvPr>
        </p:nvGraphicFramePr>
        <p:xfrm>
          <a:off x="349321" y="926324"/>
          <a:ext cx="11584257" cy="290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67780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665324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Модерация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После авторизации на пользовательской части сайта система должна предоставить администратору возможность удалять комментарии к рецептам, нарушающие правила сайта.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В случае обнаружения администратором нарушения правил сайта система должна предоставлять администратору доступ к аккаунту нарушителя для посылки предупреждения, если пользователь провинился впервые, или блокировки аккаунта (день/неделя/навечно), если это повторный случай.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В случае блокировки аккаунта система должна не разрешать пользователю авторизовываться, оставлять комментарии и голосовать.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8"/>
    </mc:Choice>
    <mc:Fallback xmlns="">
      <p:transition spd="slow" advTm="20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нефункциональные требования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67190"/>
              </p:ext>
            </p:extLst>
          </p:nvPr>
        </p:nvGraphicFramePr>
        <p:xfrm>
          <a:off x="349321" y="926323"/>
          <a:ext cx="11584257" cy="390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5524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128733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1015493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Производительность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Система должна обеспечивать полную работоспособность при нагрузке до 10 000 пользователей в сутки.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403414"/>
                  </a:ext>
                </a:extLst>
              </a:tr>
              <a:tr h="1027415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Удобство</a:t>
                      </a:r>
                      <a:r>
                        <a:rPr lang="ru-RU" dirty="0"/>
                        <a:t> </a:t>
                      </a:r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использования</a:t>
                      </a:r>
                    </a:p>
                    <a:p>
                      <a:pPr algn="l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Пользовательский интерфейс системы должен соответствовать требованиям стандарта Web Accessibility Initiative (WAI) доступности веб-приложений для людей с ограниченными возможностями.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Цвета и шрифты пользовательского интерфейса веб-сайта должны соответствовать требованиям стандарта по инклюзивному дизайну WCAG 2.0.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Пользовательский интерфейс должен быть адаптивным — поддерживать работу веб-браузерах на устройствах: десктопный компьютер, планшетный компьютер, смартфон.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7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8"/>
    </mc:Choice>
    <mc:Fallback xmlns="">
      <p:transition spd="slow" advTm="294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Требования регулятора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 numCol="1" spcCol="108000">
            <a:noAutofit/>
          </a:bodyPr>
          <a:lstStyle/>
          <a:p>
            <a:pPr marL="742950" lvl="1" indent="-28575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Система</a:t>
            </a: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 </a:t>
            </a:r>
            <a:r>
              <a:rPr lang="ru-RU" sz="1800" dirty="0">
                <a:solidFill>
                  <a:srgbClr val="24292E"/>
                </a:solidFill>
                <a:latin typeface="Helvetica Neue"/>
              </a:rPr>
              <a:t>должна обеспечивать передачу, обработку, защиту и хранение персональных данных в соответствии с 152-ФЗ.</a:t>
            </a:r>
          </a:p>
          <a:p>
            <a:pPr marL="742950" lvl="1" indent="-28575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Система должна хранить данные пользовательских действий в течение 30 дней по требованиям федерального закона.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52EAFC1-6547-48DB-9D66-10F3A15C1E1B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3"/>
    </mc:Choice>
    <mc:Fallback xmlns="">
      <p:transition advTm="96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Диаграмма сценариев проекта «Пробуй!»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EC316C-866A-4CCF-B288-E366E21AF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91" y="1085446"/>
            <a:ext cx="7029811" cy="5073911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A158F47-F3D6-443F-A6D4-5C9B18AF6E08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38"/>
    </mc:Choice>
    <mc:Fallback xmlns="">
      <p:transition advTm="3903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Общий бизнес-процесс использования сервиса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105B89-8455-4CE4-B9C0-ED955E98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7" y="770564"/>
            <a:ext cx="9308188" cy="6060339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96B646-F6ED-4CA5-96AE-ABE8F0EB843B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7"/>
    </mc:Choice>
    <mc:Fallback xmlns="">
      <p:transition advTm="10282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Логическая модель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6F6D9-1FAC-4FE5-89FE-882799C7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70" y="1104509"/>
            <a:ext cx="7010760" cy="5404128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74230EF-40C7-49F3-AE8A-2E0D541BCCAB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396"/>
    </mc:Choice>
    <mc:Fallback xmlns="">
      <p:transition advTm="373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Схема баз данных, реализующая логическую модель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55C910-245B-496A-BB7E-C4798B39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4" y="886237"/>
            <a:ext cx="7144013" cy="593129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2AB8E03-AADA-46C1-AEB5-001B895603EF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40"/>
    </mc:Choice>
    <mc:Fallback xmlns="">
      <p:transition advTm="74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lang="ru-RU" sz="1800" b="1" cap="all" dirty="0">
                <a:solidFill>
                  <a:prstClr val="black"/>
                </a:solidFill>
                <a:latin typeface="Helvetica Neue"/>
              </a:rPr>
              <a:t>Программные интерфейсы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1844273"/>
            <a:ext cx="11802882" cy="4844197"/>
          </a:xfrm>
        </p:spPr>
        <p:txBody>
          <a:bodyPr numCol="2" spcCol="360000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Ресурс аккаунта пользователя (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accounts</a:t>
            </a: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Создание нового аккаунта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Изменение существующего аккаунта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данных аккаунта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списка аккаунтов с указанными параметрами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Удаление аккаунта	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Ресурс комментария (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comments</a:t>
            </a: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Создание нового комментария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Изменение данных комментария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данных комментария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списка комментариев к рецепту с указанными параметрами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Удаление комментария	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Ресурс кухни страны (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countries</a:t>
            </a: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Создание новой кухни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Изменение данных кухни страны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данных кухни страны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списка кухонь стран с указанными параметрами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Удаление кухни страны	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Ресурс точки питания (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restos</a:t>
            </a: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)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Создание новой точки питания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Изменение данных точки питания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данных точки питания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списка точек питания с указанными параметрами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Удаление точки питания	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Ресурс рецепта блюда</a:t>
            </a: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(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recipes</a:t>
            </a: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Создание нового рецепта блюда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Изменение данных рецепта блюда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данных рецепта блюда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Получение списка рецептов с указанными параметрами	</a:t>
            </a:r>
          </a:p>
          <a:p>
            <a:pPr marL="742950" lvl="1" indent="-285750" algn="l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Удаление рецепта блюда	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24292E"/>
              </a:solidFill>
              <a:effectLst/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ED328-8D38-4A29-8AA9-7ADCF32C8972}"/>
              </a:ext>
            </a:extLst>
          </p:cNvPr>
          <p:cNvSpPr txBox="1"/>
          <p:nvPr/>
        </p:nvSpPr>
        <p:spPr>
          <a:xfrm>
            <a:off x="248704" y="843149"/>
            <a:ext cx="1180288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700" dirty="0">
                <a:solidFill>
                  <a:srgbClr val="24292E"/>
                </a:solidFill>
                <a:latin typeface="Helvetica Neue"/>
              </a:rPr>
              <a:t>Взаимодействие между фронтом и бэкендом должно осуществляться с помощью REST API, поддерживающим </a:t>
            </a:r>
            <a:r>
              <a:rPr lang="en-US" sz="1700" dirty="0">
                <a:solidFill>
                  <a:srgbClr val="24292E"/>
                </a:solidFill>
                <a:latin typeface="Helvetica Neue"/>
              </a:rPr>
              <a:t>CRUDL-</a:t>
            </a:r>
            <a:r>
              <a:rPr lang="ru-RU" sz="1700" dirty="0">
                <a:solidFill>
                  <a:srgbClr val="24292E"/>
                </a:solidFill>
                <a:latin typeface="Helvetica Neue"/>
              </a:rPr>
              <a:t>операции с данными.</a:t>
            </a:r>
          </a:p>
          <a:p>
            <a:pPr marL="3960000"/>
            <a:r>
              <a:rPr lang="en-US" sz="1700" dirty="0">
                <a:solidFill>
                  <a:srgbClr val="24292E"/>
                </a:solidFill>
                <a:latin typeface="Helvetica Neue"/>
              </a:rPr>
              <a:t>URL </a:t>
            </a:r>
            <a:r>
              <a:rPr lang="ru-RU" sz="1700" dirty="0">
                <a:solidFill>
                  <a:srgbClr val="24292E"/>
                </a:solidFill>
                <a:latin typeface="Helvetica Neue"/>
              </a:rPr>
              <a:t>сайта: </a:t>
            </a:r>
            <a:r>
              <a:rPr lang="ru-RU" sz="1700" u="sng" dirty="0">
                <a:solidFill>
                  <a:srgbClr val="24292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 Neue"/>
                <a:hlinkClick r:id="rId2"/>
              </a:rPr>
              <a:t>https://</a:t>
            </a:r>
            <a:r>
              <a:rPr lang="en-US" sz="1700" u="sng" dirty="0">
                <a:solidFill>
                  <a:srgbClr val="24292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 Neue"/>
                <a:hlinkClick r:id="rId2"/>
              </a:rPr>
              <a:t>rnr</a:t>
            </a:r>
            <a:r>
              <a:rPr lang="ru-RU" sz="1700" u="sng" dirty="0">
                <a:solidFill>
                  <a:srgbClr val="24292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 Neue"/>
                <a:hlinkClick r:id="rId2"/>
              </a:rPr>
              <a:t>.</a:t>
            </a:r>
            <a:r>
              <a:rPr lang="en-US" sz="1700" u="sng" dirty="0">
                <a:solidFill>
                  <a:srgbClr val="24292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 Neue"/>
                <a:hlinkClick r:id="rId2"/>
              </a:rPr>
              <a:t>ru</a:t>
            </a:r>
            <a:endParaRPr lang="ru-RU" sz="1700" dirty="0">
              <a:solidFill>
                <a:srgbClr val="24292E"/>
              </a:solidFill>
              <a:effectLst/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23F06B6-FA41-401A-BF5F-22AF23611A6C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127"/>
    </mc:Choice>
    <mc:Fallback xmlns="">
      <p:transition advTm="291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CAC6C1">
                <a:lumMod val="100000"/>
              </a:srgbClr>
            </a:gs>
            <a:gs pos="5000">
              <a:srgbClr val="ECEAE7">
                <a:lumMod val="94000"/>
                <a:lumOff val="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Рецепт: карта точек питания, авторизованный пользователь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B14316-5924-4A78-81F3-E23223E3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00" y="892800"/>
            <a:ext cx="6870414" cy="5888926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393E338-9B25-4AA7-9911-85CECD5FFA0A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68"/>
    </mc:Choice>
    <mc:Fallback xmlns="">
      <p:transition advTm="480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Об Авторе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b="1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МАРИЯ КЛЕЙНЕРМАН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lang="ru-RU" sz="1800" b="1" dirty="0">
              <a:solidFill>
                <a:srgbClr val="24292E"/>
              </a:solidFill>
              <a:latin typeface="Helvetica Neue"/>
              <a:ea typeface="Helvetica Neue"/>
              <a:cs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Более 20 лет опыта работы в IT прикладным и системным программистом, включая выполнение исследовательской работы.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Опыт работы в международных компаниях.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Профильное высшее техническое образование.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Цель обучения: переход в системный анализ для самореализации в экспертизе.</a:t>
            </a:r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B65164C-26C7-45D4-ACFA-1F31A524DE21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9901"/>
    </mc:Choice>
    <mc:Fallback xmlns="">
      <p:transition advTm="3990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Основные метрики проекта «Пробуй!»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Основные метрики успешности сервиса</a:t>
            </a:r>
            <a:r>
              <a:rPr lang="ru-RU" sz="1600" dirty="0">
                <a:solidFill>
                  <a:srgbClr val="24292E"/>
                </a:solidFill>
                <a:latin typeface="Helvetica Neue"/>
              </a:rPr>
              <a:t>: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ts val="1200"/>
              <a:buFont typeface="Arial" panose="020B0604020202020204" pitchFamily="34" charset="0"/>
              <a:buChar char="●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пользовательские</a:t>
            </a:r>
          </a:p>
          <a:p>
            <a:pPr marL="742950" lvl="1" indent="-285750" algn="l">
              <a:lnSpc>
                <a:spcPct val="115000"/>
              </a:lnSpc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месячная аудитория пользователей</a:t>
            </a:r>
          </a:p>
          <a:p>
            <a:pPr marL="742950" lvl="1" indent="-285750" algn="l">
              <a:lnSpc>
                <a:spcPct val="115000"/>
              </a:lnSpc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процент возврата пользователей (через день/неделю/месяц)</a:t>
            </a:r>
          </a:p>
          <a:p>
            <a:pPr marL="742950" lvl="1" indent="-285750" algn="l">
              <a:lnSpc>
                <a:spcPct val="115000"/>
              </a:lnSpc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количество добавленных отзывов</a:t>
            </a:r>
          </a:p>
          <a:p>
            <a:pPr marL="742950" lvl="1" indent="-285750" algn="l">
              <a:lnSpc>
                <a:spcPct val="115000"/>
              </a:lnSpc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количество занесенных в избранное рецептов по отношению к общему числу рецептов</a:t>
            </a:r>
          </a:p>
          <a:p>
            <a:pPr marL="342900" lvl="0" indent="-342900" algn="l">
              <a:lnSpc>
                <a:spcPct val="115000"/>
              </a:lnSpc>
              <a:buClr>
                <a:srgbClr val="24292E"/>
              </a:buClr>
              <a:buSzPts val="1200"/>
              <a:buFont typeface="Arial" panose="020B0604020202020204" pitchFamily="34" charset="0"/>
              <a:buChar char="●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бизнес-метрики</a:t>
            </a:r>
          </a:p>
          <a:p>
            <a:pPr marL="742950" lvl="1" indent="-285750" algn="l">
              <a:lnSpc>
                <a:spcPct val="115000"/>
              </a:lnSpc>
              <a:spcAft>
                <a:spcPts val="600"/>
              </a:spcAft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количество переходов на продвигаемые сайты</a:t>
            </a:r>
            <a:endParaRPr lang="en-US" sz="1800" dirty="0">
              <a:solidFill>
                <a:srgbClr val="24292E"/>
              </a:solidFill>
              <a:latin typeface="Helvetica Neue"/>
            </a:endParaRPr>
          </a:p>
          <a:p>
            <a:pPr marL="742950" lvl="1" indent="-28575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24292E"/>
              </a:buClr>
              <a:buSzPts val="1200"/>
              <a:buFont typeface="Arial" panose="020B0604020202020204" pitchFamily="34" charset="0"/>
              <a:buChar char="○"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месячная выручка от рекламы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F30C3AC-FA99-467C-A0E3-385275F8A5DF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343"/>
    </mc:Choice>
    <mc:Fallback xmlns="">
      <p:transition advTm="2234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lang="ru-RU" sz="1800" b="1" cap="all" dirty="0">
                <a:solidFill>
                  <a:prstClr val="black"/>
                </a:solidFill>
                <a:latin typeface="Helvetica Neue"/>
              </a:rPr>
              <a:t>Дальнейшее развитие проекта</a:t>
            </a:r>
            <a:endParaRPr kumimoji="0" lang="ru-RU" sz="18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285750" lvl="0" indent="-285750" algn="l">
              <a:lnSpc>
                <a:spcPct val="114000"/>
              </a:lnSpc>
              <a:spcAft>
                <a:spcPts val="600"/>
              </a:spcAft>
              <a:buClr>
                <a:schemeClr val="tx1"/>
              </a:buClr>
              <a:buFontTx/>
              <a:buChar char="+"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Ритейл: покупка ингредиентов по выбранным рецептам с учетом фасовки у выбранного поставщика</a:t>
            </a:r>
          </a:p>
          <a:p>
            <a:pPr marL="285750" lvl="0" indent="-285750" algn="l">
              <a:lnSpc>
                <a:spcPct val="114000"/>
              </a:lnSpc>
              <a:spcAft>
                <a:spcPts val="600"/>
              </a:spcAft>
              <a:buClr>
                <a:schemeClr val="tx1"/>
              </a:buClr>
              <a:buFontTx/>
              <a:buChar char="+"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Т</a:t>
            </a: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ур</a:t>
            </a: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истическая </a:t>
            </a: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отрасль (ну когда-нибудь): гастротуры по странам с выбранной кухней</a:t>
            </a:r>
          </a:p>
          <a:p>
            <a:pPr algn="l">
              <a:lnSpc>
                <a:spcPts val="135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24292E"/>
                </a:solidFill>
                <a:effectLst/>
                <a:latin typeface="Helvetica Neue"/>
                <a:ea typeface="Helvetica Neue"/>
                <a:cs typeface="Helvetica Neue"/>
              </a:rPr>
              <a:t>Плата за переходы + % от заказов =&gt; профит.</a:t>
            </a:r>
          </a:p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1800" dirty="0">
              <a:solidFill>
                <a:srgbClr val="24292E"/>
              </a:solidFill>
              <a:latin typeface="Helvetica Neue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1BCB2-3AC9-45A5-AED6-1B066455C19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1EE8AF-CB0D-4500-9615-FE38E70E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9" y="2701426"/>
            <a:ext cx="4784725" cy="31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937"/>
    </mc:Choice>
    <mc:Fallback xmlns="">
      <p:transition advTm="319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проект «Пробуй!»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8"/>
            <a:ext cx="11802882" cy="70616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  <a:t>нлайн-сервис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  <a:t>«Пробуй!»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</a:rPr>
              <a:t>— это сборник кулинарных рецептов народов мира, дающий информацию о том, где в Москве можно попробовать блюда, представленные на сайте.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92EEE2A-9C32-4FCB-ACAB-9942119A5F81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15DC31D-DE21-4740-9D87-4063AC7684E7}"/>
              </a:ext>
            </a:extLst>
          </p:cNvPr>
          <p:cNvSpPr txBox="1">
            <a:spLocks/>
          </p:cNvSpPr>
          <p:nvPr/>
        </p:nvSpPr>
        <p:spPr>
          <a:xfrm>
            <a:off x="208800" y="1560573"/>
            <a:ext cx="11802882" cy="1668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Aft>
                <a:spcPts val="600"/>
              </a:spcAft>
              <a:buClr>
                <a:srgbClr val="B71E42"/>
              </a:buClr>
              <a:buSzPct val="100000"/>
              <a:defRPr/>
            </a:pPr>
            <a:r>
              <a:rPr lang="ru-RU" sz="1800" b="1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Предназначение:</a:t>
            </a: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 </a:t>
            </a:r>
            <a:endParaRPr lang="en-US" sz="1800" dirty="0">
              <a:solidFill>
                <a:srgbClr val="24292E"/>
              </a:solidFill>
              <a:latin typeface="Helvetica Neue"/>
              <a:ea typeface="Helvetica Neue"/>
              <a:cs typeface="Helvetica Neue"/>
            </a:endParaRPr>
          </a:p>
          <a:p>
            <a:pPr marL="342900" indent="-342900" algn="l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ts val="1200"/>
              <a:buFont typeface="Arial" panose="020B0604020202020204" pitchFamily="34" charset="0"/>
              <a:buChar char="●"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ознакомление пользователей с кухнями народов мира</a:t>
            </a:r>
          </a:p>
          <a:p>
            <a:pPr marL="342900" indent="-342900" algn="l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ts val="1200"/>
              <a:buFont typeface="Arial" panose="020B0604020202020204" pitchFamily="34" charset="0"/>
              <a:buChar char="●"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обмен отзывами о рецептах и заведениях общественного питания для зарегистрированных пользователей</a:t>
            </a:r>
          </a:p>
          <a:p>
            <a:pPr marL="342900" indent="-342900" algn="l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ts val="1200"/>
              <a:buFont typeface="Arial" panose="020B0604020202020204" pitchFamily="34" charset="0"/>
              <a:buChar char="●"/>
              <a:defRPr/>
            </a:pPr>
            <a:r>
              <a:rPr lang="ru-RU" sz="18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</a:rPr>
              <a:t>продвижение заведений общественного питания как способ монетизации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36841E-9872-4A29-BF56-96E6C15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01" y="3458111"/>
            <a:ext cx="3176455" cy="22068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20F6DB5-6047-4688-A156-1439F1CD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67" y="3492000"/>
            <a:ext cx="3165664" cy="22067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8ABA251-EAC8-4E3C-A462-69A670C7D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6" y="3490641"/>
            <a:ext cx="3310199" cy="220680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DE0B6241-7AB4-4AF7-9C10-85D3E07E0290}"/>
              </a:ext>
            </a:extLst>
          </p:cNvPr>
          <p:cNvSpPr/>
          <p:nvPr/>
        </p:nvSpPr>
        <p:spPr>
          <a:xfrm>
            <a:off x="3667739" y="4385354"/>
            <a:ext cx="400862" cy="2465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86950C33-582C-4B41-8084-D9A19A8581D3}"/>
              </a:ext>
            </a:extLst>
          </p:cNvPr>
          <p:cNvSpPr/>
          <p:nvPr/>
        </p:nvSpPr>
        <p:spPr>
          <a:xfrm>
            <a:off x="7627380" y="4385354"/>
            <a:ext cx="400862" cy="2465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57F6D21-9801-4AAC-BEB3-0F68C9CB1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89" y="3492000"/>
            <a:ext cx="3362357" cy="22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877"/>
    </mc:Choice>
    <mc:Fallback xmlns="">
      <p:transition advTm="408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Контекст использования проекта «Пробуй!»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08" y="883577"/>
            <a:ext cx="11802882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0267B-5395-4ACC-A90F-76BABE0AF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15" y="986320"/>
            <a:ext cx="8014112" cy="5423179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53366AF-A2B5-4CA8-A3B7-1816B314E8EC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516FEC-E2A6-4713-B42A-9D5EC9DED2D0}"/>
              </a:ext>
            </a:extLst>
          </p:cNvPr>
          <p:cNvSpPr txBox="1"/>
          <p:nvPr/>
        </p:nvSpPr>
        <p:spPr>
          <a:xfrm>
            <a:off x="3048000" y="6463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*Система = веб-сайт + бэкенд по </a:t>
            </a:r>
            <a:r>
              <a:rPr lang="en-US" i="1" dirty="0"/>
              <a:t>REST API </a:t>
            </a:r>
            <a:r>
              <a:rPr lang="ru-RU" i="1" dirty="0"/>
              <a:t>+ БД </a:t>
            </a:r>
          </a:p>
        </p:txBody>
      </p:sp>
    </p:spTree>
    <p:extLst>
      <p:ext uri="{BB962C8B-B14F-4D97-AF65-F5344CB8AC3E}">
        <p14:creationId xmlns:p14="http://schemas.microsoft.com/office/powerpoint/2010/main" val="740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757"/>
    </mc:Choice>
    <mc:Fallback xmlns="">
      <p:transition advTm="577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Основные пользовательские требования: Пользователь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62675"/>
              </p:ext>
            </p:extLst>
          </p:nvPr>
        </p:nvGraphicFramePr>
        <p:xfrm>
          <a:off x="349321" y="926322"/>
          <a:ext cx="11584257" cy="4687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236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889021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1200429"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Поиск рецептов</a:t>
                      </a:r>
                      <a:endParaRPr lang="ru-RU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искать рецепт по названию блюда.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искать рецепты, содержащие указанные им ингредиенты.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искать рецепты, исключающие указанные им ингредиенты.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403414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Чтение информации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смотреть информацию о выбранном рецепте.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читать отзывы, чтобы сформировать мнение о рецепте перед тем, как готовить.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смотреть информацию о точках питания, в которых подают выбранное им блюдо.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75588"/>
                  </a:ext>
                </a:extLst>
              </a:tr>
              <a:tr h="743581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Переход на сторонние сайты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Пользователь </a:t>
                      </a: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может переходить на сайты заинтересовавших его точек питания (если таковые имеются).</a:t>
                      </a:r>
                      <a:endParaRPr lang="ru-RU" sz="1800" kern="1200" dirty="0">
                        <a:solidFill>
                          <a:srgbClr val="24292E"/>
                        </a:solidFill>
                        <a:latin typeface="Helvetica Neue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49919"/>
                  </a:ext>
                </a:extLst>
              </a:tr>
              <a:tr h="743581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Регистрация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Пользователь может зарегистрироваться на сайте, чтобы расширить свои возможности до возможностей авторизованного пользователя (см. далее).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34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7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4"/>
    </mc:Choice>
    <mc:Fallback xmlns="">
      <p:transition spd="slow" advTm="155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Основные пользовательские требования: Авторизованный Пользователь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28920"/>
              </p:ext>
            </p:extLst>
          </p:nvPr>
        </p:nvGraphicFramePr>
        <p:xfrm>
          <a:off x="349321" y="926323"/>
          <a:ext cx="11584257" cy="5881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7573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26684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540527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Авторизация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Пользователь может авторизоваться, чтобы получить доступ к своему аккаунту.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097987"/>
                  </a:ext>
                </a:extLst>
              </a:tr>
              <a:tr h="1015493"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Редактирование данных аккаунта</a:t>
                      </a:r>
                      <a:endParaRPr lang="ru-RU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Авторизованный пользователь может отредактировать свой аккаунт, чтобы поддерживать актуальность своих данных.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403414"/>
                  </a:ext>
                </a:extLst>
              </a:tr>
              <a:tr h="1027415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Комментирование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авторизованный пользователь хочу иметь возможность комментировать заинтересовавшие меня рецепты или высказывать свое мнение о точках питания.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75588"/>
                  </a:ext>
                </a:extLst>
              </a:tr>
              <a:tr h="93494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Сохранение рецептов в избранном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авторизованный </a:t>
                      </a: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пользователь</a:t>
                      </a: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 хочу иметь возможность сохранить заинтересовавшие меня рецепты для быстрого доступа.</a:t>
                      </a:r>
                      <a:endParaRPr lang="ru-RU" sz="1800" kern="1200" dirty="0">
                        <a:solidFill>
                          <a:srgbClr val="24292E"/>
                        </a:solidFill>
                        <a:latin typeface="Helvetica Neue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49919"/>
                  </a:ext>
                </a:extLst>
              </a:tr>
              <a:tr h="2362983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Редактирование избранного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авторизованный пользователь хочу иметь возможность удалить выбранные рецепты из сохраненных.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авторизованный пользователь хочу иметь возможность писать заметки по сохраненным мною рецептам.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авторизованный пользователь хочу иметь возможность редактировать заметки по сохраненным мною рецептам.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34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90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3"/>
    </mc:Choice>
    <mc:Fallback xmlns="">
      <p:transition spd="slow" advTm="212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Основные пользовательские требования: администратор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64194"/>
              </p:ext>
            </p:extLst>
          </p:nvPr>
        </p:nvGraphicFramePr>
        <p:xfrm>
          <a:off x="349321" y="926322"/>
          <a:ext cx="11584257" cy="5342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67780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639805"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Редактирование БД рецептов</a:t>
                      </a:r>
                      <a:endParaRPr lang="ru-RU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иметь возможность редактировать сборник рецептов.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403414"/>
                  </a:ext>
                </a:extLst>
              </a:tr>
              <a:tr h="1259266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Уведомление о созданных или измененных комментариях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получать уведомления о созданных авторизованными пользователями комментариях.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получать уведомления об отредактированных авторизованными пользователями комментариях.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75588"/>
                  </a:ext>
                </a:extLst>
              </a:tr>
              <a:tr h="3223319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Модерация</a:t>
                      </a:r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иметь возможность модерировать дискуссии авторизованных пользователей.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иметь возможность предупреждать по e-</a:t>
                      </a:r>
                      <a:r>
                        <a:rPr lang="ru-RU" sz="1800" dirty="0" err="1">
                          <a:solidFill>
                            <a:srgbClr val="24292E"/>
                          </a:solidFill>
                          <a:latin typeface="Helvetica Neue"/>
                        </a:rPr>
                        <a:t>mail’у</a:t>
                      </a: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 впервые нарушивших правила поведения на сайте.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иметь возможность временно блокировать аккаунты повторно нарушивших правила поведения на сайте.</a:t>
                      </a:r>
                    </a:p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Я как администратор хочу иметь возможность навсегда блокировать аккаунты нарушивших более трех раз правила поведения на сайте.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04"/>
    </mc:Choice>
    <mc:Fallback xmlns="">
      <p:transition spd="slow" advTm="291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Функциональные требования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37806"/>
              </p:ext>
            </p:extLst>
          </p:nvPr>
        </p:nvGraphicFramePr>
        <p:xfrm>
          <a:off x="349321" y="926324"/>
          <a:ext cx="11584257" cy="5055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67780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363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Создание аккаунта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 завершению новым пользователем процедуры регистрации система должна создать ему аккаунт.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403414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Авторизация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</a:t>
                      </a:r>
                      <a:r>
                        <a:rPr lang="ru-RU" sz="1800" dirty="0">
                          <a:solidFill>
                            <a:srgbClr val="24292E"/>
                          </a:solidFill>
                          <a:latin typeface="Helvetica Neue"/>
                        </a:rPr>
                        <a:t> ввода пользователем логина (e-mail) и пароля, система должна авторизовать пользователя для осуществления доступа к личному кабинету.</a:t>
                      </a:r>
                      <a:endParaRPr lang="en-US" sz="1800" dirty="0">
                        <a:solidFill>
                          <a:srgbClr val="24292E"/>
                        </a:solidFill>
                        <a:latin typeface="Helvetica Neue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При вводе неверно указанных учетных данных система должна выдать пользователю сообщение об ошибке.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654373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Восстановление пароля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В том случае, когда зарегистрированный пользователь не может вспомнить свой пароль, но хочет авторизоваться, система должна предоставить ему функционал по восстановлению пароля.</a:t>
                      </a:r>
                      <a:endParaRPr lang="ru-RU" sz="1800" dirty="0">
                        <a:solidFill>
                          <a:srgbClr val="24292E"/>
                        </a:solidFill>
                        <a:latin typeface="Helvetica Neue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23397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Смена пароля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 завершению зарегистрированным пользователем процедуры смены пароля система должна изменить его пароль на новый.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192360"/>
                  </a:ext>
                </a:extLst>
              </a:tr>
              <a:tr h="363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</a:rPr>
                        <a:t>Данные аккаунта</a:t>
                      </a:r>
                      <a:endParaRPr lang="ru-RU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ввода пользователем своих личных данных (ФИО, контактный номер телефона, e-mail) система должна обеспечить их сохранение.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При изменении зарегистрированным пользователем личных данных (ФИО, контактный номер телефона, e-mail) система должна обеспечить их обновление.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1"/>
    </mc:Choice>
    <mc:Fallback xmlns="">
      <p:transition spd="slow" advTm="1257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10CB-062F-4D5E-A5A4-DDC39CC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8" y="2482"/>
            <a:ext cx="11655622" cy="593419"/>
          </a:xfrm>
          <a:noFill/>
          <a:ln cap="sq" cmpd="tri">
            <a:noFill/>
            <a:prstDash val="lgDash"/>
            <a:miter lim="800000"/>
          </a:ln>
        </p:spPr>
        <p:txBody>
          <a:bodyPr/>
          <a:lstStyle/>
          <a:p>
            <a:pPr algn="l"/>
            <a:r>
              <a:rPr kumimoji="0" lang="ru-RU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j-ea"/>
                <a:cs typeface="+mj-cs"/>
              </a:rPr>
              <a:t>Функциональные требования - 2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3FA0B-ADA1-49ED-98CA-9155985F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883577"/>
            <a:ext cx="10409578" cy="5845993"/>
          </a:xfrm>
        </p:spPr>
        <p:txBody>
          <a:bodyPr>
            <a:normAutofit/>
          </a:bodyPr>
          <a:lstStyle/>
          <a:p>
            <a:pPr marL="0" indent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4292E"/>
                </a:solidFill>
                <a:latin typeface="Helvetica Neue"/>
              </a:rPr>
              <a:t>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C21F15-821B-4796-A740-8A37EAF89712}"/>
              </a:ext>
            </a:extLst>
          </p:cNvPr>
          <p:cNvCxnSpPr>
            <a:cxnSpLocks/>
          </p:cNvCxnSpPr>
          <p:nvPr/>
        </p:nvCxnSpPr>
        <p:spPr>
          <a:xfrm>
            <a:off x="248704" y="698645"/>
            <a:ext cx="1018984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5EAA88-8B22-4F3D-88CC-E5BC7FE32B2F}"/>
              </a:ext>
            </a:extLst>
          </p:cNvPr>
          <p:cNvSpPr txBox="1"/>
          <p:nvPr/>
        </p:nvSpPr>
        <p:spPr>
          <a:xfrm>
            <a:off x="258422" y="139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65F093B8-E2CA-4F72-8613-76FBC3F9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37778"/>
              </p:ext>
            </p:extLst>
          </p:nvPr>
        </p:nvGraphicFramePr>
        <p:xfrm>
          <a:off x="349321" y="801390"/>
          <a:ext cx="11584257" cy="6008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val="215591718"/>
                    </a:ext>
                  </a:extLst>
                </a:gridCol>
                <a:gridCol w="9467780">
                  <a:extLst>
                    <a:ext uri="{9D8B030D-6E8A-4147-A177-3AD203B41FA5}">
                      <a16:colId xmlns:a16="http://schemas.microsoft.com/office/drawing/2014/main" val="1197544511"/>
                    </a:ext>
                  </a:extLst>
                </a:gridCol>
              </a:tblGrid>
              <a:tr h="3409781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Избранное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входа авторизованного пользователя в личный кабинет система должна предоставлять пользователю список сохраненных в избранном рецептов для просмотра.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входа авторизованного пользователя в личный кабинет система должна предоставлять пользователю список сохраненных в избранном рецептов для его редактирования.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входа авторизованного пользователя в личный кабинет система должна предоставлять пользователю список сохраненных в избранном рецептов для редактирования заметок к ним.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При редактировании заметки к рецепту из избранного, система должна сохранять сделанное изменение.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82498"/>
                  </a:ext>
                </a:extLst>
              </a:tr>
              <a:tr h="898434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Комментарии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При добавлении нового комментария авторизованного пользователя о рецепте или связанных с ним точках питания, система должна сохранять его наряду с остальными комментариями к этому рецепту.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05957"/>
                  </a:ext>
                </a:extLst>
              </a:tr>
              <a:tr h="1440642"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/>
                          <a:ea typeface="+mn-ea"/>
                          <a:cs typeface="+mn-cs"/>
                        </a:rPr>
                        <a:t>Поиск рецептов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Система должна предоставлять пользователю функционал для поиска рецептов по заданным критериям (название блюда, ингредиенты, входящие в состав блюда, ингредиенты, не входящие в состав блюда).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rgbClr val="24292E"/>
                          </a:solidFill>
                          <a:latin typeface="Helvetica Neue"/>
                          <a:ea typeface="+mn-ea"/>
                          <a:cs typeface="+mn-cs"/>
                        </a:rPr>
                        <a:t>После того, как пользователь указал критерий для поиска рецепта, система должна отобразить все найденные по этому критерию рецепты.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7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7"/>
    </mc:Choice>
    <mc:Fallback xmlns="">
      <p:transition spd="slow" advTm="5257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8712</TotalTime>
  <Words>1403</Words>
  <Application>Microsoft Office PowerPoint</Application>
  <PresentationFormat>Широкоэкранный</PresentationFormat>
  <Paragraphs>168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 MT</vt:lpstr>
      <vt:lpstr>Helvetica</vt:lpstr>
      <vt:lpstr>Helvetica Neue</vt:lpstr>
      <vt:lpstr>Тема Office</vt:lpstr>
      <vt:lpstr>Спецификация требований  проекта «Пробуй!»</vt:lpstr>
      <vt:lpstr>Об Авторе</vt:lpstr>
      <vt:lpstr>проект «Пробуй!»</vt:lpstr>
      <vt:lpstr>Контекст использования проекта «Пробуй!»</vt:lpstr>
      <vt:lpstr>Основные пользовательские требования: Пользователь</vt:lpstr>
      <vt:lpstr>Основные пользовательские требования: Авторизованный Пользователь</vt:lpstr>
      <vt:lpstr>Основные пользовательские требования: администратор</vt:lpstr>
      <vt:lpstr>Функциональные требования</vt:lpstr>
      <vt:lpstr>Функциональные требования - 2</vt:lpstr>
      <vt:lpstr>Функциональные требования - 3</vt:lpstr>
      <vt:lpstr>Функциональные требования - 4</vt:lpstr>
      <vt:lpstr>нефункциональные требования</vt:lpstr>
      <vt:lpstr>Требования регулятора</vt:lpstr>
      <vt:lpstr>Диаграмма сценариев проекта «Пробуй!»</vt:lpstr>
      <vt:lpstr>Общий бизнес-процесс использования сервиса</vt:lpstr>
      <vt:lpstr>Логическая модель данных</vt:lpstr>
      <vt:lpstr>Схема баз данных, реализующая логическую модель данных</vt:lpstr>
      <vt:lpstr>Программные интерфейсы</vt:lpstr>
      <vt:lpstr>Рецепт: карта точек питания, авторизованный пользователь</vt:lpstr>
      <vt:lpstr>Основные метрики проекта «Пробуй!»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«Пробуй!»</dc:title>
  <dc:creator>masha k</dc:creator>
  <cp:lastModifiedBy>masha k</cp:lastModifiedBy>
  <cp:revision>130</cp:revision>
  <dcterms:created xsi:type="dcterms:W3CDTF">2021-09-23T12:16:41Z</dcterms:created>
  <dcterms:modified xsi:type="dcterms:W3CDTF">2021-09-29T18:00:17Z</dcterms:modified>
</cp:coreProperties>
</file>