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15544800"/>
  <p:notesSz cx="6858000" cy="9144000"/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01"/>
    <a:srgbClr val="009701"/>
    <a:srgbClr val="989898"/>
    <a:srgbClr val="00FF00"/>
    <a:srgbClr val="CCFF66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4"/>
    <p:restoredTop sz="94698"/>
  </p:normalViewPr>
  <p:slideViewPr>
    <p:cSldViewPr snapToGrid="0" snapToObjects="1">
      <p:cViewPr>
        <p:scale>
          <a:sx n="96" d="100"/>
          <a:sy n="96" d="100"/>
        </p:scale>
        <p:origin x="4640" y="-1344"/>
      </p:cViewPr>
      <p:guideLst>
        <p:guide orient="horz" pos="4896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4828964"/>
            <a:ext cx="8549640" cy="33320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8808720"/>
            <a:ext cx="704088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1410548"/>
            <a:ext cx="2488407" cy="30064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2" y="1410548"/>
            <a:ext cx="7301071" cy="30064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9988974"/>
            <a:ext cx="8549640" cy="308737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6588551"/>
            <a:ext cx="8549640" cy="34004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8222194"/>
            <a:ext cx="4894738" cy="2325243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1" y="8222194"/>
            <a:ext cx="4894739" cy="2325243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6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22513"/>
            <a:ext cx="9052560" cy="259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79590"/>
            <a:ext cx="4444207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4929717"/>
            <a:ext cx="4444207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3479590"/>
            <a:ext cx="4445953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4929717"/>
            <a:ext cx="4445953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618913"/>
            <a:ext cx="3309144" cy="26339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618915"/>
            <a:ext cx="5622925" cy="1326705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3252895"/>
            <a:ext cx="3309144" cy="1063307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0881360"/>
            <a:ext cx="6035040" cy="128460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388957"/>
            <a:ext cx="6035040" cy="93268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165966"/>
            <a:ext cx="6035040" cy="182435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22513"/>
            <a:ext cx="9052560" cy="2590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1"/>
            <a:ext cx="9052560" cy="1025884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E24A-FAE6-DF44-A344-7EA6BC5CF7E7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4407728"/>
            <a:ext cx="31851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273C-3386-6948-992F-AB37347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731520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Elbow Connector 199"/>
          <p:cNvCxnSpPr/>
          <p:nvPr/>
        </p:nvCxnSpPr>
        <p:spPr>
          <a:xfrm flipV="1">
            <a:off x="6641702" y="12289596"/>
            <a:ext cx="2053391" cy="538797"/>
          </a:xfrm>
          <a:prstGeom prst="bentConnector3">
            <a:avLst>
              <a:gd name="adj1" fmla="val 99976"/>
            </a:avLst>
          </a:prstGeom>
          <a:ln w="76200" cmpd="sng">
            <a:solidFill>
              <a:schemeClr val="accent4">
                <a:lumMod val="60000"/>
                <a:lumOff val="4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/>
          <p:nvPr/>
        </p:nvCxnSpPr>
        <p:spPr>
          <a:xfrm rot="16200000" flipH="1">
            <a:off x="2299919" y="11272810"/>
            <a:ext cx="1649934" cy="1241514"/>
          </a:xfrm>
          <a:prstGeom prst="bentConnector3">
            <a:avLst>
              <a:gd name="adj1" fmla="val 98983"/>
            </a:avLst>
          </a:prstGeom>
          <a:ln w="76200" cmpd="sng">
            <a:solidFill>
              <a:schemeClr val="accent4">
                <a:lumMod val="60000"/>
                <a:lumOff val="4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rot="5400000" flipH="1" flipV="1">
            <a:off x="2402871" y="8759927"/>
            <a:ext cx="1776983" cy="1579982"/>
          </a:xfrm>
          <a:prstGeom prst="bentConnector3">
            <a:avLst>
              <a:gd name="adj1" fmla="val 99813"/>
            </a:avLst>
          </a:prstGeom>
          <a:ln w="76200" cmpd="sng">
            <a:solidFill>
              <a:schemeClr val="accent4">
                <a:lumMod val="60000"/>
                <a:lumOff val="4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741117" y="3494043"/>
            <a:ext cx="1" cy="86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656074" y="2745045"/>
            <a:ext cx="591833" cy="890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697518" y="3494043"/>
            <a:ext cx="1043599" cy="25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7697518" y="3753863"/>
            <a:ext cx="1043599" cy="606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026529" y="3753863"/>
            <a:ext cx="629544" cy="69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6"/>
          </p:cNvCxnSpPr>
          <p:nvPr/>
        </p:nvCxnSpPr>
        <p:spPr>
          <a:xfrm flipV="1">
            <a:off x="6641702" y="3601462"/>
            <a:ext cx="1014371" cy="78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5"/>
          </p:cNvCxnSpPr>
          <p:nvPr/>
        </p:nvCxnSpPr>
        <p:spPr>
          <a:xfrm>
            <a:off x="6970172" y="2854508"/>
            <a:ext cx="533501" cy="594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1463" y="1750985"/>
            <a:ext cx="9389334" cy="643069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M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otivation and goals</a:t>
            </a:r>
            <a:endParaRPr lang="en-US" sz="3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723" y="1761947"/>
            <a:ext cx="692688" cy="54704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898" y="6188639"/>
            <a:ext cx="9389334" cy="747757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tress network and social coping</a:t>
            </a:r>
            <a:endParaRPr lang="en-US" sz="3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9158" y="6265805"/>
            <a:ext cx="692688" cy="54704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27065" y="226244"/>
            <a:ext cx="8643732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500" b="1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Sensing Stress Network for Social Coping</a:t>
            </a:r>
          </a:p>
          <a:p>
            <a:pPr algn="r"/>
            <a:r>
              <a:rPr lang="en-US" sz="300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Mashfiqui Rabbi, Syed </a:t>
            </a:r>
            <a:r>
              <a:rPr lang="en-US" sz="3000" dirty="0" err="1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Ishtiaque</a:t>
            </a:r>
            <a:r>
              <a:rPr lang="en-US" sz="300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 Ahmed</a:t>
            </a:r>
          </a:p>
          <a:p>
            <a:pPr algn="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8" y="200190"/>
            <a:ext cx="1341134" cy="134477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171819" y="4877340"/>
            <a:ext cx="334660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rtlCol="0" anchor="t">
            <a:spAutoFit/>
          </a:bodyPr>
          <a:lstStyle/>
          <a:p>
            <a:pPr marL="1371600" indent="-1371600"/>
            <a:r>
              <a:rPr lang="en-US" sz="3600" dirty="0">
                <a:solidFill>
                  <a:srgbClr val="0C391D"/>
                </a:solidFill>
                <a:latin typeface="Times New Roman"/>
                <a:cs typeface="Times New Roman"/>
              </a:rPr>
              <a:t>75</a:t>
            </a:r>
            <a:r>
              <a:rPr lang="en-US" sz="2000" dirty="0">
                <a:solidFill>
                  <a:srgbClr val="0C391D"/>
                </a:solidFill>
                <a:latin typeface="Times New Roman"/>
                <a:cs typeface="Times New Roman"/>
              </a:rPr>
              <a:t>% </a:t>
            </a:r>
            <a:r>
              <a:rPr lang="en-US" sz="1600" dirty="0">
                <a:solidFill>
                  <a:srgbClr val="0C391D"/>
                </a:solidFill>
                <a:latin typeface="Times New Roman"/>
                <a:cs typeface="Times New Roman"/>
              </a:rPr>
              <a:t>Americans have stress related</a:t>
            </a:r>
          </a:p>
          <a:p>
            <a:pPr marL="1371600" indent="-1371600"/>
            <a:r>
              <a:rPr lang="en-US" sz="1600" dirty="0">
                <a:solidFill>
                  <a:srgbClr val="0C391D"/>
                </a:solidFill>
                <a:latin typeface="Times New Roman"/>
                <a:cs typeface="Times New Roman"/>
              </a:rPr>
              <a:t> symptoms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lum bright="-89000" contrast="-100000"/>
          </a:blip>
          <a:stretch>
            <a:fillRect/>
          </a:stretch>
        </p:blipFill>
        <p:spPr>
          <a:xfrm>
            <a:off x="1382523" y="2736105"/>
            <a:ext cx="2775796" cy="171642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401627" y="3275390"/>
            <a:ext cx="70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40" name="Oval 39"/>
          <p:cNvSpPr/>
          <p:nvPr/>
        </p:nvSpPr>
        <p:spPr>
          <a:xfrm>
            <a:off x="6641702" y="2536990"/>
            <a:ext cx="384827" cy="3719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61528" y="2536990"/>
            <a:ext cx="384827" cy="3719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56875" y="3494043"/>
            <a:ext cx="384827" cy="371995"/>
          </a:xfrm>
          <a:prstGeom prst="ellipse">
            <a:avLst/>
          </a:prstGeom>
          <a:solidFill>
            <a:srgbClr val="FF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587588" y="3263064"/>
            <a:ext cx="384827" cy="37199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47574" y="4160153"/>
            <a:ext cx="384827" cy="371995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834115" y="4266527"/>
            <a:ext cx="384827" cy="3719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260" y="3330645"/>
            <a:ext cx="608828" cy="608828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70558" y="4816337"/>
            <a:ext cx="50292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lvl="0" indent="-1371600"/>
            <a:r>
              <a:rPr lang="en-US" sz="3600" dirty="0">
                <a:solidFill>
                  <a:srgbClr val="0C391D"/>
                </a:solidFill>
                <a:latin typeface="Times New Roman"/>
                <a:cs typeface="Times New Roman"/>
              </a:rPr>
              <a:t>Social </a:t>
            </a:r>
            <a:r>
              <a:rPr lang="en-US" sz="2400" dirty="0">
                <a:solidFill>
                  <a:srgbClr val="0C391D"/>
                </a:solidFill>
                <a:latin typeface="Times New Roman"/>
                <a:cs typeface="Times New Roman"/>
              </a:rPr>
              <a:t>relationships</a:t>
            </a:r>
            <a:r>
              <a:rPr lang="en-US" sz="1600" dirty="0">
                <a:solidFill>
                  <a:srgbClr val="0C391D"/>
                </a:solidFill>
                <a:latin typeface="Times New Roman"/>
                <a:cs typeface="Times New Roman"/>
              </a:rPr>
              <a:t> are both </a:t>
            </a:r>
            <a:r>
              <a:rPr lang="en-US" sz="1600" u="sng" dirty="0">
                <a:solidFill>
                  <a:srgbClr val="0C391D"/>
                </a:solidFill>
                <a:latin typeface="Times New Roman"/>
                <a:cs typeface="Times New Roman"/>
              </a:rPr>
              <a:t>sources </a:t>
            </a:r>
            <a:br>
              <a:rPr lang="en-US" sz="1600" u="sng" dirty="0">
                <a:solidFill>
                  <a:srgbClr val="0C391D"/>
                </a:solidFill>
                <a:latin typeface="Times New Roman"/>
                <a:cs typeface="Times New Roman"/>
              </a:rPr>
            </a:br>
            <a:r>
              <a:rPr lang="en-US" sz="1600" u="sng" dirty="0">
                <a:solidFill>
                  <a:srgbClr val="0C391D"/>
                </a:solidFill>
                <a:latin typeface="Times New Roman"/>
                <a:cs typeface="Times New Roman"/>
              </a:rPr>
              <a:t>of stress</a:t>
            </a:r>
            <a:r>
              <a:rPr lang="en-US" sz="1600" dirty="0">
                <a:solidFill>
                  <a:srgbClr val="0C391D"/>
                </a:solidFill>
                <a:latin typeface="Times New Roman"/>
                <a:cs typeface="Times New Roman"/>
              </a:rPr>
              <a:t> and </a:t>
            </a:r>
            <a:r>
              <a:rPr lang="en-US" sz="1600" u="sng" dirty="0">
                <a:solidFill>
                  <a:srgbClr val="0C391D"/>
                </a:solidFill>
                <a:latin typeface="Times New Roman"/>
                <a:cs typeface="Times New Roman"/>
              </a:rPr>
              <a:t>providers </a:t>
            </a:r>
            <a:br>
              <a:rPr lang="en-US" sz="1600" u="sng" dirty="0">
                <a:solidFill>
                  <a:srgbClr val="0C391D"/>
                </a:solidFill>
                <a:latin typeface="Times New Roman"/>
                <a:cs typeface="Times New Roman"/>
              </a:rPr>
            </a:br>
            <a:r>
              <a:rPr lang="en-US" sz="1600" u="sng" dirty="0">
                <a:solidFill>
                  <a:srgbClr val="0C391D"/>
                </a:solidFill>
                <a:latin typeface="Times New Roman"/>
                <a:cs typeface="Times New Roman"/>
              </a:rPr>
              <a:t>for coping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4223380" y="8017395"/>
            <a:ext cx="2074953" cy="2030288"/>
            <a:chOff x="3727078" y="7556593"/>
            <a:chExt cx="2697967" cy="2724638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5053621" y="8054505"/>
              <a:ext cx="723704" cy="654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831067" y="8897859"/>
              <a:ext cx="184070" cy="1199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37578" y="8095751"/>
              <a:ext cx="736219" cy="643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053621" y="8911355"/>
              <a:ext cx="1039507" cy="355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98" idx="3"/>
            </p:cNvCxnSpPr>
            <p:nvPr/>
          </p:nvCxnSpPr>
          <p:spPr>
            <a:xfrm flipH="1">
              <a:off x="4022093" y="9030293"/>
              <a:ext cx="867335" cy="176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 rot="20664958">
              <a:off x="3944344" y="7646850"/>
              <a:ext cx="636000" cy="597859"/>
              <a:chOff x="5961710" y="8235149"/>
              <a:chExt cx="1257232" cy="124865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9525467">
              <a:off x="5444233" y="7556593"/>
              <a:ext cx="636000" cy="597859"/>
              <a:chOff x="5961710" y="8235149"/>
              <a:chExt cx="1257232" cy="124865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ight Triangle 89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20664958">
              <a:off x="3727078" y="8704884"/>
              <a:ext cx="636000" cy="597859"/>
              <a:chOff x="5961710" y="8235149"/>
              <a:chExt cx="1257232" cy="1248652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Triangle 92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21313046">
              <a:off x="5789045" y="8764826"/>
              <a:ext cx="636000" cy="597859"/>
              <a:chOff x="5961710" y="8235149"/>
              <a:chExt cx="1257232" cy="1248652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ight Triangle 95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rot="20917118">
              <a:off x="4750154" y="8479771"/>
              <a:ext cx="636000" cy="597859"/>
              <a:chOff x="5961710" y="8235149"/>
              <a:chExt cx="1257232" cy="12486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ight Triangle 98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19717788">
              <a:off x="4670998" y="9683372"/>
              <a:ext cx="636000" cy="597859"/>
              <a:chOff x="5961710" y="8235149"/>
              <a:chExt cx="1257232" cy="124865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Triangle 101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667" y="11531560"/>
            <a:ext cx="2443917" cy="2348764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>
            <a:off x="7722042" y="9442566"/>
            <a:ext cx="2038151" cy="2004936"/>
            <a:chOff x="7119812" y="9508525"/>
            <a:chExt cx="2697967" cy="2724638"/>
          </a:xfrm>
        </p:grpSpPr>
        <p:cxnSp>
          <p:nvCxnSpPr>
            <p:cNvPr id="136" name="Straight Connector 135"/>
            <p:cNvCxnSpPr/>
            <p:nvPr/>
          </p:nvCxnSpPr>
          <p:spPr>
            <a:xfrm flipV="1">
              <a:off x="8446355" y="10006437"/>
              <a:ext cx="723704" cy="654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8223801" y="10849791"/>
              <a:ext cx="184070" cy="1199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7630312" y="10047683"/>
              <a:ext cx="736219" cy="643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 flipV="1">
              <a:off x="8446355" y="10863287"/>
              <a:ext cx="1039507" cy="355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3"/>
            </p:cNvCxnSpPr>
            <p:nvPr/>
          </p:nvCxnSpPr>
          <p:spPr>
            <a:xfrm flipH="1">
              <a:off x="7414827" y="10982225"/>
              <a:ext cx="867335" cy="176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 rot="20664958">
              <a:off x="7337078" y="9598782"/>
              <a:ext cx="636000" cy="597859"/>
              <a:chOff x="5961710" y="8235149"/>
              <a:chExt cx="1257232" cy="1248652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ight Triangle 142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 rot="9525467">
              <a:off x="8836967" y="9508525"/>
              <a:ext cx="636000" cy="597859"/>
              <a:chOff x="5961710" y="8235149"/>
              <a:chExt cx="1257232" cy="1248652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ight Triangle 145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20664958">
              <a:off x="7119812" y="10656816"/>
              <a:ext cx="636000" cy="597859"/>
              <a:chOff x="5961710" y="8235149"/>
              <a:chExt cx="1257232" cy="1248652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Triangle 148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 rot="21313046">
              <a:off x="9181779" y="10716758"/>
              <a:ext cx="636000" cy="597859"/>
              <a:chOff x="5961710" y="8235149"/>
              <a:chExt cx="1257232" cy="1248652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rgbClr val="CCFF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Triangle 151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20917118">
              <a:off x="8142888" y="10431703"/>
              <a:ext cx="636000" cy="597859"/>
              <a:chOff x="5961710" y="8235149"/>
              <a:chExt cx="1257232" cy="1248652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ight Triangle 154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9717788">
              <a:off x="8063732" y="11635304"/>
              <a:ext cx="636000" cy="597859"/>
              <a:chOff x="5961710" y="8235149"/>
              <a:chExt cx="1257232" cy="1248652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5961710" y="8235149"/>
                <a:ext cx="1257232" cy="1248652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0800000">
                <a:off x="6563926" y="8844238"/>
                <a:ext cx="655016" cy="32891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820"/>
          <a:stretch/>
        </p:blipFill>
        <p:spPr>
          <a:xfrm>
            <a:off x="139201" y="7943919"/>
            <a:ext cx="1657647" cy="577693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1227063" y="9800829"/>
            <a:ext cx="1435354" cy="1714029"/>
            <a:chOff x="6165750" y="2086918"/>
            <a:chExt cx="2392744" cy="2711803"/>
          </a:xfrm>
        </p:grpSpPr>
        <p:pic>
          <p:nvPicPr>
            <p:cNvPr id="68" name="Picture 4" descr="http://t3.gstatic.com/images?q=tbn:ANd9GcS0Hv5FPhPAM4c9j3ww3nvue0Y1Gt8UfXQSSyFKJyuvvD6ezVI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076" b="100000" l="9483" r="893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750" y="2086918"/>
              <a:ext cx="1632712" cy="271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0" descr="http://t0.gstatic.com/images?q=tbn:ANd9GcT36lN8HT1Vx67ednkrOjFLoxKLTk6IvOqlnZz19moLaqcs3SvneqEc2_S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70153" y="2459318"/>
              <a:ext cx="888341" cy="1790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7" name="Elbow Connector 206"/>
          <p:cNvCxnSpPr/>
          <p:nvPr/>
        </p:nvCxnSpPr>
        <p:spPr>
          <a:xfrm>
            <a:off x="6232475" y="8651806"/>
            <a:ext cx="2491690" cy="618700"/>
          </a:xfrm>
          <a:prstGeom prst="bentConnector3">
            <a:avLst>
              <a:gd name="adj1" fmla="val 99743"/>
            </a:avLst>
          </a:prstGeom>
          <a:ln w="76200" cmpd="sng">
            <a:solidFill>
              <a:schemeClr val="accent4">
                <a:lumMod val="60000"/>
                <a:lumOff val="4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9107558" y="12148483"/>
            <a:ext cx="256551" cy="3091641"/>
          </a:xfrm>
          <a:prstGeom prst="rect">
            <a:avLst/>
          </a:prstGeom>
          <a:solidFill>
            <a:srgbClr val="0041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72271" y="14470423"/>
            <a:ext cx="8491838" cy="782530"/>
          </a:xfrm>
          <a:prstGeom prst="rect">
            <a:avLst/>
          </a:prstGeom>
          <a:solidFill>
            <a:srgbClr val="0041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Coping suggestion from stress network</a:t>
            </a:r>
          </a:p>
        </p:txBody>
      </p:sp>
      <p:sp>
        <p:nvSpPr>
          <p:cNvPr id="214" name="Up Arrow 213"/>
          <p:cNvSpPr/>
          <p:nvPr/>
        </p:nvSpPr>
        <p:spPr>
          <a:xfrm>
            <a:off x="270758" y="13746513"/>
            <a:ext cx="913889" cy="1506439"/>
          </a:xfrm>
          <a:prstGeom prst="upArrow">
            <a:avLst/>
          </a:prstGeom>
          <a:solidFill>
            <a:srgbClr val="0041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132663" y="75899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Conversation network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335155" y="13922975"/>
            <a:ext cx="403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Emotion, power, stress from conversation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84910" y="11571050"/>
            <a:ext cx="155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Stress network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329290" y="114506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22050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Mashfiqui Rabbi</dc:creator>
  <cp:lastModifiedBy>Mashfiqui Rabbi Shuvo, Mohammod</cp:lastModifiedBy>
  <cp:revision>39</cp:revision>
  <dcterms:created xsi:type="dcterms:W3CDTF">2013-10-07T22:18:51Z</dcterms:created>
  <dcterms:modified xsi:type="dcterms:W3CDTF">2018-12-12T23:49:05Z</dcterms:modified>
</cp:coreProperties>
</file>