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2"/>
  </p:notesMasterIdLst>
  <p:sldIdLst>
    <p:sldId id="274" r:id="rId2"/>
    <p:sldId id="273" r:id="rId3"/>
    <p:sldId id="257" r:id="rId4"/>
    <p:sldId id="275" r:id="rId5"/>
    <p:sldId id="261" r:id="rId6"/>
    <p:sldId id="269" r:id="rId7"/>
    <p:sldId id="28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403A-1E99-4D77-9479-43BF47025DC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96766-AFEC-441D-B0D4-2E78D65F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25438" y="268288"/>
            <a:ext cx="7808913" cy="43942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09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6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3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1C0EC2-6E60-4899-B7FB-BC28A0E837B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E5A8D8-8391-43EE-97CA-E52B3EA7ED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v6tf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87279"/>
          </a:xfrm>
        </p:spPr>
        <p:txBody>
          <a:bodyPr/>
          <a:lstStyle/>
          <a:p>
            <a:pPr algn="ctr"/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92214"/>
            <a:ext cx="8471284" cy="1143000"/>
          </a:xfrm>
        </p:spPr>
        <p:txBody>
          <a:bodyPr/>
          <a:lstStyle/>
          <a:p>
            <a:r>
              <a:rPr lang="en-US" dirty="0"/>
              <a:t>IPv6 Ping: Link Local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Link Local Address = Machine in the same “Link” = Same LAN</a:t>
            </a:r>
          </a:p>
          <a:p>
            <a:r>
              <a:rPr lang="hu-HU" sz="2400" dirty="0"/>
              <a:t>Each interface has an IPv6 Link Local address:</a:t>
            </a:r>
          </a:p>
          <a:p>
            <a:pPr lvl="1"/>
            <a:r>
              <a:rPr lang="hu-HU" sz="2400" dirty="0"/>
              <a:t>fe80:: + MAC address</a:t>
            </a:r>
            <a:endParaRPr lang="en-US" sz="2400" dirty="0"/>
          </a:p>
          <a:p>
            <a:r>
              <a:rPr lang="en-US" sz="2400" dirty="0"/>
              <a:t>Command:</a:t>
            </a:r>
          </a:p>
          <a:p>
            <a:pPr lvl="1"/>
            <a:r>
              <a:rPr lang="hu-HU" sz="2400" dirty="0"/>
              <a:t>ping6  fe80::216:cbff:fe8a:1bb (</a:t>
            </a:r>
            <a:r>
              <a:rPr lang="hu-HU" sz="2400" dirty="0">
                <a:solidFill>
                  <a:srgbClr val="FF0000"/>
                </a:solidFill>
              </a:rPr>
              <a:t>Will not work!</a:t>
            </a:r>
            <a:r>
              <a:rPr lang="hu-HU" sz="2400" dirty="0"/>
              <a:t>)</a:t>
            </a:r>
          </a:p>
          <a:p>
            <a:pPr lvl="1"/>
            <a:r>
              <a:rPr lang="hu-HU" sz="2400" dirty="0"/>
              <a:t>ping6  fe80::216:cbff:fe8a:1bb</a:t>
            </a:r>
            <a:r>
              <a:rPr lang="hu-HU" sz="2400" dirty="0">
                <a:solidFill>
                  <a:srgbClr val="0000FF"/>
                </a:solidFill>
              </a:rPr>
              <a:t>%en0</a:t>
            </a:r>
          </a:p>
          <a:p>
            <a:pPr lvl="1"/>
            <a:r>
              <a:rPr lang="hu-HU" sz="2400" dirty="0"/>
              <a:t>ping6  </a:t>
            </a:r>
            <a:r>
              <a:rPr lang="hu-HU" sz="2400" dirty="0">
                <a:solidFill>
                  <a:srgbClr val="0000FF"/>
                </a:solidFill>
              </a:rPr>
              <a:t>-I en0 </a:t>
            </a:r>
            <a:r>
              <a:rPr lang="hu-HU" sz="2400" dirty="0"/>
              <a:t>fe80::216:cbff:fe8a:1bb</a:t>
            </a:r>
          </a:p>
          <a:p>
            <a:r>
              <a:rPr lang="hu-HU" sz="2400" dirty="0"/>
              <a:t>IPv4:</a:t>
            </a:r>
          </a:p>
          <a:p>
            <a:pPr lvl="1"/>
            <a:r>
              <a:rPr lang="hu-HU" sz="2400" dirty="0"/>
              <a:t>Link Local is optional</a:t>
            </a:r>
          </a:p>
          <a:p>
            <a:pPr lvl="1"/>
            <a:r>
              <a:rPr lang="hu-HU" sz="2400" dirty="0"/>
              <a:t>Random address from the block: </a:t>
            </a:r>
            <a:r>
              <a:rPr lang="en-US" sz="2400" dirty="0"/>
              <a:t>169.254.0.0/16</a:t>
            </a:r>
            <a:endParaRPr lang="hu-HU" sz="2400" dirty="0"/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3578"/>
            <a:ext cx="8471284" cy="1143000"/>
          </a:xfrm>
        </p:spPr>
        <p:txBody>
          <a:bodyPr/>
          <a:lstStyle/>
          <a:p>
            <a:r>
              <a:rPr lang="en-US" dirty="0"/>
              <a:t>IPv6 Ping: </a:t>
            </a:r>
            <a:r>
              <a:rPr lang="en-US" dirty="0" smtClean="0"/>
              <a:t>Global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Global Address = Routable</a:t>
            </a:r>
          </a:p>
          <a:p>
            <a:r>
              <a:rPr lang="en-US" sz="2400" dirty="0"/>
              <a:t>Unique Local Address (ULAs):</a:t>
            </a:r>
          </a:p>
          <a:p>
            <a:pPr lvl="1"/>
            <a:r>
              <a:rPr lang="en-US" sz="2200" dirty="0"/>
              <a:t>Private address space</a:t>
            </a:r>
          </a:p>
          <a:p>
            <a:pPr lvl="1"/>
            <a:r>
              <a:rPr lang="en-US" sz="2200" dirty="0"/>
              <a:t>fc00::/7</a:t>
            </a:r>
          </a:p>
          <a:p>
            <a:pPr lvl="1"/>
            <a:r>
              <a:rPr lang="en-US" sz="2200" dirty="0"/>
              <a:t>IPv4: 10.0.0.0/8 or 172.16.0.0/12 or 192.168.0.0/16</a:t>
            </a:r>
          </a:p>
          <a:p>
            <a:pPr lvl="1"/>
            <a:r>
              <a:rPr lang="en-US" sz="2200" dirty="0"/>
              <a:t>Not routed through public Internet</a:t>
            </a:r>
          </a:p>
          <a:p>
            <a:r>
              <a:rPr lang="en-US" sz="2400" dirty="0"/>
              <a:t>Global Unicast</a:t>
            </a:r>
          </a:p>
          <a:p>
            <a:pPr lvl="1"/>
            <a:r>
              <a:rPr lang="en-US" sz="2200" dirty="0"/>
              <a:t>Routed through the public Internet</a:t>
            </a:r>
          </a:p>
          <a:p>
            <a:r>
              <a:rPr lang="en-US" sz="2400" dirty="0"/>
              <a:t>Command:</a:t>
            </a:r>
          </a:p>
          <a:p>
            <a:pPr lvl="1"/>
            <a:r>
              <a:rPr lang="hu-HU" sz="2400" dirty="0"/>
              <a:t>ping6  2</a:t>
            </a:r>
            <a:r>
              <a:rPr lang="en-US" sz="2400" dirty="0"/>
              <a:t>001:470:1f08:1160::2</a:t>
            </a: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92214"/>
            <a:ext cx="7931224" cy="1143000"/>
          </a:xfrm>
        </p:spPr>
        <p:txBody>
          <a:bodyPr/>
          <a:lstStyle/>
          <a:p>
            <a:r>
              <a:rPr lang="en-US" dirty="0"/>
              <a:t>IPv6 and DNS: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= Domain Name System</a:t>
            </a:r>
          </a:p>
          <a:p>
            <a:r>
              <a:rPr lang="en-US" dirty="0" smtClean="0"/>
              <a:t>Map: </a:t>
            </a:r>
            <a:r>
              <a:rPr lang="en-US" dirty="0"/>
              <a:t>hostname </a:t>
            </a:r>
            <a:r>
              <a:rPr lang="en-US" dirty="0" smtClean="0"/>
              <a:t>&lt;=&gt; IP </a:t>
            </a:r>
          </a:p>
          <a:p>
            <a:r>
              <a:rPr lang="en-US" dirty="0" smtClean="0"/>
              <a:t>IPv4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rayed.com</a:t>
            </a:r>
            <a:r>
              <a:rPr lang="en-US" dirty="0"/>
              <a:t> =&gt; 88.85.245.43</a:t>
            </a:r>
          </a:p>
          <a:p>
            <a:pPr lvl="1"/>
            <a:r>
              <a:rPr lang="en-US" dirty="0"/>
              <a:t>IPv4 address stored in “A” record</a:t>
            </a:r>
          </a:p>
          <a:p>
            <a:r>
              <a:rPr lang="en-US" dirty="0"/>
              <a:t>IPv6:</a:t>
            </a:r>
          </a:p>
          <a:p>
            <a:pPr lvl="1"/>
            <a:r>
              <a:rPr lang="en-US" dirty="0" err="1"/>
              <a:t>rayed.com</a:t>
            </a:r>
            <a:r>
              <a:rPr lang="en-US" dirty="0"/>
              <a:t> =&gt; 2001:470:1f08:1160::2</a:t>
            </a:r>
          </a:p>
          <a:p>
            <a:pPr lvl="1"/>
            <a:r>
              <a:rPr lang="en-US" dirty="0"/>
              <a:t>IPv6 stored in “AAAA” record (Quad-A)</a:t>
            </a: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530851"/>
            <a:ext cx="8579296" cy="1143000"/>
          </a:xfrm>
        </p:spPr>
        <p:txBody>
          <a:bodyPr/>
          <a:lstStyle/>
          <a:p>
            <a:r>
              <a:rPr lang="en-US" sz="4200" dirty="0"/>
              <a:t>IPv6 and DNS: Using “</a:t>
            </a:r>
            <a:r>
              <a:rPr lang="en-US" sz="4200" dirty="0" err="1"/>
              <a:t>nslookup</a:t>
            </a:r>
            <a:r>
              <a:rPr lang="en-US" sz="4200" dirty="0"/>
              <a:t>”</a:t>
            </a:r>
            <a:endParaRPr lang="en-US" sz="4200" dirty="0">
              <a:latin typeface="Arial" charset="0"/>
              <a:cs typeface="Arial" charset="0"/>
            </a:endParaRPr>
          </a:p>
        </p:txBody>
      </p:sp>
      <p:sp>
        <p:nvSpPr>
          <p:cNvPr id="10291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IPv4: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Courier"/>
              </a:rPr>
              <a:t>$ </a:t>
            </a:r>
            <a:r>
              <a:rPr lang="en-US" dirty="0" err="1">
                <a:latin typeface="+mj-lt"/>
                <a:cs typeface="Courier"/>
              </a:rPr>
              <a:t>nslookup</a:t>
            </a:r>
            <a:r>
              <a:rPr lang="en-US" dirty="0">
                <a:latin typeface="+mj-lt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google.com // </a:t>
            </a:r>
            <a:r>
              <a:rPr lang="en-US" dirty="0">
                <a:latin typeface="+mj-lt"/>
                <a:cs typeface="Courier"/>
              </a:rPr>
              <a:t>OR</a:t>
            </a:r>
            <a:br>
              <a:rPr lang="en-US" dirty="0">
                <a:latin typeface="+mj-lt"/>
                <a:cs typeface="Courier"/>
              </a:rPr>
            </a:br>
            <a:r>
              <a:rPr lang="en-US" dirty="0">
                <a:latin typeface="+mj-lt"/>
                <a:cs typeface="Courier"/>
              </a:rPr>
              <a:t>$ </a:t>
            </a:r>
            <a:r>
              <a:rPr lang="en-US" dirty="0" err="1">
                <a:latin typeface="+mj-lt"/>
                <a:cs typeface="Courier"/>
              </a:rPr>
              <a:t>nslookup</a:t>
            </a:r>
            <a:r>
              <a:rPr lang="en-US" dirty="0">
                <a:latin typeface="+mj-lt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-type=a google.com</a:t>
            </a:r>
            <a:r>
              <a:rPr lang="en-US" dirty="0">
                <a:latin typeface="+mj-lt"/>
                <a:cs typeface="Courier"/>
              </a:rPr>
              <a:t/>
            </a:r>
            <a:br>
              <a:rPr lang="en-US" dirty="0">
                <a:latin typeface="+mj-lt"/>
                <a:cs typeface="Courier"/>
              </a:rPr>
            </a:br>
            <a:r>
              <a:rPr lang="en-US" dirty="0">
                <a:latin typeface="+mj-lt"/>
                <a:cs typeface="Courier"/>
              </a:rPr>
              <a:t>Name:    google.com</a:t>
            </a:r>
          </a:p>
          <a:p>
            <a:r>
              <a:rPr lang="en-US" dirty="0">
                <a:latin typeface="+mj-lt"/>
                <a:cs typeface="Courier"/>
              </a:rPr>
              <a:t>Addresses:  173.194.32.131</a:t>
            </a:r>
          </a:p>
          <a:p>
            <a:r>
              <a:rPr lang="en-US" dirty="0">
                <a:latin typeface="+mj-lt"/>
                <a:cs typeface="Courier"/>
              </a:rPr>
              <a:t>          173.194.32.134</a:t>
            </a:r>
          </a:p>
          <a:p>
            <a:r>
              <a:rPr lang="en-US" dirty="0">
                <a:latin typeface="+mj-lt"/>
                <a:cs typeface="Courier"/>
              </a:rPr>
              <a:t>          173.194.32.129</a:t>
            </a:r>
          </a:p>
          <a:p>
            <a:r>
              <a:rPr lang="en-US" dirty="0">
                <a:latin typeface="+mj-lt"/>
                <a:cs typeface="Courier"/>
              </a:rPr>
              <a:t>          173.194.32.130</a:t>
            </a:r>
          </a:p>
          <a:p>
            <a:r>
              <a:rPr lang="en-US" dirty="0" smtClean="0">
                <a:latin typeface="+mj-lt"/>
              </a:rPr>
              <a:t>IPv6</a:t>
            </a:r>
            <a:r>
              <a:rPr lang="en-US" dirty="0">
                <a:latin typeface="+mj-lt"/>
              </a:rPr>
              <a:t>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Courier"/>
              </a:rPr>
              <a:t>$ </a:t>
            </a:r>
            <a:r>
              <a:rPr lang="en-US" dirty="0" err="1">
                <a:latin typeface="+mj-lt"/>
                <a:cs typeface="Courier"/>
              </a:rPr>
              <a:t>nslookup</a:t>
            </a:r>
            <a:r>
              <a:rPr lang="en-US" dirty="0">
                <a:latin typeface="+mj-lt"/>
                <a:cs typeface="Courier"/>
              </a:rPr>
              <a:t> -type=</a:t>
            </a:r>
            <a:r>
              <a:rPr lang="en-US" dirty="0" err="1">
                <a:latin typeface="+mj-lt"/>
                <a:cs typeface="Courier"/>
              </a:rPr>
              <a:t>aaaa</a:t>
            </a:r>
            <a:r>
              <a:rPr lang="en-US" dirty="0">
                <a:latin typeface="+mj-lt"/>
                <a:cs typeface="Courier"/>
              </a:rPr>
              <a:t> ipv6.google.com</a:t>
            </a:r>
            <a:r>
              <a:rPr lang="en-US" dirty="0">
                <a:latin typeface="+mj-lt"/>
                <a:cs typeface="Courier"/>
              </a:rPr>
              <a:t/>
            </a:r>
            <a:br>
              <a:rPr lang="en-US" dirty="0">
                <a:latin typeface="+mj-lt"/>
                <a:cs typeface="Courier"/>
              </a:rPr>
            </a:br>
            <a:r>
              <a:rPr lang="en-US" dirty="0">
                <a:latin typeface="+mj-lt"/>
                <a:cs typeface="Courier"/>
              </a:rPr>
              <a:t>Name:    ipv6.l.google.com</a:t>
            </a:r>
          </a:p>
          <a:p>
            <a:r>
              <a:rPr lang="en-US" dirty="0">
                <a:latin typeface="+mj-lt"/>
                <a:cs typeface="Courier"/>
              </a:rPr>
              <a:t>Address:  2a00:1450:4010:c02::8b</a:t>
            </a:r>
            <a:endParaRPr lang="en-US" dirty="0"/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26" y="533400"/>
            <a:ext cx="7211144" cy="1143000"/>
          </a:xfrm>
        </p:spPr>
        <p:txBody>
          <a:bodyPr/>
          <a:lstStyle/>
          <a:p>
            <a:r>
              <a:rPr lang="en-US" dirty="0"/>
              <a:t>IPv6 and the W</a:t>
            </a:r>
            <a:r>
              <a:rPr lang="en-US" dirty="0" smtClean="0"/>
              <a:t>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226" y="1833652"/>
            <a:ext cx="8219256" cy="4876800"/>
          </a:xfrm>
        </p:spPr>
        <p:txBody>
          <a:bodyPr/>
          <a:lstStyle/>
          <a:p>
            <a:r>
              <a:rPr lang="en-US" dirty="0"/>
              <a:t>Web Server Dual Stack (IPv4 + IPv6)</a:t>
            </a:r>
          </a:p>
          <a:p>
            <a:r>
              <a:rPr lang="en-US" dirty="0"/>
              <a:t>http://</a:t>
            </a:r>
            <a:r>
              <a:rPr lang="en-US" dirty="0" err="1"/>
              <a:t>rayed.com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A record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88.85.245.43)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AAAA record </a:t>
            </a:r>
            <a:r>
              <a:rPr lang="en-US" dirty="0">
                <a:solidFill>
                  <a:srgbClr val="7F7F7F"/>
                </a:solidFill>
              </a:rPr>
              <a:t>(2001:470:1f08:1160::</a:t>
            </a:r>
            <a:r>
              <a:rPr lang="en-US" dirty="0" smtClean="0">
                <a:solidFill>
                  <a:srgbClr val="7F7F7F"/>
                </a:solidFill>
              </a:rPr>
              <a:t>2)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http://ipv6.rayed.com/</a:t>
            </a:r>
          </a:p>
          <a:p>
            <a:pPr lvl="1"/>
            <a:r>
              <a:rPr lang="en-US" dirty="0"/>
              <a:t>Only AAAA </a:t>
            </a:r>
            <a:r>
              <a:rPr lang="en-US" dirty="0" smtClean="0"/>
              <a:t>record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>
                <a:solidFill>
                  <a:srgbClr val="7F7F7F"/>
                </a:solidFill>
              </a:rPr>
              <a:t>2001:470:1f08:1160::2)</a:t>
            </a:r>
          </a:p>
          <a:p>
            <a:r>
              <a:rPr lang="en-US" dirty="0"/>
              <a:t>http://</a:t>
            </a:r>
            <a:r>
              <a:rPr lang="en-US" dirty="0" err="1"/>
              <a:t>test.rayed.com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Only A </a:t>
            </a:r>
            <a:r>
              <a:rPr lang="en-US" dirty="0" smtClean="0"/>
              <a:t>record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>
                <a:solidFill>
                  <a:srgbClr val="7F7F7F"/>
                </a:solidFill>
              </a:rPr>
              <a:t>88.85.245.43)</a:t>
            </a: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IPv6 and the </a:t>
            </a:r>
            <a:r>
              <a:rPr lang="en-US" dirty="0" smtClean="0">
                <a:cs typeface="Times New Roman" panose="02020603050405020304" pitchFamily="18" charset="0"/>
              </a:rPr>
              <a:t>Web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IP address in URL?</a:t>
            </a:r>
          </a:p>
          <a:p>
            <a:r>
              <a:rPr lang="en-US" dirty="0"/>
              <a:t>IPv4:</a:t>
            </a:r>
          </a:p>
          <a:p>
            <a:pPr lvl="1"/>
            <a:r>
              <a:rPr lang="en-US" dirty="0"/>
              <a:t>http://88.85.245.43/</a:t>
            </a:r>
          </a:p>
          <a:p>
            <a:r>
              <a:rPr lang="en-US" dirty="0"/>
              <a:t>IPv6:</a:t>
            </a:r>
          </a:p>
          <a:p>
            <a:pPr lvl="1"/>
            <a:r>
              <a:rPr lang="en-US" dirty="0"/>
              <a:t>http://2001:470:1f08:1160::2/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endParaRPr lang="en-US" dirty="0"/>
          </a:p>
          <a:p>
            <a:pPr lvl="1"/>
            <a:r>
              <a:rPr lang="en-US" dirty="0"/>
              <a:t>http://2001:470:1f08:1160::2:88/ (88 port or part of the address)</a:t>
            </a:r>
          </a:p>
          <a:p>
            <a:pPr lvl="1"/>
            <a:r>
              <a:rPr lang="en-US" dirty="0"/>
              <a:t>http://[2001:470:1f08:1160::2]/ </a:t>
            </a:r>
            <a:r>
              <a:rPr lang="en-US" dirty="0">
                <a:solidFill>
                  <a:srgbClr val="008000"/>
                </a:solidFill>
              </a:rPr>
              <a:t>CORRECT</a:t>
            </a:r>
          </a:p>
          <a:p>
            <a:pPr lvl="1"/>
            <a:r>
              <a:rPr lang="en-US" dirty="0"/>
              <a:t>http://[2001:470:1f08:1160::2]:</a:t>
            </a:r>
            <a:r>
              <a:rPr lang="en-US" dirty="0" smtClean="0"/>
              <a:t>88/ </a:t>
            </a:r>
            <a:r>
              <a:rPr lang="en-US" dirty="0" smtClean="0">
                <a:solidFill>
                  <a:srgbClr val="008000"/>
                </a:solidFill>
              </a:rPr>
              <a:t>CORRECT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Transition From IPv4 to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Complete transition from IPv4 to IPv6 might not be possible because IPv6 is not backward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compatible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Technologies for Transition:</a:t>
            </a:r>
          </a:p>
          <a:p>
            <a:pPr marL="36576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Dual Stack Routers</a:t>
            </a:r>
          </a:p>
          <a:p>
            <a:pPr marL="36576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Tunneling</a:t>
            </a:r>
          </a:p>
          <a:p>
            <a:pPr marL="36576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NAT Protocol Translation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Stack </a:t>
            </a:r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which can support </a:t>
            </a:r>
            <a:r>
              <a:rPr lang="en-US" dirty="0"/>
              <a:t>both IPv4 and IPv6 </a:t>
            </a:r>
            <a:r>
              <a:rPr lang="en-US" dirty="0" smtClean="0"/>
              <a:t>addresses</a:t>
            </a:r>
          </a:p>
          <a:p>
            <a:endParaRPr lang="en-US" dirty="0"/>
          </a:p>
        </p:txBody>
      </p:sp>
      <p:pic>
        <p:nvPicPr>
          <p:cNvPr id="1026" name="Picture 2" descr="https://www.tutorialspoint.com/ipv6/images/dual_stack_ro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88" y="2695363"/>
            <a:ext cx="6386892" cy="30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IP versions exist on intermediate path or transit </a:t>
            </a:r>
            <a:r>
              <a:rPr lang="en-US" dirty="0" smtClean="0"/>
              <a:t>networks</a:t>
            </a:r>
          </a:p>
          <a:p>
            <a:endParaRPr lang="en-US" dirty="0"/>
          </a:p>
        </p:txBody>
      </p:sp>
      <p:pic>
        <p:nvPicPr>
          <p:cNvPr id="2052" name="Picture 4" descr="https://www.tutorialspoint.com/ipv6/images/tunne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37" y="2568564"/>
            <a:ext cx="6561412" cy="128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22" y="3965787"/>
            <a:ext cx="6935175" cy="134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Protocol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3074" name="Picture 2" descr="https://www.tutorialspoint.com/ipv6/images/n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18" y="2288435"/>
            <a:ext cx="8657102" cy="326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address: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 (4 Bytes)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as 4 decimal numbers separated by a dot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192.168.1.240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address: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Bits (16 Bytes)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as: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Groups separated by colons ( : )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represent 4 Hexadecimal digits (i.e. 16 bits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0db8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85a3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8a2e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0370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7334</a:t>
            </a:r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= IPv4 × 4 ?!!!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addresses = 2</a:t>
            </a:r>
            <a:r>
              <a:rPr lang="en-US" sz="1600" baseline="5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4.294967296 × 10</a:t>
            </a:r>
            <a:r>
              <a:rPr lang="en-US" sz="1600" baseline="5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addresses = 2</a:t>
            </a:r>
            <a:r>
              <a:rPr lang="en-US" sz="1600" baseline="5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3.40282367 ×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baseline="5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  <a:p>
            <a:pPr lvl="1"/>
            <a:r>
              <a:rPr lang="en-US" sz="1600" dirty="0"/>
              <a:t>6.65 x 10</a:t>
            </a:r>
            <a:r>
              <a:rPr lang="en-US" sz="1600" baseline="30000" dirty="0"/>
              <a:t>23</a:t>
            </a:r>
            <a:r>
              <a:rPr lang="en-US" sz="1600" dirty="0"/>
              <a:t> addresses for every square meter of the Earth’s surface</a:t>
            </a:r>
          </a:p>
          <a:p>
            <a:pPr lvl="1"/>
            <a:endParaRPr lang="en-US" sz="1600" baseline="5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baseline="5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34" y="253743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394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address in binary form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0010000000000001000011011011100000000000000000000010111100111011 0000001010101010000000001111111111111110001010001001110001011010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along 16-bit boundaries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0010000000000001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0000110110111000   0000000000000000   0010111100111011  0000001010101010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0000000011111111    1111111000101000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1001110001011010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16-bit block is converted to hexadecimal and delimited with colons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2001:0DB8:0000:2F3B:02AA:00FF:FE28:9C5A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 leading zeros within each block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2001:DB8:0:2F3B:2AA:FF:FE28:9C5A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consecutive groups of 0 replaced with two consecutive colons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(::)</a:t>
            </a:r>
          </a:p>
          <a:p>
            <a:pPr marL="365760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Courier"/>
                <a:cs typeface="Courier"/>
              </a:rPr>
              <a:t>2001:0db8:85a3:0000:0000:8a2e:0370:7334</a:t>
            </a:r>
          </a:p>
          <a:p>
            <a:pPr marL="365760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ourier"/>
                <a:cs typeface="Courier"/>
              </a:rPr>
              <a:t>2001:db8:85a3: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0:0</a:t>
            </a:r>
            <a:r>
              <a:rPr lang="en-US" sz="1600" dirty="0" smtClean="0">
                <a:latin typeface="Courier"/>
                <a:cs typeface="Courier"/>
              </a:rPr>
              <a:t>:8a2e:370:7334</a:t>
            </a:r>
          </a:p>
          <a:p>
            <a:pPr marL="365760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ourier"/>
                <a:cs typeface="Courier"/>
              </a:rPr>
              <a:t>2001:db8:85a3</a:t>
            </a:r>
            <a:r>
              <a:rPr lang="en-US" sz="1600" dirty="0">
                <a:latin typeface="Courier"/>
                <a:cs typeface="Courier"/>
              </a:rPr>
              <a:t>::8a2e:370:7334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dirty="0"/>
              <a:t>Every IPv6 address has a scope</a:t>
            </a:r>
          </a:p>
          <a:p>
            <a:r>
              <a:rPr lang="en-US" sz="2200" dirty="0"/>
              <a:t>Link-Local</a:t>
            </a:r>
          </a:p>
          <a:p>
            <a:pPr lvl="1"/>
            <a:r>
              <a:rPr lang="en-US" sz="2200" dirty="0"/>
              <a:t>Used for directly attached network (link)</a:t>
            </a:r>
          </a:p>
          <a:p>
            <a:pPr lvl="1"/>
            <a:r>
              <a:rPr lang="en-US" sz="2200" dirty="0">
                <a:sym typeface="Wingdings"/>
              </a:rPr>
              <a:t>Not routable</a:t>
            </a:r>
          </a:p>
          <a:p>
            <a:pPr lvl="1"/>
            <a:r>
              <a:rPr lang="en-US" sz="2200" dirty="0">
                <a:sym typeface="Wingdings"/>
              </a:rPr>
              <a:t>Connect to IPs on same link (LAN)</a:t>
            </a:r>
          </a:p>
          <a:p>
            <a:pPr lvl="1"/>
            <a:r>
              <a:rPr lang="en-US" sz="2200" dirty="0">
                <a:sym typeface="Wingdings"/>
              </a:rPr>
              <a:t>e.g.</a:t>
            </a:r>
          </a:p>
          <a:p>
            <a:pPr lvl="2"/>
            <a:r>
              <a:rPr lang="en-US" sz="2200" dirty="0"/>
              <a:t>Loopback (::1</a:t>
            </a:r>
            <a:r>
              <a:rPr lang="en-US" sz="2200" dirty="0" smtClean="0"/>
              <a:t>)</a:t>
            </a:r>
          </a:p>
          <a:p>
            <a:pPr lvl="2"/>
            <a:r>
              <a:rPr lang="en-US" sz="2200" dirty="0" smtClean="0"/>
              <a:t>Link-Local addresses (start with fe80</a:t>
            </a:r>
            <a:r>
              <a:rPr lang="en-US" sz="2200" dirty="0" smtClean="0">
                <a:sym typeface="Wingdings"/>
              </a:rPr>
              <a:t>)</a:t>
            </a:r>
            <a:endParaRPr lang="en-US" sz="2200" dirty="0" smtClean="0"/>
          </a:p>
          <a:p>
            <a:r>
              <a:rPr lang="en-US" sz="2200" dirty="0" smtClean="0"/>
              <a:t>Global</a:t>
            </a:r>
            <a:endParaRPr lang="en-US" sz="2200" dirty="0"/>
          </a:p>
          <a:p>
            <a:pPr lvl="1"/>
            <a:r>
              <a:rPr lang="en-US" sz="2200" dirty="0"/>
              <a:t>Global/Universal address</a:t>
            </a:r>
          </a:p>
          <a:p>
            <a:pPr lvl="1"/>
            <a:r>
              <a:rPr lang="en-US" sz="2200" dirty="0"/>
              <a:t>Routable</a:t>
            </a:r>
          </a:p>
          <a:p>
            <a:pPr lvl="1"/>
            <a:r>
              <a:rPr lang="en-US" sz="2200" dirty="0"/>
              <a:t>Connect to any global scope address anywhere (almost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e.g.</a:t>
            </a:r>
          </a:p>
          <a:p>
            <a:pPr marL="548640" lvl="1"/>
            <a:r>
              <a:rPr lang="en-US" sz="2400" dirty="0" smtClean="0">
                <a:hlinkClick r:id="rId2"/>
              </a:rPr>
              <a:t>ipv6tf.org</a:t>
            </a:r>
            <a:r>
              <a:rPr lang="en-US" sz="2400" dirty="0"/>
              <a:t>: 2001:470:1f1d:275::7</a:t>
            </a:r>
            <a:endParaRPr lang="en-US" sz="2200" dirty="0"/>
          </a:p>
        </p:txBody>
      </p:sp>
      <p:sp>
        <p:nvSpPr>
          <p:cNvPr id="5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Unicast</a:t>
            </a:r>
          </a:p>
          <a:p>
            <a:pPr lvl="1"/>
            <a:r>
              <a:rPr lang="en-US" sz="2400" dirty="0"/>
              <a:t>Address of a single interface within a scope</a:t>
            </a:r>
          </a:p>
          <a:p>
            <a:pPr lvl="1"/>
            <a:r>
              <a:rPr lang="en-US" sz="2400" dirty="0"/>
              <a:t>Delivery to single interface</a:t>
            </a:r>
          </a:p>
          <a:p>
            <a:r>
              <a:rPr lang="en-US" sz="2800" dirty="0"/>
              <a:t>Multicast</a:t>
            </a:r>
          </a:p>
          <a:p>
            <a:pPr lvl="1"/>
            <a:r>
              <a:rPr lang="en-US" sz="2400" dirty="0"/>
              <a:t>Address of a set of interfaces</a:t>
            </a:r>
          </a:p>
          <a:p>
            <a:pPr lvl="1"/>
            <a:r>
              <a:rPr lang="en-US" sz="2400" dirty="0"/>
              <a:t>Delivery to all interfaces in the set</a:t>
            </a:r>
          </a:p>
          <a:p>
            <a:r>
              <a:rPr lang="en-US" sz="2800" dirty="0" err="1"/>
              <a:t>Anycast</a:t>
            </a:r>
            <a:endParaRPr lang="en-US" sz="2800" dirty="0"/>
          </a:p>
          <a:p>
            <a:pPr lvl="1"/>
            <a:r>
              <a:rPr lang="en-US" sz="2400" dirty="0"/>
              <a:t>Address of a set of interfaces</a:t>
            </a:r>
          </a:p>
          <a:p>
            <a:pPr lvl="1"/>
            <a:r>
              <a:rPr lang="en-US" sz="2400" dirty="0"/>
              <a:t>Delivery to a single interface in the set</a:t>
            </a:r>
          </a:p>
          <a:p>
            <a:r>
              <a:rPr lang="en-US" sz="2800" dirty="0"/>
              <a:t>No more broadcast addresses similar to IPv4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Unspecified Address</a:t>
            </a:r>
          </a:p>
          <a:p>
            <a:pPr lvl="1"/>
            <a:r>
              <a:rPr lang="en-US" dirty="0"/>
              <a:t>0:0:0:0:0:0:0:0 or </a:t>
            </a:r>
            <a:r>
              <a:rPr lang="en-US" dirty="0" smtClean="0"/>
              <a:t>::</a:t>
            </a:r>
          </a:p>
          <a:p>
            <a:pPr lvl="1"/>
            <a:r>
              <a:rPr lang="en-US" dirty="0" smtClean="0"/>
              <a:t>Similar to 0.0.0.0 in IPv4</a:t>
            </a:r>
            <a:endParaRPr lang="en-US" dirty="0"/>
          </a:p>
          <a:p>
            <a:r>
              <a:rPr lang="en-US" dirty="0"/>
              <a:t>Loopback Address</a:t>
            </a:r>
          </a:p>
          <a:p>
            <a:pPr lvl="1"/>
            <a:r>
              <a:rPr lang="en-US" dirty="0"/>
              <a:t>0:0:0:0:0:0:0:1 or ::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Similar to 127.0.0.1 in IPv4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and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Subnet </a:t>
            </a:r>
            <a:r>
              <a:rPr lang="en-US" dirty="0" smtClean="0"/>
              <a:t>Mask</a:t>
            </a:r>
          </a:p>
          <a:p>
            <a:pPr marL="365760">
              <a:buFont typeface="Arial" panose="020B0604020202020204" pitchFamily="34" charset="0"/>
              <a:buChar char="•"/>
            </a:pPr>
            <a:r>
              <a:rPr lang="en-US" dirty="0" smtClean="0"/>
              <a:t>IPV4</a:t>
            </a:r>
          </a:p>
          <a:p>
            <a:pPr marL="548640"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marL="822960">
              <a:buFont typeface="Arial" panose="020B0604020202020204" pitchFamily="34" charset="0"/>
              <a:buChar char="•"/>
            </a:pPr>
            <a:r>
              <a:rPr lang="en-US" dirty="0" smtClean="0"/>
              <a:t>255.255.255.0</a:t>
            </a:r>
          </a:p>
          <a:p>
            <a:r>
              <a:rPr lang="en-US" dirty="0" smtClean="0"/>
              <a:t>IPV6</a:t>
            </a:r>
          </a:p>
          <a:p>
            <a:pPr marL="365760"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marL="822960">
              <a:buFont typeface="Arial" panose="020B0604020202020204" pitchFamily="34" charset="0"/>
              <a:buChar char="•"/>
            </a:pPr>
            <a:r>
              <a:rPr lang="en-US" dirty="0" smtClean="0"/>
              <a:t>IPV6ADDRESS/64</a:t>
            </a:r>
          </a:p>
          <a:p>
            <a:r>
              <a:rPr lang="en-US" dirty="0"/>
              <a:t>Gateway </a:t>
            </a:r>
            <a:r>
              <a:rPr lang="en-US" dirty="0" smtClean="0"/>
              <a:t>Address</a:t>
            </a:r>
          </a:p>
          <a:p>
            <a:r>
              <a:rPr lang="en-US" dirty="0"/>
              <a:t>The concept of the network gateway in IPv6 is the same as in IPv4, a gateway address will be designated noting how traffic can be routed out of the current subnet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Address: </a:t>
            </a:r>
            <a:r>
              <a:rPr lang="en-US" dirty="0" err="1" smtClean="0"/>
              <a:t>ifconfig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$ </a:t>
            </a:r>
            <a:r>
              <a:rPr lang="en-US" sz="1400" b="1" dirty="0" err="1">
                <a:latin typeface="Courier"/>
                <a:cs typeface="Courier"/>
              </a:rPr>
              <a:t>ifconfig</a:t>
            </a:r>
            <a:r>
              <a:rPr lang="en-US" sz="1400" b="1" dirty="0">
                <a:latin typeface="Courier"/>
                <a:cs typeface="Courier"/>
              </a:rPr>
              <a:t> -a</a:t>
            </a:r>
          </a:p>
          <a:p>
            <a:pPr marL="0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lo        Link </a:t>
            </a:r>
            <a:r>
              <a:rPr lang="en-US" sz="1400" b="1" dirty="0" err="1">
                <a:latin typeface="Courier"/>
                <a:cs typeface="Courier"/>
              </a:rPr>
              <a:t>encap:Local</a:t>
            </a:r>
            <a:r>
              <a:rPr lang="en-US" sz="1400" b="1" dirty="0">
                <a:latin typeface="Courier"/>
                <a:cs typeface="Courier"/>
              </a:rPr>
              <a:t> Loopback 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</a:t>
            </a:r>
            <a:r>
              <a:rPr lang="en-US" sz="1400" b="1" dirty="0" err="1">
                <a:latin typeface="Courier"/>
                <a:cs typeface="Courier"/>
              </a:rPr>
              <a:t>inet</a:t>
            </a:r>
            <a:r>
              <a:rPr lang="en-US" sz="1400" b="1" dirty="0">
                <a:latin typeface="Courier"/>
                <a:cs typeface="Courier"/>
              </a:rPr>
              <a:t> addr:127.0.0.1  Mask:255.0.0.0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inet6 </a:t>
            </a:r>
            <a:r>
              <a:rPr lang="en-US" sz="1400" b="1" dirty="0" err="1">
                <a:latin typeface="Courier"/>
                <a:cs typeface="Courier"/>
              </a:rPr>
              <a:t>addr</a:t>
            </a:r>
            <a:r>
              <a:rPr lang="en-US" sz="1400" b="1" dirty="0">
                <a:latin typeface="Courier"/>
                <a:cs typeface="Courier"/>
              </a:rPr>
              <a:t>: ::1/128 </a:t>
            </a:r>
            <a:r>
              <a:rPr lang="en-US" sz="1400" b="1" dirty="0" err="1">
                <a:latin typeface="Courier"/>
                <a:cs typeface="Courier"/>
              </a:rPr>
              <a:t>Scope:Host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eth0      Link </a:t>
            </a:r>
            <a:r>
              <a:rPr lang="en-US" sz="1400" b="1" dirty="0" err="1">
                <a:latin typeface="Courier"/>
                <a:cs typeface="Courier"/>
              </a:rPr>
              <a:t>encap:Ethernet</a:t>
            </a:r>
            <a:r>
              <a:rPr lang="en-US" sz="1400" b="1" dirty="0">
                <a:latin typeface="Courier"/>
                <a:cs typeface="Courier"/>
              </a:rPr>
              <a:t>  </a:t>
            </a:r>
            <a:r>
              <a:rPr lang="en-US" sz="1400" b="1" dirty="0" err="1">
                <a:latin typeface="Courier"/>
                <a:cs typeface="Courier"/>
              </a:rPr>
              <a:t>HWaddr</a:t>
            </a:r>
            <a:r>
              <a:rPr lang="en-US" sz="1400" b="1" dirty="0">
                <a:latin typeface="Courier"/>
                <a:cs typeface="Courier"/>
              </a:rPr>
              <a:t> 00:1e:0b:d6:7b:b8 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</a:t>
            </a:r>
            <a:r>
              <a:rPr lang="en-US" sz="1400" b="1" dirty="0" err="1">
                <a:latin typeface="Courier"/>
                <a:cs typeface="Courier"/>
              </a:rPr>
              <a:t>inet</a:t>
            </a:r>
            <a:r>
              <a:rPr lang="en-US" sz="1400" b="1" dirty="0">
                <a:latin typeface="Courier"/>
                <a:cs typeface="Courier"/>
              </a:rPr>
              <a:t> addr:88.85.245.43  Bcast:88.85.245.47  Mask:255.255.255.248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inet6 </a:t>
            </a:r>
            <a:r>
              <a:rPr lang="en-US" sz="1400" b="1" dirty="0" err="1">
                <a:latin typeface="Courier"/>
                <a:cs typeface="Courier"/>
              </a:rPr>
              <a:t>addr</a:t>
            </a:r>
            <a:r>
              <a:rPr lang="en-US" sz="1400" b="1" dirty="0">
                <a:latin typeface="Courier"/>
                <a:cs typeface="Courier"/>
              </a:rPr>
              <a:t>: fe80::21e:bff:fed6:7bb8/64 </a:t>
            </a:r>
            <a:r>
              <a:rPr lang="en-US" sz="1400" b="1" dirty="0" err="1">
                <a:latin typeface="Courier"/>
                <a:cs typeface="Courier"/>
              </a:rPr>
              <a:t>Scope:Link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he-ipv6   Link encap:IPv6-in-IPv4 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inet6 </a:t>
            </a:r>
            <a:r>
              <a:rPr lang="en-US" sz="1400" b="1" dirty="0" err="1">
                <a:latin typeface="Courier"/>
                <a:cs typeface="Courier"/>
              </a:rPr>
              <a:t>addr</a:t>
            </a:r>
            <a:r>
              <a:rPr lang="en-US" sz="1400" b="1" dirty="0">
                <a:latin typeface="Courier"/>
                <a:cs typeface="Courier"/>
              </a:rPr>
              <a:t>: 2001:470:1f08:1160::2/64 </a:t>
            </a:r>
            <a:r>
              <a:rPr lang="en-US" sz="1400" b="1" dirty="0" err="1">
                <a:latin typeface="Courier"/>
                <a:cs typeface="Courier"/>
              </a:rPr>
              <a:t>Scope:Global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inet6 </a:t>
            </a:r>
            <a:r>
              <a:rPr lang="en-US" sz="1400" b="1" dirty="0" err="1">
                <a:latin typeface="Courier"/>
                <a:cs typeface="Courier"/>
              </a:rPr>
              <a:t>addr</a:t>
            </a:r>
            <a:r>
              <a:rPr lang="en-US" sz="1400" b="1" dirty="0">
                <a:latin typeface="Courier"/>
                <a:cs typeface="Courier"/>
              </a:rPr>
              <a:t>: fe80::5855:f52b/64 </a:t>
            </a:r>
            <a:r>
              <a:rPr lang="en-US" sz="1400" b="1" dirty="0" err="1">
                <a:latin typeface="Courier"/>
                <a:cs typeface="Courier"/>
              </a:rPr>
              <a:t>Scope:Link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92215"/>
            <a:ext cx="8507288" cy="1143000"/>
          </a:xfrm>
        </p:spPr>
        <p:txBody>
          <a:bodyPr/>
          <a:lstStyle/>
          <a:p>
            <a:r>
              <a:rPr lang="en-US" dirty="0"/>
              <a:t>IPv6 Ping: Loopback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Loopback = </a:t>
            </a:r>
            <a:r>
              <a:rPr lang="en-US" dirty="0" err="1"/>
              <a:t>localhost</a:t>
            </a:r>
            <a:r>
              <a:rPr lang="en-US" dirty="0"/>
              <a:t> = </a:t>
            </a:r>
            <a:r>
              <a:rPr lang="en-US" dirty="0" smtClean="0"/>
              <a:t>same machine</a:t>
            </a:r>
            <a:endParaRPr lang="en-US" dirty="0"/>
          </a:p>
          <a:p>
            <a:r>
              <a:rPr lang="en-US" dirty="0"/>
              <a:t>Command:</a:t>
            </a:r>
          </a:p>
          <a:p>
            <a:pPr lvl="1"/>
            <a:r>
              <a:rPr lang="en-US" dirty="0"/>
              <a:t>ping6 ::1</a:t>
            </a:r>
          </a:p>
          <a:p>
            <a:r>
              <a:rPr lang="en-US" dirty="0"/>
              <a:t>Must enable IPv6, most OS enabled by default</a:t>
            </a:r>
          </a:p>
          <a:p>
            <a:r>
              <a:rPr lang="en-US" dirty="0"/>
              <a:t>IPv4 version:</a:t>
            </a:r>
          </a:p>
          <a:p>
            <a:pPr lvl="1"/>
            <a:r>
              <a:rPr lang="en-US" dirty="0"/>
              <a:t>ping 127.0.0.1</a:t>
            </a:r>
          </a:p>
        </p:txBody>
      </p:sp>
      <p:sp>
        <p:nvSpPr>
          <p:cNvPr id="4" name="Slide Number Placeholder 13"/>
          <p:cNvSpPr txBox="1">
            <a:spLocks/>
          </p:cNvSpPr>
          <p:nvPr/>
        </p:nvSpPr>
        <p:spPr>
          <a:xfrm>
            <a:off x="9912424" y="6345327"/>
            <a:ext cx="441920" cy="365125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8F3EAB73-24C2-4D0D-A71C-A30B2A109B83}" type="slidenum">
              <a:rPr lang="en-US" sz="140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4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5940</TotalTime>
  <Words>718</Words>
  <Application>Microsoft Office PowerPoint</Application>
  <PresentationFormat>Custom</PresentationFormat>
  <Paragraphs>173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IPV6</vt:lpstr>
      <vt:lpstr>Overview</vt:lpstr>
      <vt:lpstr>Syntax</vt:lpstr>
      <vt:lpstr>Scope</vt:lpstr>
      <vt:lpstr>Types of IPv6 Addresses</vt:lpstr>
      <vt:lpstr>Special Addresses</vt:lpstr>
      <vt:lpstr>Subnet and Gateway</vt:lpstr>
      <vt:lpstr>IPv6 Address: ifconfig</vt:lpstr>
      <vt:lpstr>IPv6 Ping: Loopback Address</vt:lpstr>
      <vt:lpstr>IPv6 Ping: Link Local Address</vt:lpstr>
      <vt:lpstr>IPv6 Ping: Global Address</vt:lpstr>
      <vt:lpstr>IPv6 and DNS: Overview </vt:lpstr>
      <vt:lpstr>IPv6 and DNS: Using “nslookup”</vt:lpstr>
      <vt:lpstr>IPv6 and the Web</vt:lpstr>
      <vt:lpstr>IPv6 and the Web</vt:lpstr>
      <vt:lpstr>Transition From IPv4 to IPv6</vt:lpstr>
      <vt:lpstr>Dual Stack Routers</vt:lpstr>
      <vt:lpstr>Tunneling</vt:lpstr>
      <vt:lpstr>NAT Protocol Translation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Address Space</dc:title>
  <dc:creator>Sina Heidari</dc:creator>
  <cp:lastModifiedBy>Sara</cp:lastModifiedBy>
  <cp:revision>40</cp:revision>
  <dcterms:created xsi:type="dcterms:W3CDTF">2017-03-04T11:19:30Z</dcterms:created>
  <dcterms:modified xsi:type="dcterms:W3CDTF">2017-03-08T20:08:00Z</dcterms:modified>
</cp:coreProperties>
</file>