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70" r:id="rId9"/>
    <p:sldId id="271" r:id="rId10"/>
    <p:sldId id="272" r:id="rId11"/>
    <p:sldId id="263" r:id="rId12"/>
    <p:sldId id="264" r:id="rId13"/>
    <p:sldId id="268" r:id="rId14"/>
    <p:sldId id="269" r:id="rId15"/>
    <p:sldId id="275" r:id="rId16"/>
    <p:sldId id="276" r:id="rId17"/>
    <p:sldId id="277" r:id="rId18"/>
    <p:sldId id="278" r:id="rId19"/>
    <p:sldId id="279" r:id="rId20"/>
    <p:sldId id="265" r:id="rId21"/>
    <p:sldId id="273" r:id="rId22"/>
    <p:sldId id="274" r:id="rId23"/>
    <p:sldId id="280" r:id="rId24"/>
    <p:sldId id="281" r:id="rId2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0" d="100"/>
          <a:sy n="140"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408351319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56754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1786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5418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0597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6130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884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9183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51616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2300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5902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10" name="Shape 10"/>
          <p:cNvCxnSpPr/>
          <p:nvPr/>
        </p:nvCxnSpPr>
        <p:spPr>
          <a:xfrm>
            <a:off x="0" y="3496603"/>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Arial"/>
              <a:buNone/>
              <a:defRPr/>
            </a:lvl1pPr>
            <a:lvl2pPr marL="0" marR="0" indent="0" algn="l" rtl="0">
              <a:lnSpc>
                <a:spcPct val="100000"/>
              </a:lnSpc>
              <a:spcBef>
                <a:spcPts val="0"/>
              </a:spcBef>
              <a:spcAft>
                <a:spcPts val="0"/>
              </a:spcAft>
              <a:buClr>
                <a:schemeClr val="lt1"/>
              </a:buClr>
              <a:buFont typeface="Arial"/>
              <a:buNone/>
              <a:defRPr/>
            </a:lvl2pPr>
            <a:lvl3pPr marL="0" marR="0" indent="0" algn="l" rtl="0">
              <a:spcBef>
                <a:spcPts val="0"/>
              </a:spcBef>
              <a:buClr>
                <a:schemeClr val="lt1"/>
              </a:buClr>
              <a:buFont typeface="Arial"/>
              <a:buNone/>
              <a:defRPr/>
            </a:lvl3pPr>
            <a:lvl4pPr marL="0" marR="0" indent="0" algn="l" rtl="0">
              <a:spcBef>
                <a:spcPts val="0"/>
              </a:spcBef>
              <a:buClr>
                <a:schemeClr val="lt1"/>
              </a:buClr>
              <a:buFont typeface="Arial"/>
              <a:buNone/>
              <a:defRPr/>
            </a:lvl4pPr>
            <a:lvl5pPr marL="0" marR="0" indent="0" algn="l" rtl="0">
              <a:spcBef>
                <a:spcPts val="0"/>
              </a:spcBef>
              <a:buClr>
                <a:schemeClr val="lt1"/>
              </a:buClr>
              <a:buFont typeface="Arial"/>
              <a:buNone/>
              <a:defRPr/>
            </a:lvl5pPr>
            <a:lvl6pPr marL="0" marR="0" indent="0" algn="l" rtl="0">
              <a:spcBef>
                <a:spcPts val="0"/>
              </a:spcBef>
              <a:buClr>
                <a:schemeClr val="lt1"/>
              </a:buClr>
              <a:buFont typeface="Arial"/>
              <a:buNone/>
              <a:defRPr/>
            </a:lvl6pPr>
            <a:lvl7pPr marL="0" marR="0" indent="0" algn="l" rtl="0">
              <a:spcBef>
                <a:spcPts val="0"/>
              </a:spcBef>
              <a:buClr>
                <a:schemeClr val="lt1"/>
              </a:buClr>
              <a:buFont typeface="Arial"/>
              <a:buNone/>
              <a:defRPr/>
            </a:lvl7pPr>
            <a:lvl8pPr marL="0" marR="0" indent="0" algn="l" rtl="0">
              <a:spcBef>
                <a:spcPts val="0"/>
              </a:spcBef>
              <a:buClr>
                <a:schemeClr val="lt1"/>
              </a:buClr>
              <a:buFont typeface="Arial"/>
              <a:buNone/>
              <a:defRPr/>
            </a:lvl8pPr>
            <a:lvl9pPr marL="0" marR="0" indent="0" algn="l" rtl="0">
              <a:spcBef>
                <a:spcPts val="0"/>
              </a:spcBef>
              <a:buClr>
                <a:schemeClr val="lt1"/>
              </a:buClr>
              <a:buFont typeface="Arial"/>
              <a:buNone/>
              <a:defRPr/>
            </a:lvl9pPr>
          </a:lstStyle>
          <a:p>
            <a:endParaRPr/>
          </a:p>
        </p:txBody>
      </p:sp>
      <p:sp>
        <p:nvSpPr>
          <p:cNvPr id="12" name="Shape 12"/>
          <p:cNvSpPr txBox="1">
            <a:spLocks noGrp="1"/>
          </p:cNvSpPr>
          <p:nvPr>
            <p:ph type="subTitle" idx="1"/>
          </p:nvPr>
        </p:nvSpPr>
        <p:spPr>
          <a:xfrm>
            <a:off x="685800" y="3627026"/>
            <a:ext cx="7772400" cy="7743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lnSpc>
                <a:spcPct val="100000"/>
              </a:lnSpc>
              <a:spcBef>
                <a:spcPts val="0"/>
              </a:spcBef>
              <a:spcAft>
                <a:spcPts val="0"/>
              </a:spcAft>
              <a:buClr>
                <a:schemeClr val="dk2"/>
              </a:buClr>
              <a:buFont typeface="Arial"/>
              <a:buNone/>
              <a:defRPr/>
            </a:lvl3pPr>
            <a:lvl4pPr marL="0" marR="0" indent="0" algn="l" rtl="0">
              <a:lnSpc>
                <a:spcPct val="100000"/>
              </a:lnSpc>
              <a:spcBef>
                <a:spcPts val="0"/>
              </a:spcBef>
              <a:spcAft>
                <a:spcPts val="0"/>
              </a:spcAft>
              <a:buClr>
                <a:schemeClr val="dk2"/>
              </a:buClr>
              <a:buFont typeface="Arial"/>
              <a:buNone/>
              <a:defRPr/>
            </a:lvl4pPr>
            <a:lvl5pPr marL="0" marR="0" indent="0" algn="l" rtl="0">
              <a:lnSpc>
                <a:spcPct val="100000"/>
              </a:lnSpc>
              <a:spcBef>
                <a:spcPts val="0"/>
              </a:spcBef>
              <a:spcAft>
                <a:spcPts val="0"/>
              </a:spcAft>
              <a:buClr>
                <a:schemeClr val="dk2"/>
              </a:buClr>
              <a:buFont typeface="Arial"/>
              <a:buNone/>
              <a:defRPr/>
            </a:lvl5pPr>
            <a:lvl6pPr marL="0" marR="0" indent="0" algn="l" rtl="0">
              <a:lnSpc>
                <a:spcPct val="100000"/>
              </a:lnSpc>
              <a:spcBef>
                <a:spcPts val="0"/>
              </a:spcBef>
              <a:spcAft>
                <a:spcPts val="0"/>
              </a:spcAft>
              <a:buClr>
                <a:schemeClr val="dk2"/>
              </a:buClr>
              <a:buFont typeface="Arial"/>
              <a:buNone/>
              <a:defRPr/>
            </a:lvl6pPr>
            <a:lvl7pPr marL="0" marR="0" indent="0" algn="l" rtl="0">
              <a:lnSpc>
                <a:spcPct val="100000"/>
              </a:lnSpc>
              <a:spcBef>
                <a:spcPts val="0"/>
              </a:spcBef>
              <a:spcAft>
                <a:spcPts val="0"/>
              </a:spcAft>
              <a:buClr>
                <a:schemeClr val="dk2"/>
              </a:buClr>
              <a:buFont typeface="Arial"/>
              <a:buNone/>
              <a:defRPr/>
            </a:lvl7pPr>
            <a:lvl8pPr marL="0" marR="0" indent="0" algn="l" rtl="0">
              <a:lnSpc>
                <a:spcPct val="100000"/>
              </a:lnSpc>
              <a:spcBef>
                <a:spcPts val="0"/>
              </a:spcBef>
              <a:spcAft>
                <a:spcPts val="0"/>
              </a:spcAft>
              <a:buClr>
                <a:schemeClr val="dk2"/>
              </a:buClr>
              <a:buFont typeface="Arial"/>
              <a:buNone/>
              <a:defRPr/>
            </a:lvl8pPr>
            <a:lvl9pPr marL="0" marR="0" indent="0" algn="l" rtl="0">
              <a:lnSpc>
                <a:spcPct val="100000"/>
              </a:lnSpc>
              <a:spcBef>
                <a:spcPts val="0"/>
              </a:spcBef>
              <a:spcAft>
                <a:spcPts val="0"/>
              </a:spcAft>
              <a:buClr>
                <a:schemeClr val="dk2"/>
              </a:buClr>
              <a:buFont typeface="Arial"/>
              <a:buNone/>
              <a:defRPr/>
            </a:lvl9pPr>
          </a:lstStyle>
          <a:p>
            <a:endParaRPr/>
          </a:p>
        </p:txBody>
      </p:sp>
      <p:sp>
        <p:nvSpPr>
          <p:cNvPr id="13" name="Shape 1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16" name="Shape 16"/>
          <p:cNvCxnSpPr/>
          <p:nvPr/>
        </p:nvCxnSpPr>
        <p:spPr>
          <a:xfrm>
            <a:off x="0" y="1127875"/>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22" name="Shape 22"/>
          <p:cNvCxnSpPr/>
          <p:nvPr/>
        </p:nvCxnSpPr>
        <p:spPr>
          <a:xfrm>
            <a:off x="0" y="1127875"/>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4692273" y="1200150"/>
            <a:ext cx="3994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29" name="Shape 29"/>
          <p:cNvCxnSpPr/>
          <p:nvPr/>
        </p:nvCxnSpPr>
        <p:spPr>
          <a:xfrm>
            <a:off x="0" y="1127875"/>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8"/>
            <a:ext cx="8229600" cy="519599"/>
          </a:xfrm>
          <a:prstGeom prst="rect">
            <a:avLst/>
          </a:prstGeom>
          <a:noFill/>
          <a:ln>
            <a:noFill/>
          </a:ln>
        </p:spPr>
        <p:txBody>
          <a:bodyPr lIns="91425" tIns="91425" rIns="91425" bIns="91425" anchor="t" anchorCtr="0"/>
          <a:lstStyle>
            <a:lvl1pPr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cxnSp>
        <p:nvCxnSpPr>
          <p:cNvPr id="35" name="Shape 35"/>
          <p:cNvCxnSpPr/>
          <p:nvPr/>
        </p:nvCxnSpPr>
        <p:spPr>
          <a:xfrm>
            <a:off x="0" y="4384371"/>
            <a:ext cx="9144000" cy="0"/>
          </a:xfrm>
          <a:prstGeom prst="straightConnector1">
            <a:avLst/>
          </a:prstGeom>
          <a:noFill/>
          <a:ln w="57150" cap="flat" cmpd="sng">
            <a:solidFill>
              <a:srgbClr val="000000">
                <a:alpha val="14509"/>
              </a:srgbClr>
            </a:solidFill>
            <a:prstDash val="solid"/>
            <a:round/>
            <a:headEnd type="none" w="med" len="med"/>
            <a:tailEnd type="none" w="med" len="med"/>
          </a:ln>
        </p:spPr>
      </p:cxnSp>
      <p:sp>
        <p:nvSpPr>
          <p:cNvPr id="36" name="Shape 36"/>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lt1"/>
              </a:buClr>
              <a:buFont typeface="Arial"/>
              <a:buNone/>
              <a:defRPr/>
            </a:lvl1pPr>
            <a:lvl2pPr marL="0" marR="0" indent="0" algn="l" rtl="0">
              <a:lnSpc>
                <a:spcPct val="100000"/>
              </a:lnSpc>
              <a:spcBef>
                <a:spcPts val="0"/>
              </a:spcBef>
              <a:spcAft>
                <a:spcPts val="0"/>
              </a:spcAft>
              <a:buClr>
                <a:schemeClr val="lt1"/>
              </a:buClr>
              <a:buFont typeface="Arial"/>
              <a:buNone/>
              <a:defRPr/>
            </a:lvl2pPr>
            <a:lvl3pPr marL="0" marR="0" indent="0" algn="l" rtl="0">
              <a:spcBef>
                <a:spcPts val="0"/>
              </a:spcBef>
              <a:buClr>
                <a:schemeClr val="lt1"/>
              </a:buClr>
              <a:buFont typeface="Arial"/>
              <a:buNone/>
              <a:defRPr/>
            </a:lvl3pPr>
            <a:lvl4pPr marL="0" marR="0" indent="0" algn="l" rtl="0">
              <a:spcBef>
                <a:spcPts val="0"/>
              </a:spcBef>
              <a:buClr>
                <a:schemeClr val="lt1"/>
              </a:buClr>
              <a:buFont typeface="Arial"/>
              <a:buNone/>
              <a:defRPr/>
            </a:lvl4pPr>
            <a:lvl5pPr marL="0" marR="0" indent="0" algn="l" rtl="0">
              <a:spcBef>
                <a:spcPts val="0"/>
              </a:spcBef>
              <a:buClr>
                <a:schemeClr val="lt1"/>
              </a:buClr>
              <a:buFont typeface="Arial"/>
              <a:buNone/>
              <a:defRPr/>
            </a:lvl5pPr>
            <a:lvl6pPr marL="0" marR="0" indent="0" algn="l" rtl="0">
              <a:spcBef>
                <a:spcPts val="0"/>
              </a:spcBef>
              <a:buClr>
                <a:schemeClr val="lt1"/>
              </a:buClr>
              <a:buFont typeface="Arial"/>
              <a:buNone/>
              <a:defRPr/>
            </a:lvl6pPr>
            <a:lvl7pPr marL="0" marR="0" indent="0" algn="l" rtl="0">
              <a:spcBef>
                <a:spcPts val="0"/>
              </a:spcBef>
              <a:buClr>
                <a:schemeClr val="lt1"/>
              </a:buClr>
              <a:buFont typeface="Arial"/>
              <a:buNone/>
              <a:defRPr/>
            </a:lvl7pPr>
            <a:lvl8pPr marL="0" marR="0" indent="0" algn="l" rtl="0">
              <a:spcBef>
                <a:spcPts val="0"/>
              </a:spcBef>
              <a:buClr>
                <a:schemeClr val="lt1"/>
              </a:buClr>
              <a:buFont typeface="Arial"/>
              <a:buNone/>
              <a:defRPr/>
            </a:lvl8pPr>
            <a:lvl9pPr marL="0" marR="0" indent="0" algn="l" rtl="0">
              <a:spcBef>
                <a:spcPts val="0"/>
              </a:spcBef>
              <a:buClr>
                <a:schemeClr val="lt1"/>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
        <p:nvSpPr>
          <p:cNvPr id="7" name="Shape 7"/>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dk2"/>
                </a:solidFill>
                <a:latin typeface="Arial"/>
                <a:ea typeface="Arial"/>
                <a:cs typeface="Arial"/>
                <a:sym typeface="Arial"/>
                <a:rtl val="0"/>
              </a:defRPr>
            </a:lvl1pPr>
          </a:lstStyle>
          <a:p>
            <a:pPr marL="0" lvl="0" indent="0">
              <a:spcBef>
                <a:spcPts val="0"/>
              </a:spcBef>
              <a:buClr>
                <a:schemeClr val="dk2"/>
              </a:buClr>
              <a:buSzPct val="25000"/>
              <a:buFont typeface="Arial"/>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ildr.org/2012/11/flex-sensor-arduin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blog.filipeflop.com/sensores/tutorial-acelerometro-mpu6050-arduino.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visualmicro.com/"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7200" b="1" i="0" u="none" strike="noStrike" cap="none" baseline="0">
                <a:solidFill>
                  <a:schemeClr val="lt1"/>
                </a:solidFill>
                <a:latin typeface="Arial"/>
                <a:ea typeface="Arial"/>
                <a:cs typeface="Arial"/>
                <a:sym typeface="Arial"/>
                <a:rtl val="0"/>
              </a:rPr>
              <a:t>SpineX</a:t>
            </a:r>
          </a:p>
        </p:txBody>
      </p:sp>
      <p:sp>
        <p:nvSpPr>
          <p:cNvPr id="41" name="Shape 41"/>
          <p:cNvSpPr txBox="1">
            <a:spLocks noGrp="1"/>
          </p:cNvSpPr>
          <p:nvPr>
            <p:ph type="subTitle" idx="1"/>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 sz="3000" b="0" i="0" u="none" strike="noStrike" cap="none" baseline="0" dirty="0" smtClean="0">
                <a:solidFill>
                  <a:schemeClr val="dk2"/>
                </a:solidFill>
                <a:latin typeface="Arial"/>
                <a:ea typeface="Arial"/>
                <a:cs typeface="Arial"/>
                <a:sym typeface="Arial"/>
                <a:rtl val="0"/>
              </a:rPr>
              <a:t>Updated </a:t>
            </a:r>
            <a:r>
              <a:rPr lang="en" sz="3000" b="0" i="0" u="none" strike="noStrike" cap="none" baseline="0" dirty="0">
                <a:solidFill>
                  <a:schemeClr val="dk2"/>
                </a:solidFill>
                <a:latin typeface="Arial"/>
                <a:ea typeface="Arial"/>
                <a:cs typeface="Arial"/>
                <a:sym typeface="Arial"/>
                <a:rtl val="0"/>
              </a:rPr>
              <a:t>by Mashhur</a:t>
            </a:r>
            <a:r>
              <a:rPr lang="en" sz="3000" b="0" i="0" u="none" strike="noStrike" cap="none" baseline="0">
                <a:solidFill>
                  <a:schemeClr val="dk2"/>
                </a:solidFill>
                <a:latin typeface="Arial"/>
                <a:ea typeface="Arial"/>
                <a:cs typeface="Arial"/>
                <a:sym typeface="Arial"/>
                <a:rtl val="0"/>
              </a:rPr>
              <a:t>, </a:t>
            </a:r>
            <a:r>
              <a:rPr lang="en" sz="3000" b="0" i="0" u="none" strike="noStrike" cap="none" baseline="0" smtClean="0">
                <a:solidFill>
                  <a:schemeClr val="dk2"/>
                </a:solidFill>
                <a:latin typeface="Arial"/>
                <a:ea typeface="Arial"/>
                <a:cs typeface="Arial"/>
                <a:sym typeface="Arial"/>
                <a:rtl val="0"/>
              </a:rPr>
              <a:t>2015.07.12</a:t>
            </a:r>
            <a:endParaRPr lang="en" sz="3000" b="0" i="0" u="none" strike="noStrike" cap="none" baseline="0" dirty="0">
              <a:solidFill>
                <a:schemeClr val="dk2"/>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67" y="1563638"/>
            <a:ext cx="6130755" cy="310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99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6868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Orientation Sensor(MPU6050) Interface</a:t>
            </a:r>
          </a:p>
        </p:txBody>
      </p:sp>
      <p:pic>
        <p:nvPicPr>
          <p:cNvPr id="87" name="Shape 87"/>
          <p:cNvPicPr preferRelativeResize="0"/>
          <p:nvPr/>
        </p:nvPicPr>
        <p:blipFill rotWithShape="1">
          <a:blip r:embed="rId3">
            <a:alphaModFix/>
          </a:blip>
          <a:srcRect/>
          <a:stretch/>
        </p:blipFill>
        <p:spPr>
          <a:xfrm>
            <a:off x="568325" y="1413786"/>
            <a:ext cx="4537074" cy="3539214"/>
          </a:xfrm>
          <a:prstGeom prst="rect">
            <a:avLst/>
          </a:prstGeom>
          <a:noFill/>
          <a:ln>
            <a:noFill/>
          </a:ln>
        </p:spPr>
      </p:pic>
      <p:sp>
        <p:nvSpPr>
          <p:cNvPr id="88" name="Shape 88"/>
          <p:cNvSpPr txBox="1"/>
          <p:nvPr/>
        </p:nvSpPr>
        <p:spPr>
          <a:xfrm>
            <a:off x="6032500" y="1587500"/>
            <a:ext cx="2403222"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I2C communication protocol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dirty="0">
                <a:solidFill>
                  <a:schemeClr val="lt1"/>
                </a:solidFill>
                <a:latin typeface="Arial"/>
                <a:ea typeface="Arial"/>
                <a:cs typeface="Arial"/>
                <a:sym typeface="Arial"/>
                <a:rtl val="0"/>
              </a:rPr>
              <a:t>MPU6050 S/W Module</a:t>
            </a:r>
          </a:p>
        </p:txBody>
      </p:sp>
      <p:sp>
        <p:nvSpPr>
          <p:cNvPr id="94" name="Shape 94"/>
          <p:cNvSpPr txBox="1">
            <a:spLocks noGrp="1"/>
          </p:cNvSpPr>
          <p:nvPr>
            <p:ph type="body" idx="1"/>
          </p:nvPr>
        </p:nvSpPr>
        <p:spPr>
          <a:xfrm>
            <a:off x="107504" y="1185639"/>
            <a:ext cx="3454399" cy="3725698"/>
          </a:xfrm>
          <a:prstGeom prst="rect">
            <a:avLst/>
          </a:prstGeom>
          <a:noFill/>
          <a:ln>
            <a:noFill/>
          </a:ln>
        </p:spPr>
        <p:txBody>
          <a:bodyPr lIns="91425" tIns="91425" rIns="91425" bIns="91425" anchor="t" anchorCtr="0">
            <a:noAutofit/>
          </a:bodyPr>
          <a:lstStyle/>
          <a:p>
            <a:r>
              <a:rPr lang="en-US" sz="1000" dirty="0"/>
              <a:t>#include &lt;</a:t>
            </a:r>
            <a:r>
              <a:rPr lang="en-US" sz="1000" dirty="0" err="1"/>
              <a:t>Wire.h</a:t>
            </a:r>
            <a:r>
              <a:rPr lang="en-US" sz="1000" dirty="0"/>
              <a:t>&gt;</a:t>
            </a:r>
          </a:p>
          <a:p>
            <a:endParaRPr lang="en-US" sz="1000" dirty="0"/>
          </a:p>
          <a:p>
            <a:r>
              <a:rPr lang="en-US" sz="1000" dirty="0"/>
              <a:t>//</a:t>
            </a:r>
            <a:r>
              <a:rPr lang="en-US" sz="1000" dirty="0" err="1"/>
              <a:t>Endereco</a:t>
            </a:r>
            <a:r>
              <a:rPr lang="en-US" sz="1000" dirty="0"/>
              <a:t> I2C do MPU6050</a:t>
            </a:r>
          </a:p>
          <a:p>
            <a:r>
              <a:rPr lang="en-US" sz="1000" dirty="0" err="1"/>
              <a:t>const</a:t>
            </a:r>
            <a:r>
              <a:rPr lang="en-US" sz="1000" dirty="0"/>
              <a:t> </a:t>
            </a:r>
            <a:r>
              <a:rPr lang="en-US" sz="1000" dirty="0" err="1"/>
              <a:t>int</a:t>
            </a:r>
            <a:r>
              <a:rPr lang="en-US" sz="1000" dirty="0"/>
              <a:t> MPU=0x68;  </a:t>
            </a:r>
          </a:p>
          <a:p>
            <a:r>
              <a:rPr lang="pt-BR" sz="1000" dirty="0"/>
              <a:t>//Variaveis para armazenar valores dos sensores</a:t>
            </a:r>
          </a:p>
          <a:p>
            <a:r>
              <a:rPr lang="en-US" sz="1000" dirty="0" err="1"/>
              <a:t>int</a:t>
            </a:r>
            <a:r>
              <a:rPr lang="en-US" sz="1000" dirty="0"/>
              <a:t> </a:t>
            </a:r>
            <a:r>
              <a:rPr lang="en-US" sz="1000" dirty="0" err="1"/>
              <a:t>AcX,AcY,AcZ,Tmp,GyX,GyY,GyZ</a:t>
            </a:r>
            <a:r>
              <a:rPr lang="en-US" sz="1000" dirty="0"/>
              <a:t>;</a:t>
            </a:r>
          </a:p>
          <a:p>
            <a:r>
              <a:rPr lang="en-US" sz="1000" dirty="0"/>
              <a:t>void setup()</a:t>
            </a:r>
          </a:p>
          <a:p>
            <a:r>
              <a:rPr lang="en-US" sz="1000" dirty="0"/>
              <a:t>{</a:t>
            </a:r>
          </a:p>
          <a:p>
            <a:r>
              <a:rPr lang="en-US" sz="1000" dirty="0"/>
              <a:t>  </a:t>
            </a:r>
            <a:r>
              <a:rPr lang="en-US" sz="1000" dirty="0" err="1"/>
              <a:t>Serial.begin</a:t>
            </a:r>
            <a:r>
              <a:rPr lang="en-US" sz="1000" dirty="0"/>
              <a:t>(9600);</a:t>
            </a:r>
          </a:p>
          <a:p>
            <a:endParaRPr lang="en-US" sz="1000" dirty="0"/>
          </a:p>
          <a:p>
            <a:r>
              <a:rPr lang="en-US" sz="1000" dirty="0"/>
              <a:t>  </a:t>
            </a:r>
            <a:r>
              <a:rPr lang="en-US" sz="1000" dirty="0" err="1"/>
              <a:t>Wire.begin</a:t>
            </a:r>
            <a:r>
              <a:rPr lang="en-US" sz="1000" dirty="0"/>
              <a:t>();</a:t>
            </a:r>
          </a:p>
          <a:p>
            <a:r>
              <a:rPr lang="en-US" sz="1000" dirty="0"/>
              <a:t>  </a:t>
            </a:r>
            <a:r>
              <a:rPr lang="en-US" sz="1000" dirty="0" err="1"/>
              <a:t>Wire.beginTransmission</a:t>
            </a:r>
            <a:r>
              <a:rPr lang="en-US" sz="1000" dirty="0"/>
              <a:t>(MPU);</a:t>
            </a:r>
          </a:p>
          <a:p>
            <a:r>
              <a:rPr lang="en-US" sz="1000" dirty="0"/>
              <a:t>  </a:t>
            </a:r>
            <a:r>
              <a:rPr lang="en-US" sz="1000" dirty="0" err="1"/>
              <a:t>Wire.write</a:t>
            </a:r>
            <a:r>
              <a:rPr lang="en-US" sz="1000" dirty="0"/>
              <a:t>(0x6B); </a:t>
            </a:r>
          </a:p>
          <a:p>
            <a:endParaRPr lang="en-US" sz="1000" dirty="0" smtClean="0"/>
          </a:p>
          <a:p>
            <a:r>
              <a:rPr lang="en-US" sz="1000" dirty="0"/>
              <a:t> </a:t>
            </a:r>
            <a:r>
              <a:rPr lang="en-US" sz="1000" dirty="0" smtClean="0"/>
              <a:t> </a:t>
            </a:r>
            <a:r>
              <a:rPr lang="en-US" sz="1000" dirty="0" err="1" smtClean="0"/>
              <a:t>Wire.write</a:t>
            </a:r>
            <a:r>
              <a:rPr lang="en-US" sz="1000" dirty="0" smtClean="0"/>
              <a:t>(0</a:t>
            </a:r>
            <a:r>
              <a:rPr lang="en-US" sz="1000" dirty="0"/>
              <a:t>); </a:t>
            </a:r>
          </a:p>
          <a:p>
            <a:r>
              <a:rPr lang="en-US" sz="1000" dirty="0"/>
              <a:t>  </a:t>
            </a:r>
            <a:r>
              <a:rPr lang="en-US" sz="1000" dirty="0" err="1"/>
              <a:t>Wire.endTransmission</a:t>
            </a:r>
            <a:r>
              <a:rPr lang="en-US" sz="1000" dirty="0"/>
              <a:t>(true);</a:t>
            </a:r>
          </a:p>
          <a:p>
            <a:r>
              <a:rPr lang="en-US" sz="1000" dirty="0"/>
              <a:t>}</a:t>
            </a:r>
          </a:p>
          <a:p>
            <a:endParaRPr lang="en-US" sz="1000" dirty="0"/>
          </a:p>
        </p:txBody>
      </p:sp>
      <p:sp>
        <p:nvSpPr>
          <p:cNvPr id="95" name="Shape 95"/>
          <p:cNvSpPr txBox="1"/>
          <p:nvPr/>
        </p:nvSpPr>
        <p:spPr>
          <a:xfrm>
            <a:off x="3563888" y="1200150"/>
            <a:ext cx="5232400" cy="3891880"/>
          </a:xfrm>
          <a:prstGeom prst="rect">
            <a:avLst/>
          </a:prstGeom>
          <a:noFill/>
          <a:ln>
            <a:noFill/>
          </a:ln>
        </p:spPr>
        <p:txBody>
          <a:bodyPr lIns="91425" tIns="45700" rIns="91425" bIns="45700" anchor="t" anchorCtr="0">
            <a:noAutofit/>
          </a:bodyPr>
          <a:lstStyle/>
          <a:p>
            <a:r>
              <a:rPr lang="en-US" sz="1000" dirty="0"/>
              <a:t>void loop()</a:t>
            </a:r>
          </a:p>
          <a:p>
            <a:r>
              <a:rPr lang="en-US" sz="1000" dirty="0"/>
              <a:t>{</a:t>
            </a:r>
          </a:p>
          <a:p>
            <a:r>
              <a:rPr lang="en-US" sz="1000" dirty="0"/>
              <a:t>  </a:t>
            </a:r>
            <a:r>
              <a:rPr lang="en-US" sz="1000" dirty="0" err="1"/>
              <a:t>Wire.beginTransmission</a:t>
            </a:r>
            <a:r>
              <a:rPr lang="en-US" sz="1000" dirty="0"/>
              <a:t>(MPU);</a:t>
            </a:r>
          </a:p>
          <a:p>
            <a:r>
              <a:rPr lang="en-US" sz="1000" dirty="0"/>
              <a:t>  </a:t>
            </a:r>
            <a:r>
              <a:rPr lang="en-US" sz="1000" dirty="0" err="1"/>
              <a:t>Wire.write</a:t>
            </a:r>
            <a:r>
              <a:rPr lang="en-US" sz="1000" dirty="0"/>
              <a:t>(0x3B);  // starting with register 0x3B (ACCEL_XOUT_H)</a:t>
            </a:r>
          </a:p>
          <a:p>
            <a:r>
              <a:rPr lang="en-US" sz="1000" dirty="0"/>
              <a:t>  </a:t>
            </a:r>
            <a:r>
              <a:rPr lang="en-US" sz="1000" dirty="0" err="1"/>
              <a:t>Wire.endTransmission</a:t>
            </a:r>
            <a:r>
              <a:rPr lang="en-US" sz="1000" dirty="0"/>
              <a:t>(false);</a:t>
            </a:r>
          </a:p>
          <a:p>
            <a:endParaRPr lang="en-US" sz="1000" dirty="0" smtClean="0"/>
          </a:p>
          <a:p>
            <a:r>
              <a:rPr lang="en-US" sz="1000" dirty="0"/>
              <a:t> </a:t>
            </a:r>
            <a:r>
              <a:rPr lang="en-US" sz="1000" dirty="0" smtClean="0"/>
              <a:t> </a:t>
            </a:r>
            <a:r>
              <a:rPr lang="en-US" sz="1000" dirty="0" err="1" smtClean="0"/>
              <a:t>Wire.requestFrom</a:t>
            </a:r>
            <a:r>
              <a:rPr lang="en-US" sz="1000" dirty="0" smtClean="0"/>
              <a:t>(MPU,14,true</a:t>
            </a:r>
            <a:r>
              <a:rPr lang="en-US" sz="1000" dirty="0"/>
              <a:t>); </a:t>
            </a:r>
            <a:endParaRPr lang="en-US" sz="1000" dirty="0" smtClean="0"/>
          </a:p>
          <a:p>
            <a:r>
              <a:rPr lang="en-US" sz="1000" dirty="0"/>
              <a:t> </a:t>
            </a:r>
            <a:r>
              <a:rPr lang="en-US" sz="1000" dirty="0" smtClean="0"/>
              <a:t> </a:t>
            </a:r>
          </a:p>
          <a:p>
            <a:r>
              <a:rPr lang="en-US" sz="1000" dirty="0"/>
              <a:t> </a:t>
            </a:r>
            <a:r>
              <a:rPr lang="en-US" sz="1000" dirty="0" smtClean="0"/>
              <a:t> </a:t>
            </a:r>
            <a:r>
              <a:rPr lang="en-US" sz="1000" dirty="0" err="1" smtClean="0"/>
              <a:t>AcX</a:t>
            </a:r>
            <a:r>
              <a:rPr lang="en-US" sz="1000" dirty="0" smtClean="0"/>
              <a:t>=</a:t>
            </a:r>
            <a:r>
              <a:rPr lang="en-US" sz="1000" dirty="0" err="1" smtClean="0"/>
              <a:t>Wire.read</a:t>
            </a:r>
            <a:r>
              <a:rPr lang="en-US" sz="1000" dirty="0"/>
              <a:t>()&lt;&lt;8|Wire.read();  //0x3B (ACCEL_XOUT_H) &amp; 0x3C (ACCEL_XOUT_L)     </a:t>
            </a:r>
          </a:p>
          <a:p>
            <a:r>
              <a:rPr lang="en-US" sz="1000" dirty="0"/>
              <a:t>  </a:t>
            </a:r>
            <a:r>
              <a:rPr lang="en-US" sz="1000" dirty="0" err="1"/>
              <a:t>AcY</a:t>
            </a:r>
            <a:r>
              <a:rPr lang="en-US" sz="1000" dirty="0"/>
              <a:t>=</a:t>
            </a:r>
            <a:r>
              <a:rPr lang="en-US" sz="1000" dirty="0" err="1"/>
              <a:t>Wire.read</a:t>
            </a:r>
            <a:r>
              <a:rPr lang="en-US" sz="1000" dirty="0"/>
              <a:t>()&lt;&lt;8|Wire.read();  //0x3D (ACCEL_YOUT_H) &amp; 0x3E (ACCEL_YOUT_L)</a:t>
            </a:r>
          </a:p>
          <a:p>
            <a:r>
              <a:rPr lang="en-US" sz="1000" dirty="0"/>
              <a:t>  </a:t>
            </a:r>
            <a:r>
              <a:rPr lang="en-US" sz="1000" dirty="0" err="1"/>
              <a:t>AcZ</a:t>
            </a:r>
            <a:r>
              <a:rPr lang="en-US" sz="1000" dirty="0"/>
              <a:t>=</a:t>
            </a:r>
            <a:r>
              <a:rPr lang="en-US" sz="1000" dirty="0" err="1"/>
              <a:t>Wire.read</a:t>
            </a:r>
            <a:r>
              <a:rPr lang="en-US" sz="1000" dirty="0"/>
              <a:t>()&lt;&lt;8|Wire.read();  //0x3F (ACCEL_ZOUT_H) &amp; 0x40 (ACCEL_ZOUT_L)</a:t>
            </a:r>
          </a:p>
          <a:p>
            <a:r>
              <a:rPr lang="en-US" sz="1000" dirty="0"/>
              <a:t>  </a:t>
            </a:r>
            <a:r>
              <a:rPr lang="en-US" sz="1000" dirty="0" err="1"/>
              <a:t>Tmp</a:t>
            </a:r>
            <a:r>
              <a:rPr lang="en-US" sz="1000" dirty="0"/>
              <a:t>=</a:t>
            </a:r>
            <a:r>
              <a:rPr lang="en-US" sz="1000" dirty="0" err="1"/>
              <a:t>Wire.read</a:t>
            </a:r>
            <a:r>
              <a:rPr lang="en-US" sz="1000" dirty="0"/>
              <a:t>()&lt;&lt;8|Wire.read();  //0x41 (TEMP_OUT_H) &amp; 0x42 (TEMP_OUT_L)</a:t>
            </a:r>
          </a:p>
          <a:p>
            <a:r>
              <a:rPr lang="en-US" sz="1000" dirty="0"/>
              <a:t>  </a:t>
            </a:r>
            <a:r>
              <a:rPr lang="en-US" sz="1000" dirty="0" err="1"/>
              <a:t>GyX</a:t>
            </a:r>
            <a:r>
              <a:rPr lang="en-US" sz="1000" dirty="0"/>
              <a:t>=</a:t>
            </a:r>
            <a:r>
              <a:rPr lang="en-US" sz="1000" dirty="0" err="1"/>
              <a:t>Wire.read</a:t>
            </a:r>
            <a:r>
              <a:rPr lang="en-US" sz="1000" dirty="0"/>
              <a:t>()&lt;&lt;8|Wire.read();  //0x43 (GYRO_XOUT_H) &amp; 0x44 (GYRO_XOUT_L)</a:t>
            </a:r>
          </a:p>
          <a:p>
            <a:r>
              <a:rPr lang="en-US" sz="1000" dirty="0"/>
              <a:t>  </a:t>
            </a:r>
            <a:r>
              <a:rPr lang="en-US" sz="1000" dirty="0" err="1"/>
              <a:t>GyY</a:t>
            </a:r>
            <a:r>
              <a:rPr lang="en-US" sz="1000" dirty="0"/>
              <a:t>=</a:t>
            </a:r>
            <a:r>
              <a:rPr lang="en-US" sz="1000" dirty="0" err="1"/>
              <a:t>Wire.read</a:t>
            </a:r>
            <a:r>
              <a:rPr lang="en-US" sz="1000" dirty="0"/>
              <a:t>()&lt;&lt;8|Wire.read();  //0x45 (GYRO_YOUT_H) &amp; 0x46 (GYRO_YOUT_L)</a:t>
            </a:r>
          </a:p>
          <a:p>
            <a:r>
              <a:rPr lang="en-US" sz="1000" dirty="0"/>
              <a:t>  </a:t>
            </a:r>
            <a:r>
              <a:rPr lang="en-US" sz="1000" dirty="0" err="1"/>
              <a:t>GyZ</a:t>
            </a:r>
            <a:r>
              <a:rPr lang="en-US" sz="1000" dirty="0"/>
              <a:t>=</a:t>
            </a:r>
            <a:r>
              <a:rPr lang="en-US" sz="1000" dirty="0" err="1"/>
              <a:t>Wire.read</a:t>
            </a:r>
            <a:r>
              <a:rPr lang="en-US" sz="1000" dirty="0"/>
              <a:t>()&lt;&lt;8|Wire.read();  //0x47 (GYRO_ZOUT_H) &amp; 0x48 (GYRO_ZOUT_L)</a:t>
            </a:r>
          </a:p>
          <a:p>
            <a:endParaRPr lang="en-US" sz="1000" dirty="0" smtClean="0"/>
          </a:p>
          <a:p>
            <a:r>
              <a:rPr lang="en-US" sz="1000" dirty="0" smtClean="0"/>
              <a:t>  </a:t>
            </a:r>
            <a:r>
              <a:rPr lang="en-US" sz="1000" dirty="0" err="1" smtClean="0"/>
              <a:t>Serial.print</a:t>
            </a:r>
            <a:r>
              <a:rPr lang="en-US" sz="1000" dirty="0"/>
              <a:t>("</a:t>
            </a:r>
            <a:r>
              <a:rPr lang="en-US" sz="1000" dirty="0" err="1"/>
              <a:t>AcX</a:t>
            </a:r>
            <a:r>
              <a:rPr lang="en-US" sz="1000" dirty="0"/>
              <a:t> = "); </a:t>
            </a:r>
            <a:r>
              <a:rPr lang="en-US" sz="1000" dirty="0" err="1"/>
              <a:t>Serial.print</a:t>
            </a:r>
            <a:r>
              <a:rPr lang="en-US" sz="1000" dirty="0"/>
              <a:t>(</a:t>
            </a:r>
            <a:r>
              <a:rPr lang="en-US" sz="1000" dirty="0" err="1"/>
              <a:t>AcX</a:t>
            </a:r>
            <a:r>
              <a:rPr lang="en-US" sz="1000" dirty="0" smtClean="0"/>
              <a:t>); </a:t>
            </a:r>
            <a:r>
              <a:rPr lang="en-US" sz="1000" dirty="0" err="1"/>
              <a:t>Serial.print</a:t>
            </a:r>
            <a:r>
              <a:rPr lang="en-US" sz="1000" dirty="0"/>
              <a:t>(" | </a:t>
            </a:r>
            <a:r>
              <a:rPr lang="en-US" sz="1000" dirty="0" err="1"/>
              <a:t>AcY</a:t>
            </a:r>
            <a:r>
              <a:rPr lang="en-US" sz="1000" dirty="0"/>
              <a:t> = "); </a:t>
            </a:r>
            <a:r>
              <a:rPr lang="en-US" sz="1000" dirty="0" err="1"/>
              <a:t>Serial.print</a:t>
            </a:r>
            <a:r>
              <a:rPr lang="en-US" sz="1000" dirty="0"/>
              <a:t>(</a:t>
            </a:r>
            <a:r>
              <a:rPr lang="en-US" sz="1000" dirty="0" err="1"/>
              <a:t>AcY</a:t>
            </a:r>
            <a:r>
              <a:rPr lang="en-US" sz="1000" dirty="0"/>
              <a:t>);</a:t>
            </a:r>
          </a:p>
          <a:p>
            <a:r>
              <a:rPr lang="en-US" sz="1000" dirty="0" smtClean="0"/>
              <a:t>  </a:t>
            </a:r>
            <a:r>
              <a:rPr lang="en-US" sz="1000" dirty="0" err="1" smtClean="0"/>
              <a:t>Serial.print</a:t>
            </a:r>
            <a:r>
              <a:rPr lang="en-US" sz="1000" dirty="0"/>
              <a:t>(" | </a:t>
            </a:r>
            <a:r>
              <a:rPr lang="en-US" sz="1000" dirty="0" err="1"/>
              <a:t>AcZ</a:t>
            </a:r>
            <a:r>
              <a:rPr lang="en-US" sz="1000" dirty="0"/>
              <a:t> = "); </a:t>
            </a:r>
            <a:r>
              <a:rPr lang="en-US" sz="1000" dirty="0" err="1"/>
              <a:t>Serial.print</a:t>
            </a:r>
            <a:r>
              <a:rPr lang="en-US" sz="1000" dirty="0"/>
              <a:t>(</a:t>
            </a:r>
            <a:r>
              <a:rPr lang="en-US" sz="1000" dirty="0" err="1"/>
              <a:t>AcZ</a:t>
            </a:r>
            <a:r>
              <a:rPr lang="en-US" sz="1000" dirty="0" smtClean="0"/>
              <a:t>); </a:t>
            </a:r>
            <a:r>
              <a:rPr lang="en-US" sz="1000" dirty="0" err="1" smtClean="0"/>
              <a:t>Serial.print</a:t>
            </a:r>
            <a:r>
              <a:rPr lang="en-US" sz="1000" dirty="0"/>
              <a:t>(" | </a:t>
            </a:r>
            <a:r>
              <a:rPr lang="en-US" sz="1000" dirty="0" err="1"/>
              <a:t>Tmp</a:t>
            </a:r>
            <a:r>
              <a:rPr lang="en-US" sz="1000" dirty="0"/>
              <a:t> = </a:t>
            </a:r>
            <a:r>
              <a:rPr lang="en-US" sz="1000" dirty="0" smtClean="0"/>
              <a:t>");     </a:t>
            </a:r>
            <a:br>
              <a:rPr lang="en-US" sz="1000" dirty="0" smtClean="0"/>
            </a:br>
            <a:r>
              <a:rPr lang="en-US" sz="1000" dirty="0" smtClean="0"/>
              <a:t>  </a:t>
            </a:r>
            <a:r>
              <a:rPr lang="en-US" sz="1000" dirty="0" err="1" smtClean="0"/>
              <a:t>Serial.print</a:t>
            </a:r>
            <a:r>
              <a:rPr lang="en-US" sz="1000" dirty="0" smtClean="0"/>
              <a:t>(</a:t>
            </a:r>
            <a:r>
              <a:rPr lang="en-US" sz="1000" dirty="0" err="1" smtClean="0"/>
              <a:t>Tmp</a:t>
            </a:r>
            <a:r>
              <a:rPr lang="en-US" sz="1000" dirty="0" smtClean="0"/>
              <a:t>/340.00+36.53</a:t>
            </a:r>
            <a:r>
              <a:rPr lang="en-US" sz="1000" dirty="0"/>
              <a:t>);</a:t>
            </a:r>
          </a:p>
          <a:p>
            <a:r>
              <a:rPr lang="en-US" sz="1000" dirty="0" smtClean="0"/>
              <a:t>  </a:t>
            </a:r>
            <a:r>
              <a:rPr lang="en-US" sz="1000" dirty="0" err="1" smtClean="0"/>
              <a:t>Serial.print</a:t>
            </a:r>
            <a:r>
              <a:rPr lang="en-US" sz="1000" dirty="0"/>
              <a:t>(" | </a:t>
            </a:r>
            <a:r>
              <a:rPr lang="en-US" sz="1000" dirty="0" err="1"/>
              <a:t>GyX</a:t>
            </a:r>
            <a:r>
              <a:rPr lang="en-US" sz="1000" dirty="0"/>
              <a:t> = "); </a:t>
            </a:r>
            <a:r>
              <a:rPr lang="en-US" sz="1000" dirty="0" err="1"/>
              <a:t>Serial.print</a:t>
            </a:r>
            <a:r>
              <a:rPr lang="en-US" sz="1000" dirty="0"/>
              <a:t>(</a:t>
            </a:r>
            <a:r>
              <a:rPr lang="en-US" sz="1000" dirty="0" err="1"/>
              <a:t>GyX</a:t>
            </a:r>
            <a:r>
              <a:rPr lang="en-US" sz="1000" dirty="0" smtClean="0"/>
              <a:t>); </a:t>
            </a:r>
            <a:r>
              <a:rPr lang="en-US" sz="1000" dirty="0" err="1" smtClean="0"/>
              <a:t>Serial.print</a:t>
            </a:r>
            <a:r>
              <a:rPr lang="en-US" sz="1000" dirty="0"/>
              <a:t>(" | </a:t>
            </a:r>
            <a:r>
              <a:rPr lang="en-US" sz="1000" dirty="0" err="1"/>
              <a:t>GyY</a:t>
            </a:r>
            <a:r>
              <a:rPr lang="en-US" sz="1000" dirty="0"/>
              <a:t> = "); </a:t>
            </a:r>
            <a:endParaRPr lang="en-US" sz="1000" dirty="0" smtClean="0"/>
          </a:p>
          <a:p>
            <a:r>
              <a:rPr lang="en-US" sz="1000" dirty="0" smtClean="0"/>
              <a:t>  </a:t>
            </a:r>
            <a:r>
              <a:rPr lang="en-US" sz="1000" dirty="0" err="1" smtClean="0"/>
              <a:t>Serial.print</a:t>
            </a:r>
            <a:r>
              <a:rPr lang="en-US" sz="1000" dirty="0" smtClean="0"/>
              <a:t>(</a:t>
            </a:r>
            <a:r>
              <a:rPr lang="en-US" sz="1000" dirty="0" err="1" smtClean="0"/>
              <a:t>GyY</a:t>
            </a:r>
            <a:r>
              <a:rPr lang="en-US" sz="1000" dirty="0" smtClean="0"/>
              <a:t>); </a:t>
            </a:r>
            <a:r>
              <a:rPr lang="en-US" sz="1000" dirty="0" err="1" smtClean="0"/>
              <a:t>Serial.print</a:t>
            </a:r>
            <a:r>
              <a:rPr lang="en-US" sz="1000" dirty="0"/>
              <a:t>(" | </a:t>
            </a:r>
            <a:r>
              <a:rPr lang="en-US" sz="1000" dirty="0" err="1"/>
              <a:t>GyZ</a:t>
            </a:r>
            <a:r>
              <a:rPr lang="en-US" sz="1000" dirty="0"/>
              <a:t> = "); </a:t>
            </a:r>
            <a:r>
              <a:rPr lang="en-US" sz="1000" dirty="0" err="1"/>
              <a:t>Serial.println</a:t>
            </a:r>
            <a:r>
              <a:rPr lang="en-US" sz="1000" dirty="0"/>
              <a:t>(</a:t>
            </a:r>
            <a:r>
              <a:rPr lang="en-US" sz="1000" dirty="0" err="1"/>
              <a:t>GyZ</a:t>
            </a:r>
            <a:r>
              <a:rPr lang="en-US" sz="1000" dirty="0"/>
              <a:t>);</a:t>
            </a:r>
          </a:p>
          <a:p>
            <a:endParaRPr lang="en-US" sz="1000" dirty="0" smtClean="0"/>
          </a:p>
          <a:p>
            <a:r>
              <a:rPr lang="en-US" sz="1000" dirty="0" smtClean="0"/>
              <a:t>  delay(100</a:t>
            </a:r>
            <a:r>
              <a:rPr lang="en-US" sz="1000" dirty="0"/>
              <a:t>);</a:t>
            </a:r>
          </a:p>
          <a:p>
            <a:r>
              <a:rPr lang="en-US" sz="1000" dirty="0"/>
              <a:t>}</a:t>
            </a:r>
            <a:endParaRPr lang="en" sz="1000" dirty="0">
              <a:solidFill>
                <a:schemeClr val="dk1"/>
              </a:solidFill>
            </a:endParaRPr>
          </a:p>
          <a:p>
            <a:pPr marL="0" marR="0" lvl="0" indent="0" algn="l" rtl="0">
              <a:lnSpc>
                <a:spcPct val="100000"/>
              </a:lnSpc>
              <a:spcBef>
                <a:spcPts val="0"/>
              </a:spcBef>
              <a:spcAft>
                <a:spcPts val="0"/>
              </a:spcAft>
              <a:buClr>
                <a:srgbClr val="000000"/>
              </a:buClr>
              <a:buFont typeface="Arial"/>
              <a:buNone/>
            </a:pPr>
            <a:endParaRPr sz="1000" b="0" i="0" u="none" strike="noStrike" cap="none" baseline="0" dirty="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solidFill>
              </a:rPr>
              <a:t>Result notes</a:t>
            </a:r>
            <a:endParaRPr lang="en-US" sz="2800" dirty="0">
              <a:solidFill>
                <a:schemeClr val="bg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2070"/>
            <a:ext cx="6644465" cy="336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76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solidFill>
              </a:rPr>
              <a:t>Result notes</a:t>
            </a:r>
            <a:endParaRPr lang="en-US" sz="2800" dirty="0">
              <a:solidFill>
                <a:schemeClr val="bg1"/>
              </a:solidFill>
            </a:endParaRPr>
          </a:p>
        </p:txBody>
      </p:sp>
      <p:sp>
        <p:nvSpPr>
          <p:cNvPr id="3" name="TextBox 2"/>
          <p:cNvSpPr txBox="1"/>
          <p:nvPr/>
        </p:nvSpPr>
        <p:spPr>
          <a:xfrm>
            <a:off x="570806" y="1414264"/>
            <a:ext cx="4092787" cy="738664"/>
          </a:xfrm>
          <a:prstGeom prst="rect">
            <a:avLst/>
          </a:prstGeom>
          <a:noFill/>
        </p:spPr>
        <p:txBody>
          <a:bodyPr wrap="none" rtlCol="0">
            <a:spAutoFit/>
          </a:bodyPr>
          <a:lstStyle/>
          <a:p>
            <a:r>
              <a:rPr lang="en-US" dirty="0" smtClean="0"/>
              <a:t>After sometime the output window crashes. </a:t>
            </a:r>
          </a:p>
          <a:p>
            <a:r>
              <a:rPr lang="en-US" dirty="0" smtClean="0"/>
              <a:t>It might be Serial (Computer to </a:t>
            </a:r>
            <a:r>
              <a:rPr lang="en-US" dirty="0" err="1" smtClean="0"/>
              <a:t>Arduino</a:t>
            </a:r>
            <a:r>
              <a:rPr lang="en-US" dirty="0" smtClean="0"/>
              <a:t>) problem.</a:t>
            </a:r>
          </a:p>
          <a:p>
            <a:r>
              <a:rPr lang="en-US" dirty="0" smtClean="0"/>
              <a:t>Need to test with Bluetooth module.</a:t>
            </a:r>
            <a:endParaRPr lang="en-US" dirty="0"/>
          </a:p>
        </p:txBody>
      </p:sp>
    </p:spTree>
    <p:extLst>
      <p:ext uri="{BB962C8B-B14F-4D97-AF65-F5344CB8AC3E}">
        <p14:creationId xmlns:p14="http://schemas.microsoft.com/office/powerpoint/2010/main" val="15055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chemeClr val="bg1"/>
                </a:solidFill>
              </a:rPr>
              <a:t>Send data to Android phone </a:t>
            </a:r>
            <a:br>
              <a:rPr lang="en-US" sz="3000" dirty="0" smtClean="0">
                <a:solidFill>
                  <a:schemeClr val="bg1"/>
                </a:solidFill>
              </a:rPr>
            </a:br>
            <a:r>
              <a:rPr lang="en-US" dirty="0" smtClean="0">
                <a:solidFill>
                  <a:schemeClr val="bg1"/>
                </a:solidFill>
              </a:rPr>
              <a:t>(MPU6050 data through Bluetooth)</a:t>
            </a:r>
            <a:endParaRPr lang="en-US" dirty="0">
              <a:solidFill>
                <a:schemeClr val="bg1"/>
              </a:solidFill>
            </a:endParaRPr>
          </a:p>
        </p:txBody>
      </p:sp>
      <p:pic>
        <p:nvPicPr>
          <p:cNvPr id="1026" name="Picture 2" descr="C:\Users\mik\Downloads\Screenshot_2015-07-13-21-2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35602"/>
            <a:ext cx="2088232" cy="37124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491630"/>
            <a:ext cx="3126177" cy="1169551"/>
          </a:xfrm>
          <a:prstGeom prst="rect">
            <a:avLst/>
          </a:prstGeom>
          <a:noFill/>
        </p:spPr>
        <p:txBody>
          <a:bodyPr wrap="none" rtlCol="0">
            <a:spAutoFit/>
          </a:bodyPr>
          <a:lstStyle/>
          <a:p>
            <a:r>
              <a:rPr lang="en-US" dirty="0" smtClean="0"/>
              <a:t>Used </a:t>
            </a:r>
            <a:r>
              <a:rPr lang="en-US" dirty="0" err="1" smtClean="0"/>
              <a:t>BluSerial</a:t>
            </a:r>
            <a:r>
              <a:rPr lang="en-US" dirty="0" smtClean="0"/>
              <a:t> Beta android app.</a:t>
            </a:r>
          </a:p>
          <a:p>
            <a:endParaRPr lang="en-US" dirty="0"/>
          </a:p>
          <a:p>
            <a:pPr marL="342900" indent="-342900">
              <a:buAutoNum type="arabicPeriod"/>
            </a:pPr>
            <a:r>
              <a:rPr lang="en-US" dirty="0" smtClean="0"/>
              <a:t>Search Bluetooth device.</a:t>
            </a:r>
          </a:p>
          <a:p>
            <a:pPr marL="342900" indent="-342900">
              <a:buAutoNum type="arabicPeriod"/>
            </a:pPr>
            <a:r>
              <a:rPr lang="en-US" dirty="0" smtClean="0"/>
              <a:t>Select HC-06 and pair.</a:t>
            </a:r>
          </a:p>
          <a:p>
            <a:pPr marL="342900" indent="-342900">
              <a:buAutoNum type="arabicPeriod"/>
            </a:pPr>
            <a:r>
              <a:rPr lang="en-US" dirty="0" smtClean="0"/>
              <a:t>Send any char to start operation.</a:t>
            </a:r>
          </a:p>
        </p:txBody>
      </p:sp>
    </p:spTree>
    <p:extLst>
      <p:ext uri="{BB962C8B-B14F-4D97-AF65-F5344CB8AC3E}">
        <p14:creationId xmlns:p14="http://schemas.microsoft.com/office/powerpoint/2010/main" val="85105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chemeClr val="bg1"/>
                </a:solidFill>
              </a:rPr>
              <a:t>Source Code</a:t>
            </a:r>
            <a:endParaRPr lang="en-US" sz="3000" dirty="0">
              <a:solidFill>
                <a:schemeClr val="bg1"/>
              </a:solidFill>
            </a:endParaRPr>
          </a:p>
        </p:txBody>
      </p:sp>
      <p:sp>
        <p:nvSpPr>
          <p:cNvPr id="3" name="Text Placeholder 2"/>
          <p:cNvSpPr>
            <a:spLocks noGrp="1"/>
          </p:cNvSpPr>
          <p:nvPr>
            <p:ph type="body" idx="1"/>
          </p:nvPr>
        </p:nvSpPr>
        <p:spPr>
          <a:xfrm>
            <a:off x="457200" y="1200150"/>
            <a:ext cx="3970784" cy="3725698"/>
          </a:xfrm>
        </p:spPr>
        <p:txBody>
          <a:bodyPr/>
          <a:lstStyle/>
          <a:p>
            <a:r>
              <a:rPr lang="en-US" sz="1200" dirty="0"/>
              <a:t>#include &lt;</a:t>
            </a:r>
            <a:r>
              <a:rPr lang="en-US" sz="1200" dirty="0" err="1"/>
              <a:t>SoftwareSerial.h</a:t>
            </a:r>
            <a:r>
              <a:rPr lang="en-US" sz="1200" dirty="0"/>
              <a:t>&gt;</a:t>
            </a:r>
          </a:p>
          <a:p>
            <a:r>
              <a:rPr lang="en-US" sz="1200" dirty="0"/>
              <a:t>#include &lt;</a:t>
            </a:r>
            <a:r>
              <a:rPr lang="en-US" sz="1200" dirty="0" err="1"/>
              <a:t>Wire.h</a:t>
            </a:r>
            <a:r>
              <a:rPr lang="en-US" sz="1200" dirty="0"/>
              <a:t>&gt;</a:t>
            </a:r>
          </a:p>
          <a:p>
            <a:endParaRPr lang="en-US" sz="1200" dirty="0"/>
          </a:p>
          <a:p>
            <a:r>
              <a:rPr lang="en-US" sz="1200" dirty="0" err="1"/>
              <a:t>SoftwareSerial</a:t>
            </a:r>
            <a:r>
              <a:rPr lang="en-US" sz="1200" dirty="0"/>
              <a:t> </a:t>
            </a:r>
            <a:r>
              <a:rPr lang="en-US" sz="1200" dirty="0" err="1"/>
              <a:t>mySerial</a:t>
            </a:r>
            <a:r>
              <a:rPr lang="en-US" sz="1200" dirty="0"/>
              <a:t>(2, 3); // RX, TX</a:t>
            </a:r>
          </a:p>
          <a:p>
            <a:endParaRPr lang="en-US" sz="1200" dirty="0"/>
          </a:p>
          <a:p>
            <a:r>
              <a:rPr lang="en-US" sz="1200" dirty="0"/>
              <a:t>//</a:t>
            </a:r>
            <a:r>
              <a:rPr lang="en-US" sz="1200" dirty="0" err="1"/>
              <a:t>Endereco</a:t>
            </a:r>
            <a:r>
              <a:rPr lang="en-US" sz="1200" dirty="0"/>
              <a:t> I2C do MPU6050</a:t>
            </a:r>
          </a:p>
          <a:p>
            <a:r>
              <a:rPr lang="en-US" sz="1200" dirty="0" err="1"/>
              <a:t>const</a:t>
            </a:r>
            <a:r>
              <a:rPr lang="en-US" sz="1200" dirty="0"/>
              <a:t> </a:t>
            </a:r>
            <a:r>
              <a:rPr lang="en-US" sz="1200" dirty="0" err="1"/>
              <a:t>int</a:t>
            </a:r>
            <a:r>
              <a:rPr lang="en-US" sz="1200" dirty="0"/>
              <a:t> MPU=0x68;  </a:t>
            </a:r>
          </a:p>
          <a:p>
            <a:r>
              <a:rPr lang="pt-BR" sz="1200" dirty="0"/>
              <a:t>//Variaveis para armazenar valores dos sensores</a:t>
            </a:r>
          </a:p>
          <a:p>
            <a:r>
              <a:rPr lang="en-US" sz="1200" dirty="0" err="1"/>
              <a:t>int</a:t>
            </a:r>
            <a:r>
              <a:rPr lang="en-US" sz="1200" dirty="0"/>
              <a:t> </a:t>
            </a:r>
            <a:r>
              <a:rPr lang="en-US" sz="1200" dirty="0" err="1"/>
              <a:t>AcX,AcY,AcZ,Tmp,GyX,GyY,GyZ</a:t>
            </a:r>
            <a:r>
              <a:rPr lang="en-US" sz="1200" dirty="0"/>
              <a:t>;</a:t>
            </a:r>
          </a:p>
          <a:p>
            <a:r>
              <a:rPr lang="en-US" sz="1200" dirty="0"/>
              <a:t>void setup()</a:t>
            </a:r>
          </a:p>
          <a:p>
            <a:r>
              <a:rPr lang="en-US" sz="1200" dirty="0"/>
              <a:t>{</a:t>
            </a:r>
          </a:p>
          <a:p>
            <a:r>
              <a:rPr lang="en-US" sz="1200" dirty="0"/>
              <a:t>//</a:t>
            </a:r>
            <a:r>
              <a:rPr lang="en-US" sz="1200" dirty="0" err="1"/>
              <a:t>Inicializa</a:t>
            </a:r>
            <a:endParaRPr lang="en-US" sz="1200" dirty="0"/>
          </a:p>
          <a:p>
            <a:r>
              <a:rPr lang="en-US" sz="1200" dirty="0" err="1"/>
              <a:t>Wire.begin</a:t>
            </a:r>
            <a:r>
              <a:rPr lang="en-US" sz="1200" dirty="0"/>
              <a:t>();</a:t>
            </a:r>
          </a:p>
          <a:p>
            <a:r>
              <a:rPr lang="en-US" sz="1200" dirty="0" err="1"/>
              <a:t>Wire.beginTransmission</a:t>
            </a:r>
            <a:r>
              <a:rPr lang="en-US" sz="1200" dirty="0"/>
              <a:t>(MPU);</a:t>
            </a:r>
          </a:p>
          <a:p>
            <a:r>
              <a:rPr lang="en-US" sz="1200" dirty="0" err="1"/>
              <a:t>Wire.write</a:t>
            </a:r>
            <a:r>
              <a:rPr lang="en-US" sz="1200" dirty="0"/>
              <a:t>(0x6B); </a:t>
            </a:r>
          </a:p>
          <a:p>
            <a:r>
              <a:rPr lang="en-US" sz="1200" dirty="0"/>
              <a:t>   </a:t>
            </a:r>
          </a:p>
          <a:p>
            <a:r>
              <a:rPr lang="en-US" sz="1200" dirty="0"/>
              <a:t>//</a:t>
            </a:r>
            <a:r>
              <a:rPr lang="en-US" sz="1200" dirty="0" err="1"/>
              <a:t>Inicializa</a:t>
            </a:r>
            <a:r>
              <a:rPr lang="en-US" sz="1200" dirty="0"/>
              <a:t> o MPU-6050</a:t>
            </a:r>
          </a:p>
          <a:p>
            <a:r>
              <a:rPr lang="en-US" sz="1200" dirty="0" err="1"/>
              <a:t>Wire.write</a:t>
            </a:r>
            <a:r>
              <a:rPr lang="en-US" sz="1200" dirty="0"/>
              <a:t>(0); </a:t>
            </a:r>
          </a:p>
          <a:p>
            <a:r>
              <a:rPr lang="en-US" sz="1200" dirty="0" err="1"/>
              <a:t>Wire.endTransmission</a:t>
            </a:r>
            <a:r>
              <a:rPr lang="en-US" sz="1200" dirty="0"/>
              <a:t>(true</a:t>
            </a:r>
            <a:r>
              <a:rPr lang="en-US" sz="1200" dirty="0" smtClean="0"/>
              <a:t>);</a:t>
            </a:r>
            <a:endParaRPr lang="en-US" sz="1200" dirty="0"/>
          </a:p>
        </p:txBody>
      </p:sp>
      <p:sp>
        <p:nvSpPr>
          <p:cNvPr id="4" name="TextBox 3"/>
          <p:cNvSpPr txBox="1"/>
          <p:nvPr/>
        </p:nvSpPr>
        <p:spPr>
          <a:xfrm>
            <a:off x="4269060" y="1491630"/>
            <a:ext cx="4838184" cy="3108543"/>
          </a:xfrm>
          <a:prstGeom prst="rect">
            <a:avLst/>
          </a:prstGeom>
          <a:noFill/>
        </p:spPr>
        <p:txBody>
          <a:bodyPr wrap="none" rtlCol="0">
            <a:spAutoFit/>
          </a:bodyPr>
          <a:lstStyle/>
          <a:p>
            <a:endParaRPr lang="en-US" dirty="0"/>
          </a:p>
          <a:p>
            <a:endParaRPr lang="en-US" dirty="0"/>
          </a:p>
          <a:p>
            <a:r>
              <a:rPr lang="en-US" dirty="0" err="1"/>
              <a:t>Serial.begin</a:t>
            </a:r>
            <a:r>
              <a:rPr lang="en-US" dirty="0"/>
              <a:t>(9600);</a:t>
            </a:r>
          </a:p>
          <a:p>
            <a:r>
              <a:rPr lang="en-US" dirty="0"/>
              <a:t>while(!Serial)</a:t>
            </a:r>
          </a:p>
          <a:p>
            <a:r>
              <a:rPr lang="en-US" dirty="0"/>
              <a:t>{</a:t>
            </a:r>
          </a:p>
          <a:p>
            <a:r>
              <a:rPr lang="en-US" dirty="0"/>
              <a:t>;// wait for serial port to connect. Needed for Leonardo only</a:t>
            </a:r>
          </a:p>
          <a:p>
            <a:r>
              <a:rPr lang="en-US" dirty="0"/>
              <a:t>}</a:t>
            </a:r>
          </a:p>
          <a:p>
            <a:endParaRPr lang="en-US" dirty="0"/>
          </a:p>
          <a:p>
            <a:endParaRPr lang="en-US" dirty="0"/>
          </a:p>
          <a:p>
            <a:r>
              <a:rPr lang="en-US" dirty="0"/>
              <a:t>// set the data rate for the </a:t>
            </a:r>
            <a:r>
              <a:rPr lang="en-US" dirty="0" err="1"/>
              <a:t>SoftwareSerial</a:t>
            </a:r>
            <a:r>
              <a:rPr lang="en-US" dirty="0"/>
              <a:t> port</a:t>
            </a:r>
          </a:p>
          <a:p>
            <a:r>
              <a:rPr lang="en-US" dirty="0" err="1"/>
              <a:t>mySerial.begin</a:t>
            </a:r>
            <a:r>
              <a:rPr lang="en-US" dirty="0"/>
              <a:t>(9600);</a:t>
            </a:r>
          </a:p>
          <a:p>
            <a:r>
              <a:rPr lang="en-US" dirty="0" err="1"/>
              <a:t>mySerial.println</a:t>
            </a:r>
            <a:r>
              <a:rPr lang="en-US" dirty="0"/>
              <a:t>("Hello, world?");</a:t>
            </a:r>
          </a:p>
          <a:p>
            <a:r>
              <a:rPr lang="en-US" dirty="0"/>
              <a:t>}</a:t>
            </a:r>
          </a:p>
          <a:p>
            <a:endParaRPr lang="en-US" dirty="0"/>
          </a:p>
        </p:txBody>
      </p:sp>
    </p:spTree>
    <p:extLst>
      <p:ext uri="{BB962C8B-B14F-4D97-AF65-F5344CB8AC3E}">
        <p14:creationId xmlns:p14="http://schemas.microsoft.com/office/powerpoint/2010/main" val="216376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Source Code (</a:t>
            </a:r>
            <a:r>
              <a:rPr lang="en-US" sz="3000" dirty="0" err="1" smtClean="0"/>
              <a:t>cont</a:t>
            </a:r>
            <a:r>
              <a:rPr lang="en-US" sz="3000" dirty="0" smtClean="0"/>
              <a:t>…)</a:t>
            </a:r>
            <a:endParaRPr lang="en-US" sz="3000" dirty="0"/>
          </a:p>
        </p:txBody>
      </p:sp>
      <p:sp>
        <p:nvSpPr>
          <p:cNvPr id="3" name="Text Placeholder 2"/>
          <p:cNvSpPr>
            <a:spLocks noGrp="1"/>
          </p:cNvSpPr>
          <p:nvPr>
            <p:ph type="body" idx="1"/>
          </p:nvPr>
        </p:nvSpPr>
        <p:spPr/>
        <p:txBody>
          <a:bodyPr/>
          <a:lstStyle/>
          <a:p>
            <a:r>
              <a:rPr lang="en-US" sz="1200" dirty="0"/>
              <a:t>void loop()</a:t>
            </a:r>
          </a:p>
          <a:p>
            <a:r>
              <a:rPr lang="en-US" sz="1200" dirty="0" smtClean="0"/>
              <a:t>{</a:t>
            </a:r>
            <a:endParaRPr lang="en-US" sz="1200" dirty="0"/>
          </a:p>
          <a:p>
            <a:r>
              <a:rPr lang="en-US" sz="1200" dirty="0" err="1"/>
              <a:t>Wire.beginTransmission</a:t>
            </a:r>
            <a:r>
              <a:rPr lang="en-US" sz="1200" dirty="0"/>
              <a:t>(MPU);</a:t>
            </a:r>
          </a:p>
          <a:p>
            <a:r>
              <a:rPr lang="en-US" sz="1200" dirty="0" err="1"/>
              <a:t>Wire.write</a:t>
            </a:r>
            <a:r>
              <a:rPr lang="en-US" sz="1200" dirty="0"/>
              <a:t>(0x3B);  // starting with register 0x3B (ACCEL_XOUT_H)</a:t>
            </a:r>
          </a:p>
          <a:p>
            <a:r>
              <a:rPr lang="en-US" sz="1200" dirty="0" err="1"/>
              <a:t>Wire.endTransmission</a:t>
            </a:r>
            <a:r>
              <a:rPr lang="en-US" sz="1200" dirty="0"/>
              <a:t>(false);</a:t>
            </a:r>
          </a:p>
          <a:p>
            <a:endParaRPr lang="en-US" sz="1200" dirty="0"/>
          </a:p>
          <a:p>
            <a:r>
              <a:rPr lang="en-US" sz="1200" dirty="0"/>
              <a:t>// request to start</a:t>
            </a:r>
          </a:p>
          <a:p>
            <a:r>
              <a:rPr lang="en-US" sz="1200" dirty="0" err="1"/>
              <a:t>Wire.requestFrom</a:t>
            </a:r>
            <a:r>
              <a:rPr lang="en-US" sz="1200" dirty="0"/>
              <a:t>(MPU,14,true);  </a:t>
            </a:r>
          </a:p>
          <a:p>
            <a:endParaRPr lang="en-US" sz="1200" dirty="0"/>
          </a:p>
          <a:p>
            <a:r>
              <a:rPr lang="en-US" sz="1200" dirty="0"/>
              <a:t>//values from sensor</a:t>
            </a:r>
          </a:p>
          <a:p>
            <a:r>
              <a:rPr lang="en-US" sz="1200" dirty="0" err="1"/>
              <a:t>AcX</a:t>
            </a:r>
            <a:r>
              <a:rPr lang="en-US" sz="1200" dirty="0"/>
              <a:t>=</a:t>
            </a:r>
            <a:r>
              <a:rPr lang="en-US" sz="1200" dirty="0" err="1"/>
              <a:t>Wire.read</a:t>
            </a:r>
            <a:r>
              <a:rPr lang="en-US" sz="1200" dirty="0"/>
              <a:t>()&lt;&lt;8|Wire.read();  //0x3B (ACCEL_XOUT_H) &amp; 0x3C (ACCEL_XOUT_L)     </a:t>
            </a:r>
          </a:p>
          <a:p>
            <a:r>
              <a:rPr lang="en-US" sz="1200" dirty="0" err="1"/>
              <a:t>AcY</a:t>
            </a:r>
            <a:r>
              <a:rPr lang="en-US" sz="1200" dirty="0"/>
              <a:t>=</a:t>
            </a:r>
            <a:r>
              <a:rPr lang="en-US" sz="1200" dirty="0" err="1"/>
              <a:t>Wire.read</a:t>
            </a:r>
            <a:r>
              <a:rPr lang="en-US" sz="1200" dirty="0"/>
              <a:t>()&lt;&lt;8|Wire.read();  //0x3D (ACCEL_YOUT_H) &amp; 0x3E (ACCEL_YOUT_L)</a:t>
            </a:r>
          </a:p>
          <a:p>
            <a:r>
              <a:rPr lang="en-US" sz="1200" dirty="0" err="1"/>
              <a:t>AcZ</a:t>
            </a:r>
            <a:r>
              <a:rPr lang="en-US" sz="1200" dirty="0"/>
              <a:t>=</a:t>
            </a:r>
            <a:r>
              <a:rPr lang="en-US" sz="1200" dirty="0" err="1"/>
              <a:t>Wire.read</a:t>
            </a:r>
            <a:r>
              <a:rPr lang="en-US" sz="1200" dirty="0"/>
              <a:t>()&lt;&lt;8|Wire.read();  //0x3F (ACCEL_ZOUT_H) &amp; 0x40 (ACCEL_ZOUT_L)</a:t>
            </a:r>
          </a:p>
          <a:p>
            <a:r>
              <a:rPr lang="en-US" sz="1200" dirty="0" err="1"/>
              <a:t>Tmp</a:t>
            </a:r>
            <a:r>
              <a:rPr lang="en-US" sz="1200" dirty="0"/>
              <a:t>=</a:t>
            </a:r>
            <a:r>
              <a:rPr lang="en-US" sz="1200" dirty="0" err="1"/>
              <a:t>Wire.read</a:t>
            </a:r>
            <a:r>
              <a:rPr lang="en-US" sz="1200" dirty="0"/>
              <a:t>()&lt;&lt;8|Wire.read();  //0x41 (TEMP_OUT_H) &amp; 0x42 (TEMP_OUT_L)</a:t>
            </a:r>
          </a:p>
          <a:p>
            <a:r>
              <a:rPr lang="en-US" sz="1200" dirty="0" err="1"/>
              <a:t>GyX</a:t>
            </a:r>
            <a:r>
              <a:rPr lang="en-US" sz="1200" dirty="0"/>
              <a:t>=</a:t>
            </a:r>
            <a:r>
              <a:rPr lang="en-US" sz="1200" dirty="0" err="1"/>
              <a:t>Wire.read</a:t>
            </a:r>
            <a:r>
              <a:rPr lang="en-US" sz="1200" dirty="0"/>
              <a:t>()&lt;&lt;8|Wire.read();  //0x43 (GYRO_XOUT_H) &amp; 0x44 (GYRO_XOUT_L)</a:t>
            </a:r>
          </a:p>
          <a:p>
            <a:r>
              <a:rPr lang="en-US" sz="1200" dirty="0" err="1"/>
              <a:t>GyY</a:t>
            </a:r>
            <a:r>
              <a:rPr lang="en-US" sz="1200" dirty="0"/>
              <a:t>=</a:t>
            </a:r>
            <a:r>
              <a:rPr lang="en-US" sz="1200" dirty="0" err="1"/>
              <a:t>Wire.read</a:t>
            </a:r>
            <a:r>
              <a:rPr lang="en-US" sz="1200" dirty="0"/>
              <a:t>()&lt;&lt;8|Wire.read();  //0x45 (GYRO_YOUT_H) &amp; 0x46 (GYRO_YOUT_L)</a:t>
            </a:r>
          </a:p>
          <a:p>
            <a:r>
              <a:rPr lang="en-US" sz="1200" dirty="0" err="1"/>
              <a:t>GyZ</a:t>
            </a:r>
            <a:r>
              <a:rPr lang="en-US" sz="1200" dirty="0"/>
              <a:t>=</a:t>
            </a:r>
            <a:r>
              <a:rPr lang="en-US" sz="1200" dirty="0" err="1"/>
              <a:t>Wire.read</a:t>
            </a:r>
            <a:r>
              <a:rPr lang="en-US" sz="1200" dirty="0"/>
              <a:t>()&lt;&lt;8|Wire.read();  //0x47 (GYRO_ZOUT_H) &amp; 0x48 (GYRO_ZOUT_L</a:t>
            </a:r>
            <a:r>
              <a:rPr lang="en-US" sz="1200" dirty="0" smtClean="0"/>
              <a:t>)</a:t>
            </a:r>
            <a:endParaRPr lang="en-US" sz="1200" dirty="0"/>
          </a:p>
          <a:p>
            <a:r>
              <a:rPr lang="en-US" sz="1200" dirty="0" err="1"/>
              <a:t>int</a:t>
            </a:r>
            <a:r>
              <a:rPr lang="en-US" sz="1200" dirty="0"/>
              <a:t> </a:t>
            </a:r>
            <a:r>
              <a:rPr lang="en-US" sz="1200" dirty="0" err="1"/>
              <a:t>nBluetooth</a:t>
            </a:r>
            <a:r>
              <a:rPr lang="en-US" sz="1200" dirty="0"/>
              <a:t> = </a:t>
            </a:r>
            <a:r>
              <a:rPr lang="en-US" sz="1200" dirty="0" err="1"/>
              <a:t>mySerial.available</a:t>
            </a:r>
            <a:r>
              <a:rPr lang="en-US" sz="1200" dirty="0"/>
              <a:t>();</a:t>
            </a:r>
          </a:p>
          <a:p>
            <a:r>
              <a:rPr lang="en-US" sz="1200" dirty="0"/>
              <a:t>char buffer[32</a:t>
            </a:r>
            <a:r>
              <a:rPr lang="en-US" sz="1200" dirty="0" smtClean="0"/>
              <a:t>];</a:t>
            </a:r>
            <a:endParaRPr lang="en-US" sz="1200" dirty="0"/>
          </a:p>
        </p:txBody>
      </p:sp>
      <p:sp>
        <p:nvSpPr>
          <p:cNvPr id="4" name="TextBox 3"/>
          <p:cNvSpPr txBox="1"/>
          <p:nvPr/>
        </p:nvSpPr>
        <p:spPr>
          <a:xfrm>
            <a:off x="10764688" y="-301674"/>
            <a:ext cx="5715026" cy="13234392"/>
          </a:xfrm>
          <a:prstGeom prst="rect">
            <a:avLst/>
          </a:prstGeom>
          <a:noFill/>
        </p:spPr>
        <p:txBody>
          <a:bodyPr wrap="none" rtlCol="0">
            <a:spAutoFit/>
          </a:bodyPr>
          <a:lstStyle/>
          <a:p>
            <a:endParaRPr lang="en-US" dirty="0"/>
          </a:p>
          <a:p>
            <a:r>
              <a:rPr lang="en-US" dirty="0"/>
              <a:t>// Accelerometer X value</a:t>
            </a:r>
          </a:p>
          <a:p>
            <a:r>
              <a:rPr lang="en-US" dirty="0"/>
              <a:t>//</a:t>
            </a:r>
            <a:r>
              <a:rPr lang="en-US" dirty="0" err="1"/>
              <a:t>Serial.print</a:t>
            </a:r>
            <a:r>
              <a:rPr lang="en-US" dirty="0"/>
              <a:t>("Gyro:");</a:t>
            </a:r>
          </a:p>
          <a:p>
            <a:r>
              <a:rPr lang="en-US" dirty="0"/>
              <a:t>//</a:t>
            </a:r>
            <a:r>
              <a:rPr lang="en-US" dirty="0" err="1"/>
              <a:t>Serial.print</a:t>
            </a:r>
            <a:r>
              <a:rPr lang="en-US" dirty="0"/>
              <a:t>("</a:t>
            </a:r>
            <a:r>
              <a:rPr lang="en-US" dirty="0" err="1"/>
              <a:t>AcX</a:t>
            </a:r>
            <a:r>
              <a:rPr lang="en-US" dirty="0"/>
              <a:t> = "); </a:t>
            </a:r>
            <a:r>
              <a:rPr lang="en-US" dirty="0" err="1"/>
              <a:t>Serial.print</a:t>
            </a:r>
            <a:r>
              <a:rPr lang="en-US" dirty="0"/>
              <a:t>(</a:t>
            </a:r>
            <a:r>
              <a:rPr lang="en-US" dirty="0" err="1"/>
              <a:t>AcX</a:t>
            </a:r>
            <a:r>
              <a:rPr lang="en-US" dirty="0"/>
              <a:t>);</a:t>
            </a:r>
          </a:p>
          <a:p>
            <a:r>
              <a:rPr lang="en-US" dirty="0"/>
              <a:t>if(</a:t>
            </a:r>
            <a:r>
              <a:rPr lang="en-US" dirty="0" err="1"/>
              <a:t>nBluetooth</a:t>
            </a:r>
            <a:r>
              <a:rPr lang="en-US" dirty="0"/>
              <a:t> &gt; 0)</a:t>
            </a:r>
          </a:p>
          <a:p>
            <a:r>
              <a:rPr lang="en-US" dirty="0"/>
              <a:t>{</a:t>
            </a:r>
          </a:p>
          <a:p>
            <a:r>
              <a:rPr lang="en-US" dirty="0" err="1"/>
              <a:t>itoa</a:t>
            </a:r>
            <a:r>
              <a:rPr lang="en-US" dirty="0"/>
              <a:t> (AcX,buffer,10);</a:t>
            </a:r>
          </a:p>
          <a:p>
            <a:r>
              <a:rPr lang="en-US" dirty="0" err="1"/>
              <a:t>mySerial.write</a:t>
            </a:r>
            <a:r>
              <a:rPr lang="en-US" dirty="0"/>
              <a:t>("</a:t>
            </a:r>
            <a:r>
              <a:rPr lang="en-US" dirty="0" err="1"/>
              <a:t>AcX</a:t>
            </a:r>
            <a:r>
              <a:rPr lang="en-US" dirty="0"/>
              <a:t> = "); </a:t>
            </a:r>
            <a:r>
              <a:rPr lang="en-US" dirty="0" err="1"/>
              <a:t>mySerial.write</a:t>
            </a:r>
            <a:r>
              <a:rPr lang="en-US" dirty="0"/>
              <a:t>(buffer);</a:t>
            </a:r>
          </a:p>
          <a:p>
            <a:r>
              <a:rPr lang="en-US" dirty="0"/>
              <a:t>}</a:t>
            </a:r>
          </a:p>
          <a:p>
            <a:endParaRPr lang="en-US" dirty="0"/>
          </a:p>
          <a:p>
            <a:r>
              <a:rPr lang="en-US" dirty="0"/>
              <a:t>// Accelerometer Y value</a:t>
            </a:r>
          </a:p>
          <a:p>
            <a:r>
              <a:rPr lang="en-US" dirty="0"/>
              <a:t>//</a:t>
            </a:r>
            <a:r>
              <a:rPr lang="en-US" dirty="0" err="1"/>
              <a:t>Serial.print</a:t>
            </a:r>
            <a:r>
              <a:rPr lang="en-US" dirty="0"/>
              <a:t>(" | </a:t>
            </a:r>
            <a:r>
              <a:rPr lang="en-US" dirty="0" err="1"/>
              <a:t>AcY</a:t>
            </a:r>
            <a:r>
              <a:rPr lang="en-US" dirty="0"/>
              <a:t> = "); </a:t>
            </a:r>
            <a:r>
              <a:rPr lang="en-US" dirty="0" err="1"/>
              <a:t>Serial.print</a:t>
            </a:r>
            <a:r>
              <a:rPr lang="en-US" dirty="0"/>
              <a:t>(</a:t>
            </a:r>
            <a:r>
              <a:rPr lang="en-US" dirty="0" err="1"/>
              <a:t>AcY</a:t>
            </a:r>
            <a:r>
              <a:rPr lang="en-US" dirty="0"/>
              <a:t>);</a:t>
            </a:r>
          </a:p>
          <a:p>
            <a:r>
              <a:rPr lang="en-US" dirty="0"/>
              <a:t>if(</a:t>
            </a:r>
            <a:r>
              <a:rPr lang="en-US" dirty="0" err="1"/>
              <a:t>nBluetooth</a:t>
            </a:r>
            <a:r>
              <a:rPr lang="en-US" dirty="0"/>
              <a:t> &gt; 0)</a:t>
            </a:r>
          </a:p>
          <a:p>
            <a:r>
              <a:rPr lang="en-US" dirty="0"/>
              <a:t>{</a:t>
            </a:r>
          </a:p>
          <a:p>
            <a:r>
              <a:rPr lang="en-US" dirty="0" err="1"/>
              <a:t>itoa</a:t>
            </a:r>
            <a:r>
              <a:rPr lang="en-US" dirty="0"/>
              <a:t> (AcY,buffer,10);</a:t>
            </a:r>
          </a:p>
          <a:p>
            <a:r>
              <a:rPr lang="en-US" dirty="0" err="1"/>
              <a:t>mySerial.write</a:t>
            </a:r>
            <a:r>
              <a:rPr lang="en-US" dirty="0"/>
              <a:t>(" | </a:t>
            </a:r>
            <a:r>
              <a:rPr lang="en-US" dirty="0" err="1"/>
              <a:t>AcY</a:t>
            </a:r>
            <a:r>
              <a:rPr lang="en-US" dirty="0"/>
              <a:t> = "); </a:t>
            </a:r>
            <a:r>
              <a:rPr lang="en-US" dirty="0" err="1"/>
              <a:t>mySerial.write</a:t>
            </a:r>
            <a:r>
              <a:rPr lang="en-US" dirty="0"/>
              <a:t>(buffer);</a:t>
            </a:r>
          </a:p>
          <a:p>
            <a:r>
              <a:rPr lang="en-US" dirty="0"/>
              <a:t>}</a:t>
            </a:r>
          </a:p>
          <a:p>
            <a:endParaRPr lang="en-US" dirty="0"/>
          </a:p>
          <a:p>
            <a:r>
              <a:rPr lang="en-US" dirty="0"/>
              <a:t>// Accelerometer Z value</a:t>
            </a:r>
          </a:p>
          <a:p>
            <a:r>
              <a:rPr lang="en-US" dirty="0"/>
              <a:t>//</a:t>
            </a:r>
            <a:r>
              <a:rPr lang="en-US" dirty="0" err="1"/>
              <a:t>Serial.print</a:t>
            </a:r>
            <a:r>
              <a:rPr lang="en-US" dirty="0"/>
              <a:t>(" | </a:t>
            </a:r>
            <a:r>
              <a:rPr lang="en-US" dirty="0" err="1"/>
              <a:t>AcZ</a:t>
            </a:r>
            <a:r>
              <a:rPr lang="en-US" dirty="0"/>
              <a:t> = "); </a:t>
            </a:r>
            <a:r>
              <a:rPr lang="en-US" dirty="0" err="1"/>
              <a:t>Serial.print</a:t>
            </a:r>
            <a:r>
              <a:rPr lang="en-US" dirty="0"/>
              <a:t>(</a:t>
            </a:r>
            <a:r>
              <a:rPr lang="en-US" dirty="0" err="1"/>
              <a:t>AcZ</a:t>
            </a:r>
            <a:r>
              <a:rPr lang="en-US" dirty="0"/>
              <a:t>);</a:t>
            </a:r>
          </a:p>
          <a:p>
            <a:r>
              <a:rPr lang="en-US" dirty="0"/>
              <a:t>if(</a:t>
            </a:r>
            <a:r>
              <a:rPr lang="en-US" dirty="0" err="1"/>
              <a:t>nBluetooth</a:t>
            </a:r>
            <a:r>
              <a:rPr lang="en-US" dirty="0"/>
              <a:t> &gt; 0)</a:t>
            </a:r>
          </a:p>
          <a:p>
            <a:r>
              <a:rPr lang="en-US" dirty="0"/>
              <a:t>{</a:t>
            </a:r>
          </a:p>
          <a:p>
            <a:r>
              <a:rPr lang="en-US" dirty="0" err="1"/>
              <a:t>itoa</a:t>
            </a:r>
            <a:r>
              <a:rPr lang="en-US" dirty="0"/>
              <a:t> (AcZ,buffer,10);</a:t>
            </a:r>
          </a:p>
          <a:p>
            <a:r>
              <a:rPr lang="en-US" dirty="0" err="1"/>
              <a:t>mySerial.write</a:t>
            </a:r>
            <a:r>
              <a:rPr lang="en-US" dirty="0"/>
              <a:t>(" | </a:t>
            </a:r>
            <a:r>
              <a:rPr lang="en-US" dirty="0" err="1"/>
              <a:t>AcZ</a:t>
            </a:r>
            <a:r>
              <a:rPr lang="en-US" dirty="0"/>
              <a:t> = "); </a:t>
            </a:r>
            <a:r>
              <a:rPr lang="en-US" dirty="0" err="1"/>
              <a:t>mySerial.write</a:t>
            </a:r>
            <a:r>
              <a:rPr lang="en-US" dirty="0"/>
              <a:t>(buffer);</a:t>
            </a:r>
          </a:p>
          <a:p>
            <a:r>
              <a:rPr lang="en-US" dirty="0"/>
              <a:t>}</a:t>
            </a:r>
          </a:p>
          <a:p>
            <a:endParaRPr lang="en-US" dirty="0"/>
          </a:p>
          <a:p>
            <a:r>
              <a:rPr lang="en-US" dirty="0"/>
              <a:t>// Temperature in Celsius</a:t>
            </a:r>
          </a:p>
          <a:p>
            <a:r>
              <a:rPr lang="en-US" dirty="0"/>
              <a:t>//</a:t>
            </a:r>
            <a:r>
              <a:rPr lang="en-US" dirty="0" err="1"/>
              <a:t>Serial.print</a:t>
            </a:r>
            <a:r>
              <a:rPr lang="en-US" dirty="0"/>
              <a:t>(" | </a:t>
            </a:r>
            <a:r>
              <a:rPr lang="en-US" dirty="0" err="1"/>
              <a:t>Tmp</a:t>
            </a:r>
            <a:r>
              <a:rPr lang="en-US" dirty="0"/>
              <a:t> = "); </a:t>
            </a:r>
            <a:r>
              <a:rPr lang="en-US" dirty="0" err="1"/>
              <a:t>Serial.print</a:t>
            </a:r>
            <a:r>
              <a:rPr lang="en-US" dirty="0"/>
              <a:t>(</a:t>
            </a:r>
            <a:r>
              <a:rPr lang="en-US" dirty="0" err="1"/>
              <a:t>Tmp</a:t>
            </a:r>
            <a:r>
              <a:rPr lang="en-US" dirty="0"/>
              <a:t>/340.00+36.53);</a:t>
            </a:r>
          </a:p>
          <a:p>
            <a:r>
              <a:rPr lang="en-US" dirty="0"/>
              <a:t>if(</a:t>
            </a:r>
            <a:r>
              <a:rPr lang="en-US" dirty="0" err="1"/>
              <a:t>nBluetooth</a:t>
            </a:r>
            <a:r>
              <a:rPr lang="en-US" dirty="0"/>
              <a:t> &gt; 0)</a:t>
            </a:r>
          </a:p>
          <a:p>
            <a:r>
              <a:rPr lang="en-US" dirty="0"/>
              <a:t>{</a:t>
            </a:r>
          </a:p>
          <a:p>
            <a:r>
              <a:rPr lang="en-US" dirty="0" err="1"/>
              <a:t>itoa</a:t>
            </a:r>
            <a:r>
              <a:rPr lang="en-US" dirty="0"/>
              <a:t> (</a:t>
            </a:r>
            <a:r>
              <a:rPr lang="en-US" dirty="0" err="1"/>
              <a:t>Tmp</a:t>
            </a:r>
            <a:r>
              <a:rPr lang="en-US" dirty="0"/>
              <a:t>/340.00+36.53,buffer,10);</a:t>
            </a:r>
          </a:p>
          <a:p>
            <a:r>
              <a:rPr lang="en-US" dirty="0" err="1"/>
              <a:t>mySerial.write</a:t>
            </a:r>
            <a:r>
              <a:rPr lang="en-US" dirty="0"/>
              <a:t>(" | </a:t>
            </a:r>
            <a:r>
              <a:rPr lang="en-US" dirty="0" err="1"/>
              <a:t>Tmp</a:t>
            </a:r>
            <a:r>
              <a:rPr lang="en-US" dirty="0"/>
              <a:t> = "); </a:t>
            </a:r>
            <a:r>
              <a:rPr lang="en-US" dirty="0" err="1"/>
              <a:t>mySerial.write</a:t>
            </a:r>
            <a:r>
              <a:rPr lang="en-US" dirty="0"/>
              <a:t>(buffer);</a:t>
            </a:r>
          </a:p>
          <a:p>
            <a:r>
              <a:rPr lang="en-US" dirty="0"/>
              <a:t>}</a:t>
            </a:r>
          </a:p>
          <a:p>
            <a:endParaRPr lang="en-US" dirty="0"/>
          </a:p>
          <a:p>
            <a:r>
              <a:rPr lang="en-US" dirty="0"/>
              <a:t>// Gyroscope X value</a:t>
            </a:r>
          </a:p>
          <a:p>
            <a:r>
              <a:rPr lang="en-US" dirty="0" err="1"/>
              <a:t>Serial.print</a:t>
            </a:r>
            <a:r>
              <a:rPr lang="en-US" dirty="0"/>
              <a:t>("</a:t>
            </a:r>
            <a:r>
              <a:rPr lang="en-US" dirty="0" err="1"/>
              <a:t>GyX</a:t>
            </a:r>
            <a:r>
              <a:rPr lang="en-US" dirty="0"/>
              <a:t> = "); </a:t>
            </a:r>
            <a:r>
              <a:rPr lang="en-US" dirty="0" err="1"/>
              <a:t>Serial.print</a:t>
            </a:r>
            <a:r>
              <a:rPr lang="en-US" dirty="0"/>
              <a:t>(</a:t>
            </a:r>
            <a:r>
              <a:rPr lang="en-US" dirty="0" err="1"/>
              <a:t>GyX</a:t>
            </a:r>
            <a:r>
              <a:rPr lang="en-US" dirty="0"/>
              <a:t>);</a:t>
            </a:r>
          </a:p>
          <a:p>
            <a:r>
              <a:rPr lang="en-US" dirty="0"/>
              <a:t>    if(</a:t>
            </a:r>
            <a:r>
              <a:rPr lang="en-US" dirty="0" err="1"/>
              <a:t>nBluetooth</a:t>
            </a:r>
            <a:r>
              <a:rPr lang="en-US" dirty="0"/>
              <a:t> &gt; 0)</a:t>
            </a:r>
          </a:p>
          <a:p>
            <a:r>
              <a:rPr lang="en-US" dirty="0"/>
              <a:t>{</a:t>
            </a:r>
          </a:p>
          <a:p>
            <a:r>
              <a:rPr lang="en-US" dirty="0" err="1"/>
              <a:t>itoa</a:t>
            </a:r>
            <a:r>
              <a:rPr lang="en-US" dirty="0"/>
              <a:t> (GyX,buffer,10);</a:t>
            </a:r>
          </a:p>
          <a:p>
            <a:r>
              <a:rPr lang="en-US" dirty="0" err="1"/>
              <a:t>mySerial.write</a:t>
            </a:r>
            <a:r>
              <a:rPr lang="en-US" dirty="0"/>
              <a:t>(" | </a:t>
            </a:r>
            <a:r>
              <a:rPr lang="en-US" dirty="0" err="1"/>
              <a:t>GyX</a:t>
            </a:r>
            <a:r>
              <a:rPr lang="en-US" dirty="0"/>
              <a:t> = "); </a:t>
            </a:r>
            <a:r>
              <a:rPr lang="en-US" dirty="0" err="1"/>
              <a:t>mySerial.write</a:t>
            </a:r>
            <a:r>
              <a:rPr lang="en-US" dirty="0"/>
              <a:t>(buffer);</a:t>
            </a:r>
          </a:p>
          <a:p>
            <a:r>
              <a:rPr lang="en-US" dirty="0"/>
              <a:t>}</a:t>
            </a:r>
          </a:p>
          <a:p>
            <a:endParaRPr lang="en-US" dirty="0"/>
          </a:p>
          <a:p>
            <a:r>
              <a:rPr lang="en-US" dirty="0"/>
              <a:t>// Gyroscope Y value</a:t>
            </a:r>
          </a:p>
          <a:p>
            <a:r>
              <a:rPr lang="en-US" dirty="0" err="1"/>
              <a:t>Serial.print</a:t>
            </a:r>
            <a:r>
              <a:rPr lang="en-US" dirty="0"/>
              <a:t>(", </a:t>
            </a:r>
            <a:r>
              <a:rPr lang="en-US" dirty="0" err="1"/>
              <a:t>GyY</a:t>
            </a:r>
            <a:r>
              <a:rPr lang="en-US" dirty="0"/>
              <a:t> = "); </a:t>
            </a:r>
            <a:r>
              <a:rPr lang="en-US" dirty="0" err="1"/>
              <a:t>Serial.print</a:t>
            </a:r>
            <a:r>
              <a:rPr lang="en-US" dirty="0"/>
              <a:t>(</a:t>
            </a:r>
            <a:r>
              <a:rPr lang="en-US" dirty="0" err="1"/>
              <a:t>GyY</a:t>
            </a:r>
            <a:r>
              <a:rPr lang="en-US" dirty="0"/>
              <a:t>);</a:t>
            </a:r>
          </a:p>
          <a:p>
            <a:r>
              <a:rPr lang="en-US" dirty="0"/>
              <a:t>if(</a:t>
            </a:r>
            <a:r>
              <a:rPr lang="en-US" dirty="0" err="1"/>
              <a:t>nBluetooth</a:t>
            </a:r>
            <a:r>
              <a:rPr lang="en-US" dirty="0"/>
              <a:t> &gt; 0)</a:t>
            </a:r>
          </a:p>
          <a:p>
            <a:r>
              <a:rPr lang="en-US" dirty="0"/>
              <a:t>{</a:t>
            </a:r>
          </a:p>
          <a:p>
            <a:r>
              <a:rPr lang="en-US" dirty="0" err="1"/>
              <a:t>itoa</a:t>
            </a:r>
            <a:r>
              <a:rPr lang="en-US" dirty="0"/>
              <a:t> (GyY,buffer,10);</a:t>
            </a:r>
          </a:p>
          <a:p>
            <a:r>
              <a:rPr lang="en-US" dirty="0" err="1"/>
              <a:t>mySerial.write</a:t>
            </a:r>
            <a:r>
              <a:rPr lang="en-US" dirty="0"/>
              <a:t>(" | </a:t>
            </a:r>
            <a:r>
              <a:rPr lang="en-US" dirty="0" err="1"/>
              <a:t>GyY</a:t>
            </a:r>
            <a:r>
              <a:rPr lang="en-US" dirty="0"/>
              <a:t> = "); </a:t>
            </a:r>
            <a:r>
              <a:rPr lang="en-US" dirty="0" err="1"/>
              <a:t>mySerial.write</a:t>
            </a:r>
            <a:r>
              <a:rPr lang="en-US" dirty="0"/>
              <a:t>(buffer);</a:t>
            </a:r>
          </a:p>
          <a:p>
            <a:r>
              <a:rPr lang="en-US" dirty="0"/>
              <a:t>}</a:t>
            </a:r>
          </a:p>
          <a:p>
            <a:endParaRPr lang="en-US" dirty="0"/>
          </a:p>
          <a:p>
            <a:r>
              <a:rPr lang="en-US" dirty="0"/>
              <a:t>// Gyroscope Z value</a:t>
            </a:r>
          </a:p>
          <a:p>
            <a:r>
              <a:rPr lang="en-US" dirty="0" err="1"/>
              <a:t>Serial.print</a:t>
            </a:r>
            <a:r>
              <a:rPr lang="en-US" dirty="0"/>
              <a:t>(", </a:t>
            </a:r>
            <a:r>
              <a:rPr lang="en-US" dirty="0" err="1"/>
              <a:t>GyZ</a:t>
            </a:r>
            <a:r>
              <a:rPr lang="en-US" dirty="0"/>
              <a:t> = "); </a:t>
            </a:r>
            <a:r>
              <a:rPr lang="en-US" dirty="0" err="1"/>
              <a:t>Serial.println</a:t>
            </a:r>
            <a:r>
              <a:rPr lang="en-US" dirty="0"/>
              <a:t>(</a:t>
            </a:r>
            <a:r>
              <a:rPr lang="en-US" dirty="0" err="1"/>
              <a:t>GyZ</a:t>
            </a:r>
            <a:r>
              <a:rPr lang="en-US" dirty="0"/>
              <a:t>); </a:t>
            </a:r>
          </a:p>
          <a:p>
            <a:r>
              <a:rPr lang="en-US" dirty="0"/>
              <a:t>if(</a:t>
            </a:r>
            <a:r>
              <a:rPr lang="en-US" dirty="0" err="1"/>
              <a:t>nBluetooth</a:t>
            </a:r>
            <a:r>
              <a:rPr lang="en-US" dirty="0"/>
              <a:t> &gt; 0)</a:t>
            </a:r>
          </a:p>
          <a:p>
            <a:r>
              <a:rPr lang="en-US" dirty="0"/>
              <a:t>{</a:t>
            </a:r>
          </a:p>
          <a:p>
            <a:r>
              <a:rPr lang="en-US" dirty="0" err="1"/>
              <a:t>itoa</a:t>
            </a:r>
            <a:r>
              <a:rPr lang="en-US" dirty="0"/>
              <a:t> (GyZ,buffer,10);</a:t>
            </a:r>
          </a:p>
          <a:p>
            <a:r>
              <a:rPr lang="en-US" dirty="0" err="1"/>
              <a:t>mySerial.write</a:t>
            </a:r>
            <a:r>
              <a:rPr lang="en-US" dirty="0"/>
              <a:t>(" | </a:t>
            </a:r>
            <a:r>
              <a:rPr lang="en-US" dirty="0" err="1"/>
              <a:t>GyZ</a:t>
            </a:r>
            <a:r>
              <a:rPr lang="en-US" dirty="0"/>
              <a:t> = "); </a:t>
            </a:r>
            <a:r>
              <a:rPr lang="en-US" dirty="0" err="1"/>
              <a:t>mySerial.write</a:t>
            </a:r>
            <a:r>
              <a:rPr lang="en-US" dirty="0"/>
              <a:t>(buffer); </a:t>
            </a:r>
            <a:r>
              <a:rPr lang="en-US" dirty="0" err="1"/>
              <a:t>mySerial.write</a:t>
            </a:r>
            <a:r>
              <a:rPr lang="en-US" dirty="0"/>
              <a:t>("\n");</a:t>
            </a:r>
          </a:p>
          <a:p>
            <a:r>
              <a:rPr lang="en-US" dirty="0"/>
              <a:t>}</a:t>
            </a:r>
          </a:p>
          <a:p>
            <a:endParaRPr lang="en-US" dirty="0"/>
          </a:p>
          <a:p>
            <a:r>
              <a:rPr lang="en-US" dirty="0"/>
              <a:t>delay(50);</a:t>
            </a:r>
          </a:p>
          <a:p>
            <a:r>
              <a:rPr lang="en-US" dirty="0"/>
              <a:t>}</a:t>
            </a:r>
          </a:p>
          <a:p>
            <a:endParaRPr lang="en-US" dirty="0"/>
          </a:p>
        </p:txBody>
      </p:sp>
    </p:spTree>
    <p:extLst>
      <p:ext uri="{BB962C8B-B14F-4D97-AF65-F5344CB8AC3E}">
        <p14:creationId xmlns:p14="http://schemas.microsoft.com/office/powerpoint/2010/main" val="100373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Source Code (</a:t>
            </a:r>
            <a:r>
              <a:rPr lang="en-US" sz="3000" dirty="0" err="1" smtClean="0"/>
              <a:t>cont</a:t>
            </a:r>
            <a:r>
              <a:rPr lang="en-US" sz="3000" dirty="0" smtClean="0"/>
              <a:t>…)</a:t>
            </a:r>
            <a:endParaRPr lang="en-US" sz="3000" dirty="0"/>
          </a:p>
        </p:txBody>
      </p:sp>
      <p:sp>
        <p:nvSpPr>
          <p:cNvPr id="3" name="Text Placeholder 2"/>
          <p:cNvSpPr>
            <a:spLocks noGrp="1"/>
          </p:cNvSpPr>
          <p:nvPr>
            <p:ph type="body" idx="1"/>
          </p:nvPr>
        </p:nvSpPr>
        <p:spPr/>
        <p:txBody>
          <a:bodyPr/>
          <a:lstStyle/>
          <a:p>
            <a:endParaRPr lang="en-US" sz="1200" dirty="0"/>
          </a:p>
          <a:p>
            <a:r>
              <a:rPr lang="en-US" sz="1200" dirty="0"/>
              <a:t>// Accelerometer X value</a:t>
            </a:r>
          </a:p>
          <a:p>
            <a:r>
              <a:rPr lang="en-US" sz="1200" dirty="0"/>
              <a:t>//</a:t>
            </a:r>
            <a:r>
              <a:rPr lang="en-US" sz="1200" dirty="0" err="1"/>
              <a:t>Serial.print</a:t>
            </a:r>
            <a:r>
              <a:rPr lang="en-US" sz="1200" dirty="0"/>
              <a:t>("Gyro:");</a:t>
            </a:r>
          </a:p>
          <a:p>
            <a:r>
              <a:rPr lang="en-US" sz="1200" dirty="0"/>
              <a:t>//</a:t>
            </a:r>
            <a:r>
              <a:rPr lang="en-US" sz="1200" dirty="0" err="1"/>
              <a:t>Serial.print</a:t>
            </a:r>
            <a:r>
              <a:rPr lang="en-US" sz="1200" dirty="0"/>
              <a:t>("</a:t>
            </a:r>
            <a:r>
              <a:rPr lang="en-US" sz="1200" dirty="0" err="1"/>
              <a:t>AcX</a:t>
            </a:r>
            <a:r>
              <a:rPr lang="en-US" sz="1200" dirty="0"/>
              <a:t> = "); </a:t>
            </a:r>
            <a:r>
              <a:rPr lang="en-US" sz="1200" dirty="0" err="1"/>
              <a:t>Serial.print</a:t>
            </a:r>
            <a:r>
              <a:rPr lang="en-US" sz="1200" dirty="0"/>
              <a:t>(</a:t>
            </a:r>
            <a:r>
              <a:rPr lang="en-US" sz="1200" dirty="0" err="1"/>
              <a:t>AcX</a:t>
            </a:r>
            <a:r>
              <a:rPr lang="en-US" sz="1200" dirty="0"/>
              <a:t>);</a:t>
            </a:r>
          </a:p>
          <a:p>
            <a:r>
              <a:rPr lang="en-US" sz="1200" dirty="0"/>
              <a:t>if(</a:t>
            </a:r>
            <a:r>
              <a:rPr lang="en-US" sz="1200" dirty="0" err="1"/>
              <a:t>nBluetooth</a:t>
            </a:r>
            <a:r>
              <a:rPr lang="en-US" sz="1200" dirty="0"/>
              <a:t> &gt; 0)</a:t>
            </a:r>
          </a:p>
          <a:p>
            <a:r>
              <a:rPr lang="en-US" sz="1200" dirty="0"/>
              <a:t>{</a:t>
            </a:r>
          </a:p>
          <a:p>
            <a:r>
              <a:rPr lang="en-US" sz="1200" dirty="0" err="1"/>
              <a:t>itoa</a:t>
            </a:r>
            <a:r>
              <a:rPr lang="en-US" sz="1200" dirty="0"/>
              <a:t> (AcX,buffer,10);</a:t>
            </a:r>
          </a:p>
          <a:p>
            <a:r>
              <a:rPr lang="en-US" sz="1200" dirty="0" err="1"/>
              <a:t>mySerial.write</a:t>
            </a:r>
            <a:r>
              <a:rPr lang="en-US" sz="1200" dirty="0"/>
              <a:t>("</a:t>
            </a:r>
            <a:r>
              <a:rPr lang="en-US" sz="1200" dirty="0" err="1"/>
              <a:t>AcX</a:t>
            </a:r>
            <a:r>
              <a:rPr lang="en-US" sz="1200" dirty="0"/>
              <a:t> = "); </a:t>
            </a:r>
            <a:r>
              <a:rPr lang="en-US" sz="1200" dirty="0" err="1"/>
              <a:t>mySerial.write</a:t>
            </a:r>
            <a:r>
              <a:rPr lang="en-US" sz="1200" dirty="0"/>
              <a:t>(buffer);</a:t>
            </a:r>
          </a:p>
          <a:p>
            <a:r>
              <a:rPr lang="en-US" sz="1200" dirty="0"/>
              <a:t>}</a:t>
            </a:r>
          </a:p>
          <a:p>
            <a:endParaRPr lang="en-US" sz="1200" dirty="0"/>
          </a:p>
          <a:p>
            <a:r>
              <a:rPr lang="en-US" sz="1200" dirty="0"/>
              <a:t>// Accelerometer Y value</a:t>
            </a:r>
          </a:p>
          <a:p>
            <a:r>
              <a:rPr lang="en-US" sz="1200" dirty="0"/>
              <a:t>//</a:t>
            </a:r>
            <a:r>
              <a:rPr lang="en-US" sz="1200" dirty="0" err="1"/>
              <a:t>Serial.print</a:t>
            </a:r>
            <a:r>
              <a:rPr lang="en-US" sz="1200" dirty="0"/>
              <a:t>(" | </a:t>
            </a:r>
            <a:r>
              <a:rPr lang="en-US" sz="1200" dirty="0" err="1"/>
              <a:t>AcY</a:t>
            </a:r>
            <a:r>
              <a:rPr lang="en-US" sz="1200" dirty="0"/>
              <a:t> = "); </a:t>
            </a:r>
            <a:r>
              <a:rPr lang="en-US" sz="1200" dirty="0" err="1"/>
              <a:t>Serial.print</a:t>
            </a:r>
            <a:r>
              <a:rPr lang="en-US" sz="1200" dirty="0"/>
              <a:t>(</a:t>
            </a:r>
            <a:r>
              <a:rPr lang="en-US" sz="1200" dirty="0" err="1"/>
              <a:t>AcY</a:t>
            </a:r>
            <a:r>
              <a:rPr lang="en-US" sz="1200" dirty="0"/>
              <a:t>);</a:t>
            </a:r>
          </a:p>
          <a:p>
            <a:r>
              <a:rPr lang="en-US" sz="1200" dirty="0"/>
              <a:t>if(</a:t>
            </a:r>
            <a:r>
              <a:rPr lang="en-US" sz="1200" dirty="0" err="1"/>
              <a:t>nBluetooth</a:t>
            </a:r>
            <a:r>
              <a:rPr lang="en-US" sz="1200" dirty="0"/>
              <a:t> &gt; 0)</a:t>
            </a:r>
          </a:p>
          <a:p>
            <a:r>
              <a:rPr lang="en-US" sz="1200" dirty="0"/>
              <a:t>{</a:t>
            </a:r>
          </a:p>
          <a:p>
            <a:r>
              <a:rPr lang="en-US" sz="1200" dirty="0" err="1"/>
              <a:t>itoa</a:t>
            </a:r>
            <a:r>
              <a:rPr lang="en-US" sz="1200" dirty="0"/>
              <a:t> (AcY,buffer,10);</a:t>
            </a:r>
          </a:p>
          <a:p>
            <a:r>
              <a:rPr lang="en-US" sz="1200" dirty="0" err="1"/>
              <a:t>mySerial.write</a:t>
            </a:r>
            <a:r>
              <a:rPr lang="en-US" sz="1200" dirty="0"/>
              <a:t>(" | </a:t>
            </a:r>
            <a:r>
              <a:rPr lang="en-US" sz="1200" dirty="0" err="1"/>
              <a:t>AcY</a:t>
            </a:r>
            <a:r>
              <a:rPr lang="en-US" sz="1200" dirty="0"/>
              <a:t> = "); </a:t>
            </a:r>
            <a:r>
              <a:rPr lang="en-US" sz="1200" dirty="0" err="1"/>
              <a:t>mySerial.write</a:t>
            </a:r>
            <a:r>
              <a:rPr lang="en-US" sz="1200" dirty="0"/>
              <a:t>(buffer);</a:t>
            </a:r>
          </a:p>
          <a:p>
            <a:r>
              <a:rPr lang="en-US" sz="1200" dirty="0"/>
              <a:t>}</a:t>
            </a:r>
          </a:p>
          <a:p>
            <a:endParaRPr lang="en-US" sz="1200" dirty="0"/>
          </a:p>
        </p:txBody>
      </p:sp>
      <p:sp>
        <p:nvSpPr>
          <p:cNvPr id="5" name="TextBox 4"/>
          <p:cNvSpPr txBox="1"/>
          <p:nvPr/>
        </p:nvSpPr>
        <p:spPr>
          <a:xfrm>
            <a:off x="3923928" y="1275606"/>
            <a:ext cx="4722768" cy="3539430"/>
          </a:xfrm>
          <a:prstGeom prst="rect">
            <a:avLst/>
          </a:prstGeom>
          <a:noFill/>
        </p:spPr>
        <p:txBody>
          <a:bodyPr wrap="none" rtlCol="0">
            <a:spAutoFit/>
          </a:bodyPr>
          <a:lstStyle/>
          <a:p>
            <a:endParaRPr lang="en-US" dirty="0"/>
          </a:p>
          <a:p>
            <a:r>
              <a:rPr lang="en-US" dirty="0"/>
              <a:t>// Accelerometer Z value</a:t>
            </a:r>
          </a:p>
          <a:p>
            <a:r>
              <a:rPr lang="en-US" dirty="0"/>
              <a:t>//</a:t>
            </a:r>
            <a:r>
              <a:rPr lang="en-US" dirty="0" err="1"/>
              <a:t>Serial.print</a:t>
            </a:r>
            <a:r>
              <a:rPr lang="en-US" dirty="0"/>
              <a:t>(" | </a:t>
            </a:r>
            <a:r>
              <a:rPr lang="en-US" dirty="0" err="1"/>
              <a:t>AcZ</a:t>
            </a:r>
            <a:r>
              <a:rPr lang="en-US" dirty="0"/>
              <a:t> = "); </a:t>
            </a:r>
            <a:r>
              <a:rPr lang="en-US" dirty="0" err="1"/>
              <a:t>Serial.print</a:t>
            </a:r>
            <a:r>
              <a:rPr lang="en-US" dirty="0"/>
              <a:t>(</a:t>
            </a:r>
            <a:r>
              <a:rPr lang="en-US" dirty="0" err="1"/>
              <a:t>AcZ</a:t>
            </a:r>
            <a:r>
              <a:rPr lang="en-US" dirty="0"/>
              <a:t>);</a:t>
            </a:r>
          </a:p>
          <a:p>
            <a:r>
              <a:rPr lang="en-US" dirty="0"/>
              <a:t>if(</a:t>
            </a:r>
            <a:r>
              <a:rPr lang="en-US" dirty="0" err="1"/>
              <a:t>nBluetooth</a:t>
            </a:r>
            <a:r>
              <a:rPr lang="en-US" dirty="0"/>
              <a:t> &gt; 0)</a:t>
            </a:r>
          </a:p>
          <a:p>
            <a:r>
              <a:rPr lang="en-US" dirty="0"/>
              <a:t>{</a:t>
            </a:r>
          </a:p>
          <a:p>
            <a:r>
              <a:rPr lang="en-US" dirty="0" err="1"/>
              <a:t>itoa</a:t>
            </a:r>
            <a:r>
              <a:rPr lang="en-US" dirty="0"/>
              <a:t> (AcZ,buffer,10);</a:t>
            </a:r>
          </a:p>
          <a:p>
            <a:r>
              <a:rPr lang="en-US" dirty="0" err="1"/>
              <a:t>mySerial.write</a:t>
            </a:r>
            <a:r>
              <a:rPr lang="en-US" dirty="0"/>
              <a:t>(" | </a:t>
            </a:r>
            <a:r>
              <a:rPr lang="en-US" dirty="0" err="1"/>
              <a:t>AcZ</a:t>
            </a:r>
            <a:r>
              <a:rPr lang="en-US" dirty="0"/>
              <a:t> = "); </a:t>
            </a:r>
            <a:r>
              <a:rPr lang="en-US" dirty="0" err="1"/>
              <a:t>mySerial.write</a:t>
            </a:r>
            <a:r>
              <a:rPr lang="en-US" dirty="0"/>
              <a:t>(buffer);</a:t>
            </a:r>
          </a:p>
          <a:p>
            <a:r>
              <a:rPr lang="en-US" dirty="0"/>
              <a:t>}</a:t>
            </a:r>
          </a:p>
          <a:p>
            <a:endParaRPr lang="en-US" dirty="0"/>
          </a:p>
          <a:p>
            <a:r>
              <a:rPr lang="en-US" dirty="0"/>
              <a:t>// Temperature in Celsius</a:t>
            </a:r>
          </a:p>
          <a:p>
            <a:r>
              <a:rPr lang="en-US" dirty="0"/>
              <a:t>//</a:t>
            </a:r>
            <a:r>
              <a:rPr lang="en-US" dirty="0" err="1"/>
              <a:t>Serial.print</a:t>
            </a:r>
            <a:r>
              <a:rPr lang="en-US" dirty="0"/>
              <a:t>(" | </a:t>
            </a:r>
            <a:r>
              <a:rPr lang="en-US" dirty="0" err="1"/>
              <a:t>Tmp</a:t>
            </a:r>
            <a:r>
              <a:rPr lang="en-US" dirty="0"/>
              <a:t> = "); </a:t>
            </a:r>
            <a:r>
              <a:rPr lang="en-US" dirty="0" err="1"/>
              <a:t>Serial.print</a:t>
            </a:r>
            <a:r>
              <a:rPr lang="en-US" dirty="0"/>
              <a:t>(</a:t>
            </a:r>
            <a:r>
              <a:rPr lang="en-US" dirty="0" err="1"/>
              <a:t>Tmp</a:t>
            </a:r>
            <a:r>
              <a:rPr lang="en-US" dirty="0"/>
              <a:t>/340.00+36.53);</a:t>
            </a:r>
          </a:p>
          <a:p>
            <a:r>
              <a:rPr lang="en-US" dirty="0"/>
              <a:t>if(</a:t>
            </a:r>
            <a:r>
              <a:rPr lang="en-US" dirty="0" err="1"/>
              <a:t>nBluetooth</a:t>
            </a:r>
            <a:r>
              <a:rPr lang="en-US" dirty="0"/>
              <a:t> &gt; 0)</a:t>
            </a:r>
          </a:p>
          <a:p>
            <a:r>
              <a:rPr lang="en-US" dirty="0"/>
              <a:t>{</a:t>
            </a:r>
          </a:p>
          <a:p>
            <a:r>
              <a:rPr lang="en-US" dirty="0" err="1"/>
              <a:t>itoa</a:t>
            </a:r>
            <a:r>
              <a:rPr lang="en-US" dirty="0"/>
              <a:t> (</a:t>
            </a:r>
            <a:r>
              <a:rPr lang="en-US" dirty="0" err="1"/>
              <a:t>Tmp</a:t>
            </a:r>
            <a:r>
              <a:rPr lang="en-US" dirty="0"/>
              <a:t>/340.00+36.53,buffer,10);</a:t>
            </a:r>
          </a:p>
          <a:p>
            <a:r>
              <a:rPr lang="en-US" dirty="0" err="1"/>
              <a:t>mySerial.write</a:t>
            </a:r>
            <a:r>
              <a:rPr lang="en-US" dirty="0"/>
              <a:t>(" | </a:t>
            </a:r>
            <a:r>
              <a:rPr lang="en-US" dirty="0" err="1"/>
              <a:t>Tmp</a:t>
            </a:r>
            <a:r>
              <a:rPr lang="en-US" dirty="0"/>
              <a:t> = "); </a:t>
            </a:r>
            <a:r>
              <a:rPr lang="en-US" dirty="0" err="1"/>
              <a:t>mySerial.write</a:t>
            </a:r>
            <a:r>
              <a:rPr lang="en-US" dirty="0"/>
              <a:t>(buffer);</a:t>
            </a:r>
          </a:p>
          <a:p>
            <a:r>
              <a:rPr lang="en-US" dirty="0" smtClean="0"/>
              <a:t>}</a:t>
            </a:r>
            <a:endParaRPr lang="en-US" dirty="0"/>
          </a:p>
        </p:txBody>
      </p:sp>
    </p:spTree>
    <p:extLst>
      <p:ext uri="{BB962C8B-B14F-4D97-AF65-F5344CB8AC3E}">
        <p14:creationId xmlns:p14="http://schemas.microsoft.com/office/powerpoint/2010/main" val="253225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solidFill>
                  <a:schemeClr val="bg1"/>
                </a:solidFill>
              </a:rPr>
              <a:t>Source Code (</a:t>
            </a:r>
            <a:r>
              <a:rPr lang="en-US" sz="3000" dirty="0" err="1" smtClean="0">
                <a:solidFill>
                  <a:schemeClr val="bg1"/>
                </a:solidFill>
              </a:rPr>
              <a:t>cont</a:t>
            </a:r>
            <a:r>
              <a:rPr lang="en-US" sz="3000" dirty="0" smtClean="0">
                <a:solidFill>
                  <a:schemeClr val="bg1"/>
                </a:solidFill>
              </a:rPr>
              <a:t>…)</a:t>
            </a:r>
            <a:endParaRPr lang="en-US" sz="3000" dirty="0">
              <a:solidFill>
                <a:schemeClr val="bg1"/>
              </a:solidFill>
            </a:endParaRPr>
          </a:p>
        </p:txBody>
      </p:sp>
      <p:sp>
        <p:nvSpPr>
          <p:cNvPr id="3" name="Text Placeholder 2"/>
          <p:cNvSpPr>
            <a:spLocks noGrp="1"/>
          </p:cNvSpPr>
          <p:nvPr>
            <p:ph type="body" idx="1"/>
          </p:nvPr>
        </p:nvSpPr>
        <p:spPr/>
        <p:txBody>
          <a:bodyPr/>
          <a:lstStyle/>
          <a:p>
            <a:endParaRPr lang="en-US" sz="1200" dirty="0"/>
          </a:p>
          <a:p>
            <a:r>
              <a:rPr lang="en-US" sz="1200" dirty="0"/>
              <a:t>// Gyroscope X value</a:t>
            </a:r>
          </a:p>
          <a:p>
            <a:r>
              <a:rPr lang="en-US" sz="1200" dirty="0" err="1"/>
              <a:t>Serial.print</a:t>
            </a:r>
            <a:r>
              <a:rPr lang="en-US" sz="1200" dirty="0"/>
              <a:t>("</a:t>
            </a:r>
            <a:r>
              <a:rPr lang="en-US" sz="1200" dirty="0" err="1"/>
              <a:t>GyX</a:t>
            </a:r>
            <a:r>
              <a:rPr lang="en-US" sz="1200" dirty="0"/>
              <a:t> = "); </a:t>
            </a:r>
            <a:r>
              <a:rPr lang="en-US" sz="1200" dirty="0" err="1"/>
              <a:t>Serial.print</a:t>
            </a:r>
            <a:r>
              <a:rPr lang="en-US" sz="1200" dirty="0"/>
              <a:t>(</a:t>
            </a:r>
            <a:r>
              <a:rPr lang="en-US" sz="1200" dirty="0" err="1"/>
              <a:t>GyX</a:t>
            </a:r>
            <a:r>
              <a:rPr lang="en-US" sz="1200" dirty="0"/>
              <a:t>);</a:t>
            </a:r>
          </a:p>
          <a:p>
            <a:r>
              <a:rPr lang="en-US" sz="1200" dirty="0"/>
              <a:t>    if(</a:t>
            </a:r>
            <a:r>
              <a:rPr lang="en-US" sz="1200" dirty="0" err="1"/>
              <a:t>nBluetooth</a:t>
            </a:r>
            <a:r>
              <a:rPr lang="en-US" sz="1200" dirty="0"/>
              <a:t> &gt; 0)</a:t>
            </a:r>
          </a:p>
          <a:p>
            <a:r>
              <a:rPr lang="en-US" sz="1200" dirty="0"/>
              <a:t>{</a:t>
            </a:r>
          </a:p>
          <a:p>
            <a:r>
              <a:rPr lang="en-US" sz="1200" dirty="0" err="1"/>
              <a:t>itoa</a:t>
            </a:r>
            <a:r>
              <a:rPr lang="en-US" sz="1200" dirty="0"/>
              <a:t> (GyX,buffer,10);</a:t>
            </a:r>
          </a:p>
          <a:p>
            <a:r>
              <a:rPr lang="en-US" sz="1200" dirty="0" err="1"/>
              <a:t>mySerial.write</a:t>
            </a:r>
            <a:r>
              <a:rPr lang="en-US" sz="1200" dirty="0"/>
              <a:t>(" | </a:t>
            </a:r>
            <a:r>
              <a:rPr lang="en-US" sz="1200" dirty="0" err="1"/>
              <a:t>GyX</a:t>
            </a:r>
            <a:r>
              <a:rPr lang="en-US" sz="1200" dirty="0"/>
              <a:t> = "); </a:t>
            </a:r>
            <a:r>
              <a:rPr lang="en-US" sz="1200" dirty="0" err="1"/>
              <a:t>mySerial.write</a:t>
            </a:r>
            <a:r>
              <a:rPr lang="en-US" sz="1200" dirty="0"/>
              <a:t>(buffer);</a:t>
            </a:r>
          </a:p>
          <a:p>
            <a:r>
              <a:rPr lang="en-US" sz="1200" dirty="0"/>
              <a:t>}</a:t>
            </a:r>
          </a:p>
          <a:p>
            <a:endParaRPr lang="en-US" sz="1200" dirty="0"/>
          </a:p>
          <a:p>
            <a:r>
              <a:rPr lang="en-US" sz="1200" dirty="0"/>
              <a:t>// Gyroscope Y value</a:t>
            </a:r>
          </a:p>
          <a:p>
            <a:r>
              <a:rPr lang="en-US" sz="1200" dirty="0" err="1"/>
              <a:t>Serial.print</a:t>
            </a:r>
            <a:r>
              <a:rPr lang="en-US" sz="1200" dirty="0"/>
              <a:t>(", </a:t>
            </a:r>
            <a:r>
              <a:rPr lang="en-US" sz="1200" dirty="0" err="1"/>
              <a:t>GyY</a:t>
            </a:r>
            <a:r>
              <a:rPr lang="en-US" sz="1200" dirty="0"/>
              <a:t> = "); </a:t>
            </a:r>
            <a:r>
              <a:rPr lang="en-US" sz="1200" dirty="0" err="1"/>
              <a:t>Serial.print</a:t>
            </a:r>
            <a:r>
              <a:rPr lang="en-US" sz="1200" dirty="0"/>
              <a:t>(</a:t>
            </a:r>
            <a:r>
              <a:rPr lang="en-US" sz="1200" dirty="0" err="1"/>
              <a:t>GyY</a:t>
            </a:r>
            <a:r>
              <a:rPr lang="en-US" sz="1200" dirty="0"/>
              <a:t>);</a:t>
            </a:r>
          </a:p>
          <a:p>
            <a:r>
              <a:rPr lang="en-US" sz="1200" dirty="0"/>
              <a:t>if(</a:t>
            </a:r>
            <a:r>
              <a:rPr lang="en-US" sz="1200" dirty="0" err="1"/>
              <a:t>nBluetooth</a:t>
            </a:r>
            <a:r>
              <a:rPr lang="en-US" sz="1200" dirty="0"/>
              <a:t> &gt; 0)</a:t>
            </a:r>
          </a:p>
          <a:p>
            <a:r>
              <a:rPr lang="en-US" sz="1200" dirty="0"/>
              <a:t>{</a:t>
            </a:r>
          </a:p>
          <a:p>
            <a:r>
              <a:rPr lang="en-US" sz="1200" dirty="0" err="1"/>
              <a:t>itoa</a:t>
            </a:r>
            <a:r>
              <a:rPr lang="en-US" sz="1200" dirty="0"/>
              <a:t> (GyY,buffer,10);</a:t>
            </a:r>
          </a:p>
          <a:p>
            <a:r>
              <a:rPr lang="en-US" sz="1200" dirty="0" err="1"/>
              <a:t>mySerial.write</a:t>
            </a:r>
            <a:r>
              <a:rPr lang="en-US" sz="1200" dirty="0"/>
              <a:t>(" | </a:t>
            </a:r>
            <a:r>
              <a:rPr lang="en-US" sz="1200" dirty="0" err="1"/>
              <a:t>GyY</a:t>
            </a:r>
            <a:r>
              <a:rPr lang="en-US" sz="1200" dirty="0"/>
              <a:t> = "); </a:t>
            </a:r>
            <a:r>
              <a:rPr lang="en-US" sz="1200" dirty="0" err="1"/>
              <a:t>mySerial.write</a:t>
            </a:r>
            <a:r>
              <a:rPr lang="en-US" sz="1200" dirty="0"/>
              <a:t>(buffer);</a:t>
            </a:r>
          </a:p>
          <a:p>
            <a:r>
              <a:rPr lang="en-US" sz="1200" dirty="0" smtClean="0"/>
              <a:t>}</a:t>
            </a:r>
            <a:endParaRPr lang="en-US" sz="1200" dirty="0"/>
          </a:p>
        </p:txBody>
      </p:sp>
      <p:sp>
        <p:nvSpPr>
          <p:cNvPr id="4" name="TextBox 3"/>
          <p:cNvSpPr txBox="1"/>
          <p:nvPr/>
        </p:nvSpPr>
        <p:spPr>
          <a:xfrm>
            <a:off x="5220072" y="1791098"/>
            <a:ext cx="3586238" cy="2308324"/>
          </a:xfrm>
          <a:prstGeom prst="rect">
            <a:avLst/>
          </a:prstGeom>
          <a:noFill/>
        </p:spPr>
        <p:txBody>
          <a:bodyPr wrap="none" rtlCol="0">
            <a:spAutoFit/>
          </a:bodyPr>
          <a:lstStyle/>
          <a:p>
            <a:endParaRPr lang="en-US" sz="1200" dirty="0"/>
          </a:p>
          <a:p>
            <a:r>
              <a:rPr lang="en-US" sz="1200" dirty="0"/>
              <a:t>// Gyroscope Z value</a:t>
            </a:r>
          </a:p>
          <a:p>
            <a:r>
              <a:rPr lang="en-US" sz="1200" dirty="0" err="1"/>
              <a:t>Serial.print</a:t>
            </a:r>
            <a:r>
              <a:rPr lang="en-US" sz="1200" dirty="0"/>
              <a:t>(", </a:t>
            </a:r>
            <a:r>
              <a:rPr lang="en-US" sz="1200" dirty="0" err="1"/>
              <a:t>GyZ</a:t>
            </a:r>
            <a:r>
              <a:rPr lang="en-US" sz="1200" dirty="0"/>
              <a:t> = "); </a:t>
            </a:r>
            <a:r>
              <a:rPr lang="en-US" sz="1200" dirty="0" err="1"/>
              <a:t>Serial.println</a:t>
            </a:r>
            <a:r>
              <a:rPr lang="en-US" sz="1200" dirty="0"/>
              <a:t>(</a:t>
            </a:r>
            <a:r>
              <a:rPr lang="en-US" sz="1200" dirty="0" err="1"/>
              <a:t>GyZ</a:t>
            </a:r>
            <a:r>
              <a:rPr lang="en-US" sz="1200" dirty="0"/>
              <a:t>); </a:t>
            </a:r>
          </a:p>
          <a:p>
            <a:r>
              <a:rPr lang="en-US" sz="1200" dirty="0"/>
              <a:t>if(</a:t>
            </a:r>
            <a:r>
              <a:rPr lang="en-US" sz="1200" dirty="0" err="1"/>
              <a:t>nBluetooth</a:t>
            </a:r>
            <a:r>
              <a:rPr lang="en-US" sz="1200" dirty="0"/>
              <a:t> &gt; 0)</a:t>
            </a:r>
          </a:p>
          <a:p>
            <a:r>
              <a:rPr lang="en-US" sz="1200" dirty="0"/>
              <a:t>{</a:t>
            </a:r>
          </a:p>
          <a:p>
            <a:r>
              <a:rPr lang="en-US" sz="1200" dirty="0" err="1"/>
              <a:t>itoa</a:t>
            </a:r>
            <a:r>
              <a:rPr lang="en-US" sz="1200" dirty="0"/>
              <a:t> (GyZ,buffer,10);</a:t>
            </a:r>
          </a:p>
          <a:p>
            <a:r>
              <a:rPr lang="en-US" sz="1200" dirty="0" err="1"/>
              <a:t>mySerial.write</a:t>
            </a:r>
            <a:r>
              <a:rPr lang="en-US" sz="1200" dirty="0"/>
              <a:t>(" | </a:t>
            </a:r>
            <a:r>
              <a:rPr lang="en-US" sz="1200" dirty="0" err="1"/>
              <a:t>GyZ</a:t>
            </a:r>
            <a:r>
              <a:rPr lang="en-US" sz="1200" dirty="0"/>
              <a:t> = "); </a:t>
            </a:r>
            <a:r>
              <a:rPr lang="en-US" sz="1200" dirty="0" err="1"/>
              <a:t>mySerial.write</a:t>
            </a:r>
            <a:r>
              <a:rPr lang="en-US" sz="1200" dirty="0"/>
              <a:t>(buffer); </a:t>
            </a:r>
            <a:endParaRPr lang="en-US" sz="1200" dirty="0" smtClean="0"/>
          </a:p>
          <a:p>
            <a:r>
              <a:rPr lang="en-US" sz="1200" dirty="0" err="1" smtClean="0"/>
              <a:t>mySerial.write</a:t>
            </a:r>
            <a:r>
              <a:rPr lang="en-US" sz="1200" dirty="0"/>
              <a:t>("\n");</a:t>
            </a:r>
          </a:p>
          <a:p>
            <a:r>
              <a:rPr lang="en-US" sz="1200" dirty="0"/>
              <a:t>}</a:t>
            </a:r>
          </a:p>
          <a:p>
            <a:endParaRPr lang="en-US" sz="1200" dirty="0"/>
          </a:p>
          <a:p>
            <a:r>
              <a:rPr lang="en-US" sz="1200" dirty="0"/>
              <a:t>delay(50);</a:t>
            </a:r>
          </a:p>
          <a:p>
            <a:r>
              <a:rPr lang="en-US" sz="1200" dirty="0" smtClean="0"/>
              <a:t>}</a:t>
            </a:r>
            <a:endParaRPr lang="en-US" sz="1200" dirty="0"/>
          </a:p>
        </p:txBody>
      </p:sp>
    </p:spTree>
    <p:extLst>
      <p:ext uri="{BB962C8B-B14F-4D97-AF65-F5344CB8AC3E}">
        <p14:creationId xmlns:p14="http://schemas.microsoft.com/office/powerpoint/2010/main" val="9517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1" i="0" u="none" strike="noStrike" cap="none" baseline="0">
                <a:solidFill>
                  <a:schemeClr val="lt1"/>
                </a:solidFill>
                <a:latin typeface="Arial"/>
                <a:ea typeface="Arial"/>
                <a:cs typeface="Arial"/>
                <a:sym typeface="Arial"/>
                <a:rtl val="0"/>
              </a:rPr>
              <a:t>Content</a:t>
            </a:r>
          </a:p>
        </p:txBody>
      </p:sp>
      <p:sp>
        <p:nvSpPr>
          <p:cNvPr id="47" name="Shape 47"/>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00000"/>
              <a:buFont typeface="Arial"/>
              <a:buChar char="-"/>
            </a:pPr>
            <a:r>
              <a:rPr lang="en" sz="3000" b="0" i="0" u="none" strike="noStrike" cap="none" baseline="0">
                <a:solidFill>
                  <a:schemeClr val="dk1"/>
                </a:solidFill>
                <a:latin typeface="Arial"/>
                <a:ea typeface="Arial"/>
                <a:cs typeface="Arial"/>
                <a:sym typeface="Arial"/>
                <a:rtl val="0"/>
              </a:rPr>
              <a:t>Objectives of SpineX</a:t>
            </a:r>
          </a:p>
          <a:p>
            <a:pPr marL="457200" marR="0" lvl="0" indent="-419100" algn="l" rtl="0">
              <a:lnSpc>
                <a:spcPct val="100000"/>
              </a:lnSpc>
              <a:spcBef>
                <a:spcPts val="0"/>
              </a:spcBef>
              <a:spcAft>
                <a:spcPts val="0"/>
              </a:spcAft>
              <a:buClr>
                <a:schemeClr val="dk1"/>
              </a:buClr>
              <a:buSzPct val="100000"/>
              <a:buFont typeface="Arial"/>
              <a:buChar char="-"/>
            </a:pPr>
            <a:r>
              <a:rPr lang="en" sz="3000" b="0" i="0" u="none" strike="noStrike" cap="none" baseline="0">
                <a:solidFill>
                  <a:schemeClr val="dk1"/>
                </a:solidFill>
                <a:latin typeface="Arial"/>
                <a:ea typeface="Arial"/>
                <a:cs typeface="Arial"/>
                <a:sym typeface="Arial"/>
                <a:rtl val="0"/>
              </a:rPr>
              <a:t>H/W &amp; S/W description notes</a:t>
            </a:r>
          </a:p>
          <a:p>
            <a:pPr marL="457200" marR="0" lvl="0" indent="-419100" algn="l" rtl="0">
              <a:lnSpc>
                <a:spcPct val="100000"/>
              </a:lnSpc>
              <a:spcBef>
                <a:spcPts val="0"/>
              </a:spcBef>
              <a:spcAft>
                <a:spcPts val="0"/>
              </a:spcAft>
              <a:buClr>
                <a:schemeClr val="dk1"/>
              </a:buClr>
              <a:buSzPct val="100000"/>
              <a:buFont typeface="Arial"/>
              <a:buChar char="-"/>
            </a:pPr>
            <a:r>
              <a:rPr lang="en" sz="3000" b="0" i="0" u="none" strike="noStrike" cap="none" baseline="0">
                <a:solidFill>
                  <a:schemeClr val="dk1"/>
                </a:solidFill>
                <a:latin typeface="Arial"/>
                <a:ea typeface="Arial"/>
                <a:cs typeface="Arial"/>
                <a:sym typeface="Arial"/>
                <a:rtl val="0"/>
              </a:rPr>
              <a:t>Spine Care App</a:t>
            </a:r>
          </a:p>
          <a:p>
            <a:pPr marL="3810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	- Workouts plan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References</a:t>
            </a:r>
          </a:p>
        </p:txBody>
      </p:sp>
      <p:sp>
        <p:nvSpPr>
          <p:cNvPr id="101" name="Shape 101"/>
          <p:cNvSpPr txBox="1">
            <a:spLocks noGrp="1"/>
          </p:cNvSpPr>
          <p:nvPr>
            <p:ph type="body" idx="1"/>
          </p:nvPr>
        </p:nvSpPr>
        <p:spPr>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00000"/>
              <a:buFont typeface="Arial"/>
              <a:buChar char="-"/>
            </a:pPr>
            <a:r>
              <a:rPr lang="en" sz="3000" b="0" i="0" u="sng" strike="noStrike" cap="none" baseline="0" dirty="0">
                <a:solidFill>
                  <a:schemeClr val="hlink"/>
                </a:solidFill>
                <a:latin typeface="Arial"/>
                <a:ea typeface="Arial"/>
                <a:cs typeface="Arial"/>
                <a:sym typeface="Arial"/>
                <a:hlinkClick r:id="rId3"/>
                <a:rtl val="0"/>
              </a:rPr>
              <a:t>http://bildr.org/2012/11/flex-sensor-arduino/</a:t>
            </a:r>
          </a:p>
          <a:p>
            <a:pPr marL="457200" marR="0" lvl="0" indent="-419100" algn="l" rtl="0">
              <a:lnSpc>
                <a:spcPct val="100000"/>
              </a:lnSpc>
              <a:spcBef>
                <a:spcPts val="0"/>
              </a:spcBef>
              <a:spcAft>
                <a:spcPts val="0"/>
              </a:spcAft>
              <a:buClr>
                <a:schemeClr val="dk1"/>
              </a:buClr>
              <a:buSzPct val="100000"/>
              <a:buFont typeface="Arial"/>
              <a:buChar char="-"/>
            </a:pPr>
            <a:r>
              <a:rPr lang="en" sz="3000" b="0" i="0" u="sng" strike="noStrike" cap="none" baseline="0" dirty="0">
                <a:solidFill>
                  <a:schemeClr val="hlink"/>
                </a:solidFill>
                <a:latin typeface="Arial"/>
                <a:ea typeface="Arial"/>
                <a:cs typeface="Arial"/>
                <a:sym typeface="Arial"/>
                <a:hlinkClick r:id="rId4"/>
                <a:rtl val="0"/>
              </a:rPr>
              <a:t>http://blog.filipeflop.com/sensores/tutorial-acelerometro-mpu6050-arduino.html</a:t>
            </a:r>
          </a:p>
          <a:p>
            <a:pPr marL="457200" marR="0" lvl="0" indent="-228600" algn="l" rtl="0">
              <a:lnSpc>
                <a:spcPct val="100000"/>
              </a:lnSpc>
              <a:spcBef>
                <a:spcPts val="0"/>
              </a:spcBef>
              <a:spcAft>
                <a:spcPts val="0"/>
              </a:spcAft>
              <a:buClr>
                <a:schemeClr val="dk1"/>
              </a:buClr>
              <a:buFont typeface="Arial"/>
              <a:buNone/>
            </a:pPr>
            <a:endParaRPr sz="3000" b="0" i="0" u="none" strike="noStrike" cap="none" baseline="0" dirty="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bg1"/>
                </a:solidFill>
                <a:latin typeface="+mj-lt"/>
                <a:cs typeface="Times New Roman" pitchFamily="18" charset="0"/>
              </a:rPr>
              <a:t>Problem List</a:t>
            </a:r>
            <a:endParaRPr lang="en-US" sz="3000" b="1" dirty="0">
              <a:solidFill>
                <a:schemeClr val="bg1"/>
              </a:solidFill>
              <a:latin typeface="+mj-lt"/>
              <a:cs typeface="Times New Roman" pitchFamily="18" charset="0"/>
            </a:endParaRPr>
          </a:p>
        </p:txBody>
      </p:sp>
      <p:sp>
        <p:nvSpPr>
          <p:cNvPr id="3" name="Text Placeholder 2"/>
          <p:cNvSpPr>
            <a:spLocks noGrp="1"/>
          </p:cNvSpPr>
          <p:nvPr>
            <p:ph type="body" idx="1"/>
          </p:nvPr>
        </p:nvSpPr>
        <p:spPr/>
        <p:txBody>
          <a:bodyPr/>
          <a:lstStyle/>
          <a:p>
            <a:r>
              <a:rPr lang="en-US" b="1" i="1" dirty="0" smtClean="0">
                <a:latin typeface="+mj-lt"/>
                <a:cs typeface="Times New Roman" pitchFamily="18" charset="0"/>
              </a:rPr>
              <a:t>MPU6050:</a:t>
            </a:r>
            <a:r>
              <a:rPr lang="en-US" dirty="0" smtClean="0">
                <a:latin typeface="+mj-lt"/>
                <a:cs typeface="Times New Roman" pitchFamily="18" charset="0"/>
              </a:rPr>
              <a:t> </a:t>
            </a:r>
          </a:p>
          <a:p>
            <a:r>
              <a:rPr lang="en-US" sz="1200" dirty="0" smtClean="0">
                <a:latin typeface="+mj-lt"/>
                <a:cs typeface="Times New Roman" pitchFamily="18" charset="0"/>
              </a:rPr>
              <a:t>   The </a:t>
            </a:r>
            <a:r>
              <a:rPr lang="en-US" sz="1200" dirty="0">
                <a:latin typeface="+mj-lt"/>
                <a:cs typeface="Times New Roman" pitchFamily="18" charset="0"/>
              </a:rPr>
              <a:t>accelerometer and gyroscope measurements are explained in the MPU-6050 datasheet in the GYRO_CONFIG and ACCEL_CONFIG register descriptions (sections 4.4 and 4.5 on pages 14 and 15). The scale of each depends on the sensitivity settings chosen, which can be one of +/- 2, 4, 8, or 16g for the accelerometer and one of +/- 250, 500, 1000, or 2000 </a:t>
            </a:r>
            <a:r>
              <a:rPr lang="en-US" sz="1200" dirty="0" err="1">
                <a:latin typeface="+mj-lt"/>
                <a:cs typeface="Times New Roman" pitchFamily="18" charset="0"/>
              </a:rPr>
              <a:t>deg</a:t>
            </a:r>
            <a:r>
              <a:rPr lang="en-US" sz="1200" dirty="0">
                <a:latin typeface="+mj-lt"/>
                <a:cs typeface="Times New Roman" pitchFamily="18" charset="0"/>
              </a:rPr>
              <a:t>/sec for the gyroscope. The accelerometer produces data in units of acceleration (distance over time2), and the gyroscope produces data in units of rotational velocity (rotation distance over time).</a:t>
            </a:r>
          </a:p>
          <a:p>
            <a:r>
              <a:rPr lang="en-US" sz="1200" dirty="0">
                <a:latin typeface="+mj-lt"/>
                <a:cs typeface="Times New Roman" pitchFamily="18" charset="0"/>
              </a:rPr>
              <a:t> </a:t>
            </a:r>
          </a:p>
          <a:p>
            <a:r>
              <a:rPr lang="en-US" sz="1200" dirty="0">
                <a:latin typeface="+mj-lt"/>
                <a:cs typeface="Times New Roman" pitchFamily="18" charset="0"/>
              </a:rPr>
              <a:t>The output scale for any setting is [-32768, +32767] for each of the six axes. The default setting in the I2Cdevlib class is +/- 2g for the </a:t>
            </a:r>
            <a:r>
              <a:rPr lang="en-US" sz="1200" dirty="0" err="1">
                <a:latin typeface="+mj-lt"/>
                <a:cs typeface="Times New Roman" pitchFamily="18" charset="0"/>
              </a:rPr>
              <a:t>accel</a:t>
            </a:r>
            <a:r>
              <a:rPr lang="en-US" sz="1200" dirty="0">
                <a:latin typeface="+mj-lt"/>
                <a:cs typeface="Times New Roman" pitchFamily="18" charset="0"/>
              </a:rPr>
              <a:t> and +/- 250 </a:t>
            </a:r>
            <a:r>
              <a:rPr lang="en-US" sz="1200" dirty="0" err="1">
                <a:latin typeface="+mj-lt"/>
                <a:cs typeface="Times New Roman" pitchFamily="18" charset="0"/>
              </a:rPr>
              <a:t>deg</a:t>
            </a:r>
            <a:r>
              <a:rPr lang="en-US" sz="1200" dirty="0">
                <a:latin typeface="+mj-lt"/>
                <a:cs typeface="Times New Roman" pitchFamily="18" charset="0"/>
              </a:rPr>
              <a:t>/sec for the gyro. If the device is perfectly level and not moving, then:</a:t>
            </a:r>
          </a:p>
          <a:p>
            <a:r>
              <a:rPr lang="en-US" sz="1200" dirty="0">
                <a:latin typeface="+mj-lt"/>
                <a:cs typeface="Times New Roman" pitchFamily="18" charset="0"/>
              </a:rPr>
              <a:t>X/Y </a:t>
            </a:r>
            <a:r>
              <a:rPr lang="en-US" sz="1200" dirty="0" err="1">
                <a:latin typeface="+mj-lt"/>
                <a:cs typeface="Times New Roman" pitchFamily="18" charset="0"/>
              </a:rPr>
              <a:t>accel</a:t>
            </a:r>
            <a:r>
              <a:rPr lang="en-US" sz="1200" dirty="0">
                <a:latin typeface="+mj-lt"/>
                <a:cs typeface="Times New Roman" pitchFamily="18" charset="0"/>
              </a:rPr>
              <a:t> axes should read 0</a:t>
            </a:r>
          </a:p>
          <a:p>
            <a:r>
              <a:rPr lang="en-US" sz="1200" dirty="0">
                <a:latin typeface="+mj-lt"/>
                <a:cs typeface="Times New Roman" pitchFamily="18" charset="0"/>
              </a:rPr>
              <a:t>Z </a:t>
            </a:r>
            <a:r>
              <a:rPr lang="en-US" sz="1200" dirty="0" err="1">
                <a:latin typeface="+mj-lt"/>
                <a:cs typeface="Times New Roman" pitchFamily="18" charset="0"/>
              </a:rPr>
              <a:t>accel</a:t>
            </a:r>
            <a:r>
              <a:rPr lang="en-US" sz="1200" dirty="0">
                <a:latin typeface="+mj-lt"/>
                <a:cs typeface="Times New Roman" pitchFamily="18" charset="0"/>
              </a:rPr>
              <a:t> axis should read 1g, which is +16384 at a sensitivity of 2g</a:t>
            </a:r>
          </a:p>
          <a:p>
            <a:r>
              <a:rPr lang="en-US" sz="1200" dirty="0">
                <a:latin typeface="+mj-lt"/>
                <a:cs typeface="Times New Roman" pitchFamily="18" charset="0"/>
              </a:rPr>
              <a:t>X/Y/Z gyro axes should read 0</a:t>
            </a:r>
          </a:p>
          <a:p>
            <a:r>
              <a:rPr lang="en-US" sz="1200" dirty="0">
                <a:latin typeface="+mj-lt"/>
                <a:cs typeface="Times New Roman" pitchFamily="18" charset="0"/>
              </a:rPr>
              <a:t>In reality, the </a:t>
            </a:r>
            <a:r>
              <a:rPr lang="en-US" sz="1200" dirty="0" err="1">
                <a:latin typeface="+mj-lt"/>
                <a:cs typeface="Times New Roman" pitchFamily="18" charset="0"/>
              </a:rPr>
              <a:t>accel</a:t>
            </a:r>
            <a:r>
              <a:rPr lang="en-US" sz="1200" dirty="0">
                <a:latin typeface="+mj-lt"/>
                <a:cs typeface="Times New Roman" pitchFamily="18" charset="0"/>
              </a:rPr>
              <a:t> axes won't read exactly 0 since it is difficult to be perfectly level and there is some noise/error, and the gyros will also not read exactly 0 for the same reason (noise/error).</a:t>
            </a:r>
          </a:p>
        </p:txBody>
      </p:sp>
    </p:spTree>
    <p:extLst>
      <p:ext uri="{BB962C8B-B14F-4D97-AF65-F5344CB8AC3E}">
        <p14:creationId xmlns:p14="http://schemas.microsoft.com/office/powerpoint/2010/main" val="121497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chemeClr val="bg1"/>
                </a:solidFill>
              </a:rPr>
              <a:t>MPU6050 Calibration</a:t>
            </a:r>
            <a:endParaRPr lang="en-US" sz="3000" b="1" dirty="0">
              <a:solidFill>
                <a:schemeClr val="bg1"/>
              </a:solidFill>
            </a:endParaRPr>
          </a:p>
        </p:txBody>
      </p:sp>
      <p:sp>
        <p:nvSpPr>
          <p:cNvPr id="3" name="Text Placeholder 2"/>
          <p:cNvSpPr>
            <a:spLocks noGrp="1"/>
          </p:cNvSpPr>
          <p:nvPr>
            <p:ph type="body" idx="1"/>
          </p:nvPr>
        </p:nvSpPr>
        <p:spPr/>
        <p:txBody>
          <a:bodyPr/>
          <a:lstStyle/>
          <a:p>
            <a:r>
              <a:rPr lang="en-US" sz="1200" dirty="0"/>
              <a:t>What I do to get calibration values using </a:t>
            </a:r>
            <a:r>
              <a:rPr lang="en-US" sz="1200" dirty="0" err="1"/>
              <a:t>Arduino</a:t>
            </a:r>
            <a:r>
              <a:rPr lang="en-US" sz="1200" dirty="0"/>
              <a:t> is the following:</a:t>
            </a:r>
          </a:p>
          <a:p>
            <a:r>
              <a:rPr lang="en-US" sz="1200" dirty="0"/>
              <a:t> </a:t>
            </a:r>
          </a:p>
          <a:p>
            <a:r>
              <a:rPr lang="en-US" sz="1200" dirty="0"/>
              <a:t>- Put the MPU6050 in a flat and horizontal surface. Use an inclinometer to check that it is as horizontal as possible</a:t>
            </a:r>
            <a:r>
              <a:rPr lang="en-US" sz="1200" dirty="0" smtClean="0"/>
              <a:t>.</a:t>
            </a:r>
            <a:endParaRPr lang="en-US" sz="1200" dirty="0"/>
          </a:p>
          <a:p>
            <a:r>
              <a:rPr lang="en-US" sz="1200" dirty="0"/>
              <a:t>- Modify the RAW program to put every offset to 0. ("</a:t>
            </a:r>
            <a:r>
              <a:rPr lang="en-US" sz="1200" dirty="0" err="1"/>
              <a:t>setXGyroOffset</a:t>
            </a:r>
            <a:r>
              <a:rPr lang="en-US" sz="1200" dirty="0"/>
              <a:t>/</a:t>
            </a:r>
            <a:r>
              <a:rPr lang="en-US" sz="1200" dirty="0" err="1"/>
              <a:t>setYGyroOffset</a:t>
            </a:r>
            <a:r>
              <a:rPr lang="en-US" sz="1200" dirty="0"/>
              <a:t>/</a:t>
            </a:r>
            <a:r>
              <a:rPr lang="en-US" sz="1200" dirty="0" err="1"/>
              <a:t>setZGyroOffset</a:t>
            </a:r>
            <a:r>
              <a:rPr lang="en-US" sz="1200" dirty="0"/>
              <a:t>/</a:t>
            </a:r>
            <a:r>
              <a:rPr lang="en-US" sz="1200" dirty="0" err="1"/>
              <a:t>setZAccelOffset</a:t>
            </a:r>
            <a:r>
              <a:rPr lang="en-US" sz="1200" dirty="0"/>
              <a:t>"  =0 </a:t>
            </a:r>
            <a:r>
              <a:rPr lang="en-US" sz="1200" dirty="0" smtClean="0"/>
              <a:t>).</a:t>
            </a:r>
            <a:endParaRPr lang="en-US" sz="1200" dirty="0"/>
          </a:p>
          <a:p>
            <a:r>
              <a:rPr lang="en-US" sz="1200" dirty="0"/>
              <a:t>- Upload the RAW program to your </a:t>
            </a:r>
            <a:r>
              <a:rPr lang="en-US" sz="1200" dirty="0" err="1"/>
              <a:t>arduino</a:t>
            </a:r>
            <a:r>
              <a:rPr lang="en-US" sz="1200" dirty="0"/>
              <a:t> and open serial monitor so you can see the values it is returning</a:t>
            </a:r>
            <a:r>
              <a:rPr lang="en-US" sz="1200" dirty="0" smtClean="0"/>
              <a:t>.</a:t>
            </a:r>
            <a:endParaRPr lang="en-US" sz="1200" dirty="0"/>
          </a:p>
          <a:p>
            <a:r>
              <a:rPr lang="en-US" sz="1200" dirty="0"/>
              <a:t>- Leave it operating for a few minutes (5-10) so temperature gets stabilized</a:t>
            </a:r>
            <a:r>
              <a:rPr lang="en-US" sz="1200" dirty="0" smtClean="0"/>
              <a:t>.</a:t>
            </a:r>
            <a:endParaRPr lang="en-US" sz="1200" dirty="0"/>
          </a:p>
          <a:p>
            <a:r>
              <a:rPr lang="en-US" sz="1200" dirty="0"/>
              <a:t>- Check the values in the serial monitor and write them down</a:t>
            </a:r>
            <a:r>
              <a:rPr lang="en-US" sz="1200" dirty="0" smtClean="0"/>
              <a:t>.</a:t>
            </a:r>
            <a:endParaRPr lang="en-US" sz="1200" dirty="0"/>
          </a:p>
          <a:p>
            <a:r>
              <a:rPr lang="en-US" sz="1200" dirty="0"/>
              <a:t>- Now modify your program again updating your offsets and run the sketch, with updated offsets</a:t>
            </a:r>
            <a:r>
              <a:rPr lang="en-US" sz="1200" dirty="0" smtClean="0"/>
              <a:t>.</a:t>
            </a:r>
            <a:endParaRPr lang="en-US" sz="1200" dirty="0"/>
          </a:p>
          <a:p>
            <a:r>
              <a:rPr lang="en-US" sz="1200" dirty="0"/>
              <a:t>- Repeat this process until your program is returning 0 for every gyro, 0 for X and Y </a:t>
            </a:r>
            <a:r>
              <a:rPr lang="en-US" sz="1200" dirty="0" err="1"/>
              <a:t>accel</a:t>
            </a:r>
            <a:r>
              <a:rPr lang="en-US" sz="1200" dirty="0"/>
              <a:t>, and +16384 for Z </a:t>
            </a:r>
            <a:r>
              <a:rPr lang="en-US" sz="1200" dirty="0" err="1"/>
              <a:t>accel</a:t>
            </a:r>
            <a:r>
              <a:rPr lang="en-US" sz="1200" dirty="0" smtClean="0"/>
              <a:t>.</a:t>
            </a:r>
            <a:endParaRPr lang="en-US" sz="1200" dirty="0"/>
          </a:p>
          <a:p>
            <a:r>
              <a:rPr lang="en-US" sz="1200" dirty="0"/>
              <a:t>Once you achieve this, those are the offsets for that MPU6050, you will have to repeat this for every MPU6050 you use</a:t>
            </a:r>
            <a:r>
              <a:rPr lang="en-US" sz="1200" dirty="0" smtClean="0"/>
              <a:t>.</a:t>
            </a:r>
            <a:endParaRPr lang="en-US" sz="1200" dirty="0"/>
          </a:p>
          <a:p>
            <a:r>
              <a:rPr lang="en-US" sz="1200" dirty="0"/>
              <a:t>*NOTES:</a:t>
            </a:r>
          </a:p>
          <a:p>
            <a:r>
              <a:rPr lang="en-US" sz="1200" dirty="0"/>
              <a:t>- If you stop the sketch for a while, sensor's temperature will get lower. If you only stop it to reprogram new offsets, you </a:t>
            </a:r>
            <a:r>
              <a:rPr lang="en-US" sz="1200" dirty="0" err="1"/>
              <a:t>dont</a:t>
            </a:r>
            <a:r>
              <a:rPr lang="en-US" sz="1200" dirty="0"/>
              <a:t> need to wait those 5-10 minutes every time</a:t>
            </a:r>
            <a:r>
              <a:rPr lang="en-US" sz="1200" dirty="0" smtClean="0"/>
              <a:t>.</a:t>
            </a:r>
            <a:endParaRPr lang="en-US" sz="1200" dirty="0"/>
          </a:p>
          <a:p>
            <a:r>
              <a:rPr lang="en-US" sz="1200" dirty="0"/>
              <a:t>- What you should try to achieve is to get the average of every gyro and XY </a:t>
            </a:r>
            <a:r>
              <a:rPr lang="en-US" sz="1200" dirty="0" err="1"/>
              <a:t>accel</a:t>
            </a:r>
            <a:r>
              <a:rPr lang="en-US" sz="1200" dirty="0"/>
              <a:t> to those values mentioned, so it is best if you modify the sketch to take, for example, 10000 measures, and just show on the serial monitor the average, because there is always some noise</a:t>
            </a:r>
            <a:r>
              <a:rPr lang="en-US" sz="1200" dirty="0" smtClean="0"/>
              <a:t>.</a:t>
            </a:r>
            <a:endParaRPr lang="en-US" sz="1200" dirty="0"/>
          </a:p>
          <a:p>
            <a:r>
              <a:rPr lang="en-US" sz="1200" dirty="0"/>
              <a:t>- It is not so </a:t>
            </a:r>
            <a:r>
              <a:rPr lang="en-US" sz="1200" dirty="0" err="1"/>
              <a:t>straigthforward</a:t>
            </a:r>
            <a:r>
              <a:rPr lang="en-US" sz="1200" dirty="0"/>
              <a:t> to update your offset every time. In my case, I had to put my initial readings, negated (change sign) and divided by 4 (gyros) and by 7.8 (</a:t>
            </a:r>
            <a:r>
              <a:rPr lang="en-US" sz="1200" dirty="0" err="1"/>
              <a:t>accels</a:t>
            </a:r>
            <a:r>
              <a:rPr lang="en-US" sz="1200" dirty="0"/>
              <a:t>).</a:t>
            </a:r>
          </a:p>
        </p:txBody>
      </p:sp>
    </p:spTree>
    <p:extLst>
      <p:ext uri="{BB962C8B-B14F-4D97-AF65-F5344CB8AC3E}">
        <p14:creationId xmlns:p14="http://schemas.microsoft.com/office/powerpoint/2010/main" val="438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20" y="529995"/>
            <a:ext cx="5080986" cy="4613505"/>
          </a:xfrm>
          <a:prstGeom prst="rect">
            <a:avLst/>
          </a:prstGeom>
        </p:spPr>
      </p:pic>
      <p:pic>
        <p:nvPicPr>
          <p:cNvPr id="5" name="Picture 4"/>
          <p:cNvPicPr>
            <a:picLocks noChangeAspect="1"/>
          </p:cNvPicPr>
          <p:nvPr/>
        </p:nvPicPr>
        <p:blipFill>
          <a:blip r:embed="rId3"/>
          <a:stretch>
            <a:fillRect/>
          </a:stretch>
        </p:blipFill>
        <p:spPr>
          <a:xfrm>
            <a:off x="2051720" y="437774"/>
            <a:ext cx="5284117" cy="4797946"/>
          </a:xfrm>
          <a:prstGeom prst="rect">
            <a:avLst/>
          </a:prstGeom>
        </p:spPr>
      </p:pic>
      <p:sp>
        <p:nvSpPr>
          <p:cNvPr id="6" name="TextBox 5"/>
          <p:cNvSpPr txBox="1"/>
          <p:nvPr/>
        </p:nvSpPr>
        <p:spPr>
          <a:xfrm>
            <a:off x="4788024" y="1923678"/>
            <a:ext cx="2190023" cy="523220"/>
          </a:xfrm>
          <a:prstGeom prst="rect">
            <a:avLst/>
          </a:prstGeom>
          <a:noFill/>
        </p:spPr>
        <p:txBody>
          <a:bodyPr wrap="none" rtlCol="0">
            <a:spAutoFit/>
          </a:bodyPr>
          <a:lstStyle/>
          <a:p>
            <a:r>
              <a:rPr lang="en-US" dirty="0" smtClean="0"/>
              <a:t>-10	-82 	-2</a:t>
            </a:r>
          </a:p>
          <a:p>
            <a:r>
              <a:rPr lang="en-US" dirty="0" smtClean="0"/>
              <a:t>-10	80	-9</a:t>
            </a:r>
            <a:endParaRPr lang="en-US" dirty="0"/>
          </a:p>
        </p:txBody>
      </p:sp>
    </p:spTree>
    <p:extLst>
      <p:ext uri="{BB962C8B-B14F-4D97-AF65-F5344CB8AC3E}">
        <p14:creationId xmlns:p14="http://schemas.microsoft.com/office/powerpoint/2010/main" val="194580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539552" y="195974"/>
            <a:ext cx="3857625" cy="5734050"/>
          </a:xfrm>
          <a:prstGeom prst="rect">
            <a:avLst/>
          </a:prstGeom>
        </p:spPr>
      </p:pic>
      <p:pic>
        <p:nvPicPr>
          <p:cNvPr id="5" name="Picture 4"/>
          <p:cNvPicPr>
            <a:picLocks noChangeAspect="1"/>
          </p:cNvPicPr>
          <p:nvPr/>
        </p:nvPicPr>
        <p:blipFill>
          <a:blip r:embed="rId3"/>
          <a:stretch>
            <a:fillRect/>
          </a:stretch>
        </p:blipFill>
        <p:spPr>
          <a:xfrm>
            <a:off x="4829175" y="249073"/>
            <a:ext cx="3857625" cy="4676775"/>
          </a:xfrm>
          <a:prstGeom prst="rect">
            <a:avLst/>
          </a:prstGeom>
        </p:spPr>
      </p:pic>
    </p:spTree>
    <p:extLst>
      <p:ext uri="{BB962C8B-B14F-4D97-AF65-F5344CB8AC3E}">
        <p14:creationId xmlns:p14="http://schemas.microsoft.com/office/powerpoint/2010/main" val="100845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rgbClr val="FFFFFF"/>
                </a:solidFill>
                <a:latin typeface="Arial"/>
                <a:ea typeface="Arial"/>
                <a:cs typeface="Arial"/>
                <a:sym typeface="Arial"/>
                <a:rtl val="0"/>
              </a:rPr>
              <a:t>Objectives of SpineX</a:t>
            </a:r>
          </a:p>
        </p:txBody>
      </p:sp>
      <p:sp>
        <p:nvSpPr>
          <p:cNvPr id="53" name="Shape 53"/>
          <p:cNvSpPr txBox="1"/>
          <p:nvPr/>
        </p:nvSpPr>
        <p:spPr>
          <a:xfrm>
            <a:off x="408950" y="1496050"/>
            <a:ext cx="8565000" cy="3444300"/>
          </a:xfrm>
          <a:prstGeom prst="rect">
            <a:avLst/>
          </a:prstGeom>
          <a:noFill/>
          <a:ln>
            <a:noFill/>
          </a:ln>
        </p:spPr>
        <p:txBody>
          <a:bodyPr lIns="91425" tIns="91425" rIns="91425" bIns="91425" anchor="t" anchorCtr="0">
            <a:noAutofit/>
          </a:bodyPr>
          <a:lstStyle/>
          <a:p>
            <a:pPr lvl="0" rtl="0">
              <a:spcBef>
                <a:spcPts val="600"/>
              </a:spcBef>
              <a:buClr>
                <a:schemeClr val="dk1"/>
              </a:buClr>
              <a:buSzPct val="36666"/>
              <a:buFont typeface="Arial"/>
              <a:buNone/>
            </a:pPr>
            <a:r>
              <a:rPr lang="en" sz="3000">
                <a:solidFill>
                  <a:schemeClr val="dk1"/>
                </a:solidFill>
              </a:rPr>
              <a:t>Tiny healthcare device to monitor spine with smart technologies. </a:t>
            </a:r>
          </a:p>
          <a:p>
            <a:pPr lvl="0" rtl="0">
              <a:spcBef>
                <a:spcPts val="600"/>
              </a:spcBef>
              <a:buClr>
                <a:schemeClr val="dk1"/>
              </a:buClr>
              <a:buSzPct val="36666"/>
              <a:buFont typeface="Arial"/>
              <a:buNone/>
            </a:pPr>
            <a:r>
              <a:rPr lang="en" sz="3000">
                <a:solidFill>
                  <a:schemeClr val="dk1"/>
                </a:solidFill>
              </a:rPr>
              <a:t>This helps to improve posture, monitor spinal behaviour, and guide for healthy life style.</a:t>
            </a:r>
          </a:p>
          <a:p>
            <a:pPr>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000" b="0" i="0" u="none" strike="noStrike" cap="none" baseline="0">
                <a:solidFill>
                  <a:srgbClr val="FFFFFF"/>
                </a:solidFill>
                <a:latin typeface="Arial"/>
                <a:ea typeface="Arial"/>
                <a:cs typeface="Arial"/>
                <a:sym typeface="Arial"/>
                <a:rtl val="0"/>
              </a:rPr>
              <a:t>Technical notes: Interfacing with Flex 4.5”</a:t>
            </a:r>
          </a:p>
        </p:txBody>
      </p:sp>
      <p:pic>
        <p:nvPicPr>
          <p:cNvPr id="59" name="Shape 59"/>
          <p:cNvPicPr preferRelativeResize="0"/>
          <p:nvPr/>
        </p:nvPicPr>
        <p:blipFill rotWithShape="1">
          <a:blip r:embed="rId3">
            <a:alphaModFix/>
          </a:blip>
          <a:srcRect b="4828"/>
          <a:stretch/>
        </p:blipFill>
        <p:spPr>
          <a:xfrm>
            <a:off x="621645" y="1431371"/>
            <a:ext cx="4129547" cy="3192984"/>
          </a:xfrm>
          <a:prstGeom prst="rect">
            <a:avLst/>
          </a:prstGeom>
          <a:noFill/>
          <a:ln>
            <a:noFill/>
          </a:ln>
        </p:spPr>
      </p:pic>
      <p:sp>
        <p:nvSpPr>
          <p:cNvPr id="60" name="Shape 60"/>
          <p:cNvSpPr txBox="1"/>
          <p:nvPr/>
        </p:nvSpPr>
        <p:spPr>
          <a:xfrm>
            <a:off x="5408337" y="2678628"/>
            <a:ext cx="2791149" cy="116955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Monitoring analog pin with serial </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communication loop.</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Used ping: A0</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H/W: 22kOmh resistance</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Serial baud rate: 9600bps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Flex 4.5” S/W Module</a:t>
            </a:r>
          </a:p>
        </p:txBody>
      </p:sp>
      <p:sp>
        <p:nvSpPr>
          <p:cNvPr id="66" name="Shape 66"/>
          <p:cNvSpPr txBox="1">
            <a:spLocks noGrp="1"/>
          </p:cNvSpPr>
          <p:nvPr>
            <p:ph type="body" idx="1"/>
          </p:nvPr>
        </p:nvSpPr>
        <p:spPr>
          <a:xfrm>
            <a:off x="457200" y="1345663"/>
            <a:ext cx="6887497" cy="3447098"/>
          </a:xfrm>
          <a:prstGeom prst="rect">
            <a:avLst/>
          </a:prstGeom>
          <a:solidFill>
            <a:srgbClr val="FFFF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63333"/>
              </a:buClr>
              <a:buSzPct val="25000"/>
              <a:buFont typeface="Arimo"/>
              <a:buNone/>
            </a:pPr>
            <a:r>
              <a:rPr lang="en" sz="1400" b="0" i="0" u="none" strike="noStrike" cap="none" baseline="0">
                <a:solidFill>
                  <a:srgbClr val="F63333"/>
                </a:solidFill>
                <a:latin typeface="Arimo"/>
                <a:ea typeface="Arimo"/>
                <a:cs typeface="Arimo"/>
                <a:sym typeface="Arimo"/>
                <a:rtl val="0"/>
              </a:rPr>
              <a:t>int</a:t>
            </a:r>
            <a:r>
              <a:rPr lang="en" sz="1400" b="0" i="0" u="none" strike="noStrike" cap="none" baseline="0">
                <a:solidFill>
                  <a:srgbClr val="313334"/>
                </a:solidFill>
                <a:latin typeface="Arimo"/>
                <a:ea typeface="Arimo"/>
                <a:cs typeface="Arimo"/>
                <a:sym typeface="Arimo"/>
                <a:rtl val="0"/>
              </a:rPr>
              <a:t> flexSensorPin = A0; </a:t>
            </a:r>
            <a:r>
              <a:rPr lang="en" sz="1400" b="0" i="0" u="none" strike="noStrike" cap="none" baseline="0">
                <a:solidFill>
                  <a:srgbClr val="808080"/>
                </a:solidFill>
                <a:latin typeface="Arimo"/>
                <a:ea typeface="Arimo"/>
                <a:cs typeface="Arimo"/>
                <a:sym typeface="Arimo"/>
                <a:rtl val="0"/>
              </a:rPr>
              <a:t>//analog pin 0</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F63333"/>
              </a:buClr>
              <a:buSzPct val="25000"/>
              <a:buFont typeface="Arimo"/>
              <a:buNone/>
            </a:pPr>
            <a:r>
              <a:rPr lang="en" sz="1400" b="0" i="0" u="none" strike="noStrike" cap="none" baseline="0">
                <a:solidFill>
                  <a:srgbClr val="F63333"/>
                </a:solidFill>
                <a:latin typeface="Arimo"/>
                <a:ea typeface="Arimo"/>
                <a:cs typeface="Arimo"/>
                <a:sym typeface="Arimo"/>
                <a:rtl val="0"/>
              </a:rPr>
              <a:t>void</a:t>
            </a:r>
            <a:r>
              <a:rPr lang="en" sz="1400" b="0" i="0" u="none" strike="noStrike" cap="none" baseline="0">
                <a:solidFill>
                  <a:srgbClr val="313334"/>
                </a:solidFill>
                <a:latin typeface="Arimo"/>
                <a:ea typeface="Arimo"/>
                <a:cs typeface="Arimo"/>
                <a:sym typeface="Arimo"/>
                <a:rtl val="0"/>
              </a:rPr>
              <a:t> setup</a:t>
            </a:r>
            <a:r>
              <a:rPr lang="en" sz="1400" b="0" i="0" u="none" strike="noStrike" cap="none" baseline="0">
                <a:solidFill>
                  <a:srgbClr val="66CC66"/>
                </a:solidFill>
                <a:latin typeface="Arimo"/>
                <a:ea typeface="Arimo"/>
                <a:cs typeface="Arimo"/>
                <a:sym typeface="Arimo"/>
                <a:rtl val="0"/>
              </a:rPr>
              <a:t>()</a:t>
            </a:r>
          </a:p>
          <a:p>
            <a:pPr marL="0" marR="0" lvl="0" indent="0" algn="l" rtl="0">
              <a:lnSpc>
                <a:spcPct val="100000"/>
              </a:lnSpc>
              <a:spcBef>
                <a:spcPts val="0"/>
              </a:spcBef>
              <a:spcAft>
                <a:spcPts val="0"/>
              </a:spcAft>
              <a:buClr>
                <a:srgbClr val="66CC66"/>
              </a:buClr>
              <a:buSzPct val="25000"/>
              <a:buFont typeface="Arimo"/>
              <a:buNone/>
            </a:pP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000066"/>
              </a:buClr>
              <a:buSzPct val="25000"/>
              <a:buFont typeface="Arimo"/>
              <a:buNone/>
            </a:pPr>
            <a:r>
              <a:rPr lang="en" sz="1400" b="0" i="0" u="none" strike="noStrike" cap="none" baseline="0">
                <a:solidFill>
                  <a:srgbClr val="000066"/>
                </a:solidFill>
                <a:latin typeface="Arimo"/>
                <a:ea typeface="Arimo"/>
                <a:cs typeface="Arimo"/>
                <a:sym typeface="Arimo"/>
                <a:rtl val="0"/>
              </a:rPr>
              <a:t>   Serial</a:t>
            </a:r>
            <a:r>
              <a:rPr lang="en" sz="1400" b="0" i="0" u="none" strike="noStrike" cap="none" baseline="0">
                <a:solidFill>
                  <a:srgbClr val="313334"/>
                </a:solidFill>
                <a:latin typeface="Arimo"/>
                <a:ea typeface="Arimo"/>
                <a:cs typeface="Arimo"/>
                <a:sym typeface="Arimo"/>
                <a:rtl val="0"/>
              </a:rPr>
              <a:t>.begin</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9600</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66CC66"/>
              </a:buClr>
              <a:buSzPct val="25000"/>
              <a:buFont typeface="Arimo"/>
              <a:buNone/>
            </a:pP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rgbClr val="313334"/>
              </a:solidFill>
              <a:latin typeface="Arimo"/>
              <a:ea typeface="Arimo"/>
              <a:cs typeface="Arimo"/>
              <a:sym typeface="Arimo"/>
              <a:rtl val="0"/>
            </a:endParaRPr>
          </a:p>
          <a:p>
            <a:pPr marL="0" marR="0" lvl="0" indent="0" algn="l" rtl="0">
              <a:lnSpc>
                <a:spcPct val="100000"/>
              </a:lnSpc>
              <a:spcBef>
                <a:spcPts val="0"/>
              </a:spcBef>
              <a:spcAft>
                <a:spcPts val="0"/>
              </a:spcAft>
              <a:buClr>
                <a:srgbClr val="F63333"/>
              </a:buClr>
              <a:buSzPct val="25000"/>
              <a:buFont typeface="Arimo"/>
              <a:buNone/>
            </a:pPr>
            <a:r>
              <a:rPr lang="en" sz="1400" b="0" i="0" u="none" strike="noStrike" cap="none" baseline="0">
                <a:solidFill>
                  <a:srgbClr val="F63333"/>
                </a:solidFill>
                <a:latin typeface="Arimo"/>
                <a:ea typeface="Arimo"/>
                <a:cs typeface="Arimo"/>
                <a:sym typeface="Arimo"/>
                <a:rtl val="0"/>
              </a:rPr>
              <a:t>void</a:t>
            </a:r>
            <a:r>
              <a:rPr lang="en" sz="1400" b="0" i="0" u="none" strike="noStrike" cap="none" baseline="0">
                <a:solidFill>
                  <a:srgbClr val="313334"/>
                </a:solidFill>
                <a:latin typeface="Arimo"/>
                <a:ea typeface="Arimo"/>
                <a:cs typeface="Arimo"/>
                <a:sym typeface="Arimo"/>
                <a:rtl val="0"/>
              </a:rPr>
              <a:t> loop</a:t>
            </a:r>
            <a:r>
              <a:rPr lang="en" sz="1400" b="0" i="0" u="none" strike="noStrike" cap="none" baseline="0">
                <a:solidFill>
                  <a:srgbClr val="66CC66"/>
                </a:solidFill>
                <a:latin typeface="Arimo"/>
                <a:ea typeface="Arimo"/>
                <a:cs typeface="Arimo"/>
                <a:sym typeface="Arimo"/>
                <a:rtl val="0"/>
              </a:rPr>
              <a:t>()</a:t>
            </a:r>
          </a:p>
          <a:p>
            <a:pPr marL="0" marR="0" lvl="0" indent="0" algn="l" rtl="0">
              <a:lnSpc>
                <a:spcPct val="100000"/>
              </a:lnSpc>
              <a:spcBef>
                <a:spcPts val="0"/>
              </a:spcBef>
              <a:spcAft>
                <a:spcPts val="0"/>
              </a:spcAft>
              <a:buClr>
                <a:srgbClr val="66CC66"/>
              </a:buClr>
              <a:buSzPct val="25000"/>
              <a:buFont typeface="Arimo"/>
              <a:buNone/>
            </a:pP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F63333"/>
              </a:buClr>
              <a:buSzPct val="25000"/>
              <a:buFont typeface="Arimo"/>
              <a:buNone/>
            </a:pPr>
            <a:r>
              <a:rPr lang="en" sz="1400" b="0" i="0" u="none" strike="noStrike" cap="none" baseline="0">
                <a:solidFill>
                  <a:srgbClr val="F63333"/>
                </a:solidFill>
                <a:latin typeface="Arimo"/>
                <a:ea typeface="Arimo"/>
                <a:cs typeface="Arimo"/>
                <a:sym typeface="Arimo"/>
                <a:rtl val="0"/>
              </a:rPr>
              <a:t>   int</a:t>
            </a:r>
            <a:r>
              <a:rPr lang="en" sz="1400" b="0" i="0" u="none" strike="noStrike" cap="none" baseline="0">
                <a:solidFill>
                  <a:srgbClr val="313334"/>
                </a:solidFill>
                <a:latin typeface="Arimo"/>
                <a:ea typeface="Arimo"/>
                <a:cs typeface="Arimo"/>
                <a:sym typeface="Arimo"/>
                <a:rtl val="0"/>
              </a:rPr>
              <a:t> flexSensorReading = </a:t>
            </a:r>
            <a:r>
              <a:rPr lang="en" sz="1400" b="0" i="0" u="none" strike="noStrike" cap="none" baseline="0">
                <a:solidFill>
                  <a:srgbClr val="000066"/>
                </a:solidFill>
                <a:latin typeface="Arimo"/>
                <a:ea typeface="Arimo"/>
                <a:cs typeface="Arimo"/>
                <a:sym typeface="Arimo"/>
                <a:rtl val="0"/>
              </a:rPr>
              <a:t>analogRead</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flexSensorPin</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000066"/>
              </a:buClr>
              <a:buSzPct val="25000"/>
              <a:buFont typeface="Arimo"/>
              <a:buNone/>
            </a:pPr>
            <a:r>
              <a:rPr lang="en" sz="1400" b="0" i="0" u="none" strike="noStrike" cap="none" baseline="0">
                <a:solidFill>
                  <a:srgbClr val="000066"/>
                </a:solidFill>
                <a:latin typeface="Arimo"/>
                <a:ea typeface="Arimo"/>
                <a:cs typeface="Arimo"/>
                <a:sym typeface="Arimo"/>
                <a:rtl val="0"/>
              </a:rPr>
              <a:t>   Serial</a:t>
            </a:r>
            <a:r>
              <a:rPr lang="en" sz="1400" b="0" i="0" u="none" strike="noStrike" cap="none" baseline="0">
                <a:solidFill>
                  <a:srgbClr val="313334"/>
                </a:solidFill>
                <a:latin typeface="Arimo"/>
                <a:ea typeface="Arimo"/>
                <a:cs typeface="Arimo"/>
                <a:sym typeface="Arimo"/>
                <a:rtl val="0"/>
              </a:rPr>
              <a:t>.println</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flexSensorReading</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808080"/>
              </a:buClr>
              <a:buSzPct val="25000"/>
              <a:buFont typeface="Arimo"/>
              <a:buNone/>
            </a:pPr>
            <a:r>
              <a:rPr lang="en" sz="1400" b="0" i="0" u="none" strike="noStrike" cap="none" baseline="0">
                <a:solidFill>
                  <a:srgbClr val="808080"/>
                </a:solidFill>
                <a:latin typeface="Arimo"/>
                <a:ea typeface="Arimo"/>
                <a:cs typeface="Arimo"/>
                <a:sym typeface="Arimo"/>
                <a:rtl val="0"/>
              </a:rPr>
              <a:t>   //reading on the arduino between 512, and 614. </a:t>
            </a:r>
          </a:p>
          <a:p>
            <a:pPr marL="0" marR="0" lvl="0" indent="0" algn="l" rtl="0">
              <a:lnSpc>
                <a:spcPct val="100000"/>
              </a:lnSpc>
              <a:spcBef>
                <a:spcPts val="0"/>
              </a:spcBef>
              <a:spcAft>
                <a:spcPts val="0"/>
              </a:spcAft>
              <a:buClr>
                <a:srgbClr val="808080"/>
              </a:buClr>
              <a:buSzPct val="25000"/>
              <a:buFont typeface="Arimo"/>
              <a:buNone/>
            </a:pPr>
            <a:r>
              <a:rPr lang="en" sz="1400" b="0" i="0" u="none" strike="noStrike" cap="none" baseline="0">
                <a:solidFill>
                  <a:srgbClr val="808080"/>
                </a:solidFill>
                <a:latin typeface="Arimo"/>
                <a:ea typeface="Arimo"/>
                <a:cs typeface="Arimo"/>
                <a:sym typeface="Arimo"/>
                <a:rtl val="0"/>
              </a:rPr>
              <a:t>   //Using map(), you can convert that to a larger range like 0-100.</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F63333"/>
              </a:buClr>
              <a:buSzPct val="25000"/>
              <a:buFont typeface="Arimo"/>
              <a:buNone/>
            </a:pPr>
            <a:r>
              <a:rPr lang="en" sz="1400" b="0" i="0" u="none" strike="noStrike" cap="none" baseline="0">
                <a:solidFill>
                  <a:srgbClr val="F63333"/>
                </a:solidFill>
                <a:latin typeface="Arimo"/>
                <a:ea typeface="Arimo"/>
                <a:cs typeface="Arimo"/>
                <a:sym typeface="Arimo"/>
                <a:rtl val="0"/>
              </a:rPr>
              <a:t>   int</a:t>
            </a:r>
            <a:r>
              <a:rPr lang="en" sz="1400" b="0" i="0" u="none" strike="noStrike" cap="none" baseline="0">
                <a:solidFill>
                  <a:srgbClr val="313334"/>
                </a:solidFill>
                <a:latin typeface="Arimo"/>
                <a:ea typeface="Arimo"/>
                <a:cs typeface="Arimo"/>
                <a:sym typeface="Arimo"/>
                <a:rtl val="0"/>
              </a:rPr>
              <a:t> flex0to100 = </a:t>
            </a:r>
            <a:r>
              <a:rPr lang="en" sz="1400" b="0" i="0" u="none" strike="noStrike" cap="none" baseline="0">
                <a:solidFill>
                  <a:srgbClr val="000066"/>
                </a:solidFill>
                <a:latin typeface="Arimo"/>
                <a:ea typeface="Arimo"/>
                <a:cs typeface="Arimo"/>
                <a:sym typeface="Arimo"/>
                <a:rtl val="0"/>
              </a:rPr>
              <a:t>map</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flexSensorReading, 512, 614, 0, 100</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000066"/>
              </a:buClr>
              <a:buSzPct val="25000"/>
              <a:buFont typeface="Arimo"/>
              <a:buNone/>
            </a:pPr>
            <a:r>
              <a:rPr lang="en" sz="1400" b="0" i="0" u="none" strike="noStrike" cap="none" baseline="0">
                <a:solidFill>
                  <a:srgbClr val="000066"/>
                </a:solidFill>
                <a:latin typeface="Arimo"/>
                <a:ea typeface="Arimo"/>
                <a:cs typeface="Arimo"/>
                <a:sym typeface="Arimo"/>
                <a:rtl val="0"/>
              </a:rPr>
              <a:t>   Serial</a:t>
            </a:r>
            <a:r>
              <a:rPr lang="en" sz="1400" b="0" i="0" u="none" strike="noStrike" cap="none" baseline="0">
                <a:solidFill>
                  <a:srgbClr val="313334"/>
                </a:solidFill>
                <a:latin typeface="Arimo"/>
                <a:ea typeface="Arimo"/>
                <a:cs typeface="Arimo"/>
                <a:sym typeface="Arimo"/>
                <a:rtl val="0"/>
              </a:rPr>
              <a:t>.println</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flex0to100</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r>
              <a:rPr lang="en" sz="1400" b="0" i="0" u="none" strike="noStrike" cap="none" baseline="0">
                <a:solidFill>
                  <a:srgbClr val="000066"/>
                </a:solidFill>
                <a:latin typeface="Arimo"/>
                <a:ea typeface="Arimo"/>
                <a:cs typeface="Arimo"/>
                <a:sym typeface="Arimo"/>
                <a:rtl val="0"/>
              </a:rPr>
              <a:t>delay</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250</a:t>
            </a: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rgbClr val="313334"/>
                </a:solidFill>
                <a:latin typeface="Arimo"/>
                <a:ea typeface="Arimo"/>
                <a:cs typeface="Arimo"/>
                <a:sym typeface="Arimo"/>
                <a:rtl val="0"/>
              </a:rPr>
              <a:t>; </a:t>
            </a:r>
            <a:r>
              <a:rPr lang="en" sz="1400" b="0" i="0" u="none" strike="noStrike" cap="none" baseline="0">
                <a:solidFill>
                  <a:srgbClr val="808080"/>
                </a:solidFill>
                <a:latin typeface="Arimo"/>
                <a:ea typeface="Arimo"/>
                <a:cs typeface="Arimo"/>
                <a:sym typeface="Arimo"/>
                <a:rtl val="0"/>
              </a:rPr>
              <a:t>//just here to slow down the output for easier reading</a:t>
            </a:r>
            <a:r>
              <a:rPr lang="en" sz="1400" b="0" i="0" u="none" strike="noStrike" cap="none" baseline="0">
                <a:solidFill>
                  <a:srgbClr val="313334"/>
                </a:solidFill>
                <a:latin typeface="Arimo"/>
                <a:ea typeface="Arimo"/>
                <a:cs typeface="Arimo"/>
                <a:sym typeface="Arimo"/>
                <a:rtl val="0"/>
              </a:rPr>
              <a:t> </a:t>
            </a:r>
          </a:p>
          <a:p>
            <a:pPr marL="0" marR="0" lvl="0" indent="0" algn="l" rtl="0">
              <a:lnSpc>
                <a:spcPct val="100000"/>
              </a:lnSpc>
              <a:spcBef>
                <a:spcPts val="0"/>
              </a:spcBef>
              <a:spcAft>
                <a:spcPts val="0"/>
              </a:spcAft>
              <a:buClr>
                <a:srgbClr val="66CC66"/>
              </a:buClr>
              <a:buSzPct val="25000"/>
              <a:buFont typeface="Arimo"/>
              <a:buNone/>
            </a:pPr>
            <a:r>
              <a:rPr lang="en" sz="1400" b="0" i="0" u="none" strike="noStrike" cap="none" baseline="0">
                <a:solidFill>
                  <a:srgbClr val="66CC66"/>
                </a:solidFill>
                <a:latin typeface="Arimo"/>
                <a:ea typeface="Arimo"/>
                <a:cs typeface="Arimo"/>
                <a:sym typeface="Arimo"/>
                <a:rtl val="0"/>
              </a:rPr>
              <a:t>}</a:t>
            </a:r>
            <a:r>
              <a:rPr lang="en" sz="1400" b="0" i="0" u="none" strike="noStrike" cap="none" baseline="0">
                <a:solidFill>
                  <a:schemeClr val="dk1"/>
                </a:solidFill>
                <a:latin typeface="Arial"/>
                <a:ea typeface="Arial"/>
                <a:cs typeface="Arial"/>
                <a:sym typeface="Arial"/>
                <a:rtl val="0"/>
              </a:rPr>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dirty="0">
                <a:solidFill>
                  <a:schemeClr val="lt1"/>
                </a:solidFill>
                <a:latin typeface="Arial"/>
                <a:ea typeface="Arial"/>
                <a:cs typeface="Arial"/>
                <a:sym typeface="Arial"/>
                <a:rtl val="0"/>
              </a:rPr>
              <a:t>Interfacing with a Bluetooth module</a:t>
            </a:r>
          </a:p>
        </p:txBody>
      </p:sp>
      <p:grpSp>
        <p:nvGrpSpPr>
          <p:cNvPr id="72" name="Shape 72"/>
          <p:cNvGrpSpPr/>
          <p:nvPr/>
        </p:nvGrpSpPr>
        <p:grpSpPr>
          <a:xfrm>
            <a:off x="457200" y="1495424"/>
            <a:ext cx="6486524" cy="2997200"/>
            <a:chOff x="155575" y="-2438400"/>
            <a:chExt cx="9086748" cy="4658052"/>
          </a:xfrm>
        </p:grpSpPr>
        <p:pic>
          <p:nvPicPr>
            <p:cNvPr id="73" name="Shape 73"/>
            <p:cNvPicPr preferRelativeResize="0"/>
            <p:nvPr/>
          </p:nvPicPr>
          <p:blipFill rotWithShape="1">
            <a:blip r:embed="rId3">
              <a:alphaModFix/>
            </a:blip>
            <a:srcRect r="6837" b="8952"/>
            <a:stretch/>
          </p:blipFill>
          <p:spPr>
            <a:xfrm>
              <a:off x="155575" y="-2438400"/>
              <a:ext cx="9086747" cy="4630994"/>
            </a:xfrm>
            <a:prstGeom prst="rect">
              <a:avLst/>
            </a:prstGeom>
            <a:noFill/>
            <a:ln>
              <a:noFill/>
            </a:ln>
          </p:spPr>
        </p:pic>
        <p:sp>
          <p:nvSpPr>
            <p:cNvPr id="74" name="Shape 74"/>
            <p:cNvSpPr/>
            <p:nvPr/>
          </p:nvSpPr>
          <p:spPr>
            <a:xfrm>
              <a:off x="6695767" y="353961"/>
              <a:ext cx="2546555" cy="953728"/>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sp>
          <p:nvSpPr>
            <p:cNvPr id="75" name="Shape 75"/>
            <p:cNvSpPr/>
            <p:nvPr/>
          </p:nvSpPr>
          <p:spPr>
            <a:xfrm>
              <a:off x="6140244" y="1727200"/>
              <a:ext cx="2546555" cy="492452"/>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rtl val="0"/>
              </a:endParaRP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baseline="0">
                <a:solidFill>
                  <a:schemeClr val="lt1"/>
                </a:solidFill>
                <a:latin typeface="Arial"/>
                <a:ea typeface="Arial"/>
                <a:cs typeface="Arial"/>
                <a:sym typeface="Arial"/>
                <a:rtl val="0"/>
              </a:rPr>
              <a:t>Bluetooth S/W module</a:t>
            </a:r>
          </a:p>
        </p:txBody>
      </p:sp>
      <p:sp>
        <p:nvSpPr>
          <p:cNvPr id="81" name="Shape 81"/>
          <p:cNvSpPr txBox="1">
            <a:spLocks noGrp="1"/>
          </p:cNvSpPr>
          <p:nvPr>
            <p:ph type="body" idx="1"/>
          </p:nvPr>
        </p:nvSpPr>
        <p:spPr>
          <a:xfrm>
            <a:off x="457200" y="1200150"/>
            <a:ext cx="4690864" cy="3725698"/>
          </a:xfrm>
          <a:prstGeom prst="rect">
            <a:avLst/>
          </a:prstGeom>
          <a:noFill/>
          <a:ln>
            <a:noFill/>
          </a:ln>
        </p:spPr>
        <p:txBody>
          <a:bodyPr lIns="91425" tIns="91425" rIns="91425" bIns="91425" anchor="t" anchorCtr="0">
            <a:noAutofit/>
          </a:bodyPr>
          <a:lstStyle/>
          <a:p>
            <a:endParaRPr lang="en-US" sz="1100" dirty="0"/>
          </a:p>
          <a:p>
            <a:r>
              <a:rPr lang="en-US" sz="1100" dirty="0"/>
              <a:t>/*** Bluetooth Module Interface ****/</a:t>
            </a:r>
          </a:p>
          <a:p>
            <a:endParaRPr lang="en-US" sz="1100" dirty="0"/>
          </a:p>
          <a:p>
            <a:r>
              <a:rPr lang="en-US" sz="1100" dirty="0"/>
              <a:t>#include &lt;</a:t>
            </a:r>
            <a:r>
              <a:rPr lang="en-US" sz="1100" dirty="0" err="1"/>
              <a:t>SoftwareSerial.h</a:t>
            </a:r>
            <a:r>
              <a:rPr lang="en-US" sz="1100" dirty="0"/>
              <a:t>&gt;</a:t>
            </a:r>
          </a:p>
          <a:p>
            <a:r>
              <a:rPr lang="en-US" sz="1100" dirty="0" err="1"/>
              <a:t>SoftwareSerial</a:t>
            </a:r>
            <a:r>
              <a:rPr lang="en-US" sz="1100" dirty="0"/>
              <a:t> </a:t>
            </a:r>
            <a:r>
              <a:rPr lang="en-US" sz="1100" dirty="0" err="1"/>
              <a:t>mySerial</a:t>
            </a:r>
            <a:r>
              <a:rPr lang="en-US" sz="1100" dirty="0"/>
              <a:t>(2, 3); // RX, TX</a:t>
            </a:r>
          </a:p>
          <a:p>
            <a:endParaRPr lang="en-US" sz="1100" dirty="0"/>
          </a:p>
          <a:p>
            <a:r>
              <a:rPr lang="en-US" sz="1100" dirty="0"/>
              <a:t>// the setup function runs once </a:t>
            </a:r>
            <a:r>
              <a:rPr lang="en-US" sz="1100" dirty="0" smtClean="0"/>
              <a:t>when</a:t>
            </a:r>
          </a:p>
          <a:p>
            <a:r>
              <a:rPr lang="en-US" sz="1100" dirty="0" smtClean="0"/>
              <a:t>// </a:t>
            </a:r>
            <a:r>
              <a:rPr lang="en-US" sz="1100" dirty="0"/>
              <a:t>you press reset or power the board</a:t>
            </a:r>
          </a:p>
          <a:p>
            <a:r>
              <a:rPr lang="en-US" sz="1100" dirty="0"/>
              <a:t>void setup()</a:t>
            </a:r>
          </a:p>
          <a:p>
            <a:r>
              <a:rPr lang="en-US" sz="1100" dirty="0"/>
              <a:t>{</a:t>
            </a:r>
          </a:p>
          <a:p>
            <a:r>
              <a:rPr lang="en-US" sz="1100" dirty="0" err="1"/>
              <a:t>Serial.begin</a:t>
            </a:r>
            <a:r>
              <a:rPr lang="en-US" sz="1100" dirty="0"/>
              <a:t>(9600);</a:t>
            </a:r>
          </a:p>
          <a:p>
            <a:r>
              <a:rPr lang="en-US" sz="1100" dirty="0"/>
              <a:t>while(!Serial)</a:t>
            </a:r>
          </a:p>
          <a:p>
            <a:r>
              <a:rPr lang="en-US" sz="1100" dirty="0"/>
              <a:t> {</a:t>
            </a:r>
          </a:p>
          <a:p>
            <a:r>
              <a:rPr lang="en-US" sz="1100" dirty="0"/>
              <a:t> ;// wait for serial port to connect. Needed for Leonardo only</a:t>
            </a:r>
          </a:p>
          <a:p>
            <a:r>
              <a:rPr lang="en-US" sz="1100" dirty="0"/>
              <a:t> }</a:t>
            </a:r>
          </a:p>
          <a:p>
            <a:endParaRPr lang="en-US" sz="1100" dirty="0"/>
          </a:p>
          <a:p>
            <a:endParaRPr lang="en-US" sz="1100" dirty="0"/>
          </a:p>
          <a:p>
            <a:r>
              <a:rPr lang="en-US" sz="1100" dirty="0"/>
              <a:t>// set the data rate for the </a:t>
            </a:r>
            <a:r>
              <a:rPr lang="en-US" sz="1100" dirty="0" err="1"/>
              <a:t>SoftwareSerial</a:t>
            </a:r>
            <a:r>
              <a:rPr lang="en-US" sz="1100" dirty="0"/>
              <a:t> port</a:t>
            </a:r>
          </a:p>
          <a:p>
            <a:r>
              <a:rPr lang="en-US" sz="1100" dirty="0" err="1"/>
              <a:t>mySerial.begin</a:t>
            </a:r>
            <a:r>
              <a:rPr lang="en-US" sz="1100" dirty="0"/>
              <a:t>(9600);</a:t>
            </a:r>
          </a:p>
          <a:p>
            <a:r>
              <a:rPr lang="en-US" sz="1100" dirty="0" err="1"/>
              <a:t>mySerial.println</a:t>
            </a:r>
            <a:r>
              <a:rPr lang="en-US" sz="1100" dirty="0"/>
              <a:t>("Hello, world?");</a:t>
            </a:r>
          </a:p>
          <a:p>
            <a:r>
              <a:rPr lang="en-US" sz="1100" dirty="0" smtClean="0"/>
              <a:t>}</a:t>
            </a:r>
            <a:endParaRPr lang="en-US" sz="1100" dirty="0"/>
          </a:p>
        </p:txBody>
      </p:sp>
      <p:sp>
        <p:nvSpPr>
          <p:cNvPr id="2" name="TextBox 1"/>
          <p:cNvSpPr txBox="1"/>
          <p:nvPr/>
        </p:nvSpPr>
        <p:spPr>
          <a:xfrm>
            <a:off x="4427984" y="1203598"/>
            <a:ext cx="4543231" cy="3985706"/>
          </a:xfrm>
          <a:prstGeom prst="rect">
            <a:avLst/>
          </a:prstGeom>
          <a:noFill/>
        </p:spPr>
        <p:txBody>
          <a:bodyPr wrap="none" rtlCol="0">
            <a:spAutoFit/>
          </a:bodyPr>
          <a:lstStyle/>
          <a:p>
            <a:r>
              <a:rPr lang="en-US" sz="1100" dirty="0" smtClean="0"/>
              <a:t>// </a:t>
            </a:r>
            <a:r>
              <a:rPr lang="en-US" sz="1100" dirty="0"/>
              <a:t>the loop function runs over and over again until power down or reset</a:t>
            </a:r>
          </a:p>
          <a:p>
            <a:r>
              <a:rPr lang="en-US" sz="1100" dirty="0"/>
              <a:t>void loop() </a:t>
            </a:r>
          </a:p>
          <a:p>
            <a:r>
              <a:rPr lang="en-US" sz="1100" dirty="0"/>
              <a:t>{</a:t>
            </a:r>
          </a:p>
          <a:p>
            <a:r>
              <a:rPr lang="en-US" sz="1100" dirty="0" err="1"/>
              <a:t>int</a:t>
            </a:r>
            <a:r>
              <a:rPr lang="en-US" sz="1100" dirty="0"/>
              <a:t> </a:t>
            </a:r>
            <a:r>
              <a:rPr lang="en-US" sz="1100" dirty="0" err="1"/>
              <a:t>nByte</a:t>
            </a:r>
            <a:r>
              <a:rPr lang="en-US" sz="1100" dirty="0"/>
              <a:t> = 0</a:t>
            </a:r>
            <a:r>
              <a:rPr lang="en-US" sz="1100" dirty="0" smtClean="0"/>
              <a:t>;</a:t>
            </a:r>
            <a:endParaRPr lang="en-US" sz="1100" dirty="0"/>
          </a:p>
          <a:p>
            <a:r>
              <a:rPr lang="en-US" sz="1100" dirty="0"/>
              <a:t>if(</a:t>
            </a:r>
            <a:r>
              <a:rPr lang="en-US" sz="1100" dirty="0" err="1"/>
              <a:t>Serial.available</a:t>
            </a:r>
            <a:r>
              <a:rPr lang="en-US" sz="1100" dirty="0"/>
              <a:t>())</a:t>
            </a:r>
          </a:p>
          <a:p>
            <a:r>
              <a:rPr lang="en-US" sz="1100" dirty="0"/>
              <a:t>{</a:t>
            </a:r>
          </a:p>
          <a:p>
            <a:r>
              <a:rPr lang="en-US" sz="1100" dirty="0" err="1"/>
              <a:t>nByte</a:t>
            </a:r>
            <a:r>
              <a:rPr lang="en-US" sz="1100" dirty="0"/>
              <a:t> = </a:t>
            </a:r>
            <a:r>
              <a:rPr lang="en-US" sz="1100" dirty="0" err="1"/>
              <a:t>Serial.read</a:t>
            </a:r>
            <a:r>
              <a:rPr lang="en-US" sz="1100" dirty="0" smtClean="0"/>
              <a:t>();</a:t>
            </a:r>
            <a:endParaRPr lang="en-US" sz="1100" dirty="0"/>
          </a:p>
          <a:p>
            <a:r>
              <a:rPr lang="en-US" sz="1100" dirty="0" err="1"/>
              <a:t>Serial.print</a:t>
            </a:r>
            <a:r>
              <a:rPr lang="en-US" sz="1100" dirty="0"/>
              <a:t>("Byte: "); </a:t>
            </a:r>
            <a:r>
              <a:rPr lang="en-US" sz="1100" dirty="0" err="1" smtClean="0"/>
              <a:t>Serial.println</a:t>
            </a:r>
            <a:r>
              <a:rPr lang="en-US" sz="1100" dirty="0" smtClean="0"/>
              <a:t>(</a:t>
            </a:r>
            <a:r>
              <a:rPr lang="en-US" sz="1100" dirty="0" err="1" smtClean="0"/>
              <a:t>nByte</a:t>
            </a:r>
            <a:r>
              <a:rPr lang="en-US" sz="1100" dirty="0"/>
              <a:t>); </a:t>
            </a:r>
            <a:r>
              <a:rPr lang="en-US" sz="1100" dirty="0" err="1"/>
              <a:t>Serial.print</a:t>
            </a:r>
            <a:r>
              <a:rPr lang="en-US" sz="1100" dirty="0" smtClean="0"/>
              <a:t>("");</a:t>
            </a:r>
            <a:endParaRPr lang="en-US" sz="1100" dirty="0"/>
          </a:p>
          <a:p>
            <a:r>
              <a:rPr lang="en-US" sz="1100" dirty="0" err="1"/>
              <a:t>int</a:t>
            </a:r>
            <a:r>
              <a:rPr lang="en-US" sz="1100" dirty="0"/>
              <a:t> </a:t>
            </a:r>
            <a:r>
              <a:rPr lang="en-US" sz="1100" dirty="0" err="1"/>
              <a:t>nBluetooth</a:t>
            </a:r>
            <a:r>
              <a:rPr lang="en-US" sz="1100" dirty="0"/>
              <a:t> = </a:t>
            </a:r>
            <a:r>
              <a:rPr lang="en-US" sz="1100" dirty="0" err="1"/>
              <a:t>mySerial.available</a:t>
            </a:r>
            <a:r>
              <a:rPr lang="en-US" sz="1100" dirty="0" smtClean="0"/>
              <a:t>();</a:t>
            </a:r>
            <a:endParaRPr lang="en-US" sz="1100" dirty="0"/>
          </a:p>
          <a:p>
            <a:r>
              <a:rPr lang="en-US" sz="1100" dirty="0" err="1"/>
              <a:t>Serial.print</a:t>
            </a:r>
            <a:r>
              <a:rPr lang="en-US" sz="1100" dirty="0"/>
              <a:t>("Bluetooth: "); </a:t>
            </a:r>
            <a:r>
              <a:rPr lang="en-US" sz="1100" dirty="0" err="1" smtClean="0"/>
              <a:t>Serial.println</a:t>
            </a:r>
            <a:r>
              <a:rPr lang="en-US" sz="1100" dirty="0" smtClean="0"/>
              <a:t>(</a:t>
            </a:r>
            <a:r>
              <a:rPr lang="en-US" sz="1100" dirty="0" err="1" smtClean="0"/>
              <a:t>nBluetooth</a:t>
            </a:r>
            <a:r>
              <a:rPr lang="en-US" sz="1100" dirty="0"/>
              <a:t>); </a:t>
            </a:r>
            <a:r>
              <a:rPr lang="en-US" sz="1100" dirty="0" err="1"/>
              <a:t>Serial.print</a:t>
            </a:r>
            <a:r>
              <a:rPr lang="en-US" sz="1100" dirty="0" smtClean="0"/>
              <a:t>("");</a:t>
            </a:r>
            <a:endParaRPr lang="en-US" sz="1100" dirty="0"/>
          </a:p>
          <a:p>
            <a:r>
              <a:rPr lang="en-US" sz="1100" dirty="0"/>
              <a:t>if(</a:t>
            </a:r>
            <a:r>
              <a:rPr lang="en-US" sz="1100" dirty="0" err="1"/>
              <a:t>nBluetooth</a:t>
            </a:r>
            <a:r>
              <a:rPr lang="en-US" sz="1100" dirty="0"/>
              <a:t> &gt; 0)</a:t>
            </a:r>
          </a:p>
          <a:p>
            <a:r>
              <a:rPr lang="en-US" sz="1100" dirty="0"/>
              <a:t>{</a:t>
            </a:r>
          </a:p>
          <a:p>
            <a:r>
              <a:rPr lang="en-US" sz="1100" dirty="0" err="1"/>
              <a:t>mySerial.write</a:t>
            </a:r>
            <a:r>
              <a:rPr lang="en-US" sz="1100" dirty="0"/>
              <a:t>(</a:t>
            </a:r>
            <a:r>
              <a:rPr lang="en-US" sz="1100" dirty="0" err="1"/>
              <a:t>nByte</a:t>
            </a:r>
            <a:r>
              <a:rPr lang="en-US" sz="1100" dirty="0"/>
              <a:t>);</a:t>
            </a:r>
          </a:p>
          <a:p>
            <a:r>
              <a:rPr lang="en-US" sz="1100" dirty="0"/>
              <a:t>if(</a:t>
            </a:r>
            <a:r>
              <a:rPr lang="en-US" sz="1100" dirty="0" err="1"/>
              <a:t>nByte</a:t>
            </a:r>
            <a:r>
              <a:rPr lang="en-US" sz="1100" dirty="0"/>
              <a:t> &gt; 0)</a:t>
            </a:r>
          </a:p>
          <a:p>
            <a:r>
              <a:rPr lang="en-US" sz="1100" dirty="0"/>
              <a:t>{</a:t>
            </a:r>
          </a:p>
          <a:p>
            <a:r>
              <a:rPr lang="en-US" sz="1100" dirty="0" err="1"/>
              <a:t>Serial.write</a:t>
            </a:r>
            <a:r>
              <a:rPr lang="en-US" sz="1100" dirty="0"/>
              <a:t>(</a:t>
            </a:r>
            <a:r>
              <a:rPr lang="en-US" sz="1100" dirty="0" err="1"/>
              <a:t>nByte</a:t>
            </a:r>
            <a:r>
              <a:rPr lang="en-US" sz="1100" dirty="0" smtClean="0"/>
              <a:t>); </a:t>
            </a:r>
            <a:r>
              <a:rPr lang="en-US" sz="1100" dirty="0" err="1" smtClean="0"/>
              <a:t>Serial.print</a:t>
            </a:r>
            <a:r>
              <a:rPr lang="en-US" sz="1100" dirty="0"/>
              <a:t>("Data Send to Bluetooth: ");</a:t>
            </a:r>
          </a:p>
          <a:p>
            <a:r>
              <a:rPr lang="en-US" sz="1100" dirty="0" err="1"/>
              <a:t>Serial.println</a:t>
            </a:r>
            <a:r>
              <a:rPr lang="en-US" sz="1100" dirty="0"/>
              <a:t>(</a:t>
            </a:r>
            <a:r>
              <a:rPr lang="en-US" sz="1100" dirty="0" err="1"/>
              <a:t>nByte</a:t>
            </a:r>
            <a:r>
              <a:rPr lang="en-US" sz="1100" dirty="0"/>
              <a:t>); </a:t>
            </a:r>
            <a:r>
              <a:rPr lang="en-US" sz="1100" dirty="0" err="1"/>
              <a:t>Serial.print</a:t>
            </a:r>
            <a:r>
              <a:rPr lang="en-US" sz="1100" dirty="0"/>
              <a:t>("");</a:t>
            </a:r>
          </a:p>
          <a:p>
            <a:r>
              <a:rPr lang="en-US" sz="1100" dirty="0"/>
              <a:t>}</a:t>
            </a:r>
          </a:p>
          <a:p>
            <a:r>
              <a:rPr lang="en-US" sz="1100" dirty="0" smtClean="0"/>
              <a:t>}</a:t>
            </a:r>
            <a:endParaRPr lang="en-US" sz="1100" dirty="0"/>
          </a:p>
          <a:p>
            <a:r>
              <a:rPr lang="en-US" sz="1100" dirty="0"/>
              <a:t>delay(100);</a:t>
            </a:r>
          </a:p>
          <a:p>
            <a:r>
              <a:rPr lang="en-US" sz="1100" dirty="0"/>
              <a:t>}</a:t>
            </a:r>
          </a:p>
          <a:p>
            <a:r>
              <a:rPr lang="en-US" sz="1100" dirty="0"/>
              <a:t>}</a:t>
            </a:r>
            <a:endParaRPr lang="en" sz="1100" dirty="0">
              <a:solidFill>
                <a:schemeClr val="dk1"/>
              </a:solidFill>
            </a:endParaRPr>
          </a:p>
          <a:p>
            <a:endParaRPr lang="en-US" sz="1100"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rPr>
              <a:t>Implementation</a:t>
            </a:r>
            <a:endParaRPr lang="en-US" sz="3200" dirty="0">
              <a:solidFill>
                <a:schemeClr val="bg1"/>
              </a:solidFill>
            </a:endParaRPr>
          </a:p>
        </p:txBody>
      </p:sp>
      <p:sp>
        <p:nvSpPr>
          <p:cNvPr id="3" name="Text Placeholder 2"/>
          <p:cNvSpPr>
            <a:spLocks noGrp="1"/>
          </p:cNvSpPr>
          <p:nvPr>
            <p:ph type="body" idx="1"/>
          </p:nvPr>
        </p:nvSpPr>
        <p:spPr/>
        <p:txBody>
          <a:bodyPr/>
          <a:lstStyle/>
          <a:p>
            <a:r>
              <a:rPr lang="en-US" dirty="0" smtClean="0"/>
              <a:t>Environment:</a:t>
            </a:r>
          </a:p>
          <a:p>
            <a:r>
              <a:rPr lang="en-US" dirty="0"/>
              <a:t> </a:t>
            </a:r>
            <a:r>
              <a:rPr lang="en-US" dirty="0" smtClean="0"/>
              <a:t>- </a:t>
            </a:r>
            <a:r>
              <a:rPr lang="en-US" dirty="0" err="1" smtClean="0"/>
              <a:t>Arduino</a:t>
            </a:r>
            <a:r>
              <a:rPr lang="en-US" dirty="0" smtClean="0"/>
              <a:t> EDI 1.6</a:t>
            </a:r>
          </a:p>
          <a:p>
            <a:r>
              <a:rPr lang="en-US" dirty="0"/>
              <a:t> - </a:t>
            </a:r>
            <a:r>
              <a:rPr lang="en-US" dirty="0" err="1" smtClean="0"/>
              <a:t>Arduino</a:t>
            </a:r>
            <a:r>
              <a:rPr lang="en-US" dirty="0" smtClean="0"/>
              <a:t> </a:t>
            </a:r>
            <a:r>
              <a:rPr lang="en-US" dirty="0"/>
              <a:t>debugger visual micro (</a:t>
            </a:r>
            <a:r>
              <a:rPr lang="en-US" dirty="0">
                <a:hlinkClick r:id="rId2"/>
              </a:rPr>
              <a:t>http://www.visualmicro.com</a:t>
            </a:r>
            <a:r>
              <a:rPr lang="en-US" dirty="0" smtClean="0">
                <a:hlinkClick r:id="rId2"/>
              </a:rPr>
              <a:t>/</a:t>
            </a:r>
            <a:r>
              <a:rPr lang="en-US" dirty="0" smtClean="0"/>
              <a:t>)</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873"/>
          <a:stretch/>
        </p:blipFill>
        <p:spPr bwMode="auto">
          <a:xfrm>
            <a:off x="539552" y="2233738"/>
            <a:ext cx="4600511" cy="2409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52843" y="3642408"/>
            <a:ext cx="2605200" cy="400110"/>
          </a:xfrm>
          <a:prstGeom prst="rect">
            <a:avLst/>
          </a:prstGeom>
          <a:noFill/>
        </p:spPr>
        <p:txBody>
          <a:bodyPr wrap="none" rtlCol="0">
            <a:spAutoFit/>
          </a:bodyPr>
          <a:lstStyle/>
          <a:p>
            <a:r>
              <a:rPr lang="en-US" sz="2000" b="1" dirty="0" smtClean="0">
                <a:solidFill>
                  <a:srgbClr val="FF0000"/>
                </a:solidFill>
              </a:rPr>
              <a:t>Serial Test Program</a:t>
            </a:r>
            <a:endParaRPr lang="en-US" sz="2000" b="1" dirty="0">
              <a:solidFill>
                <a:srgbClr val="FF0000"/>
              </a:solidFill>
            </a:endParaRPr>
          </a:p>
        </p:txBody>
      </p:sp>
      <p:pic>
        <p:nvPicPr>
          <p:cNvPr id="1027" name="Picture 3" descr="D:\Mik_dev\Arduino\20150705_131614 - 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427734"/>
            <a:ext cx="2880320" cy="21596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08738" y="2681858"/>
            <a:ext cx="216024" cy="1440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54174" y="2079848"/>
            <a:ext cx="1725152" cy="24622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000" dirty="0" smtClean="0"/>
              <a:t>Transfer/Receiver Indicator</a:t>
            </a:r>
            <a:endParaRPr lang="en-US" sz="1000" dirty="0"/>
          </a:p>
        </p:txBody>
      </p:sp>
      <p:cxnSp>
        <p:nvCxnSpPr>
          <p:cNvPr id="8" name="Straight Arrow Connector 7"/>
          <p:cNvCxnSpPr>
            <a:stCxn id="6" idx="2"/>
            <a:endCxn id="5" idx="0"/>
          </p:cNvCxnSpPr>
          <p:nvPr/>
        </p:nvCxnSpPr>
        <p:spPr>
          <a:xfrm>
            <a:off x="7316750" y="2326069"/>
            <a:ext cx="0" cy="355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61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000" b="1" dirty="0">
                <a:solidFill>
                  <a:schemeClr val="lt1"/>
                </a:solidFill>
              </a:rPr>
              <a:t>Bluetooth </a:t>
            </a:r>
            <a:r>
              <a:rPr lang="en" sz="3000" b="1" dirty="0" smtClean="0">
                <a:solidFill>
                  <a:schemeClr val="lt1"/>
                </a:solidFill>
              </a:rPr>
              <a:t>module implementation</a:t>
            </a:r>
            <a:endParaRPr lang="en-US" sz="3000" dirty="0"/>
          </a:p>
        </p:txBody>
      </p:sp>
      <p:sp>
        <p:nvSpPr>
          <p:cNvPr id="3" name="Text Placeholder 2"/>
          <p:cNvSpPr>
            <a:spLocks noGrp="1"/>
          </p:cNvSpPr>
          <p:nvPr>
            <p:ph type="body" idx="1"/>
          </p:nvPr>
        </p:nvSpPr>
        <p:spPr/>
        <p:txBody>
          <a:bodyPr/>
          <a:lstStyle/>
          <a:p>
            <a:r>
              <a:rPr lang="en-US" dirty="0" smtClean="0"/>
              <a:t>H/W :</a:t>
            </a:r>
          </a:p>
          <a:p>
            <a:r>
              <a:rPr lang="en-US" dirty="0"/>
              <a:t> </a:t>
            </a:r>
            <a:r>
              <a:rPr lang="en-US" dirty="0" smtClean="0"/>
              <a:t> - Used pins: DIO 3 – </a:t>
            </a:r>
            <a:r>
              <a:rPr lang="en-US" dirty="0" err="1" smtClean="0"/>
              <a:t>Tx</a:t>
            </a:r>
            <a:r>
              <a:rPr lang="en-US" dirty="0" smtClean="0"/>
              <a:t> , DIO 2 – Rx </a:t>
            </a:r>
          </a:p>
          <a:p>
            <a:endParaRPr lang="en-US" dirty="0"/>
          </a:p>
          <a:p>
            <a:r>
              <a:rPr lang="en-US" dirty="0" smtClean="0"/>
              <a:t>Operation: On an Android phone (used Note 3 with Lollipop): </a:t>
            </a:r>
          </a:p>
          <a:p>
            <a:r>
              <a:rPr lang="en-US" dirty="0"/>
              <a:t> </a:t>
            </a:r>
            <a:r>
              <a:rPr lang="en-US" dirty="0" smtClean="0"/>
              <a:t>  - </a:t>
            </a:r>
            <a:r>
              <a:rPr lang="en-US" dirty="0" err="1" smtClean="0"/>
              <a:t>BlueSerail</a:t>
            </a:r>
            <a:r>
              <a:rPr lang="en-US" dirty="0" smtClean="0"/>
              <a:t> Beta</a:t>
            </a:r>
          </a:p>
          <a:p>
            <a:r>
              <a:rPr lang="en-US" dirty="0"/>
              <a:t> </a:t>
            </a:r>
            <a:r>
              <a:rPr lang="en-US" dirty="0" smtClean="0"/>
              <a:t>  - Search for </a:t>
            </a:r>
            <a:r>
              <a:rPr lang="en-US" dirty="0"/>
              <a:t>Bluetooth device, </a:t>
            </a:r>
            <a:r>
              <a:rPr lang="en-US" dirty="0" smtClean="0"/>
              <a:t>HC-06 appears, pair it with 1234 code.</a:t>
            </a:r>
            <a:endParaRPr lang="en-US" dirty="0"/>
          </a:p>
        </p:txBody>
      </p:sp>
    </p:spTree>
    <p:extLst>
      <p:ext uri="{BB962C8B-B14F-4D97-AF65-F5344CB8AC3E}">
        <p14:creationId xmlns:p14="http://schemas.microsoft.com/office/powerpoint/2010/main" val="1570764465"/>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TotalTime>
  <Words>1640</Words>
  <Application>Microsoft Office PowerPoint</Application>
  <PresentationFormat>On-screen Show (16:9)</PresentationFormat>
  <Paragraphs>349</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Arimo</vt:lpstr>
      <vt:lpstr>Arial</vt:lpstr>
      <vt:lpstr>Times New Roman</vt:lpstr>
      <vt:lpstr>biz</vt:lpstr>
      <vt:lpstr>SpineX</vt:lpstr>
      <vt:lpstr>Content</vt:lpstr>
      <vt:lpstr>Objectives of SpineX</vt:lpstr>
      <vt:lpstr>Technical notes: Interfacing with Flex 4.5”</vt:lpstr>
      <vt:lpstr>Flex 4.5” S/W Module</vt:lpstr>
      <vt:lpstr>Interfacing with a Bluetooth module</vt:lpstr>
      <vt:lpstr>Bluetooth S/W module</vt:lpstr>
      <vt:lpstr>Implementation</vt:lpstr>
      <vt:lpstr>Bluetooth module implementation</vt:lpstr>
      <vt:lpstr>PowerPoint Presentation</vt:lpstr>
      <vt:lpstr>Orientation Sensor(MPU6050) Interface</vt:lpstr>
      <vt:lpstr>MPU6050 S/W Module</vt:lpstr>
      <vt:lpstr>Result notes</vt:lpstr>
      <vt:lpstr>Result notes</vt:lpstr>
      <vt:lpstr>Send data to Android phone  (MPU6050 data through Bluetooth)</vt:lpstr>
      <vt:lpstr>Source Code</vt:lpstr>
      <vt:lpstr>Source Code (cont…)</vt:lpstr>
      <vt:lpstr>Source Code (cont…)</vt:lpstr>
      <vt:lpstr>Source Code (cont…)</vt:lpstr>
      <vt:lpstr>References</vt:lpstr>
      <vt:lpstr>Problem List</vt:lpstr>
      <vt:lpstr>MPU6050 Calibration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SpineX</dc:title>
  <cp:lastModifiedBy>MIK</cp:lastModifiedBy>
  <cp:revision>28</cp:revision>
  <dcterms:modified xsi:type="dcterms:W3CDTF">2015-09-13T09:56:34Z</dcterms:modified>
</cp:coreProperties>
</file>