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7" r:id="rId3"/>
    <p:sldId id="257" r:id="rId4"/>
    <p:sldId id="262" r:id="rId5"/>
    <p:sldId id="277" r:id="rId6"/>
    <p:sldId id="271" r:id="rId7"/>
    <p:sldId id="272" r:id="rId8"/>
    <p:sldId id="273" r:id="rId9"/>
    <p:sldId id="274" r:id="rId10"/>
    <p:sldId id="275" r:id="rId11"/>
    <p:sldId id="276" r:id="rId12"/>
    <p:sldId id="263" r:id="rId13"/>
    <p:sldId id="264" r:id="rId14"/>
    <p:sldId id="265" r:id="rId15"/>
    <p:sldId id="266" r:id="rId16"/>
    <p:sldId id="267" r:id="rId17"/>
    <p:sldId id="268" r:id="rId18"/>
    <p:sldId id="269" r:id="rId19"/>
    <p:sldId id="270" r:id="rId20"/>
    <p:sldId id="278" r:id="rId21"/>
    <p:sldId id="279" r:id="rId22"/>
    <p:sldId id="280" r:id="rId23"/>
    <p:sldId id="281" r:id="rId24"/>
    <p:sldId id="282" r:id="rId25"/>
    <p:sldId id="283" r:id="rId26"/>
    <p:sldId id="284" r:id="rId27"/>
    <p:sldId id="285" r:id="rId28"/>
    <p:sldId id="286" r:id="rId29"/>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増野 正己" initials="増野" lastIdx="1" clrIdx="0">
    <p:extLst>
      <p:ext uri="{19B8F6BF-5375-455C-9EA6-DF929625EA0E}">
        <p15:presenceInfo xmlns:p15="http://schemas.microsoft.com/office/powerpoint/2012/main" userId="5ca7bd91ae179b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484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47"/>
    <p:restoredTop sz="94719"/>
  </p:normalViewPr>
  <p:slideViewPr>
    <p:cSldViewPr snapToGrid="0" showGuides="1">
      <p:cViewPr varScale="1">
        <p:scale>
          <a:sx n="183" d="100"/>
          <a:sy n="183" d="100"/>
        </p:scale>
        <p:origin x="216" y="49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3T10:06:26.186" idx="1">
    <p:pos x="10" y="10"/>
    <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438315E-853F-474F-A558-8AAF95E5A78F}" type="datetimeFigureOut">
              <a:rPr kumimoji="1" lang="ja-JP" altLang="en-US" smtClean="0"/>
              <a:t>2021/9/30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ED3C32-CDBD-466A-86AE-8E41769FE9A7}" type="slidenum">
              <a:rPr kumimoji="1" lang="ja-JP" altLang="en-US" smtClean="0"/>
              <a:t>‹#›</a:t>
            </a:fld>
            <a:endParaRPr kumimoji="1" lang="ja-JP" altLang="en-US"/>
          </a:p>
        </p:txBody>
      </p:sp>
    </p:spTree>
    <p:extLst>
      <p:ext uri="{BB962C8B-B14F-4D97-AF65-F5344CB8AC3E}">
        <p14:creationId xmlns:p14="http://schemas.microsoft.com/office/powerpoint/2010/main" val="2828261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38315E-853F-474F-A558-8AAF95E5A78F}" type="datetimeFigureOut">
              <a:rPr kumimoji="1" lang="ja-JP" altLang="en-US" smtClean="0"/>
              <a:t>2021/9/30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ED3C32-CDBD-466A-86AE-8E41769FE9A7}" type="slidenum">
              <a:rPr kumimoji="1" lang="ja-JP" altLang="en-US" smtClean="0"/>
              <a:t>‹#›</a:t>
            </a:fld>
            <a:endParaRPr kumimoji="1" lang="ja-JP" altLang="en-US"/>
          </a:p>
        </p:txBody>
      </p:sp>
    </p:spTree>
    <p:extLst>
      <p:ext uri="{BB962C8B-B14F-4D97-AF65-F5344CB8AC3E}">
        <p14:creationId xmlns:p14="http://schemas.microsoft.com/office/powerpoint/2010/main" val="906810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38315E-853F-474F-A558-8AAF95E5A78F}" type="datetimeFigureOut">
              <a:rPr kumimoji="1" lang="ja-JP" altLang="en-US" smtClean="0"/>
              <a:t>2021/9/30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ED3C32-CDBD-466A-86AE-8E41769FE9A7}" type="slidenum">
              <a:rPr kumimoji="1" lang="ja-JP" altLang="en-US" smtClean="0"/>
              <a:t>‹#›</a:t>
            </a:fld>
            <a:endParaRPr kumimoji="1" lang="ja-JP" altLang="en-US"/>
          </a:p>
        </p:txBody>
      </p:sp>
    </p:spTree>
    <p:extLst>
      <p:ext uri="{BB962C8B-B14F-4D97-AF65-F5344CB8AC3E}">
        <p14:creationId xmlns:p14="http://schemas.microsoft.com/office/powerpoint/2010/main" val="1857385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38315E-853F-474F-A558-8AAF95E5A78F}" type="datetimeFigureOut">
              <a:rPr kumimoji="1" lang="ja-JP" altLang="en-US" smtClean="0"/>
              <a:t>2021/9/30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ED3C32-CDBD-466A-86AE-8E41769FE9A7}" type="slidenum">
              <a:rPr kumimoji="1" lang="ja-JP" altLang="en-US" smtClean="0"/>
              <a:t>‹#›</a:t>
            </a:fld>
            <a:endParaRPr kumimoji="1" lang="ja-JP" altLang="en-US"/>
          </a:p>
        </p:txBody>
      </p:sp>
    </p:spTree>
    <p:extLst>
      <p:ext uri="{BB962C8B-B14F-4D97-AF65-F5344CB8AC3E}">
        <p14:creationId xmlns:p14="http://schemas.microsoft.com/office/powerpoint/2010/main" val="1587886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438315E-853F-474F-A558-8AAF95E5A78F}" type="datetimeFigureOut">
              <a:rPr kumimoji="1" lang="ja-JP" altLang="en-US" smtClean="0"/>
              <a:t>2021/9/30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ED3C32-CDBD-466A-86AE-8E41769FE9A7}" type="slidenum">
              <a:rPr kumimoji="1" lang="ja-JP" altLang="en-US" smtClean="0"/>
              <a:t>‹#›</a:t>
            </a:fld>
            <a:endParaRPr kumimoji="1" lang="ja-JP" altLang="en-US"/>
          </a:p>
        </p:txBody>
      </p:sp>
    </p:spTree>
    <p:extLst>
      <p:ext uri="{BB962C8B-B14F-4D97-AF65-F5344CB8AC3E}">
        <p14:creationId xmlns:p14="http://schemas.microsoft.com/office/powerpoint/2010/main" val="1844560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38315E-853F-474F-A558-8AAF95E5A78F}" type="datetimeFigureOut">
              <a:rPr kumimoji="1" lang="ja-JP" altLang="en-US" smtClean="0"/>
              <a:t>2021/9/30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BED3C32-CDBD-466A-86AE-8E41769FE9A7}" type="slidenum">
              <a:rPr kumimoji="1" lang="ja-JP" altLang="en-US" smtClean="0"/>
              <a:t>‹#›</a:t>
            </a:fld>
            <a:endParaRPr kumimoji="1" lang="ja-JP" altLang="en-US"/>
          </a:p>
        </p:txBody>
      </p:sp>
    </p:spTree>
    <p:extLst>
      <p:ext uri="{BB962C8B-B14F-4D97-AF65-F5344CB8AC3E}">
        <p14:creationId xmlns:p14="http://schemas.microsoft.com/office/powerpoint/2010/main" val="373447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438315E-853F-474F-A558-8AAF95E5A78F}" type="datetimeFigureOut">
              <a:rPr kumimoji="1" lang="ja-JP" altLang="en-US" smtClean="0"/>
              <a:t>2021/9/30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BED3C32-CDBD-466A-86AE-8E41769FE9A7}" type="slidenum">
              <a:rPr kumimoji="1" lang="ja-JP" altLang="en-US" smtClean="0"/>
              <a:t>‹#›</a:t>
            </a:fld>
            <a:endParaRPr kumimoji="1" lang="ja-JP" altLang="en-US"/>
          </a:p>
        </p:txBody>
      </p:sp>
    </p:spTree>
    <p:extLst>
      <p:ext uri="{BB962C8B-B14F-4D97-AF65-F5344CB8AC3E}">
        <p14:creationId xmlns:p14="http://schemas.microsoft.com/office/powerpoint/2010/main" val="287739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438315E-853F-474F-A558-8AAF95E5A78F}" type="datetimeFigureOut">
              <a:rPr kumimoji="1" lang="ja-JP" altLang="en-US" smtClean="0"/>
              <a:t>2021/9/30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BED3C32-CDBD-466A-86AE-8E41769FE9A7}" type="slidenum">
              <a:rPr kumimoji="1" lang="ja-JP" altLang="en-US" smtClean="0"/>
              <a:t>‹#›</a:t>
            </a:fld>
            <a:endParaRPr kumimoji="1" lang="ja-JP" altLang="en-US"/>
          </a:p>
        </p:txBody>
      </p:sp>
    </p:spTree>
    <p:extLst>
      <p:ext uri="{BB962C8B-B14F-4D97-AF65-F5344CB8AC3E}">
        <p14:creationId xmlns:p14="http://schemas.microsoft.com/office/powerpoint/2010/main" val="3928518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8315E-853F-474F-A558-8AAF95E5A78F}" type="datetimeFigureOut">
              <a:rPr kumimoji="1" lang="ja-JP" altLang="en-US" smtClean="0"/>
              <a:t>2021/9/30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BED3C32-CDBD-466A-86AE-8E41769FE9A7}" type="slidenum">
              <a:rPr kumimoji="1" lang="ja-JP" altLang="en-US" smtClean="0"/>
              <a:t>‹#›</a:t>
            </a:fld>
            <a:endParaRPr kumimoji="1" lang="ja-JP" altLang="en-US"/>
          </a:p>
        </p:txBody>
      </p:sp>
    </p:spTree>
    <p:extLst>
      <p:ext uri="{BB962C8B-B14F-4D97-AF65-F5344CB8AC3E}">
        <p14:creationId xmlns:p14="http://schemas.microsoft.com/office/powerpoint/2010/main" val="4200544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438315E-853F-474F-A558-8AAF95E5A78F}" type="datetimeFigureOut">
              <a:rPr kumimoji="1" lang="ja-JP" altLang="en-US" smtClean="0"/>
              <a:t>2021/9/30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BED3C32-CDBD-466A-86AE-8E41769FE9A7}" type="slidenum">
              <a:rPr kumimoji="1" lang="ja-JP" altLang="en-US" smtClean="0"/>
              <a:t>‹#›</a:t>
            </a:fld>
            <a:endParaRPr kumimoji="1" lang="ja-JP" altLang="en-US"/>
          </a:p>
        </p:txBody>
      </p:sp>
    </p:spTree>
    <p:extLst>
      <p:ext uri="{BB962C8B-B14F-4D97-AF65-F5344CB8AC3E}">
        <p14:creationId xmlns:p14="http://schemas.microsoft.com/office/powerpoint/2010/main" val="176986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438315E-853F-474F-A558-8AAF95E5A78F}" type="datetimeFigureOut">
              <a:rPr kumimoji="1" lang="ja-JP" altLang="en-US" smtClean="0"/>
              <a:t>2021/9/30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BED3C32-CDBD-466A-86AE-8E41769FE9A7}" type="slidenum">
              <a:rPr kumimoji="1" lang="ja-JP" altLang="en-US" smtClean="0"/>
              <a:t>‹#›</a:t>
            </a:fld>
            <a:endParaRPr kumimoji="1" lang="ja-JP" altLang="en-US"/>
          </a:p>
        </p:txBody>
      </p:sp>
    </p:spTree>
    <p:extLst>
      <p:ext uri="{BB962C8B-B14F-4D97-AF65-F5344CB8AC3E}">
        <p14:creationId xmlns:p14="http://schemas.microsoft.com/office/powerpoint/2010/main" val="3474542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8315E-853F-474F-A558-8AAF95E5A78F}" type="datetimeFigureOut">
              <a:rPr kumimoji="1" lang="ja-JP" altLang="en-US" smtClean="0"/>
              <a:t>2021/9/30</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ED3C32-CDBD-466A-86AE-8E41769FE9A7}" type="slidenum">
              <a:rPr kumimoji="1" lang="ja-JP" altLang="en-US" smtClean="0"/>
              <a:t>‹#›</a:t>
            </a:fld>
            <a:endParaRPr kumimoji="1" lang="ja-JP" altLang="en-US"/>
          </a:p>
        </p:txBody>
      </p:sp>
    </p:spTree>
    <p:extLst>
      <p:ext uri="{BB962C8B-B14F-4D97-AF65-F5344CB8AC3E}">
        <p14:creationId xmlns:p14="http://schemas.microsoft.com/office/powerpoint/2010/main" val="899752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D420006-3168-481A-8BC0-8B104B671F83}"/>
              </a:ext>
            </a:extLst>
          </p:cNvPr>
          <p:cNvSpPr txBox="1"/>
          <p:nvPr/>
        </p:nvSpPr>
        <p:spPr>
          <a:xfrm>
            <a:off x="253314" y="160638"/>
            <a:ext cx="2492990" cy="369332"/>
          </a:xfrm>
          <a:prstGeom prst="rect">
            <a:avLst/>
          </a:prstGeom>
          <a:noFill/>
        </p:spPr>
        <p:txBody>
          <a:bodyPr wrap="none" rtlCol="0">
            <a:spAutoFit/>
          </a:bodyPr>
          <a:lstStyle/>
          <a:p>
            <a:r>
              <a:rPr kumimoji="1" lang="ja-JP" altLang="en-US" dirty="0"/>
              <a:t>色による同定の考え方</a:t>
            </a:r>
          </a:p>
        </p:txBody>
      </p:sp>
      <p:sp>
        <p:nvSpPr>
          <p:cNvPr id="5" name="テキスト ボックス 4">
            <a:extLst>
              <a:ext uri="{FF2B5EF4-FFF2-40B4-BE49-F238E27FC236}">
                <a16:creationId xmlns:a16="http://schemas.microsoft.com/office/drawing/2014/main" id="{1D8F0A86-536A-498F-A8DB-B92FEDDB5DD0}"/>
              </a:ext>
            </a:extLst>
          </p:cNvPr>
          <p:cNvSpPr txBox="1"/>
          <p:nvPr/>
        </p:nvSpPr>
        <p:spPr>
          <a:xfrm>
            <a:off x="321276" y="532544"/>
            <a:ext cx="6032421" cy="276999"/>
          </a:xfrm>
          <a:prstGeom prst="rect">
            <a:avLst/>
          </a:prstGeom>
          <a:noFill/>
        </p:spPr>
        <p:txBody>
          <a:bodyPr wrap="none" rtlCol="0">
            <a:spAutoFit/>
          </a:bodyPr>
          <a:lstStyle/>
          <a:p>
            <a:r>
              <a:rPr kumimoji="1" lang="ja-JP" altLang="en-US" sz="1200" dirty="0"/>
              <a:t>条件：現場確認の際にカメラにより撮影された写真を使用して色による確認を行う。</a:t>
            </a:r>
          </a:p>
        </p:txBody>
      </p:sp>
      <p:sp>
        <p:nvSpPr>
          <p:cNvPr id="9" name="テキスト ボックス 8">
            <a:extLst>
              <a:ext uri="{FF2B5EF4-FFF2-40B4-BE49-F238E27FC236}">
                <a16:creationId xmlns:a16="http://schemas.microsoft.com/office/drawing/2014/main" id="{62C66324-DF13-432C-90B8-9394DF1AC6BC}"/>
              </a:ext>
            </a:extLst>
          </p:cNvPr>
          <p:cNvSpPr txBox="1"/>
          <p:nvPr/>
        </p:nvSpPr>
        <p:spPr>
          <a:xfrm>
            <a:off x="463379" y="1750785"/>
            <a:ext cx="7149906" cy="276999"/>
          </a:xfrm>
          <a:prstGeom prst="rect">
            <a:avLst/>
          </a:prstGeom>
          <a:noFill/>
        </p:spPr>
        <p:txBody>
          <a:bodyPr wrap="none" rtlCol="0">
            <a:spAutoFit/>
          </a:bodyPr>
          <a:lstStyle/>
          <a:p>
            <a:r>
              <a:rPr kumimoji="1" lang="en-US" altLang="ja-JP" sz="1200" dirty="0"/>
              <a:t>1</a:t>
            </a:r>
            <a:r>
              <a:rPr kumimoji="1" lang="ja-JP" altLang="en-US" sz="1200" dirty="0"/>
              <a:t>　カメラにより撮影された写真は、赤青緑（</a:t>
            </a:r>
            <a:r>
              <a:rPr kumimoji="1" lang="en-US" altLang="ja-JP" sz="1200" dirty="0"/>
              <a:t>RGB</a:t>
            </a:r>
            <a:r>
              <a:rPr kumimoji="1" lang="ja-JP" altLang="en-US" sz="1200" dirty="0"/>
              <a:t>）の各色の信号強度（</a:t>
            </a:r>
            <a:r>
              <a:rPr kumimoji="1" lang="en-US" altLang="ja-JP" sz="1200" dirty="0"/>
              <a:t>0</a:t>
            </a:r>
            <a:r>
              <a:rPr kumimoji="1" lang="ja-JP" altLang="en-US" sz="1200" dirty="0"/>
              <a:t>～</a:t>
            </a:r>
            <a:r>
              <a:rPr kumimoji="1" lang="en-US" altLang="ja-JP" sz="1200" dirty="0"/>
              <a:t>255</a:t>
            </a:r>
            <a:r>
              <a:rPr kumimoji="1" lang="ja-JP" altLang="en-US" sz="1200" dirty="0"/>
              <a:t>）により記録される。</a:t>
            </a:r>
          </a:p>
        </p:txBody>
      </p:sp>
      <p:pic>
        <p:nvPicPr>
          <p:cNvPr id="1032" name="Picture 8">
            <a:extLst>
              <a:ext uri="{FF2B5EF4-FFF2-40B4-BE49-F238E27FC236}">
                <a16:creationId xmlns:a16="http://schemas.microsoft.com/office/drawing/2014/main" id="{59973CD3-B215-4AA2-ABEE-F91F7DE603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08" b="51184"/>
          <a:stretch/>
        </p:blipFill>
        <p:spPr bwMode="auto">
          <a:xfrm>
            <a:off x="987011" y="2298309"/>
            <a:ext cx="4404905" cy="1413525"/>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0FC9D306-BFA4-4C81-A7B6-0C1C79ADDACB}"/>
              </a:ext>
            </a:extLst>
          </p:cNvPr>
          <p:cNvSpPr txBox="1"/>
          <p:nvPr/>
        </p:nvSpPr>
        <p:spPr>
          <a:xfrm>
            <a:off x="714285" y="4203518"/>
            <a:ext cx="3058124" cy="307777"/>
          </a:xfrm>
          <a:prstGeom prst="rect">
            <a:avLst/>
          </a:prstGeom>
          <a:noFill/>
        </p:spPr>
        <p:txBody>
          <a:bodyPr wrap="square">
            <a:spAutoFit/>
          </a:bodyPr>
          <a:lstStyle/>
          <a:p>
            <a:r>
              <a:rPr kumimoji="1" lang="ja-JP" altLang="en-US" sz="1400" dirty="0"/>
              <a:t>赤</a:t>
            </a:r>
            <a:r>
              <a:rPr kumimoji="1" lang="en-US" altLang="ja-JP" sz="1400" dirty="0"/>
              <a:t>256×</a:t>
            </a:r>
            <a:r>
              <a:rPr kumimoji="1" lang="ja-JP" altLang="en-US" sz="1400" dirty="0"/>
              <a:t>青</a:t>
            </a:r>
            <a:r>
              <a:rPr kumimoji="1" lang="en-US" altLang="ja-JP" sz="1400" dirty="0"/>
              <a:t>256×</a:t>
            </a:r>
            <a:r>
              <a:rPr kumimoji="1" lang="ja-JP" altLang="en-US" sz="1400" dirty="0"/>
              <a:t>緑</a:t>
            </a:r>
            <a:r>
              <a:rPr kumimoji="1" lang="en-US" altLang="ja-JP" sz="1400" dirty="0"/>
              <a:t>256</a:t>
            </a:r>
            <a:r>
              <a:rPr kumimoji="1" lang="ja-JP" altLang="en-US" sz="1400" dirty="0"/>
              <a:t>＝</a:t>
            </a:r>
            <a:r>
              <a:rPr kumimoji="1" lang="en-US" altLang="ja-JP" sz="1400" dirty="0"/>
              <a:t>1677</a:t>
            </a:r>
            <a:r>
              <a:rPr kumimoji="1" lang="ja-JP" altLang="en-US" sz="1400" dirty="0"/>
              <a:t>万色</a:t>
            </a:r>
            <a:endParaRPr lang="ja-JP" altLang="en-US" sz="1400" dirty="0"/>
          </a:p>
        </p:txBody>
      </p:sp>
      <p:pic>
        <p:nvPicPr>
          <p:cNvPr id="12" name="図 11">
            <a:extLst>
              <a:ext uri="{FF2B5EF4-FFF2-40B4-BE49-F238E27FC236}">
                <a16:creationId xmlns:a16="http://schemas.microsoft.com/office/drawing/2014/main" id="{D280D26D-893D-4095-82E1-E9E90168CF6B}"/>
              </a:ext>
            </a:extLst>
          </p:cNvPr>
          <p:cNvPicPr>
            <a:picLocks noChangeAspect="1"/>
          </p:cNvPicPr>
          <p:nvPr/>
        </p:nvPicPr>
        <p:blipFill rotWithShape="1">
          <a:blip r:embed="rId3"/>
          <a:srcRect l="2481" r="2195" b="2019"/>
          <a:stretch/>
        </p:blipFill>
        <p:spPr>
          <a:xfrm>
            <a:off x="827773" y="4889780"/>
            <a:ext cx="1388047" cy="1689711"/>
          </a:xfrm>
          <a:prstGeom prst="rect">
            <a:avLst/>
          </a:prstGeom>
        </p:spPr>
      </p:pic>
      <p:sp>
        <p:nvSpPr>
          <p:cNvPr id="15" name="思考の吹き出し: 雲形 14">
            <a:extLst>
              <a:ext uri="{FF2B5EF4-FFF2-40B4-BE49-F238E27FC236}">
                <a16:creationId xmlns:a16="http://schemas.microsoft.com/office/drawing/2014/main" id="{51240A5D-FF0D-416C-8198-B15036048F21}"/>
              </a:ext>
            </a:extLst>
          </p:cNvPr>
          <p:cNvSpPr/>
          <p:nvPr/>
        </p:nvSpPr>
        <p:spPr>
          <a:xfrm>
            <a:off x="3531654" y="4113772"/>
            <a:ext cx="919480" cy="501077"/>
          </a:xfrm>
          <a:prstGeom prst="cloudCallout">
            <a:avLst>
              <a:gd name="adj1" fmla="val -61165"/>
              <a:gd name="adj2" fmla="val -542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900" dirty="0">
                <a:solidFill>
                  <a:schemeClr val="tx1"/>
                </a:solidFill>
              </a:rPr>
              <a:t>いわゆる</a:t>
            </a:r>
            <a:endParaRPr kumimoji="1" lang="en-US" altLang="ja-JP" sz="900" dirty="0">
              <a:solidFill>
                <a:schemeClr val="tx1"/>
              </a:solidFill>
            </a:endParaRPr>
          </a:p>
          <a:p>
            <a:pPr algn="ctr"/>
            <a:r>
              <a:rPr kumimoji="1" lang="ja-JP" altLang="en-US" sz="900" dirty="0">
                <a:solidFill>
                  <a:schemeClr val="tx1"/>
                </a:solidFill>
              </a:rPr>
              <a:t>フルカラー</a:t>
            </a:r>
          </a:p>
        </p:txBody>
      </p:sp>
      <p:cxnSp>
        <p:nvCxnSpPr>
          <p:cNvPr id="18" name="直線矢印コネクタ 17">
            <a:extLst>
              <a:ext uri="{FF2B5EF4-FFF2-40B4-BE49-F238E27FC236}">
                <a16:creationId xmlns:a16="http://schemas.microsoft.com/office/drawing/2014/main" id="{BA81AB7E-EF81-4A59-BEC4-308D1C92E818}"/>
              </a:ext>
            </a:extLst>
          </p:cNvPr>
          <p:cNvCxnSpPr>
            <a:cxnSpLocks/>
          </p:cNvCxnSpPr>
          <p:nvPr/>
        </p:nvCxnSpPr>
        <p:spPr>
          <a:xfrm flipH="1">
            <a:off x="1393877" y="5386785"/>
            <a:ext cx="1207803" cy="4470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2" name="テキスト ボックス 21">
            <a:extLst>
              <a:ext uri="{FF2B5EF4-FFF2-40B4-BE49-F238E27FC236}">
                <a16:creationId xmlns:a16="http://schemas.microsoft.com/office/drawing/2014/main" id="{50F939C4-0B2D-4C07-A8EE-130970F70690}"/>
              </a:ext>
            </a:extLst>
          </p:cNvPr>
          <p:cNvSpPr txBox="1"/>
          <p:nvPr/>
        </p:nvSpPr>
        <p:spPr>
          <a:xfrm>
            <a:off x="2601680" y="5155952"/>
            <a:ext cx="1670600" cy="276999"/>
          </a:xfrm>
          <a:prstGeom prst="rect">
            <a:avLst/>
          </a:prstGeom>
          <a:noFill/>
        </p:spPr>
        <p:txBody>
          <a:bodyPr wrap="square">
            <a:spAutoFit/>
          </a:bodyPr>
          <a:lstStyle/>
          <a:p>
            <a:r>
              <a:rPr kumimoji="1" lang="en-US" altLang="ja-JP" sz="1200" dirty="0"/>
              <a:t>0</a:t>
            </a:r>
            <a:r>
              <a:rPr kumimoji="1" lang="ja-JP" altLang="en-US" sz="1200" dirty="0"/>
              <a:t>～</a:t>
            </a:r>
            <a:r>
              <a:rPr kumimoji="1" lang="en-US" altLang="ja-JP" sz="1200" dirty="0"/>
              <a:t>255</a:t>
            </a:r>
            <a:r>
              <a:rPr kumimoji="1" lang="ja-JP" altLang="en-US" sz="1200" dirty="0"/>
              <a:t> </a:t>
            </a:r>
            <a:r>
              <a:rPr lang="ja-JP" altLang="en-US" sz="1200" dirty="0"/>
              <a:t>→ </a:t>
            </a:r>
            <a:r>
              <a:rPr lang="en-US" altLang="ja-JP" sz="1200" dirty="0"/>
              <a:t>256</a:t>
            </a:r>
            <a:r>
              <a:rPr lang="ja-JP" altLang="en-US" sz="1200" dirty="0"/>
              <a:t>通り</a:t>
            </a:r>
          </a:p>
        </p:txBody>
      </p:sp>
      <p:sp>
        <p:nvSpPr>
          <p:cNvPr id="23" name="テキスト ボックス 22">
            <a:extLst>
              <a:ext uri="{FF2B5EF4-FFF2-40B4-BE49-F238E27FC236}">
                <a16:creationId xmlns:a16="http://schemas.microsoft.com/office/drawing/2014/main" id="{6FA99F5A-C8E9-4C77-9472-EF4C9AF6925B}"/>
              </a:ext>
            </a:extLst>
          </p:cNvPr>
          <p:cNvSpPr txBox="1"/>
          <p:nvPr/>
        </p:nvSpPr>
        <p:spPr>
          <a:xfrm>
            <a:off x="463379" y="3911130"/>
            <a:ext cx="5347939" cy="276999"/>
          </a:xfrm>
          <a:prstGeom prst="rect">
            <a:avLst/>
          </a:prstGeom>
          <a:noFill/>
        </p:spPr>
        <p:txBody>
          <a:bodyPr wrap="none" rtlCol="0">
            <a:spAutoFit/>
          </a:bodyPr>
          <a:lstStyle/>
          <a:p>
            <a:r>
              <a:rPr kumimoji="1" lang="en-US" altLang="ja-JP" sz="1200" dirty="0"/>
              <a:t>2</a:t>
            </a:r>
            <a:r>
              <a:rPr kumimoji="1" lang="ja-JP" altLang="en-US" sz="1200" dirty="0"/>
              <a:t>　記録された写真は、パソコン上では</a:t>
            </a:r>
            <a:r>
              <a:rPr kumimoji="1" lang="en-US" altLang="ja-JP" sz="1200" dirty="0"/>
              <a:t>1677</a:t>
            </a:r>
            <a:r>
              <a:rPr kumimoji="1" lang="ja-JP" altLang="en-US" sz="1200" dirty="0"/>
              <a:t>万色の階調にて表現される。</a:t>
            </a:r>
          </a:p>
        </p:txBody>
      </p:sp>
      <p:sp>
        <p:nvSpPr>
          <p:cNvPr id="21" name="矢印: 下 20">
            <a:extLst>
              <a:ext uri="{FF2B5EF4-FFF2-40B4-BE49-F238E27FC236}">
                <a16:creationId xmlns:a16="http://schemas.microsoft.com/office/drawing/2014/main" id="{259D4091-EF11-4173-9310-35DFA34C38B3}"/>
              </a:ext>
            </a:extLst>
          </p:cNvPr>
          <p:cNvSpPr/>
          <p:nvPr/>
        </p:nvSpPr>
        <p:spPr>
          <a:xfrm>
            <a:off x="1244600" y="4511295"/>
            <a:ext cx="149277" cy="3077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思考の吹き出し: 雲形 24">
            <a:extLst>
              <a:ext uri="{FF2B5EF4-FFF2-40B4-BE49-F238E27FC236}">
                <a16:creationId xmlns:a16="http://schemas.microsoft.com/office/drawing/2014/main" id="{8F1BEC2F-6026-4697-A2DF-C8A9C8AAD2CC}"/>
              </a:ext>
            </a:extLst>
          </p:cNvPr>
          <p:cNvSpPr/>
          <p:nvPr/>
        </p:nvSpPr>
        <p:spPr>
          <a:xfrm>
            <a:off x="2185368" y="4601041"/>
            <a:ext cx="1316860" cy="554911"/>
          </a:xfrm>
          <a:prstGeom prst="cloudCallout">
            <a:avLst>
              <a:gd name="adj1" fmla="val -57693"/>
              <a:gd name="adj2" fmla="val 23513"/>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900" dirty="0">
                <a:solidFill>
                  <a:schemeClr val="tx1"/>
                </a:solidFill>
              </a:rPr>
              <a:t>もう少しなじみのあるものでは</a:t>
            </a:r>
          </a:p>
        </p:txBody>
      </p:sp>
      <p:sp>
        <p:nvSpPr>
          <p:cNvPr id="26" name="テキスト ボックス 25">
            <a:extLst>
              <a:ext uri="{FF2B5EF4-FFF2-40B4-BE49-F238E27FC236}">
                <a16:creationId xmlns:a16="http://schemas.microsoft.com/office/drawing/2014/main" id="{1D8A3623-1595-41F9-B7BE-A91DE600F209}"/>
              </a:ext>
            </a:extLst>
          </p:cNvPr>
          <p:cNvSpPr txBox="1"/>
          <p:nvPr/>
        </p:nvSpPr>
        <p:spPr>
          <a:xfrm>
            <a:off x="549878" y="6563541"/>
            <a:ext cx="2051802" cy="230832"/>
          </a:xfrm>
          <a:prstGeom prst="rect">
            <a:avLst/>
          </a:prstGeom>
          <a:noFill/>
        </p:spPr>
        <p:txBody>
          <a:bodyPr wrap="square">
            <a:spAutoFit/>
          </a:bodyPr>
          <a:lstStyle/>
          <a:p>
            <a:pPr algn="ctr"/>
            <a:r>
              <a:rPr kumimoji="1" lang="ja-JP" altLang="en-US" sz="900" dirty="0"/>
              <a:t>パワーポイントの色指定（</a:t>
            </a:r>
            <a:r>
              <a:rPr kumimoji="1" lang="en-US" altLang="ja-JP" sz="900" dirty="0"/>
              <a:t>RGB</a:t>
            </a:r>
            <a:r>
              <a:rPr kumimoji="1" lang="ja-JP" altLang="en-US" sz="900" dirty="0"/>
              <a:t>）</a:t>
            </a:r>
            <a:endParaRPr lang="ja-JP" altLang="en-US" sz="900" dirty="0"/>
          </a:p>
        </p:txBody>
      </p:sp>
      <p:sp>
        <p:nvSpPr>
          <p:cNvPr id="27" name="テキスト ボックス 26">
            <a:extLst>
              <a:ext uri="{FF2B5EF4-FFF2-40B4-BE49-F238E27FC236}">
                <a16:creationId xmlns:a16="http://schemas.microsoft.com/office/drawing/2014/main" id="{F1AC8835-3242-41C4-A753-2A904B8A065D}"/>
              </a:ext>
            </a:extLst>
          </p:cNvPr>
          <p:cNvSpPr txBox="1"/>
          <p:nvPr/>
        </p:nvSpPr>
        <p:spPr>
          <a:xfrm>
            <a:off x="714285" y="873621"/>
            <a:ext cx="8664493"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sz="1200" dirty="0"/>
              <a:t>現場確認において撮影された写真は、</a:t>
            </a:r>
            <a:r>
              <a:rPr kumimoji="1" lang="ja-JP" altLang="en-US" sz="1200" u="sng" dirty="0"/>
              <a:t>撮影時の光源（太陽光、室内光、曇り空など）により、画像の暗さ、明るさ、鮮やかさなどが異なる</a:t>
            </a:r>
            <a:r>
              <a:rPr kumimoji="1" lang="ja-JP" altLang="en-US" sz="1200" dirty="0"/>
              <a:t>ため、従って撮影時の明るさ、色の鮮やかさと色相により色を表現する</a:t>
            </a:r>
            <a:r>
              <a:rPr kumimoji="1" lang="en-US" altLang="ja-JP" sz="1200" dirty="0"/>
              <a:t>HSL※</a:t>
            </a:r>
            <a:r>
              <a:rPr kumimoji="1" lang="ja-JP" altLang="en-US" sz="1200" dirty="0"/>
              <a:t>に変換しカラースモーク原液の写真と比較する。</a:t>
            </a:r>
          </a:p>
        </p:txBody>
      </p:sp>
      <p:sp>
        <p:nvSpPr>
          <p:cNvPr id="28" name="テキスト ボックス 27">
            <a:extLst>
              <a:ext uri="{FF2B5EF4-FFF2-40B4-BE49-F238E27FC236}">
                <a16:creationId xmlns:a16="http://schemas.microsoft.com/office/drawing/2014/main" id="{5E3A4558-5F23-40CC-9352-C688D0DCAA65}"/>
              </a:ext>
            </a:extLst>
          </p:cNvPr>
          <p:cNvSpPr txBox="1"/>
          <p:nvPr/>
        </p:nvSpPr>
        <p:spPr>
          <a:xfrm>
            <a:off x="6011562" y="1300624"/>
            <a:ext cx="3437159" cy="230832"/>
          </a:xfrm>
          <a:prstGeom prst="rect">
            <a:avLst/>
          </a:prstGeom>
          <a:noFill/>
        </p:spPr>
        <p:txBody>
          <a:bodyPr wrap="none" rtlCol="0">
            <a:spAutoFit/>
          </a:bodyPr>
          <a:lstStyle/>
          <a:p>
            <a:r>
              <a:rPr kumimoji="1" lang="en-US" altLang="ja-JP" sz="900" dirty="0"/>
              <a:t>※</a:t>
            </a:r>
            <a:r>
              <a:rPr kumimoji="1" lang="ja-JP" altLang="en-US" sz="900" dirty="0"/>
              <a:t>　</a:t>
            </a:r>
            <a:r>
              <a:rPr kumimoji="1" lang="en-US" altLang="ja-JP" sz="900" dirty="0"/>
              <a:t>HSL</a:t>
            </a:r>
            <a:r>
              <a:rPr kumimoji="1" lang="ja-JP" altLang="en-US" sz="900" dirty="0"/>
              <a:t>：</a:t>
            </a:r>
            <a:r>
              <a:rPr kumimoji="1" lang="en-US" altLang="ja-JP" sz="900" dirty="0"/>
              <a:t>Hue</a:t>
            </a:r>
            <a:r>
              <a:rPr kumimoji="1" lang="ja-JP" altLang="en-US" sz="900" dirty="0"/>
              <a:t>（色相）、</a:t>
            </a:r>
            <a:r>
              <a:rPr kumimoji="1" lang="en-US" altLang="ja-JP" sz="900" dirty="0"/>
              <a:t>Saturation</a:t>
            </a:r>
            <a:r>
              <a:rPr kumimoji="1" lang="ja-JP" altLang="en-US" sz="900" dirty="0"/>
              <a:t>（彩度）、</a:t>
            </a:r>
            <a:r>
              <a:rPr kumimoji="1" lang="en-US" altLang="ja-JP" sz="900" dirty="0"/>
              <a:t>Lightness</a:t>
            </a:r>
            <a:r>
              <a:rPr kumimoji="1" lang="ja-JP" altLang="en-US" sz="900" dirty="0"/>
              <a:t>（明度）</a:t>
            </a:r>
          </a:p>
        </p:txBody>
      </p:sp>
      <p:pic>
        <p:nvPicPr>
          <p:cNvPr id="29" name="図 28">
            <a:extLst>
              <a:ext uri="{FF2B5EF4-FFF2-40B4-BE49-F238E27FC236}">
                <a16:creationId xmlns:a16="http://schemas.microsoft.com/office/drawing/2014/main" id="{4C3FF322-AF62-400C-9C2B-60A3471283B5}"/>
              </a:ext>
            </a:extLst>
          </p:cNvPr>
          <p:cNvPicPr>
            <a:picLocks noChangeAspect="1"/>
          </p:cNvPicPr>
          <p:nvPr/>
        </p:nvPicPr>
        <p:blipFill rotWithShape="1">
          <a:blip r:embed="rId4"/>
          <a:srcRect l="1966" r="1960" b="1781"/>
          <a:stretch/>
        </p:blipFill>
        <p:spPr>
          <a:xfrm>
            <a:off x="6357987" y="4878496"/>
            <a:ext cx="1388047" cy="1680602"/>
          </a:xfrm>
          <a:prstGeom prst="rect">
            <a:avLst/>
          </a:prstGeom>
        </p:spPr>
      </p:pic>
      <p:sp>
        <p:nvSpPr>
          <p:cNvPr id="24" name="矢印: 右 23">
            <a:extLst>
              <a:ext uri="{FF2B5EF4-FFF2-40B4-BE49-F238E27FC236}">
                <a16:creationId xmlns:a16="http://schemas.microsoft.com/office/drawing/2014/main" id="{1BD82C6E-DD1A-4306-9924-0205D7983DBD}"/>
              </a:ext>
            </a:extLst>
          </p:cNvPr>
          <p:cNvSpPr/>
          <p:nvPr/>
        </p:nvSpPr>
        <p:spPr>
          <a:xfrm>
            <a:off x="4439169" y="5386785"/>
            <a:ext cx="432486" cy="400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1B2D1725-9577-4FF4-96A7-9B287A30764B}"/>
              </a:ext>
            </a:extLst>
          </p:cNvPr>
          <p:cNvSpPr txBox="1"/>
          <p:nvPr/>
        </p:nvSpPr>
        <p:spPr>
          <a:xfrm>
            <a:off x="3646387" y="5949708"/>
            <a:ext cx="2262158" cy="276999"/>
          </a:xfrm>
          <a:prstGeom prst="rect">
            <a:avLst/>
          </a:prstGeom>
          <a:noFill/>
        </p:spPr>
        <p:txBody>
          <a:bodyPr wrap="none" rtlCol="0">
            <a:spAutoFit/>
          </a:bodyPr>
          <a:lstStyle/>
          <a:p>
            <a:r>
              <a:rPr kumimoji="1" lang="ja-JP" altLang="en-US" sz="1200" dirty="0"/>
              <a:t>フルカラーを</a:t>
            </a:r>
            <a:r>
              <a:rPr kumimoji="1" lang="en-US" altLang="ja-JP" sz="1200" dirty="0"/>
              <a:t>HSL</a:t>
            </a:r>
            <a:r>
              <a:rPr kumimoji="1" lang="ja-JP" altLang="en-US" sz="1200" dirty="0"/>
              <a:t>にて表現可能</a:t>
            </a:r>
          </a:p>
        </p:txBody>
      </p:sp>
      <p:sp>
        <p:nvSpPr>
          <p:cNvPr id="32" name="テキスト ボックス 31">
            <a:extLst>
              <a:ext uri="{FF2B5EF4-FFF2-40B4-BE49-F238E27FC236}">
                <a16:creationId xmlns:a16="http://schemas.microsoft.com/office/drawing/2014/main" id="{9DE590C3-D367-4369-9EDF-39FA370BF58E}"/>
              </a:ext>
            </a:extLst>
          </p:cNvPr>
          <p:cNvSpPr txBox="1"/>
          <p:nvPr/>
        </p:nvSpPr>
        <p:spPr>
          <a:xfrm>
            <a:off x="6011562" y="6563541"/>
            <a:ext cx="2119184" cy="230832"/>
          </a:xfrm>
          <a:prstGeom prst="rect">
            <a:avLst/>
          </a:prstGeom>
          <a:noFill/>
        </p:spPr>
        <p:txBody>
          <a:bodyPr wrap="square">
            <a:spAutoFit/>
          </a:bodyPr>
          <a:lstStyle/>
          <a:p>
            <a:pPr algn="ctr"/>
            <a:r>
              <a:rPr kumimoji="1" lang="ja-JP" altLang="en-US" sz="900" dirty="0"/>
              <a:t>パワーポイントの色指定（</a:t>
            </a:r>
            <a:r>
              <a:rPr kumimoji="1" lang="en-US" altLang="ja-JP" sz="900" dirty="0"/>
              <a:t>HSL</a:t>
            </a:r>
            <a:r>
              <a:rPr kumimoji="1" lang="ja-JP" altLang="en-US" sz="900" dirty="0"/>
              <a:t>）</a:t>
            </a:r>
            <a:endParaRPr lang="ja-JP" altLang="en-US" sz="900" dirty="0"/>
          </a:p>
        </p:txBody>
      </p:sp>
      <p:sp>
        <p:nvSpPr>
          <p:cNvPr id="33" name="テキスト ボックス 32">
            <a:extLst>
              <a:ext uri="{FF2B5EF4-FFF2-40B4-BE49-F238E27FC236}">
                <a16:creationId xmlns:a16="http://schemas.microsoft.com/office/drawing/2014/main" id="{9C24F9B3-86B2-4E8C-BE9D-C95DDA1ABC63}"/>
              </a:ext>
            </a:extLst>
          </p:cNvPr>
          <p:cNvSpPr txBox="1"/>
          <p:nvPr/>
        </p:nvSpPr>
        <p:spPr>
          <a:xfrm>
            <a:off x="772200" y="2109129"/>
            <a:ext cx="2339102" cy="253916"/>
          </a:xfrm>
          <a:prstGeom prst="rect">
            <a:avLst/>
          </a:prstGeom>
          <a:noFill/>
        </p:spPr>
        <p:txBody>
          <a:bodyPr wrap="none" rtlCol="0">
            <a:spAutoFit/>
          </a:bodyPr>
          <a:lstStyle/>
          <a:p>
            <a:r>
              <a:rPr kumimoji="1" lang="ja-JP" altLang="en-US" sz="1050" dirty="0"/>
              <a:t>ベイヤーフィルターによる色の検出</a:t>
            </a:r>
          </a:p>
        </p:txBody>
      </p:sp>
      <p:sp>
        <p:nvSpPr>
          <p:cNvPr id="30" name="矢印: 右 29">
            <a:extLst>
              <a:ext uri="{FF2B5EF4-FFF2-40B4-BE49-F238E27FC236}">
                <a16:creationId xmlns:a16="http://schemas.microsoft.com/office/drawing/2014/main" id="{E77F0083-85B5-4F92-B68A-D598DF7BD415}"/>
              </a:ext>
            </a:extLst>
          </p:cNvPr>
          <p:cNvSpPr/>
          <p:nvPr/>
        </p:nvSpPr>
        <p:spPr>
          <a:xfrm rot="10800000">
            <a:off x="5442357" y="3042221"/>
            <a:ext cx="197142" cy="2928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8F2EE9C3-8776-4BA1-A5C4-97A925446D80}"/>
              </a:ext>
            </a:extLst>
          </p:cNvPr>
          <p:cNvSpPr txBox="1"/>
          <p:nvPr/>
        </p:nvSpPr>
        <p:spPr>
          <a:xfrm>
            <a:off x="5769528" y="3042221"/>
            <a:ext cx="3466750" cy="415498"/>
          </a:xfrm>
          <a:prstGeom prst="rect">
            <a:avLst/>
          </a:prstGeom>
          <a:noFill/>
        </p:spPr>
        <p:txBody>
          <a:bodyPr wrap="square" rtlCol="0">
            <a:spAutoFit/>
          </a:bodyPr>
          <a:lstStyle/>
          <a:p>
            <a:r>
              <a:rPr kumimoji="1" lang="ja-JP" altLang="en-US" sz="1050" dirty="0"/>
              <a:t>一部のカメラ（シグマ製</a:t>
            </a:r>
            <a:r>
              <a:rPr kumimoji="1" lang="en-US" altLang="ja-JP" sz="1050" dirty="0" err="1"/>
              <a:t>Foveon</a:t>
            </a:r>
            <a:r>
              <a:rPr kumimoji="1" lang="ja-JP" altLang="en-US" sz="1050" dirty="0"/>
              <a:t>センサーなど）を除きほとんどのカメラにて採用されている。</a:t>
            </a:r>
          </a:p>
        </p:txBody>
      </p:sp>
      <p:sp>
        <p:nvSpPr>
          <p:cNvPr id="34" name="楕円 33">
            <a:extLst>
              <a:ext uri="{FF2B5EF4-FFF2-40B4-BE49-F238E27FC236}">
                <a16:creationId xmlns:a16="http://schemas.microsoft.com/office/drawing/2014/main" id="{908BAA6C-67AE-46DF-AFC5-39C20C8F19BE}"/>
              </a:ext>
            </a:extLst>
          </p:cNvPr>
          <p:cNvSpPr/>
          <p:nvPr/>
        </p:nvSpPr>
        <p:spPr>
          <a:xfrm>
            <a:off x="6709144" y="5610305"/>
            <a:ext cx="631825" cy="27297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矢印コネクタ 36">
            <a:extLst>
              <a:ext uri="{FF2B5EF4-FFF2-40B4-BE49-F238E27FC236}">
                <a16:creationId xmlns:a16="http://schemas.microsoft.com/office/drawing/2014/main" id="{B6F7572B-C40D-457B-B0E9-901BD0E00AE9}"/>
              </a:ext>
            </a:extLst>
          </p:cNvPr>
          <p:cNvCxnSpPr>
            <a:cxnSpLocks/>
            <a:stCxn id="31" idx="3"/>
          </p:cNvCxnSpPr>
          <p:nvPr/>
        </p:nvCxnSpPr>
        <p:spPr>
          <a:xfrm flipV="1">
            <a:off x="5908545" y="5787660"/>
            <a:ext cx="800599" cy="30054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70321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234F3AE2-4FC5-7242-A5A1-537C6A123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9906000" cy="6604000"/>
          </a:xfrm>
          <a:prstGeom prst="rect">
            <a:avLst/>
          </a:prstGeom>
        </p:spPr>
      </p:pic>
    </p:spTree>
    <p:extLst>
      <p:ext uri="{BB962C8B-B14F-4D97-AF65-F5344CB8AC3E}">
        <p14:creationId xmlns:p14="http://schemas.microsoft.com/office/powerpoint/2010/main" val="1480232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98C53BC4-81F4-464F-87C4-B910A9BD2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9906000" cy="6604000"/>
          </a:xfrm>
          <a:prstGeom prst="rect">
            <a:avLst/>
          </a:prstGeom>
        </p:spPr>
      </p:pic>
    </p:spTree>
    <p:extLst>
      <p:ext uri="{BB962C8B-B14F-4D97-AF65-F5344CB8AC3E}">
        <p14:creationId xmlns:p14="http://schemas.microsoft.com/office/powerpoint/2010/main" val="4270782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FCDAE7DD-6404-3C45-80A1-EFE5183DE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9906000" cy="6604000"/>
          </a:xfrm>
          <a:prstGeom prst="rect">
            <a:avLst/>
          </a:prstGeom>
        </p:spPr>
      </p:pic>
    </p:spTree>
    <p:extLst>
      <p:ext uri="{BB962C8B-B14F-4D97-AF65-F5344CB8AC3E}">
        <p14:creationId xmlns:p14="http://schemas.microsoft.com/office/powerpoint/2010/main" val="3375786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6B9D73DD-FCE7-D143-B72B-B05EE543F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9906000" cy="6604000"/>
          </a:xfrm>
          <a:prstGeom prst="rect">
            <a:avLst/>
          </a:prstGeom>
        </p:spPr>
      </p:pic>
    </p:spTree>
    <p:extLst>
      <p:ext uri="{BB962C8B-B14F-4D97-AF65-F5344CB8AC3E}">
        <p14:creationId xmlns:p14="http://schemas.microsoft.com/office/powerpoint/2010/main" val="1621477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グラフ, 棒グラフ, ヒストグラム&#10;&#10;自動的に生成された説明">
            <a:extLst>
              <a:ext uri="{FF2B5EF4-FFF2-40B4-BE49-F238E27FC236}">
                <a16:creationId xmlns:a16="http://schemas.microsoft.com/office/drawing/2014/main" id="{E7343492-B47A-8143-9780-3D695C729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8842" y="75753"/>
            <a:ext cx="4547158" cy="3410369"/>
          </a:xfrm>
          <a:prstGeom prst="rect">
            <a:avLst/>
          </a:prstGeom>
        </p:spPr>
      </p:pic>
      <p:sp>
        <p:nvSpPr>
          <p:cNvPr id="12" name="正方形/長方形 11">
            <a:extLst>
              <a:ext uri="{FF2B5EF4-FFF2-40B4-BE49-F238E27FC236}">
                <a16:creationId xmlns:a16="http://schemas.microsoft.com/office/drawing/2014/main" id="{FA80F8AF-C6C3-4D41-B109-3B2B35064FCC}"/>
              </a:ext>
            </a:extLst>
          </p:cNvPr>
          <p:cNvSpPr/>
          <p:nvPr/>
        </p:nvSpPr>
        <p:spPr>
          <a:xfrm>
            <a:off x="6857485" y="3512738"/>
            <a:ext cx="1737720" cy="369332"/>
          </a:xfrm>
          <a:prstGeom prst="rect">
            <a:avLst/>
          </a:prstGeom>
        </p:spPr>
        <p:txBody>
          <a:bodyPr wrap="none">
            <a:spAutoFit/>
          </a:bodyPr>
          <a:lstStyle/>
          <a:p>
            <a:r>
              <a:rPr lang="ja-JP" altLang="en-US"/>
              <a:t>plt_hsvimg1.png</a:t>
            </a:r>
          </a:p>
        </p:txBody>
      </p:sp>
      <p:pic>
        <p:nvPicPr>
          <p:cNvPr id="14" name="図 13" descr="背景パターン&#10;&#10;自動的に生成された説明">
            <a:extLst>
              <a:ext uri="{FF2B5EF4-FFF2-40B4-BE49-F238E27FC236}">
                <a16:creationId xmlns:a16="http://schemas.microsoft.com/office/drawing/2014/main" id="{63E2CA5A-3F84-5C41-85A8-4A8AC7B35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605" y="256937"/>
            <a:ext cx="3251200" cy="3048000"/>
          </a:xfrm>
          <a:prstGeom prst="rect">
            <a:avLst/>
          </a:prstGeom>
        </p:spPr>
      </p:pic>
      <p:sp>
        <p:nvSpPr>
          <p:cNvPr id="15" name="正方形/長方形 14">
            <a:extLst>
              <a:ext uri="{FF2B5EF4-FFF2-40B4-BE49-F238E27FC236}">
                <a16:creationId xmlns:a16="http://schemas.microsoft.com/office/drawing/2014/main" id="{CD8BFE7C-0790-1946-9DB0-8AD0BD515B72}"/>
              </a:ext>
            </a:extLst>
          </p:cNvPr>
          <p:cNvSpPr/>
          <p:nvPr/>
        </p:nvSpPr>
        <p:spPr>
          <a:xfrm>
            <a:off x="1252072" y="2935605"/>
            <a:ext cx="1252266" cy="369332"/>
          </a:xfrm>
          <a:prstGeom prst="rect">
            <a:avLst/>
          </a:prstGeom>
        </p:spPr>
        <p:txBody>
          <a:bodyPr wrap="none">
            <a:spAutoFit/>
          </a:bodyPr>
          <a:lstStyle/>
          <a:p>
            <a:r>
              <a:rPr lang="ja-JP" altLang="en-US"/>
              <a:t>bgrimg.png</a:t>
            </a:r>
          </a:p>
        </p:txBody>
      </p:sp>
      <p:pic>
        <p:nvPicPr>
          <p:cNvPr id="17" name="図 16" descr="背景パターン&#10;&#10;自動的に生成された説明">
            <a:extLst>
              <a:ext uri="{FF2B5EF4-FFF2-40B4-BE49-F238E27FC236}">
                <a16:creationId xmlns:a16="http://schemas.microsoft.com/office/drawing/2014/main" id="{6C57FAD4-8664-6442-8D31-0CDAD9FBF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0151" y="266015"/>
            <a:ext cx="3251200" cy="3048000"/>
          </a:xfrm>
          <a:prstGeom prst="rect">
            <a:avLst/>
          </a:prstGeom>
        </p:spPr>
      </p:pic>
      <p:sp>
        <p:nvSpPr>
          <p:cNvPr id="18" name="正方形/長方形 17">
            <a:extLst>
              <a:ext uri="{FF2B5EF4-FFF2-40B4-BE49-F238E27FC236}">
                <a16:creationId xmlns:a16="http://schemas.microsoft.com/office/drawing/2014/main" id="{32A6DD05-5FCD-AC46-B9C9-3838F2CC1BA0}"/>
              </a:ext>
            </a:extLst>
          </p:cNvPr>
          <p:cNvSpPr/>
          <p:nvPr/>
        </p:nvSpPr>
        <p:spPr>
          <a:xfrm>
            <a:off x="4359375" y="2935535"/>
            <a:ext cx="1492460" cy="369332"/>
          </a:xfrm>
          <a:prstGeom prst="rect">
            <a:avLst/>
          </a:prstGeom>
        </p:spPr>
        <p:txBody>
          <a:bodyPr wrap="none">
            <a:spAutoFit/>
          </a:bodyPr>
          <a:lstStyle/>
          <a:p>
            <a:r>
              <a:rPr lang="ja-JP" altLang="en-US"/>
              <a:t>hsv_flimg.png</a:t>
            </a:r>
          </a:p>
        </p:txBody>
      </p:sp>
      <p:pic>
        <p:nvPicPr>
          <p:cNvPr id="20" name="図 19" descr="背景パターン&#10;&#10;自動的に生成された説明">
            <a:extLst>
              <a:ext uri="{FF2B5EF4-FFF2-40B4-BE49-F238E27FC236}">
                <a16:creationId xmlns:a16="http://schemas.microsoft.com/office/drawing/2014/main" id="{3196BE7C-2465-F141-BBE8-0269F1EDB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605" y="3512738"/>
            <a:ext cx="3251200" cy="3048000"/>
          </a:xfrm>
          <a:prstGeom prst="rect">
            <a:avLst/>
          </a:prstGeom>
        </p:spPr>
      </p:pic>
      <p:sp>
        <p:nvSpPr>
          <p:cNvPr id="21" name="正方形/長方形 20">
            <a:extLst>
              <a:ext uri="{FF2B5EF4-FFF2-40B4-BE49-F238E27FC236}">
                <a16:creationId xmlns:a16="http://schemas.microsoft.com/office/drawing/2014/main" id="{ED5102C1-9C70-354B-BA57-FF3FBDA403EC}"/>
              </a:ext>
            </a:extLst>
          </p:cNvPr>
          <p:cNvSpPr/>
          <p:nvPr/>
        </p:nvSpPr>
        <p:spPr>
          <a:xfrm>
            <a:off x="1022067" y="5983605"/>
            <a:ext cx="1370632" cy="369332"/>
          </a:xfrm>
          <a:prstGeom prst="rect">
            <a:avLst/>
          </a:prstGeom>
        </p:spPr>
        <p:txBody>
          <a:bodyPr wrap="none">
            <a:spAutoFit/>
          </a:bodyPr>
          <a:lstStyle/>
          <a:p>
            <a:r>
              <a:rPr lang="ja-JP" altLang="en-US"/>
              <a:t>hsvimg1.png</a:t>
            </a:r>
          </a:p>
        </p:txBody>
      </p:sp>
      <p:pic>
        <p:nvPicPr>
          <p:cNvPr id="23" name="図 22" descr="背景パターン&#10;&#10;自動的に生成された説明">
            <a:extLst>
              <a:ext uri="{FF2B5EF4-FFF2-40B4-BE49-F238E27FC236}">
                <a16:creationId xmlns:a16="http://schemas.microsoft.com/office/drawing/2014/main" id="{CE868C6C-38E7-714E-8750-30F4C5057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0151" y="3543986"/>
            <a:ext cx="3251200" cy="3048000"/>
          </a:xfrm>
          <a:prstGeom prst="rect">
            <a:avLst/>
          </a:prstGeom>
        </p:spPr>
      </p:pic>
      <p:sp>
        <p:nvSpPr>
          <p:cNvPr id="24" name="正方形/長方形 23">
            <a:extLst>
              <a:ext uri="{FF2B5EF4-FFF2-40B4-BE49-F238E27FC236}">
                <a16:creationId xmlns:a16="http://schemas.microsoft.com/office/drawing/2014/main" id="{0D61F4D2-1B25-9943-8695-D9671F9D193E}"/>
              </a:ext>
            </a:extLst>
          </p:cNvPr>
          <p:cNvSpPr/>
          <p:nvPr/>
        </p:nvSpPr>
        <p:spPr>
          <a:xfrm>
            <a:off x="4590435" y="5983605"/>
            <a:ext cx="1370632" cy="369332"/>
          </a:xfrm>
          <a:prstGeom prst="rect">
            <a:avLst/>
          </a:prstGeom>
        </p:spPr>
        <p:txBody>
          <a:bodyPr wrap="none">
            <a:spAutoFit/>
          </a:bodyPr>
          <a:lstStyle/>
          <a:p>
            <a:r>
              <a:rPr lang="ja-JP" altLang="en-US"/>
              <a:t>hsvimg2.png</a:t>
            </a:r>
          </a:p>
        </p:txBody>
      </p:sp>
    </p:spTree>
    <p:extLst>
      <p:ext uri="{BB962C8B-B14F-4D97-AF65-F5344CB8AC3E}">
        <p14:creationId xmlns:p14="http://schemas.microsoft.com/office/powerpoint/2010/main" val="3050963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ダイアグラム&#10;&#10;自動的に生成された説明">
            <a:extLst>
              <a:ext uri="{FF2B5EF4-FFF2-40B4-BE49-F238E27FC236}">
                <a16:creationId xmlns:a16="http://schemas.microsoft.com/office/drawing/2014/main" id="{39E45F0C-6228-D643-93E5-9CE540589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6754"/>
            <a:ext cx="9906000" cy="6604000"/>
          </a:xfrm>
          <a:prstGeom prst="rect">
            <a:avLst/>
          </a:prstGeom>
        </p:spPr>
      </p:pic>
      <p:sp>
        <p:nvSpPr>
          <p:cNvPr id="2" name="テキスト ボックス 1">
            <a:extLst>
              <a:ext uri="{FF2B5EF4-FFF2-40B4-BE49-F238E27FC236}">
                <a16:creationId xmlns:a16="http://schemas.microsoft.com/office/drawing/2014/main" id="{99F157E8-832C-2847-8E6A-6D6BE23A458D}"/>
              </a:ext>
            </a:extLst>
          </p:cNvPr>
          <p:cNvSpPr txBox="1"/>
          <p:nvPr/>
        </p:nvSpPr>
        <p:spPr>
          <a:xfrm>
            <a:off x="0" y="0"/>
            <a:ext cx="1609736" cy="369332"/>
          </a:xfrm>
          <a:prstGeom prst="rect">
            <a:avLst/>
          </a:prstGeom>
          <a:noFill/>
        </p:spPr>
        <p:txBody>
          <a:bodyPr wrap="none" rtlCol="0">
            <a:spAutoFit/>
          </a:bodyPr>
          <a:lstStyle/>
          <a:p>
            <a:r>
              <a:rPr kumimoji="1" lang="en-US" altLang="ja-JP" dirty="0"/>
              <a:t>BGR2HSL_FULL</a:t>
            </a:r>
            <a:endParaRPr kumimoji="1" lang="ja-JP" altLang="en-US"/>
          </a:p>
        </p:txBody>
      </p:sp>
    </p:spTree>
    <p:extLst>
      <p:ext uri="{BB962C8B-B14F-4D97-AF65-F5344CB8AC3E}">
        <p14:creationId xmlns:p14="http://schemas.microsoft.com/office/powerpoint/2010/main" val="2126580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A4E044CB-4746-B049-97BA-29D2CA703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9906000" cy="6604000"/>
          </a:xfrm>
          <a:prstGeom prst="rect">
            <a:avLst/>
          </a:prstGeom>
        </p:spPr>
      </p:pic>
    </p:spTree>
    <p:extLst>
      <p:ext uri="{BB962C8B-B14F-4D97-AF65-F5344CB8AC3E}">
        <p14:creationId xmlns:p14="http://schemas.microsoft.com/office/powerpoint/2010/main" val="3573332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383AEE4D-2055-1B47-8CF6-365E522A6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9906000" cy="6604000"/>
          </a:xfrm>
          <a:prstGeom prst="rect">
            <a:avLst/>
          </a:prstGeom>
        </p:spPr>
      </p:pic>
    </p:spTree>
    <p:extLst>
      <p:ext uri="{BB962C8B-B14F-4D97-AF65-F5344CB8AC3E}">
        <p14:creationId xmlns:p14="http://schemas.microsoft.com/office/powerpoint/2010/main" val="1962180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ダイアグラム&#10;&#10;自動的に生成された説明">
            <a:extLst>
              <a:ext uri="{FF2B5EF4-FFF2-40B4-BE49-F238E27FC236}">
                <a16:creationId xmlns:a16="http://schemas.microsoft.com/office/drawing/2014/main" id="{C6DD8761-C0B2-FF40-A63E-9DC8E7DC9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9906000" cy="6604000"/>
          </a:xfrm>
          <a:prstGeom prst="rect">
            <a:avLst/>
          </a:prstGeom>
        </p:spPr>
      </p:pic>
    </p:spTree>
    <p:extLst>
      <p:ext uri="{BB962C8B-B14F-4D97-AF65-F5344CB8AC3E}">
        <p14:creationId xmlns:p14="http://schemas.microsoft.com/office/powerpoint/2010/main" val="108283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2193BF84-EB0A-064B-94C8-CBC7822DA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9906000" cy="6604000"/>
          </a:xfrm>
          <a:prstGeom prst="rect">
            <a:avLst/>
          </a:prstGeom>
        </p:spPr>
      </p:pic>
    </p:spTree>
    <p:extLst>
      <p:ext uri="{BB962C8B-B14F-4D97-AF65-F5344CB8AC3E}">
        <p14:creationId xmlns:p14="http://schemas.microsoft.com/office/powerpoint/2010/main" val="3988188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図形&#10;&#10;中程度の精度で自動的に生成された説明">
            <a:extLst>
              <a:ext uri="{FF2B5EF4-FFF2-40B4-BE49-F238E27FC236}">
                <a16:creationId xmlns:a16="http://schemas.microsoft.com/office/drawing/2014/main" id="{D116306D-9A85-B14A-B85E-231FC0BD7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300" y="1746250"/>
            <a:ext cx="5867400" cy="3365500"/>
          </a:xfrm>
          <a:prstGeom prst="rect">
            <a:avLst/>
          </a:prstGeom>
        </p:spPr>
      </p:pic>
      <p:sp>
        <p:nvSpPr>
          <p:cNvPr id="4" name="正方形/長方形 3">
            <a:extLst>
              <a:ext uri="{FF2B5EF4-FFF2-40B4-BE49-F238E27FC236}">
                <a16:creationId xmlns:a16="http://schemas.microsoft.com/office/drawing/2014/main" id="{30055E0D-F817-0747-96B4-BFA71A357BCC}"/>
              </a:ext>
            </a:extLst>
          </p:cNvPr>
          <p:cNvSpPr/>
          <p:nvPr/>
        </p:nvSpPr>
        <p:spPr>
          <a:xfrm>
            <a:off x="7147676" y="60727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3889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C31F727D-1407-474E-A462-630EC9FF8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9906000" cy="6604000"/>
          </a:xfrm>
          <a:prstGeom prst="rect">
            <a:avLst/>
          </a:prstGeom>
        </p:spPr>
      </p:pic>
    </p:spTree>
    <p:extLst>
      <p:ext uri="{BB962C8B-B14F-4D97-AF65-F5344CB8AC3E}">
        <p14:creationId xmlns:p14="http://schemas.microsoft.com/office/powerpoint/2010/main" val="3795593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45B8CE4A-3C9D-2D48-991F-991EADC91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9906000" cy="6604000"/>
          </a:xfrm>
          <a:prstGeom prst="rect">
            <a:avLst/>
          </a:prstGeom>
        </p:spPr>
      </p:pic>
    </p:spTree>
    <p:extLst>
      <p:ext uri="{BB962C8B-B14F-4D97-AF65-F5344CB8AC3E}">
        <p14:creationId xmlns:p14="http://schemas.microsoft.com/office/powerpoint/2010/main" val="3666011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E3D42567-ED22-CB4E-BA4A-64F559ADA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9906000" cy="6604000"/>
          </a:xfrm>
          <a:prstGeom prst="rect">
            <a:avLst/>
          </a:prstGeom>
        </p:spPr>
      </p:pic>
    </p:spTree>
    <p:extLst>
      <p:ext uri="{BB962C8B-B14F-4D97-AF65-F5344CB8AC3E}">
        <p14:creationId xmlns:p14="http://schemas.microsoft.com/office/powerpoint/2010/main" val="1095685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A54FAB6F-A8EE-D242-80DE-D51F30BEA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9906000" cy="6604000"/>
          </a:xfrm>
          <a:prstGeom prst="rect">
            <a:avLst/>
          </a:prstGeom>
        </p:spPr>
      </p:pic>
    </p:spTree>
    <p:extLst>
      <p:ext uri="{BB962C8B-B14F-4D97-AF65-F5344CB8AC3E}">
        <p14:creationId xmlns:p14="http://schemas.microsoft.com/office/powerpoint/2010/main" val="176353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A184B91B-8A55-5E49-8692-F8D775795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9906000" cy="6604000"/>
          </a:xfrm>
          <a:prstGeom prst="rect">
            <a:avLst/>
          </a:prstGeom>
        </p:spPr>
      </p:pic>
    </p:spTree>
    <p:extLst>
      <p:ext uri="{BB962C8B-B14F-4D97-AF65-F5344CB8AC3E}">
        <p14:creationId xmlns:p14="http://schemas.microsoft.com/office/powerpoint/2010/main" val="3410435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8754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917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749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5817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ダイアグラム&#10;&#10;自動的に生成された説明">
            <a:extLst>
              <a:ext uri="{FF2B5EF4-FFF2-40B4-BE49-F238E27FC236}">
                <a16:creationId xmlns:a16="http://schemas.microsoft.com/office/drawing/2014/main" id="{A6DAA01B-083E-4064-A8B9-6D094C750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541" y="1902941"/>
            <a:ext cx="7432589" cy="4955059"/>
          </a:xfrm>
          <a:prstGeom prst="rect">
            <a:avLst/>
          </a:prstGeom>
        </p:spPr>
      </p:pic>
      <p:sp>
        <p:nvSpPr>
          <p:cNvPr id="5" name="テキスト ボックス 4">
            <a:extLst>
              <a:ext uri="{FF2B5EF4-FFF2-40B4-BE49-F238E27FC236}">
                <a16:creationId xmlns:a16="http://schemas.microsoft.com/office/drawing/2014/main" id="{06DE5359-39FF-4124-9691-A7B55277E77F}"/>
              </a:ext>
            </a:extLst>
          </p:cNvPr>
          <p:cNvSpPr txBox="1"/>
          <p:nvPr/>
        </p:nvSpPr>
        <p:spPr>
          <a:xfrm>
            <a:off x="138418" y="138418"/>
            <a:ext cx="3647152" cy="369332"/>
          </a:xfrm>
          <a:prstGeom prst="rect">
            <a:avLst/>
          </a:prstGeom>
          <a:noFill/>
        </p:spPr>
        <p:txBody>
          <a:bodyPr wrap="none" rtlCol="0">
            <a:spAutoFit/>
          </a:bodyPr>
          <a:lstStyle/>
          <a:p>
            <a:r>
              <a:rPr kumimoji="1" lang="ja-JP" altLang="en-US" dirty="0"/>
              <a:t>現認写真の色による分析イメージ</a:t>
            </a:r>
          </a:p>
        </p:txBody>
      </p:sp>
      <p:sp>
        <p:nvSpPr>
          <p:cNvPr id="6" name="テキスト ボックス 5">
            <a:extLst>
              <a:ext uri="{FF2B5EF4-FFF2-40B4-BE49-F238E27FC236}">
                <a16:creationId xmlns:a16="http://schemas.microsoft.com/office/drawing/2014/main" id="{381D44D3-6E51-4875-BBB2-0F324F2B0252}"/>
              </a:ext>
            </a:extLst>
          </p:cNvPr>
          <p:cNvSpPr txBox="1"/>
          <p:nvPr/>
        </p:nvSpPr>
        <p:spPr>
          <a:xfrm>
            <a:off x="218114" y="505463"/>
            <a:ext cx="4629794" cy="1446550"/>
          </a:xfrm>
          <a:prstGeom prst="rect">
            <a:avLst/>
          </a:prstGeom>
          <a:noFill/>
        </p:spPr>
        <p:txBody>
          <a:bodyPr wrap="none" rtlCol="0">
            <a:spAutoFit/>
          </a:bodyPr>
          <a:lstStyle/>
          <a:p>
            <a:r>
              <a:rPr kumimoji="1" lang="en-US" altLang="ja-JP" sz="1100" dirty="0"/>
              <a:t>【</a:t>
            </a:r>
            <a:r>
              <a:rPr kumimoji="1" lang="ja-JP" altLang="en-US" sz="1100" dirty="0"/>
              <a:t>分析手順</a:t>
            </a:r>
            <a:r>
              <a:rPr kumimoji="1" lang="en-US" altLang="ja-JP" sz="1100" dirty="0"/>
              <a:t>】</a:t>
            </a:r>
          </a:p>
          <a:p>
            <a:r>
              <a:rPr kumimoji="1" lang="ja-JP" altLang="en-US" sz="1100" dirty="0"/>
              <a:t>　</a:t>
            </a:r>
            <a:r>
              <a:rPr kumimoji="1" lang="en-US" altLang="ja-JP" sz="1100" dirty="0"/>
              <a:t>1</a:t>
            </a:r>
            <a:r>
              <a:rPr kumimoji="1" lang="ja-JP" altLang="en-US" sz="1100" dirty="0"/>
              <a:t>　カラースモーク原液を塗布し、色相範囲を抽出（図中赤ハッチ）</a:t>
            </a:r>
            <a:endParaRPr kumimoji="1" lang="en-US" altLang="ja-JP" sz="1100" dirty="0"/>
          </a:p>
          <a:p>
            <a:r>
              <a:rPr kumimoji="1" lang="ja-JP" altLang="en-US" sz="1100" dirty="0"/>
              <a:t>　</a:t>
            </a:r>
            <a:r>
              <a:rPr kumimoji="1" lang="en-US" altLang="ja-JP" sz="1100" dirty="0"/>
              <a:t>2</a:t>
            </a:r>
            <a:r>
              <a:rPr kumimoji="1" lang="ja-JP" altLang="en-US" sz="1100" dirty="0"/>
              <a:t>　現認写真より、付着箇所を切り出し（図中「元画像」）</a:t>
            </a:r>
            <a:endParaRPr kumimoji="1" lang="en-US" altLang="ja-JP" sz="1100" dirty="0"/>
          </a:p>
          <a:p>
            <a:r>
              <a:rPr kumimoji="1" lang="ja-JP" altLang="en-US" sz="1100" dirty="0"/>
              <a:t>　</a:t>
            </a:r>
            <a:r>
              <a:rPr kumimoji="1" lang="en-US" altLang="ja-JP" sz="1100" dirty="0"/>
              <a:t>3</a:t>
            </a:r>
            <a:r>
              <a:rPr kumimoji="1" lang="ja-JP" altLang="en-US" sz="1100" dirty="0"/>
              <a:t>　付着箇所を</a:t>
            </a:r>
            <a:r>
              <a:rPr kumimoji="1" lang="en-US" altLang="ja-JP" sz="1100" dirty="0"/>
              <a:t>HSV</a:t>
            </a:r>
            <a:r>
              <a:rPr kumimoji="1" lang="ja-JP" altLang="en-US" sz="1100" dirty="0"/>
              <a:t>表色系に変換（図中「</a:t>
            </a:r>
            <a:r>
              <a:rPr kumimoji="1" lang="en-US" altLang="ja-JP" sz="1100" dirty="0"/>
              <a:t>HSV</a:t>
            </a:r>
            <a:r>
              <a:rPr kumimoji="1" lang="ja-JP" altLang="en-US" sz="1100" dirty="0"/>
              <a:t>画像」）</a:t>
            </a:r>
            <a:endParaRPr kumimoji="1" lang="en-US" altLang="ja-JP" sz="1100" dirty="0"/>
          </a:p>
          <a:p>
            <a:r>
              <a:rPr kumimoji="1" lang="ja-JP" altLang="en-US" sz="1100" dirty="0"/>
              <a:t>　</a:t>
            </a:r>
            <a:r>
              <a:rPr kumimoji="1" lang="en-US" altLang="ja-JP" sz="1100" dirty="0"/>
              <a:t>4</a:t>
            </a:r>
            <a:r>
              <a:rPr kumimoji="1" lang="ja-JP" altLang="en-US" sz="1100" dirty="0"/>
              <a:t>　変換後の画像及び手順</a:t>
            </a:r>
            <a:r>
              <a:rPr kumimoji="1" lang="en-US" altLang="ja-JP" sz="1100" dirty="0"/>
              <a:t>1</a:t>
            </a:r>
            <a:r>
              <a:rPr kumimoji="1" lang="ja-JP" altLang="en-US" sz="1100" dirty="0"/>
              <a:t>の原液の色相範囲を三次元プロット</a:t>
            </a:r>
            <a:endParaRPr kumimoji="1" lang="en-US" altLang="ja-JP" sz="1100" dirty="0"/>
          </a:p>
          <a:p>
            <a:r>
              <a:rPr kumimoji="1" lang="ja-JP" altLang="en-US" sz="1100" dirty="0"/>
              <a:t>　</a:t>
            </a:r>
            <a:r>
              <a:rPr kumimoji="1" lang="en-US" altLang="ja-JP" sz="1100" dirty="0"/>
              <a:t>5</a:t>
            </a:r>
            <a:r>
              <a:rPr kumimoji="1" lang="ja-JP" altLang="en-US" sz="1100" dirty="0"/>
              <a:t>　原液の色相範囲と付着箇所の色相範囲を比較</a:t>
            </a:r>
            <a:endParaRPr kumimoji="1" lang="en-US" altLang="ja-JP" sz="1100" dirty="0"/>
          </a:p>
          <a:p>
            <a:r>
              <a:rPr kumimoji="1" lang="ja-JP" altLang="en-US" sz="1100" dirty="0"/>
              <a:t>　</a:t>
            </a:r>
            <a:r>
              <a:rPr kumimoji="1" lang="en-US" altLang="ja-JP" sz="1100" dirty="0"/>
              <a:t>6</a:t>
            </a:r>
            <a:r>
              <a:rPr kumimoji="1" lang="ja-JP" altLang="en-US" sz="1100" dirty="0"/>
              <a:t>　当該付着物がカラースモークによる付着の可能性を評価</a:t>
            </a:r>
            <a:endParaRPr kumimoji="1" lang="en-US" altLang="ja-JP" sz="1100" dirty="0"/>
          </a:p>
          <a:p>
            <a:r>
              <a:rPr kumimoji="1" lang="ja-JP" altLang="en-US" sz="1100" dirty="0"/>
              <a:t>　</a:t>
            </a:r>
            <a:r>
              <a:rPr kumimoji="1" lang="en-US" altLang="ja-JP" sz="1100" dirty="0"/>
              <a:t>7</a:t>
            </a:r>
            <a:r>
              <a:rPr kumimoji="1" lang="ja-JP" altLang="en-US" sz="1100" dirty="0"/>
              <a:t>　拡散範囲などの付着状況と併せて総合的に判断</a:t>
            </a:r>
          </a:p>
        </p:txBody>
      </p:sp>
      <p:sp>
        <p:nvSpPr>
          <p:cNvPr id="7" name="テキスト ボックス 6">
            <a:extLst>
              <a:ext uri="{FF2B5EF4-FFF2-40B4-BE49-F238E27FC236}">
                <a16:creationId xmlns:a16="http://schemas.microsoft.com/office/drawing/2014/main" id="{E7499F10-6EAC-48C5-AFFB-D81FB745E6EE}"/>
              </a:ext>
            </a:extLst>
          </p:cNvPr>
          <p:cNvSpPr txBox="1"/>
          <p:nvPr/>
        </p:nvSpPr>
        <p:spPr>
          <a:xfrm>
            <a:off x="4969287" y="505463"/>
            <a:ext cx="4174713" cy="1107996"/>
          </a:xfrm>
          <a:prstGeom prst="rect">
            <a:avLst/>
          </a:prstGeom>
          <a:noFill/>
        </p:spPr>
        <p:txBody>
          <a:bodyPr wrap="square" rtlCol="0">
            <a:spAutoFit/>
          </a:bodyPr>
          <a:lstStyle/>
          <a:p>
            <a:r>
              <a:rPr kumimoji="1" lang="en-US" altLang="ja-JP" sz="1100" dirty="0"/>
              <a:t>【</a:t>
            </a:r>
            <a:r>
              <a:rPr kumimoji="1" lang="ja-JP" altLang="en-US" sz="1100" dirty="0"/>
              <a:t>本分析の特徴等</a:t>
            </a:r>
            <a:r>
              <a:rPr kumimoji="1" lang="en-US" altLang="ja-JP" sz="1100" dirty="0"/>
              <a:t>】</a:t>
            </a:r>
          </a:p>
          <a:p>
            <a:r>
              <a:rPr kumimoji="1" lang="ja-JP" altLang="en-US" sz="1100" dirty="0"/>
              <a:t>　</a:t>
            </a:r>
            <a:r>
              <a:rPr kumimoji="1" lang="en-US" altLang="ja-JP" sz="1100" dirty="0"/>
              <a:t>1</a:t>
            </a:r>
            <a:r>
              <a:rPr kumimoji="1" lang="ja-JP" altLang="en-US" sz="1100" dirty="0"/>
              <a:t>　太陽光、曇天などの撮影条件の影響を受けづらい</a:t>
            </a:r>
            <a:endParaRPr kumimoji="1" lang="en-US" altLang="ja-JP" sz="1100" dirty="0"/>
          </a:p>
          <a:p>
            <a:pPr marL="265113" indent="-265113"/>
            <a:r>
              <a:rPr kumimoji="1" lang="ja-JP" altLang="en-US" sz="1100" dirty="0"/>
              <a:t>　</a:t>
            </a:r>
            <a:r>
              <a:rPr kumimoji="1" lang="en-US" altLang="ja-JP" sz="1100" dirty="0"/>
              <a:t>2</a:t>
            </a:r>
            <a:r>
              <a:rPr kumimoji="1" lang="ja-JP" altLang="en-US" sz="1100" dirty="0"/>
              <a:t>　</a:t>
            </a:r>
            <a:r>
              <a:rPr kumimoji="1" lang="ja-JP" altLang="en-US" sz="1100" u="sng" dirty="0"/>
              <a:t>物質が異なっても同じ色相を有することがあり得る</a:t>
            </a:r>
            <a:r>
              <a:rPr kumimoji="1" lang="ja-JP" altLang="en-US" sz="1100" dirty="0"/>
              <a:t>こと、及び</a:t>
            </a:r>
            <a:r>
              <a:rPr kumimoji="1" lang="ja-JP" altLang="en-US" sz="1100" u="sng" dirty="0"/>
              <a:t>色相範囲の抽出が航空機による付着色を基準としていない</a:t>
            </a:r>
            <a:r>
              <a:rPr kumimoji="1" lang="ja-JP" altLang="en-US" sz="1100" dirty="0"/>
              <a:t>ことなどから、本分析のみでは断定はできない（総合的な判定を要す）</a:t>
            </a:r>
            <a:endParaRPr kumimoji="1" lang="en-US" altLang="ja-JP" sz="1100" dirty="0"/>
          </a:p>
        </p:txBody>
      </p:sp>
      <p:sp>
        <p:nvSpPr>
          <p:cNvPr id="8" name="テキスト ボックス 7">
            <a:extLst>
              <a:ext uri="{FF2B5EF4-FFF2-40B4-BE49-F238E27FC236}">
                <a16:creationId xmlns:a16="http://schemas.microsoft.com/office/drawing/2014/main" id="{F66583E1-3BE0-4E1D-9302-328B5D5FB553}"/>
              </a:ext>
            </a:extLst>
          </p:cNvPr>
          <p:cNvSpPr txBox="1"/>
          <p:nvPr/>
        </p:nvSpPr>
        <p:spPr>
          <a:xfrm>
            <a:off x="82190" y="2272273"/>
            <a:ext cx="2877711" cy="307777"/>
          </a:xfrm>
          <a:prstGeom prst="rect">
            <a:avLst/>
          </a:prstGeom>
          <a:noFill/>
        </p:spPr>
        <p:txBody>
          <a:bodyPr wrap="none" rtlCol="0">
            <a:spAutoFit/>
          </a:bodyPr>
          <a:lstStyle/>
          <a:p>
            <a:r>
              <a:rPr kumimoji="1" lang="en-US" altLang="ja-JP" sz="1400" dirty="0">
                <a:latin typeface="ＤＦＰ平成明朝体W9" panose="02020900000000000000" pitchFamily="18" charset="-128"/>
                <a:ea typeface="ＤＦＰ平成明朝体W9" panose="02020900000000000000" pitchFamily="18" charset="-128"/>
              </a:rPr>
              <a:t>【</a:t>
            </a:r>
            <a:r>
              <a:rPr kumimoji="1" lang="ja-JP" altLang="en-US" sz="1400" dirty="0">
                <a:latin typeface="ＤＦＰ平成明朝体W9" panose="02020900000000000000" pitchFamily="18" charset="-128"/>
                <a:ea typeface="ＤＦＰ平成明朝体W9" panose="02020900000000000000" pitchFamily="18" charset="-128"/>
              </a:rPr>
              <a:t>実際の現認写真による分析例</a:t>
            </a:r>
            <a:r>
              <a:rPr kumimoji="1" lang="en-US" altLang="ja-JP" sz="1400" dirty="0">
                <a:latin typeface="ＤＦＰ平成明朝体W9" panose="02020900000000000000" pitchFamily="18" charset="-128"/>
                <a:ea typeface="ＤＦＰ平成明朝体W9" panose="02020900000000000000" pitchFamily="18" charset="-128"/>
              </a:rPr>
              <a:t>】</a:t>
            </a:r>
            <a:endParaRPr kumimoji="1" lang="ja-JP" altLang="en-US" sz="1400" dirty="0">
              <a:latin typeface="ＤＦＰ平成明朝体W9" panose="02020900000000000000" pitchFamily="18" charset="-128"/>
              <a:ea typeface="ＤＦＰ平成明朝体W9" panose="02020900000000000000" pitchFamily="18" charset="-128"/>
            </a:endParaRPr>
          </a:p>
        </p:txBody>
      </p:sp>
      <p:sp>
        <p:nvSpPr>
          <p:cNvPr id="9" name="四角形: 角を丸くする 8">
            <a:extLst>
              <a:ext uri="{FF2B5EF4-FFF2-40B4-BE49-F238E27FC236}">
                <a16:creationId xmlns:a16="http://schemas.microsoft.com/office/drawing/2014/main" id="{2DD6780E-F1F4-417D-9F77-F68F2E75EEA3}"/>
              </a:ext>
            </a:extLst>
          </p:cNvPr>
          <p:cNvSpPr/>
          <p:nvPr/>
        </p:nvSpPr>
        <p:spPr>
          <a:xfrm>
            <a:off x="4376349" y="4727934"/>
            <a:ext cx="296562" cy="15260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吹き出し: 四角形 9">
            <a:extLst>
              <a:ext uri="{FF2B5EF4-FFF2-40B4-BE49-F238E27FC236}">
                <a16:creationId xmlns:a16="http://schemas.microsoft.com/office/drawing/2014/main" id="{B58C63C6-0894-42E4-A1BD-EAF2D283C062}"/>
              </a:ext>
            </a:extLst>
          </p:cNvPr>
          <p:cNvSpPr/>
          <p:nvPr/>
        </p:nvSpPr>
        <p:spPr>
          <a:xfrm>
            <a:off x="4969286" y="4782064"/>
            <a:ext cx="992849" cy="612648"/>
          </a:xfrm>
          <a:prstGeom prst="wedgeRectCallout">
            <a:avLst>
              <a:gd name="adj1" fmla="val -85022"/>
              <a:gd name="adj2" fmla="val 39305"/>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赤カラスモが付着した可能性がある</a:t>
            </a:r>
          </a:p>
        </p:txBody>
      </p:sp>
      <p:cxnSp>
        <p:nvCxnSpPr>
          <p:cNvPr id="11" name="直線矢印コネクタ 10">
            <a:extLst>
              <a:ext uri="{FF2B5EF4-FFF2-40B4-BE49-F238E27FC236}">
                <a16:creationId xmlns:a16="http://schemas.microsoft.com/office/drawing/2014/main" id="{23CE1085-A38F-4DAF-BDCD-BE0D195CC5F9}"/>
              </a:ext>
            </a:extLst>
          </p:cNvPr>
          <p:cNvCxnSpPr>
            <a:cxnSpLocks/>
          </p:cNvCxnSpPr>
          <p:nvPr/>
        </p:nvCxnSpPr>
        <p:spPr>
          <a:xfrm>
            <a:off x="1983259" y="3299254"/>
            <a:ext cx="2393090" cy="2216695"/>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2" name="直線矢印コネクタ 11">
            <a:extLst>
              <a:ext uri="{FF2B5EF4-FFF2-40B4-BE49-F238E27FC236}">
                <a16:creationId xmlns:a16="http://schemas.microsoft.com/office/drawing/2014/main" id="{99CA057D-BDAE-4C1D-86E6-D57B83752686}"/>
              </a:ext>
            </a:extLst>
          </p:cNvPr>
          <p:cNvCxnSpPr>
            <a:cxnSpLocks/>
          </p:cNvCxnSpPr>
          <p:nvPr/>
        </p:nvCxnSpPr>
        <p:spPr>
          <a:xfrm>
            <a:off x="1961994" y="3815080"/>
            <a:ext cx="2117980" cy="2140877"/>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13" name="テキスト ボックス 12">
            <a:extLst>
              <a:ext uri="{FF2B5EF4-FFF2-40B4-BE49-F238E27FC236}">
                <a16:creationId xmlns:a16="http://schemas.microsoft.com/office/drawing/2014/main" id="{A5646E87-D868-4D27-B855-4CF02149E3C3}"/>
              </a:ext>
            </a:extLst>
          </p:cNvPr>
          <p:cNvSpPr txBox="1"/>
          <p:nvPr/>
        </p:nvSpPr>
        <p:spPr>
          <a:xfrm>
            <a:off x="3061126" y="4543588"/>
            <a:ext cx="919089" cy="241980"/>
          </a:xfrm>
          <a:prstGeom prst="rect">
            <a:avLst/>
          </a:prstGeom>
          <a:solidFill>
            <a:schemeClr val="bg1"/>
          </a:solidFill>
          <a:ln>
            <a:solidFill>
              <a:schemeClr val="accent3"/>
            </a:solidFill>
          </a:ln>
        </p:spPr>
        <p:txBody>
          <a:bodyPr wrap="none" lIns="36000" tIns="36000" rIns="36000" bIns="36000" rtlCol="0">
            <a:spAutoFit/>
          </a:bodyPr>
          <a:lstStyle/>
          <a:p>
            <a:r>
              <a:rPr kumimoji="1" lang="ja-JP" altLang="en-US" sz="1100" dirty="0"/>
              <a:t>中央色が寄与</a:t>
            </a:r>
          </a:p>
        </p:txBody>
      </p:sp>
      <p:sp>
        <p:nvSpPr>
          <p:cNvPr id="14" name="テキスト ボックス 13">
            <a:extLst>
              <a:ext uri="{FF2B5EF4-FFF2-40B4-BE49-F238E27FC236}">
                <a16:creationId xmlns:a16="http://schemas.microsoft.com/office/drawing/2014/main" id="{0837C46C-F2D5-46EA-ADA7-85E7B8FA293A}"/>
              </a:ext>
            </a:extLst>
          </p:cNvPr>
          <p:cNvSpPr txBox="1"/>
          <p:nvPr/>
        </p:nvSpPr>
        <p:spPr>
          <a:xfrm>
            <a:off x="2040812" y="4301608"/>
            <a:ext cx="919089" cy="241980"/>
          </a:xfrm>
          <a:prstGeom prst="rect">
            <a:avLst/>
          </a:prstGeom>
          <a:solidFill>
            <a:schemeClr val="bg1"/>
          </a:solidFill>
          <a:ln>
            <a:solidFill>
              <a:schemeClr val="accent3"/>
            </a:solidFill>
          </a:ln>
        </p:spPr>
        <p:txBody>
          <a:bodyPr wrap="none" lIns="36000" tIns="36000" rIns="36000" bIns="36000" rtlCol="0">
            <a:spAutoFit/>
          </a:bodyPr>
          <a:lstStyle/>
          <a:p>
            <a:r>
              <a:rPr kumimoji="1" lang="ja-JP" altLang="en-US" sz="1100" dirty="0"/>
              <a:t>周辺色が寄与</a:t>
            </a:r>
          </a:p>
        </p:txBody>
      </p:sp>
      <p:sp>
        <p:nvSpPr>
          <p:cNvPr id="15" name="吹き出し: 四角形 14">
            <a:extLst>
              <a:ext uri="{FF2B5EF4-FFF2-40B4-BE49-F238E27FC236}">
                <a16:creationId xmlns:a16="http://schemas.microsoft.com/office/drawing/2014/main" id="{F34800D9-8E56-487E-8932-64DDBD4513C6}"/>
              </a:ext>
            </a:extLst>
          </p:cNvPr>
          <p:cNvSpPr/>
          <p:nvPr/>
        </p:nvSpPr>
        <p:spPr>
          <a:xfrm>
            <a:off x="4703843" y="2166098"/>
            <a:ext cx="1314125" cy="827904"/>
          </a:xfrm>
          <a:prstGeom prst="wedgeRectCallout">
            <a:avLst>
              <a:gd name="adj1" fmla="val -85022"/>
              <a:gd name="adj2" fmla="val 39305"/>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可能性を評価する際に基準となる色相範囲（原液を使用し作成）</a:t>
            </a:r>
          </a:p>
        </p:txBody>
      </p:sp>
      <p:sp>
        <p:nvSpPr>
          <p:cNvPr id="16" name="吹き出し: 四角形 15">
            <a:extLst>
              <a:ext uri="{FF2B5EF4-FFF2-40B4-BE49-F238E27FC236}">
                <a16:creationId xmlns:a16="http://schemas.microsoft.com/office/drawing/2014/main" id="{0E3475C3-357D-4916-8FA6-623A47B7528F}"/>
              </a:ext>
            </a:extLst>
          </p:cNvPr>
          <p:cNvSpPr/>
          <p:nvPr/>
        </p:nvSpPr>
        <p:spPr>
          <a:xfrm>
            <a:off x="145941" y="4094040"/>
            <a:ext cx="1056600" cy="611660"/>
          </a:xfrm>
          <a:prstGeom prst="wedgeRectCallout">
            <a:avLst>
              <a:gd name="adj1" fmla="val 71794"/>
              <a:gd name="adj2" fmla="val -113983"/>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現場で撮影された付着箇所の写真</a:t>
            </a:r>
          </a:p>
        </p:txBody>
      </p:sp>
      <p:sp>
        <p:nvSpPr>
          <p:cNvPr id="17" name="四角形: 角を丸くする 16">
            <a:extLst>
              <a:ext uri="{FF2B5EF4-FFF2-40B4-BE49-F238E27FC236}">
                <a16:creationId xmlns:a16="http://schemas.microsoft.com/office/drawing/2014/main" id="{6BC903FA-B52F-4148-B1E9-DE343DCA8E9E}"/>
              </a:ext>
            </a:extLst>
          </p:cNvPr>
          <p:cNvSpPr/>
          <p:nvPr/>
        </p:nvSpPr>
        <p:spPr>
          <a:xfrm>
            <a:off x="2669059" y="2166098"/>
            <a:ext cx="5585255" cy="4691902"/>
          </a:xfrm>
          <a:prstGeom prst="roundRect">
            <a:avLst>
              <a:gd name="adj" fmla="val 3147"/>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吹き出し: 四角形 17">
            <a:extLst>
              <a:ext uri="{FF2B5EF4-FFF2-40B4-BE49-F238E27FC236}">
                <a16:creationId xmlns:a16="http://schemas.microsoft.com/office/drawing/2014/main" id="{787A7E72-2FF2-4734-836E-BA777FCFF533}"/>
              </a:ext>
            </a:extLst>
          </p:cNvPr>
          <p:cNvSpPr/>
          <p:nvPr/>
        </p:nvSpPr>
        <p:spPr>
          <a:xfrm>
            <a:off x="7990513" y="1613459"/>
            <a:ext cx="992849" cy="612648"/>
          </a:xfrm>
          <a:prstGeom prst="wedgeRectCallout">
            <a:avLst>
              <a:gd name="adj1" fmla="val -85022"/>
              <a:gd name="adj2" fmla="val 39305"/>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同じ図を視点を変更して表示</a:t>
            </a:r>
          </a:p>
        </p:txBody>
      </p:sp>
    </p:spTree>
    <p:extLst>
      <p:ext uri="{BB962C8B-B14F-4D97-AF65-F5344CB8AC3E}">
        <p14:creationId xmlns:p14="http://schemas.microsoft.com/office/powerpoint/2010/main" val="1933701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3B9995AF-33FA-8044-8C10-A1209B26B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9906000" cy="6604000"/>
          </a:xfrm>
          <a:prstGeom prst="rect">
            <a:avLst/>
          </a:prstGeom>
        </p:spPr>
      </p:pic>
    </p:spTree>
    <p:extLst>
      <p:ext uri="{BB962C8B-B14F-4D97-AF65-F5344CB8AC3E}">
        <p14:creationId xmlns:p14="http://schemas.microsoft.com/office/powerpoint/2010/main" val="1311717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B52EBB43-0EAF-5A41-8D5A-2F5EEE7D3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9906000" cy="6604000"/>
          </a:xfrm>
          <a:prstGeom prst="rect">
            <a:avLst/>
          </a:prstGeom>
        </p:spPr>
      </p:pic>
      <p:sp>
        <p:nvSpPr>
          <p:cNvPr id="4" name="テキスト ボックス 3">
            <a:extLst>
              <a:ext uri="{FF2B5EF4-FFF2-40B4-BE49-F238E27FC236}">
                <a16:creationId xmlns:a16="http://schemas.microsoft.com/office/drawing/2014/main" id="{D64CB8F3-EE7D-A447-AF3C-003BCD33B656}"/>
              </a:ext>
            </a:extLst>
          </p:cNvPr>
          <p:cNvSpPr txBox="1"/>
          <p:nvPr/>
        </p:nvSpPr>
        <p:spPr>
          <a:xfrm>
            <a:off x="763675" y="211015"/>
            <a:ext cx="1641796" cy="369332"/>
          </a:xfrm>
          <a:prstGeom prst="rect">
            <a:avLst/>
          </a:prstGeom>
          <a:noFill/>
        </p:spPr>
        <p:txBody>
          <a:bodyPr wrap="none" rtlCol="0">
            <a:spAutoFit/>
          </a:bodyPr>
          <a:lstStyle/>
          <a:p>
            <a:r>
              <a:rPr kumimoji="1" lang="en-US" altLang="ja-JP" dirty="0"/>
              <a:t>BGR2HSV_FULL</a:t>
            </a:r>
            <a:endParaRPr kumimoji="1" lang="ja-JP" altLang="en-US"/>
          </a:p>
        </p:txBody>
      </p:sp>
    </p:spTree>
    <p:extLst>
      <p:ext uri="{BB962C8B-B14F-4D97-AF65-F5344CB8AC3E}">
        <p14:creationId xmlns:p14="http://schemas.microsoft.com/office/powerpoint/2010/main" val="231850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37C74B2A-CBB5-2943-A298-3BF62EB74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9906000" cy="6604000"/>
          </a:xfrm>
          <a:prstGeom prst="rect">
            <a:avLst/>
          </a:prstGeom>
        </p:spPr>
      </p:pic>
    </p:spTree>
    <p:extLst>
      <p:ext uri="{BB962C8B-B14F-4D97-AF65-F5344CB8AC3E}">
        <p14:creationId xmlns:p14="http://schemas.microsoft.com/office/powerpoint/2010/main" val="234512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052DFBF0-9BE9-6341-8F59-A6E9EFACA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9906000" cy="6604000"/>
          </a:xfrm>
          <a:prstGeom prst="rect">
            <a:avLst/>
          </a:prstGeom>
        </p:spPr>
      </p:pic>
    </p:spTree>
    <p:extLst>
      <p:ext uri="{BB962C8B-B14F-4D97-AF65-F5344CB8AC3E}">
        <p14:creationId xmlns:p14="http://schemas.microsoft.com/office/powerpoint/2010/main" val="162119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5C1CB005-3E68-5C4C-9CE2-EC732F1C4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9906000" cy="6604000"/>
          </a:xfrm>
          <a:prstGeom prst="rect">
            <a:avLst/>
          </a:prstGeom>
        </p:spPr>
      </p:pic>
    </p:spTree>
    <p:extLst>
      <p:ext uri="{BB962C8B-B14F-4D97-AF65-F5344CB8AC3E}">
        <p14:creationId xmlns:p14="http://schemas.microsoft.com/office/powerpoint/2010/main" val="3480869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65A94BF9-1B98-5C47-A966-C9E4D5635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
            <a:ext cx="9906000" cy="6604000"/>
          </a:xfrm>
          <a:prstGeom prst="rect">
            <a:avLst/>
          </a:prstGeom>
        </p:spPr>
      </p:pic>
    </p:spTree>
    <p:extLst>
      <p:ext uri="{BB962C8B-B14F-4D97-AF65-F5344CB8AC3E}">
        <p14:creationId xmlns:p14="http://schemas.microsoft.com/office/powerpoint/2010/main" val="107172525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9322</TotalTime>
  <Words>499</Words>
  <Application>Microsoft Macintosh PowerPoint</Application>
  <PresentationFormat>A4 210 x 297 mm</PresentationFormat>
  <Paragraphs>42</Paragraphs>
  <Slides>28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28</vt:i4>
      </vt:variant>
    </vt:vector>
  </HeadingPairs>
  <TitlesOfParts>
    <vt:vector size="33" baseType="lpstr">
      <vt:lpstr>ＤＦＰ平成明朝体W9</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正己 増野</dc:creator>
  <cp:lastModifiedBy>増野 正己</cp:lastModifiedBy>
  <cp:revision>6</cp:revision>
  <dcterms:created xsi:type="dcterms:W3CDTF">2021-09-20T12:25:39Z</dcterms:created>
  <dcterms:modified xsi:type="dcterms:W3CDTF">2021-10-02T22:52:15Z</dcterms:modified>
</cp:coreProperties>
</file>