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3" r:id="rId5"/>
    <p:sldId id="260" r:id="rId6"/>
    <p:sldId id="283" r:id="rId7"/>
    <p:sldId id="270" r:id="rId8"/>
    <p:sldId id="259" r:id="rId9"/>
    <p:sldId id="264" r:id="rId10"/>
    <p:sldId id="268" r:id="rId11"/>
    <p:sldId id="265" r:id="rId12"/>
    <p:sldId id="269" r:id="rId13"/>
    <p:sldId id="261" r:id="rId14"/>
    <p:sldId id="284" r:id="rId15"/>
    <p:sldId id="280" r:id="rId16"/>
    <p:sldId id="262" r:id="rId17"/>
    <p:sldId id="277" r:id="rId18"/>
    <p:sldId id="278" r:id="rId19"/>
    <p:sldId id="285" r:id="rId2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2AB"/>
    <a:srgbClr val="A41A34"/>
    <a:srgbClr val="FF3300"/>
    <a:srgbClr val="CC3300"/>
    <a:srgbClr val="07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autoAdjust="0"/>
    <p:restoredTop sz="83054" autoAdjust="0"/>
  </p:normalViewPr>
  <p:slideViewPr>
    <p:cSldViewPr snapToGrid="0">
      <p:cViewPr varScale="1">
        <p:scale>
          <a:sx n="102" d="100"/>
          <a:sy n="102" d="100"/>
        </p:scale>
        <p:origin x="768" y="7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F0FFD-7903-4DB7-832C-CF4341503D14}" type="datetimeFigureOut">
              <a:rPr kumimoji="1" lang="ja-JP" altLang="en-US" smtClean="0"/>
              <a:t>2019/10/3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85DA2-FC78-4D0D-B68A-B974D45CC8E4}" type="slidenum">
              <a:rPr kumimoji="1" lang="ja-JP" altLang="en-US" smtClean="0"/>
              <a:t>‹#›</a:t>
            </a:fld>
            <a:endParaRPr kumimoji="1" lang="ja-JP" altLang="en-US"/>
          </a:p>
        </p:txBody>
      </p:sp>
    </p:spTree>
    <p:extLst>
      <p:ext uri="{BB962C8B-B14F-4D97-AF65-F5344CB8AC3E}">
        <p14:creationId xmlns:p14="http://schemas.microsoft.com/office/powerpoint/2010/main" val="31251169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a:t>
            </a:fld>
            <a:endParaRPr kumimoji="1" lang="ja-JP" altLang="en-US"/>
          </a:p>
        </p:txBody>
      </p:sp>
    </p:spTree>
    <p:extLst>
      <p:ext uri="{BB962C8B-B14F-4D97-AF65-F5344CB8AC3E}">
        <p14:creationId xmlns:p14="http://schemas.microsoft.com/office/powerpoint/2010/main" val="387260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これは仕事の大体プロセスです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10</a:t>
            </a:fld>
            <a:endParaRPr kumimoji="1" lang="ja-JP" altLang="en-US"/>
          </a:p>
        </p:txBody>
      </p:sp>
    </p:spTree>
    <p:extLst>
      <p:ext uri="{BB962C8B-B14F-4D97-AF65-F5344CB8AC3E}">
        <p14:creationId xmlns:p14="http://schemas.microsoft.com/office/powerpoint/2010/main" val="360802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これは私が書いた調査報告書です</a:t>
            </a:r>
            <a:r>
              <a:rPr kumimoji="1" lang="zh-CN" altLang="en-US" dirty="0" smtClean="0"/>
              <a:t>。</a:t>
            </a:r>
            <a:r>
              <a:rPr kumimoji="1" lang="ja-JP" altLang="en-US" dirty="0" smtClean="0"/>
              <a:t>ネットの</a:t>
            </a:r>
            <a:r>
              <a:rPr kumimoji="1" lang="ja-JP" altLang="en-US" dirty="0" smtClean="0"/>
              <a:t>資料はだいたい英語で書かれているので、調査のためには</a:t>
            </a:r>
            <a:r>
              <a:rPr kumimoji="1" lang="en-US" altLang="ja-JP" dirty="0" smtClean="0"/>
              <a:t>(</a:t>
            </a:r>
            <a:r>
              <a:rPr kumimoji="1" lang="ja-JP" altLang="en-US" dirty="0" smtClean="0"/>
              <a:t>中国語、日本語、英語</a:t>
            </a:r>
            <a:r>
              <a:rPr kumimoji="1" lang="en-US" altLang="ja-JP" dirty="0" smtClean="0"/>
              <a:t>)</a:t>
            </a:r>
            <a:r>
              <a:rPr kumimoji="1" lang="ja-JP" altLang="en-US" dirty="0" smtClean="0"/>
              <a:t>この三カ国語の変換をしなければならない。最初は本当に難しいです</a:t>
            </a:r>
            <a:r>
              <a:rPr kumimoji="1" lang="zh-CN" altLang="en-US" dirty="0" smtClean="0"/>
              <a:t>。</a:t>
            </a:r>
            <a:r>
              <a:rPr kumimoji="1" lang="ja-JP" altLang="en-US" dirty="0" smtClean="0"/>
              <a:t>意味がわからない場合もあるので、調べていると眠くなりがちです</a:t>
            </a:r>
            <a:r>
              <a:rPr kumimoji="1" lang="zh-CN" altLang="en-US" dirty="0" smtClean="0"/>
              <a:t>。</a:t>
            </a:r>
            <a:r>
              <a:rPr kumimoji="1" lang="ja-JP" altLang="en-US" dirty="0" smtClean="0"/>
              <a:t>でも私は困難を克服</a:t>
            </a:r>
            <a:r>
              <a:rPr kumimoji="1" lang="en-US" altLang="ja-JP" dirty="0" smtClean="0"/>
              <a:t>(</a:t>
            </a:r>
            <a:r>
              <a:rPr kumimoji="1" lang="ja-JP" altLang="en-US" dirty="0" smtClean="0"/>
              <a:t>こくふく</a:t>
            </a:r>
            <a:r>
              <a:rPr kumimoji="1" lang="en-US" altLang="ja-JP" dirty="0" smtClean="0"/>
              <a:t>)</a:t>
            </a:r>
            <a:r>
              <a:rPr kumimoji="1" lang="ja-JP" altLang="en-US" dirty="0" smtClean="0"/>
              <a:t>してたくさんの報告書を書きました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11</a:t>
            </a:fld>
            <a:endParaRPr kumimoji="1" lang="ja-JP" altLang="en-US"/>
          </a:p>
        </p:txBody>
      </p:sp>
    </p:spTree>
    <p:extLst>
      <p:ext uri="{BB962C8B-B14F-4D97-AF65-F5344CB8AC3E}">
        <p14:creationId xmlns:p14="http://schemas.microsoft.com/office/powerpoint/2010/main" val="426721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アンドロイドを学んだばかりだからですが</a:t>
            </a:r>
            <a:r>
              <a:rPr kumimoji="1" lang="zh-CN" altLang="en-US"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開発の過程で多くの困難があります</a:t>
            </a:r>
            <a:r>
              <a:rPr kumimoji="1" lang="ja-JP" altLang="en-US" sz="1200" kern="1200" dirty="0" smtClean="0">
                <a:solidFill>
                  <a:schemeClr val="tx1"/>
                </a:solidFill>
                <a:effectLst/>
                <a:latin typeface="+mn-lt"/>
                <a:ea typeface="+mn-ea"/>
                <a:cs typeface="+mn-cs"/>
              </a:rPr>
              <a:t>。たとえばサーバへの接続</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せつぞく</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といった問題がある。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このもんだいについては山本さんと何度も議論しています</a:t>
            </a:r>
            <a:r>
              <a:rPr kumimoji="1" lang="zh-CN" altLang="en-US"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山本さんは私の質問を辛抱強いと聞いてくれました</a:t>
            </a:r>
          </a:p>
          <a:p>
            <a:r>
              <a:rPr kumimoji="1" lang="ja-JP" altLang="en-US" sz="1200" kern="1200" dirty="0" smtClean="0">
                <a:solidFill>
                  <a:schemeClr val="tx1"/>
                </a:solidFill>
                <a:effectLst/>
                <a:latin typeface="+mn-lt"/>
                <a:ea typeface="+mn-ea"/>
                <a:cs typeface="+mn-cs"/>
              </a:rPr>
              <a:t>結局</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けっきょく</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この問題の解決新しい方法を思いました。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この簡単なアプリは私の調査</a:t>
            </a:r>
            <a:r>
              <a:rPr lang="ja-JP" altLang="ja-JP" dirty="0" smtClean="0"/>
              <a:t>レポート</a:t>
            </a:r>
            <a:r>
              <a:rPr kumimoji="1" lang="ja-JP" altLang="en-US" sz="1200" kern="1200" dirty="0" smtClean="0">
                <a:solidFill>
                  <a:schemeClr val="tx1"/>
                </a:solidFill>
                <a:effectLst/>
                <a:latin typeface="+mn-lt"/>
                <a:ea typeface="+mn-ea"/>
                <a:cs typeface="+mn-cs"/>
              </a:rPr>
              <a:t>を基にして作られました、私の調査</a:t>
            </a:r>
            <a:r>
              <a:rPr lang="ja-JP" altLang="ja-JP" dirty="0" smtClean="0"/>
              <a:t>レポート</a:t>
            </a:r>
            <a:r>
              <a:rPr kumimoji="1" lang="ja-JP" altLang="en-US" sz="1200" kern="1200" dirty="0" smtClean="0">
                <a:solidFill>
                  <a:schemeClr val="tx1"/>
                </a:solidFill>
                <a:effectLst/>
                <a:latin typeface="+mn-lt"/>
                <a:ea typeface="+mn-ea"/>
                <a:cs typeface="+mn-cs"/>
              </a:rPr>
              <a:t>が役に立つ</a:t>
            </a:r>
            <a:r>
              <a:rPr lang="ja-JP" altLang="ja-JP" dirty="0" smtClean="0"/>
              <a:t>ことを嬉</a:t>
            </a:r>
            <a:r>
              <a:rPr lang="ja-JP" altLang="ja-JP" dirty="0" err="1" smtClean="0"/>
              <a:t>し</a:t>
            </a:r>
            <a:r>
              <a:rPr lang="ja-JP" altLang="en-US" dirty="0" err="1" smtClean="0"/>
              <a:t>と</a:t>
            </a:r>
            <a:r>
              <a:rPr lang="ja-JP" altLang="ja-JP" dirty="0" smtClean="0"/>
              <a:t>思います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12</a:t>
            </a:fld>
            <a:endParaRPr kumimoji="1" lang="ja-JP" altLang="en-US"/>
          </a:p>
        </p:txBody>
      </p:sp>
    </p:spTree>
    <p:extLst>
      <p:ext uri="{BB962C8B-B14F-4D97-AF65-F5344CB8AC3E}">
        <p14:creationId xmlns:p14="http://schemas.microsoft.com/office/powerpoint/2010/main" val="3113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最後に来月の目標です</a:t>
            </a:r>
            <a:endParaRPr kumimoji="1" lang="en-US" altLang="ja-JP" dirty="0" smtClean="0"/>
          </a:p>
          <a:p>
            <a:r>
              <a:rPr kumimoji="1" lang="ja-JP" altLang="en-US" dirty="0" smtClean="0"/>
              <a:t>私たち</a:t>
            </a:r>
            <a:r>
              <a:rPr kumimoji="1" lang="ja-JP" altLang="en-US" dirty="0" smtClean="0"/>
              <a:t>の目標は、長生き</a:t>
            </a:r>
            <a:r>
              <a:rPr kumimoji="1" lang="en-US" altLang="ja-JP" dirty="0" smtClean="0"/>
              <a:t>(</a:t>
            </a:r>
            <a:r>
              <a:rPr kumimoji="1" lang="ja-JP" altLang="en-US" dirty="0" err="1" smtClean="0"/>
              <a:t>ながいき</a:t>
            </a:r>
            <a:r>
              <a:rPr kumimoji="1" lang="en-US" altLang="ja-JP" dirty="0" smtClean="0"/>
              <a:t>)</a:t>
            </a:r>
            <a:r>
              <a:rPr kumimoji="1" lang="ja-JP" altLang="en-US" dirty="0" smtClean="0"/>
              <a:t>することではなく、直立</a:t>
            </a:r>
            <a:r>
              <a:rPr kumimoji="1" lang="en-US" altLang="ja-JP" dirty="0" smtClean="0"/>
              <a:t>(</a:t>
            </a:r>
            <a:r>
              <a:rPr kumimoji="1" lang="ja-JP" altLang="en-US" dirty="0" smtClean="0"/>
              <a:t>ちょく</a:t>
            </a:r>
            <a:r>
              <a:rPr kumimoji="1" lang="ja-JP" altLang="en-US" dirty="0" err="1" smtClean="0"/>
              <a:t>りつ</a:t>
            </a:r>
            <a:r>
              <a:rPr kumimoji="1" lang="en-US" altLang="ja-JP" dirty="0" smtClean="0"/>
              <a:t>)</a:t>
            </a:r>
            <a:r>
              <a:rPr kumimoji="1" lang="ja-JP" altLang="en-US" dirty="0" smtClean="0"/>
              <a:t>することです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13</a:t>
            </a:fld>
            <a:endParaRPr kumimoji="1" lang="ja-JP" altLang="en-US"/>
          </a:p>
        </p:txBody>
      </p:sp>
    </p:spTree>
    <p:extLst>
      <p:ext uri="{BB962C8B-B14F-4D97-AF65-F5344CB8AC3E}">
        <p14:creationId xmlns:p14="http://schemas.microsoft.com/office/powerpoint/2010/main" val="120729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現在、日本語は毎日勉強されており、使用される教科書は標準日本語です。毎日</a:t>
            </a:r>
            <a:r>
              <a:rPr kumimoji="1" lang="en-US" altLang="ja-JP" dirty="0" smtClean="0"/>
              <a:t>1</a:t>
            </a:r>
            <a:r>
              <a:rPr kumimoji="1" lang="ja-JP" altLang="en-US" dirty="0" smtClean="0"/>
              <a:t>課勉強する予定があります。次に</a:t>
            </a:r>
            <a:r>
              <a:rPr kumimoji="1" lang="en-US" altLang="ja-JP" dirty="0" smtClean="0"/>
              <a:t>Android</a:t>
            </a:r>
            <a:r>
              <a:rPr kumimoji="1" lang="ja-JP" altLang="en-US" dirty="0" smtClean="0"/>
              <a:t>を学びことです</a:t>
            </a:r>
            <a:r>
              <a:rPr kumimoji="1" lang="ja-JP" altLang="en-US" dirty="0" smtClean="0"/>
              <a:t>。まだ</a:t>
            </a:r>
            <a:r>
              <a:rPr kumimoji="1" lang="ja-JP" altLang="en-US" dirty="0" smtClean="0"/>
              <a:t>勉強を続けていきたいと思います</a:t>
            </a:r>
            <a:r>
              <a:rPr kumimoji="1" lang="zh-CN" altLang="en-US" dirty="0" smtClean="0"/>
              <a:t>。</a:t>
            </a:r>
            <a:r>
              <a:rPr kumimoji="1" lang="ja-JP" altLang="en-US" dirty="0" smtClean="0"/>
              <a:t>次の</a:t>
            </a:r>
            <a:r>
              <a:rPr kumimoji="1" lang="en-US" altLang="ja-JP" dirty="0" smtClean="0"/>
              <a:t>2</a:t>
            </a:r>
            <a:r>
              <a:rPr kumimoji="1" lang="ja-JP" altLang="en-US" dirty="0" err="1" smtClean="0"/>
              <a:t>つは</a:t>
            </a:r>
            <a:r>
              <a:rPr kumimoji="1" lang="ja-JP" altLang="en-US" dirty="0" smtClean="0"/>
              <a:t>私の長期的な目標です。</a:t>
            </a:r>
            <a:r>
              <a:rPr kumimoji="1" lang="ja-JP" altLang="en-US" dirty="0" smtClean="0"/>
              <a:t>最後は、</a:t>
            </a:r>
            <a:r>
              <a:rPr kumimoji="1" lang="ja-JP" altLang="en-US" dirty="0" smtClean="0"/>
              <a:t>私は多くの欠陥</a:t>
            </a:r>
            <a:r>
              <a:rPr kumimoji="1" lang="en-US" altLang="ja-JP" dirty="0" smtClean="0"/>
              <a:t>(</a:t>
            </a:r>
            <a:r>
              <a:rPr kumimoji="1" lang="ja-JP" altLang="en-US" dirty="0" err="1" smtClean="0"/>
              <a:t>けっ</a:t>
            </a:r>
            <a:r>
              <a:rPr kumimoji="1" lang="ja-JP" altLang="en-US" dirty="0" smtClean="0"/>
              <a:t>かん</a:t>
            </a:r>
            <a:r>
              <a:rPr kumimoji="1" lang="en-US" altLang="ja-JP" dirty="0" smtClean="0"/>
              <a:t>)</a:t>
            </a:r>
            <a:r>
              <a:rPr kumimoji="1" lang="ja-JP" altLang="en-US" dirty="0" smtClean="0"/>
              <a:t>があることを知っているので、</a:t>
            </a:r>
            <a:r>
              <a:rPr lang="ja-JP" altLang="en-US" sz="1200" dirty="0" smtClean="0">
                <a:latin typeface="张海山锐线体简" pitchFamily="2" charset="-122"/>
                <a:ea typeface="张海山锐线体简" pitchFamily="2" charset="-122"/>
              </a:rPr>
              <a:t>仕事をもっと完璧に積もりです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14</a:t>
            </a:fld>
            <a:endParaRPr lang="zh-CN" altLang="en-US"/>
          </a:p>
        </p:txBody>
      </p:sp>
    </p:spTree>
    <p:extLst>
      <p:ext uri="{BB962C8B-B14F-4D97-AF65-F5344CB8AC3E}">
        <p14:creationId xmlns:p14="http://schemas.microsoft.com/office/powerpoint/2010/main" val="1533350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実はまだ終わっていません。私はまだ小さな部分を用意しています</a:t>
            </a:r>
            <a:r>
              <a:rPr kumimoji="1" lang="zh-CN" altLang="en-US" dirty="0" smtClean="0"/>
              <a:t>，</a:t>
            </a:r>
            <a:r>
              <a:rPr kumimoji="1" lang="ja-JP" altLang="en-US" sz="1200" b="0" i="0" kern="1200" dirty="0" smtClean="0">
                <a:solidFill>
                  <a:schemeClr val="tx1"/>
                </a:solidFill>
                <a:effectLst/>
                <a:latin typeface="+mn-lt"/>
                <a:ea typeface="+mn-ea"/>
                <a:cs typeface="+mn-cs"/>
              </a:rPr>
              <a:t>もしよろしければ話を続けてもいいですか</a:t>
            </a:r>
            <a:r>
              <a:rPr kumimoji="1" lang="zh-CN" altLang="en-US" dirty="0" smtClean="0"/>
              <a:t>。</a:t>
            </a:r>
            <a:endParaRPr kumimoji="1" lang="en-US" altLang="zh-CN" dirty="0" smtClean="0"/>
          </a:p>
          <a:p>
            <a:r>
              <a:rPr kumimoji="1" lang="ja-JP" altLang="en-US" dirty="0" smtClean="0"/>
              <a:t>最後に</a:t>
            </a:r>
            <a:r>
              <a:rPr kumimoji="1" lang="ja-JP" altLang="en-US" dirty="0" smtClean="0"/>
              <a:t>、皆さんは私</a:t>
            </a:r>
            <a:r>
              <a:rPr kumimoji="1" lang="ja-JP" altLang="en-US" dirty="0" smtClean="0"/>
              <a:t>の報告を聞いてくれてありが</a:t>
            </a:r>
            <a:r>
              <a:rPr kumimoji="1" lang="ja-JP" altLang="en-US" dirty="0" smtClean="0"/>
              <a:t>とうございます。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15</a:t>
            </a:fld>
            <a:endParaRPr kumimoji="1" lang="ja-JP" altLang="en-US"/>
          </a:p>
        </p:txBody>
      </p:sp>
    </p:spTree>
    <p:extLst>
      <p:ext uri="{BB962C8B-B14F-4D97-AF65-F5344CB8AC3E}">
        <p14:creationId xmlns:p14="http://schemas.microsoft.com/office/powerpoint/2010/main" val="167883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最後の部分は私が日本に来て見た一番面白いドラマをご紹介したいと思います恩義</a:t>
            </a:r>
            <a:r>
              <a:rPr kumimoji="1" lang="en-US" altLang="ja-JP" dirty="0" smtClean="0"/>
              <a:t>(</a:t>
            </a:r>
            <a:r>
              <a:rPr kumimoji="1" lang="ja-JP" altLang="en-US" dirty="0" err="1" smtClean="0"/>
              <a:t>おんぎ</a:t>
            </a:r>
            <a:r>
              <a:rPr kumimoji="1" lang="en-US" altLang="ja-JP" dirty="0" smtClean="0"/>
              <a:t>)</a:t>
            </a:r>
            <a:r>
              <a:rPr kumimoji="1" lang="ja-JP" altLang="en-US" dirty="0" smtClean="0"/>
              <a:t>を忘れ私欲</a:t>
            </a:r>
            <a:r>
              <a:rPr kumimoji="1" lang="en-US" altLang="ja-JP" dirty="0" smtClean="0"/>
              <a:t>(</a:t>
            </a:r>
            <a:r>
              <a:rPr kumimoji="1" lang="ja-JP" altLang="en-US" dirty="0" smtClean="0"/>
              <a:t>しよく</a:t>
            </a:r>
            <a:r>
              <a:rPr kumimoji="1" lang="en-US" altLang="ja-JP" dirty="0" smtClean="0"/>
              <a:t>)</a:t>
            </a:r>
            <a:r>
              <a:rPr kumimoji="1" lang="ja-JP" altLang="en-US" dirty="0" smtClean="0"/>
              <a:t>を貪り</a:t>
            </a:r>
            <a:r>
              <a:rPr kumimoji="1" lang="en-US" altLang="ja-JP" dirty="0" smtClean="0"/>
              <a:t>(</a:t>
            </a:r>
            <a:r>
              <a:rPr kumimoji="1" lang="ja-JP" altLang="en-US" dirty="0" smtClean="0"/>
              <a:t>むさぼり</a:t>
            </a:r>
            <a:r>
              <a:rPr kumimoji="1" lang="en-US" altLang="ja-JP" dirty="0" smtClean="0"/>
              <a:t>)</a:t>
            </a:r>
            <a:r>
              <a:rPr kumimoji="1" lang="ja-JP" altLang="en-US" dirty="0" smtClean="0"/>
              <a:t>人と呼べるか</a:t>
            </a:r>
            <a:r>
              <a:rPr kumimoji="1" lang="zh-CN" altLang="en-US" dirty="0" smtClean="0"/>
              <a:t>。</a:t>
            </a:r>
            <a:r>
              <a:rPr kumimoji="1" lang="ja-JP" altLang="en-US" dirty="0" smtClean="0"/>
              <a:t>これは、戦国時代の武将の有名なことわざです。誰がこのことわざを言ったのか、皆さんは知っていますか？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16</a:t>
            </a:fld>
            <a:endParaRPr kumimoji="1" lang="ja-JP" altLang="en-US"/>
          </a:p>
        </p:txBody>
      </p:sp>
    </p:spTree>
    <p:extLst>
      <p:ext uri="{BB962C8B-B14F-4D97-AF65-F5344CB8AC3E}">
        <p14:creationId xmlns:p14="http://schemas.microsoft.com/office/powerpoint/2010/main" val="2260529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「日本一の武将」真田幸村です</a:t>
            </a:r>
            <a:r>
              <a:rPr kumimoji="1" lang="zh-CN" altLang="en-US" dirty="0" smtClean="0"/>
              <a:t>。</a:t>
            </a:r>
            <a:r>
              <a:rPr kumimoji="1" lang="ja-JP" altLang="en-US" dirty="0" smtClean="0"/>
              <a:t>この赤は真田のものです</a:t>
            </a:r>
            <a:r>
              <a:rPr kumimoji="1" lang="zh-CN" altLang="en-US" dirty="0" smtClean="0"/>
              <a:t>。</a:t>
            </a:r>
            <a:r>
              <a:rPr kumimoji="1" lang="ja-JP" altLang="en-US" dirty="0" smtClean="0"/>
              <a:t>そのドラマを見たばかりですが、私はすでにこのドラマを好きになった。私はドラマを見ることで歴史を理解することができます。これは良いと思います。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17</a:t>
            </a:fld>
            <a:endParaRPr kumimoji="1" lang="ja-JP" altLang="en-US"/>
          </a:p>
        </p:txBody>
      </p:sp>
    </p:spTree>
    <p:extLst>
      <p:ext uri="{BB962C8B-B14F-4D97-AF65-F5344CB8AC3E}">
        <p14:creationId xmlns:p14="http://schemas.microsoft.com/office/powerpoint/2010/main" val="92722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大阪城は私が行きたい場所の一つです、とても立派な建物です。来週は三連休です、そしておばあさんが住んでいるので、大阪で行くつもりです。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18</a:t>
            </a:fld>
            <a:endParaRPr kumimoji="1" lang="ja-JP" altLang="en-US"/>
          </a:p>
        </p:txBody>
      </p:sp>
    </p:spTree>
    <p:extLst>
      <p:ext uri="{BB962C8B-B14F-4D97-AF65-F5344CB8AC3E}">
        <p14:creationId xmlns:p14="http://schemas.microsoft.com/office/powerpoint/2010/main" val="3995460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最後に、私の報告を聞いてくれてありがとう。</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19</a:t>
            </a:fld>
            <a:endParaRPr kumimoji="1" lang="ja-JP" altLang="en-US"/>
          </a:p>
        </p:txBody>
      </p:sp>
    </p:spTree>
    <p:extLst>
      <p:ext uri="{BB962C8B-B14F-4D97-AF65-F5344CB8AC3E}">
        <p14:creationId xmlns:p14="http://schemas.microsoft.com/office/powerpoint/2010/main" val="67877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私は主にこの</a:t>
            </a:r>
            <a:r>
              <a:rPr kumimoji="1" lang="en-US" altLang="ja-JP" dirty="0" smtClean="0"/>
              <a:t>4</a:t>
            </a:r>
            <a:r>
              <a:rPr kumimoji="1" lang="ja-JP" altLang="en-US" dirty="0" err="1" smtClean="0"/>
              <a:t>つの</a:t>
            </a:r>
            <a:r>
              <a:rPr kumimoji="1" lang="ja-JP" altLang="en-US" dirty="0" smtClean="0"/>
              <a:t>部分を紹介するつもりです</a:t>
            </a:r>
            <a:r>
              <a:rPr kumimoji="1" lang="zh-CN" altLang="en-US"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2</a:t>
            </a:fld>
            <a:endParaRPr kumimoji="1" lang="ja-JP" altLang="en-US"/>
          </a:p>
        </p:txBody>
      </p:sp>
    </p:spTree>
    <p:extLst>
      <p:ext uri="{BB962C8B-B14F-4D97-AF65-F5344CB8AC3E}">
        <p14:creationId xmlns:p14="http://schemas.microsoft.com/office/powerpoint/2010/main" val="355371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まず自己紹介をします</a:t>
            </a:r>
            <a:r>
              <a:rPr kumimoji="1" lang="zh-CN" altLang="en-US" dirty="0" smtClean="0"/>
              <a:t>。</a:t>
            </a:r>
            <a:r>
              <a:rPr kumimoji="1" lang="ja-JP" altLang="en-US" dirty="0" smtClean="0"/>
              <a:t>何が起こっても、静かに快適</a:t>
            </a:r>
            <a:r>
              <a:rPr kumimoji="1" lang="en-US" altLang="ja-JP" dirty="0" smtClean="0"/>
              <a:t>(</a:t>
            </a:r>
            <a:r>
              <a:rPr kumimoji="1" lang="ja-JP" altLang="en-US" sz="1200" b="0" i="0" kern="1200" dirty="0" smtClean="0">
                <a:solidFill>
                  <a:schemeClr val="tx1"/>
                </a:solidFill>
                <a:effectLst/>
                <a:latin typeface="+mn-lt"/>
                <a:ea typeface="+mn-ea"/>
                <a:cs typeface="+mn-cs"/>
              </a:rPr>
              <a:t>かいてき</a:t>
            </a:r>
            <a:r>
              <a:rPr kumimoji="1" lang="en-US" altLang="ja-JP" dirty="0" smtClean="0"/>
              <a:t>)</a:t>
            </a:r>
            <a:r>
              <a:rPr kumimoji="1" lang="ja-JP" altLang="en-US" dirty="0" smtClean="0"/>
              <a:t>に人生を受け入れ、勇敢に、大胆に、そしていつも笑顔</a:t>
            </a:r>
            <a:r>
              <a:rPr kumimoji="1" lang="en-US" altLang="ja-JP" dirty="0" smtClean="0"/>
              <a:t>(</a:t>
            </a:r>
            <a:r>
              <a:rPr kumimoji="1" lang="ja-JP" altLang="en-US" dirty="0" smtClean="0"/>
              <a:t>えが</a:t>
            </a:r>
            <a:r>
              <a:rPr kumimoji="1" lang="ja-JP" altLang="en-US" dirty="0" err="1" smtClean="0"/>
              <a:t>お</a:t>
            </a:r>
            <a:r>
              <a:rPr kumimoji="1" lang="en-US" altLang="ja-JP" dirty="0" smtClean="0"/>
              <a:t>)</a:t>
            </a:r>
            <a:r>
              <a:rPr kumimoji="1" lang="ja-JP" altLang="en-US" dirty="0" smtClean="0"/>
              <a:t>になりましょう。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3</a:t>
            </a:fld>
            <a:endParaRPr kumimoji="1" lang="ja-JP" altLang="en-US"/>
          </a:p>
        </p:txBody>
      </p:sp>
    </p:spTree>
    <p:extLst>
      <p:ext uri="{BB962C8B-B14F-4D97-AF65-F5344CB8AC3E}">
        <p14:creationId xmlns:p14="http://schemas.microsoft.com/office/powerpoint/2010/main" val="393305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kern="1200" dirty="0" smtClean="0">
                <a:solidFill>
                  <a:schemeClr val="tx1"/>
                </a:solidFill>
                <a:effectLst/>
                <a:latin typeface="+mn-lt"/>
                <a:ea typeface="+mn-ea"/>
                <a:cs typeface="+mn-cs"/>
              </a:rPr>
              <a:t>出身は大連</a:t>
            </a:r>
            <a:r>
              <a:rPr lang="ja-JP" altLang="en-US" sz="1200" b="0" i="0" kern="1200" dirty="0" smtClean="0">
                <a:solidFill>
                  <a:schemeClr val="tx1"/>
                </a:solidFill>
                <a:effectLst/>
                <a:latin typeface="+mn-lt"/>
                <a:ea typeface="+mn-ea"/>
                <a:cs typeface="+mn-cs"/>
              </a:rPr>
              <a:t>です、</a:t>
            </a:r>
            <a:r>
              <a:rPr lang="ja-JP" altLang="en-US" sz="1200" b="0" i="0" kern="1200" dirty="0" smtClean="0">
                <a:solidFill>
                  <a:schemeClr val="tx1"/>
                </a:solidFill>
                <a:effectLst/>
                <a:latin typeface="+mn-lt"/>
                <a:ea typeface="+mn-ea"/>
                <a:cs typeface="+mn-cs"/>
              </a:rPr>
              <a:t>でも子供の時上海に住んでいました。上海でここ数年の生活は私の独立性を鍛えて、そして大都市（だいとし）を好きになった。高校と大学は大連で通って</a:t>
            </a:r>
            <a:r>
              <a:rPr lang="ja-JP" altLang="en-US" sz="1200" b="0" i="0" kern="1200" dirty="0" smtClean="0">
                <a:solidFill>
                  <a:schemeClr val="tx1"/>
                </a:solidFill>
                <a:effectLst/>
                <a:latin typeface="+mn-lt"/>
                <a:ea typeface="+mn-ea"/>
                <a:cs typeface="+mn-cs"/>
              </a:rPr>
              <a:t>いました。</a:t>
            </a:r>
            <a:r>
              <a:rPr lang="ja-JP" altLang="en-US" sz="1200" b="0" i="0" kern="1200" dirty="0" smtClean="0">
                <a:solidFill>
                  <a:schemeClr val="tx1"/>
                </a:solidFill>
                <a:effectLst/>
                <a:latin typeface="+mn-lt"/>
                <a:ea typeface="+mn-ea"/>
                <a:cs typeface="+mn-cs"/>
              </a:rPr>
              <a:t>大学の専攻は情報技術です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4</a:t>
            </a:fld>
            <a:endParaRPr kumimoji="1" lang="ja-JP" altLang="en-US"/>
          </a:p>
        </p:txBody>
      </p:sp>
    </p:spTree>
    <p:extLst>
      <p:ext uri="{BB962C8B-B14F-4D97-AF65-F5344CB8AC3E}">
        <p14:creationId xmlns:p14="http://schemas.microsoft.com/office/powerpoint/2010/main" val="18754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そして生活面をご紹介します</a:t>
            </a:r>
            <a:endParaRPr kumimoji="1" lang="en-US" altLang="ja-JP" dirty="0" smtClean="0"/>
          </a:p>
          <a:p>
            <a:r>
              <a:rPr kumimoji="1" lang="ja-JP" altLang="en-US" dirty="0" smtClean="0"/>
              <a:t>誰</a:t>
            </a:r>
            <a:r>
              <a:rPr kumimoji="1" lang="ja-JP" altLang="en-US" dirty="0" smtClean="0"/>
              <a:t>もあなたを称賛</a:t>
            </a:r>
            <a:r>
              <a:rPr kumimoji="1" lang="en-US" altLang="ja-JP" dirty="0" smtClean="0"/>
              <a:t>(</a:t>
            </a:r>
            <a:r>
              <a:rPr kumimoji="1" lang="ja-JP" altLang="en-US" dirty="0" smtClean="0"/>
              <a:t>しょうさん</a:t>
            </a:r>
            <a:r>
              <a:rPr kumimoji="1" lang="en-US" altLang="ja-JP" dirty="0" smtClean="0"/>
              <a:t>)</a:t>
            </a:r>
            <a:r>
              <a:rPr kumimoji="1" lang="ja-JP" altLang="en-US" dirty="0" smtClean="0"/>
              <a:t>しなくても、優雅</a:t>
            </a:r>
            <a:r>
              <a:rPr kumimoji="1" lang="en-US" altLang="ja-JP" dirty="0" smtClean="0"/>
              <a:t>(</a:t>
            </a:r>
            <a:r>
              <a:rPr kumimoji="1" lang="ja-JP" altLang="en-US" dirty="0" smtClean="0"/>
              <a:t>ゆうが</a:t>
            </a:r>
            <a:r>
              <a:rPr kumimoji="1" lang="en-US" altLang="ja-JP" dirty="0" smtClean="0"/>
              <a:t>)</a:t>
            </a:r>
            <a:r>
              <a:rPr kumimoji="1" lang="ja-JP" altLang="en-US" dirty="0" smtClean="0"/>
              <a:t>にカーテンを呼び、自分の真剣</a:t>
            </a:r>
            <a:r>
              <a:rPr kumimoji="1" lang="en-US" altLang="ja-JP" dirty="0" smtClean="0"/>
              <a:t>(</a:t>
            </a:r>
            <a:r>
              <a:rPr kumimoji="1" lang="ja-JP" altLang="en-US" dirty="0" smtClean="0"/>
              <a:t>しんけん</a:t>
            </a:r>
            <a:r>
              <a:rPr kumimoji="1" lang="en-US" altLang="ja-JP" dirty="0" smtClean="0"/>
              <a:t>)</a:t>
            </a:r>
            <a:r>
              <a:rPr kumimoji="1" lang="ja-JP" altLang="en-US" dirty="0" smtClean="0"/>
              <a:t>な努力に感謝すべきです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5</a:t>
            </a:fld>
            <a:endParaRPr kumimoji="1" lang="ja-JP" altLang="en-US"/>
          </a:p>
        </p:txBody>
      </p:sp>
    </p:spTree>
    <p:extLst>
      <p:ext uri="{BB962C8B-B14F-4D97-AF65-F5344CB8AC3E}">
        <p14:creationId xmlns:p14="http://schemas.microsoft.com/office/powerpoint/2010/main" val="112406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kern="1200" dirty="0" smtClean="0">
                <a:solidFill>
                  <a:schemeClr val="tx1"/>
                </a:solidFill>
                <a:effectLst/>
                <a:latin typeface="+mn-lt"/>
                <a:ea typeface="+mn-ea"/>
                <a:cs typeface="+mn-cs"/>
              </a:rPr>
              <a:t>これは日本に遊んでいる時に撮った写真です。これは明治神宮まえのよさこい祭りです、参加者のみんなが特色</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とくしょく</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の服装</a:t>
            </a:r>
            <a:r>
              <a:rPr lang="en-US" altLang="ja-JP" sz="1200" b="0" i="0" kern="1200" dirty="0" smtClean="0">
                <a:solidFill>
                  <a:schemeClr val="tx1"/>
                </a:solidFill>
                <a:effectLst/>
                <a:latin typeface="+mn-lt"/>
                <a:ea typeface="+mn-ea"/>
                <a:cs typeface="+mn-cs"/>
              </a:rPr>
              <a:t>(</a:t>
            </a:r>
            <a:r>
              <a:rPr lang="en-US" altLang="ja-JP" sz="1200" b="0" i="0" kern="1200" dirty="0" err="1" smtClean="0">
                <a:solidFill>
                  <a:schemeClr val="tx1"/>
                </a:solidFill>
                <a:effectLst/>
                <a:latin typeface="+mn-lt"/>
                <a:ea typeface="+mn-ea"/>
                <a:cs typeface="+mn-cs"/>
              </a:rPr>
              <a:t>Fukusō</a:t>
            </a:r>
            <a:r>
              <a:rPr lang="en-US" altLang="ja-JP"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をしてダンスをしています、彼らの情熱</a:t>
            </a:r>
            <a:r>
              <a:rPr lang="en-US" altLang="ja-JP" sz="1200" b="0" i="0" kern="1200" dirty="0" smtClean="0">
                <a:solidFill>
                  <a:schemeClr val="tx1"/>
                </a:solidFill>
                <a:effectLst/>
                <a:latin typeface="+mn-lt"/>
                <a:ea typeface="+mn-ea"/>
                <a:cs typeface="+mn-cs"/>
              </a:rPr>
              <a:t>(</a:t>
            </a:r>
            <a:r>
              <a:rPr lang="en-US" altLang="ja-JP" sz="1200" b="0" i="0" kern="1200" dirty="0" err="1" smtClean="0">
                <a:solidFill>
                  <a:schemeClr val="tx1"/>
                </a:solidFill>
                <a:effectLst/>
                <a:latin typeface="+mn-lt"/>
                <a:ea typeface="+mn-ea"/>
                <a:cs typeface="+mn-cs"/>
              </a:rPr>
              <a:t>Jōnetsu</a:t>
            </a:r>
            <a:r>
              <a:rPr lang="en-US" altLang="ja-JP"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と活気</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かっき</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を見ています。これは秋葉原に撮った写真です。秋葉原はアニメの天国だと話があります。この車は、年代感を感じます。それから東京タワーを見て、日本の建物がとても立派だと感じました。最後のは、寮に近くの公園です　</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6</a:t>
            </a:fld>
            <a:endParaRPr lang="zh-CN" altLang="en-US"/>
          </a:p>
        </p:txBody>
      </p:sp>
    </p:spTree>
    <p:extLst>
      <p:ext uri="{BB962C8B-B14F-4D97-AF65-F5344CB8AC3E}">
        <p14:creationId xmlns:p14="http://schemas.microsoft.com/office/powerpoint/2010/main" val="276145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私新しいことを学ぶのが好きで、自分に挑戦するのが好きです。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暇</a:t>
            </a:r>
            <a:r>
              <a:rPr kumimoji="1" lang="ja-JP" altLang="en-US" dirty="0" smtClean="0"/>
              <a:t>なときに人工知能とネットワーク</a:t>
            </a:r>
            <a:r>
              <a:rPr lang="ja-JP" altLang="en-US" sz="1200" b="0" i="0" kern="1200" dirty="0" smtClean="0">
                <a:solidFill>
                  <a:schemeClr val="tx1"/>
                </a:solidFill>
                <a:effectLst/>
                <a:latin typeface="+mn-lt"/>
                <a:ea typeface="+mn-ea"/>
                <a:cs typeface="+mn-cs"/>
              </a:rPr>
              <a:t>技術</a:t>
            </a:r>
            <a:r>
              <a:rPr kumimoji="1" lang="ja-JP" altLang="en-US" dirty="0" smtClean="0"/>
              <a:t>を勉強しています</a:t>
            </a:r>
            <a:r>
              <a:rPr kumimoji="1" lang="ja-JP" altLang="en-US" dirty="0" smtClean="0"/>
              <a:t>。</a:t>
            </a:r>
            <a:r>
              <a:rPr lang="ja-JP" altLang="en-US" sz="1200" b="0" i="0" kern="1200" dirty="0" smtClean="0">
                <a:solidFill>
                  <a:schemeClr val="tx1"/>
                </a:solidFill>
                <a:effectLst/>
                <a:latin typeface="+mn-lt"/>
                <a:ea typeface="+mn-ea"/>
                <a:cs typeface="+mn-cs"/>
              </a:rPr>
              <a:t>いつ</a:t>
            </a:r>
            <a:r>
              <a:rPr lang="ja-JP" altLang="en-US" sz="1200" b="0" i="0" kern="1200" dirty="0" smtClean="0">
                <a:solidFill>
                  <a:schemeClr val="tx1"/>
                </a:solidFill>
                <a:effectLst/>
                <a:latin typeface="+mn-lt"/>
                <a:ea typeface="+mn-ea"/>
                <a:cs typeface="+mn-cs"/>
              </a:rPr>
              <a:t>か</a:t>
            </a:r>
            <a:r>
              <a:rPr lang="en-US" altLang="ja-JP" sz="1200" b="0" i="0" kern="1200" dirty="0" err="1" smtClean="0">
                <a:solidFill>
                  <a:schemeClr val="tx1"/>
                </a:solidFill>
                <a:effectLst/>
                <a:latin typeface="+mn-lt"/>
                <a:ea typeface="+mn-ea"/>
                <a:cs typeface="+mn-cs"/>
              </a:rPr>
              <a:t>ccie</a:t>
            </a:r>
            <a:r>
              <a:rPr lang="ja-JP" altLang="en-US" sz="1200" b="0" i="0" kern="1200" dirty="0" smtClean="0">
                <a:solidFill>
                  <a:schemeClr val="tx1"/>
                </a:solidFill>
                <a:effectLst/>
                <a:latin typeface="+mn-lt"/>
                <a:ea typeface="+mn-ea"/>
                <a:cs typeface="+mn-cs"/>
              </a:rPr>
              <a:t>という証書（しょうしょ）を取りたいと思っています</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kern="1200" dirty="0" smtClean="0">
                <a:solidFill>
                  <a:schemeClr val="tx1"/>
                </a:solidFill>
                <a:effectLst/>
                <a:latin typeface="+mn-lt"/>
                <a:ea typeface="+mn-ea"/>
                <a:cs typeface="+mn-cs"/>
              </a:rPr>
              <a:t>明日</a:t>
            </a:r>
            <a:r>
              <a:rPr lang="ja-JP" altLang="en-US" sz="1200" b="0" i="0" kern="1200" dirty="0" smtClean="0">
                <a:solidFill>
                  <a:schemeClr val="tx1"/>
                </a:solidFill>
                <a:effectLst/>
                <a:latin typeface="+mn-lt"/>
                <a:ea typeface="+mn-ea"/>
                <a:cs typeface="+mn-cs"/>
              </a:rPr>
              <a:t>は週末なので、楽しみにしています。</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7</a:t>
            </a:fld>
            <a:endParaRPr kumimoji="1" lang="ja-JP" altLang="en-US"/>
          </a:p>
        </p:txBody>
      </p:sp>
    </p:spTree>
    <p:extLst>
      <p:ext uri="{BB962C8B-B14F-4D97-AF65-F5344CB8AC3E}">
        <p14:creationId xmlns:p14="http://schemas.microsoft.com/office/powerpoint/2010/main" val="215151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これから仕事の内容を紹介します</a:t>
            </a:r>
            <a:r>
              <a:rPr kumimoji="1" lang="ja-JP" altLang="en-US" dirty="0" smtClean="0"/>
              <a:t>。</a:t>
            </a:r>
            <a:endParaRPr kumimoji="1" lang="en-US" altLang="ja-JP" dirty="0" smtClean="0"/>
          </a:p>
          <a:p>
            <a:r>
              <a:rPr kumimoji="1" lang="ja-JP" altLang="en-US" dirty="0" smtClean="0"/>
              <a:t>それ</a:t>
            </a:r>
            <a:r>
              <a:rPr kumimoji="1" lang="ja-JP" altLang="en-US" dirty="0" smtClean="0"/>
              <a:t>が素晴らしいなら、どんな仕事でも、あなたは小さく感じません</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8</a:t>
            </a:fld>
            <a:endParaRPr kumimoji="1" lang="ja-JP" altLang="en-US"/>
          </a:p>
        </p:txBody>
      </p:sp>
    </p:spTree>
    <p:extLst>
      <p:ext uri="{BB962C8B-B14F-4D97-AF65-F5344CB8AC3E}">
        <p14:creationId xmlns:p14="http://schemas.microsoft.com/office/powerpoint/2010/main" val="235274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まずプロジェクトをご紹介します。</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この</a:t>
            </a:r>
            <a:r>
              <a:rPr kumimoji="1" lang="ja-JP" altLang="en-US" sz="1200" kern="1200" dirty="0" smtClean="0">
                <a:solidFill>
                  <a:schemeClr val="tx1"/>
                </a:solidFill>
                <a:latin typeface="+mn-lt"/>
                <a:ea typeface="+mn-ea"/>
                <a:cs typeface="+mn-cs"/>
              </a:rPr>
              <a:t>プロジェクト</a:t>
            </a:r>
            <a:r>
              <a:rPr kumimoji="1" lang="ja-JP" altLang="en-US" sz="1200" kern="1200" dirty="0" smtClean="0">
                <a:solidFill>
                  <a:schemeClr val="tx1"/>
                </a:solidFill>
                <a:latin typeface="+mn-lt"/>
                <a:ea typeface="+mn-ea"/>
                <a:cs typeface="+mn-cs"/>
              </a:rPr>
              <a:t>では</a:t>
            </a:r>
            <a:r>
              <a:rPr kumimoji="1" lang="en-US" altLang="ja-JP" sz="1200" kern="1200" dirty="0" smtClean="0">
                <a:solidFill>
                  <a:schemeClr val="tx1"/>
                </a:solidFill>
                <a:latin typeface="+mn-lt"/>
                <a:ea typeface="+mn-ea"/>
                <a:cs typeface="+mn-cs"/>
              </a:rPr>
              <a:t>android</a:t>
            </a:r>
            <a:r>
              <a:rPr kumimoji="1" lang="ja-JP" altLang="en-US" sz="1200" kern="1200" dirty="0" smtClean="0">
                <a:solidFill>
                  <a:schemeClr val="tx1"/>
                </a:solidFill>
                <a:latin typeface="+mn-lt"/>
                <a:ea typeface="+mn-ea"/>
                <a:cs typeface="+mn-cs"/>
              </a:rPr>
              <a:t>に</a:t>
            </a:r>
            <a:r>
              <a:rPr kumimoji="1" lang="ja-JP" altLang="en-US" sz="1200" kern="1200" dirty="0" smtClean="0">
                <a:solidFill>
                  <a:schemeClr val="tx1"/>
                </a:solidFill>
                <a:latin typeface="+mn-lt"/>
                <a:ea typeface="+mn-ea"/>
                <a:cs typeface="+mn-cs"/>
              </a:rPr>
              <a:t>基づいて車載（しゃさい）ナビでございます。このプロジェクトは</a:t>
            </a:r>
            <a:r>
              <a:rPr kumimoji="1" lang="en-US" altLang="ja-JP" sz="1200" kern="1200" dirty="0" smtClean="0">
                <a:solidFill>
                  <a:schemeClr val="tx1"/>
                </a:solidFill>
                <a:latin typeface="+mn-lt"/>
                <a:ea typeface="+mn-ea"/>
                <a:cs typeface="+mn-cs"/>
              </a:rPr>
              <a:t>3</a:t>
            </a:r>
            <a:r>
              <a:rPr kumimoji="1" lang="ja-JP" altLang="en-US" sz="1200" kern="1200" dirty="0" err="1" smtClean="0">
                <a:solidFill>
                  <a:schemeClr val="tx1"/>
                </a:solidFill>
                <a:latin typeface="+mn-lt"/>
                <a:ea typeface="+mn-ea"/>
                <a:cs typeface="+mn-cs"/>
              </a:rPr>
              <a:t>つの</a:t>
            </a:r>
            <a:r>
              <a:rPr kumimoji="1" lang="ja-JP" altLang="en-US" sz="1200" kern="1200" dirty="0" smtClean="0">
                <a:solidFill>
                  <a:schemeClr val="tx1"/>
                </a:solidFill>
                <a:latin typeface="+mn-lt"/>
                <a:ea typeface="+mn-ea"/>
                <a:cs typeface="+mn-cs"/>
              </a:rPr>
              <a:t>部分に分かれている</a:t>
            </a:r>
            <a:r>
              <a:rPr kumimoji="1" lang="zh-CN" altLang="en-US"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まず経路計画の</a:t>
            </a:r>
            <a:r>
              <a:rPr kumimoji="1" lang="ja-JP" altLang="en-US" sz="1200" kern="1200" dirty="0" smtClean="0">
                <a:solidFill>
                  <a:schemeClr val="tx1"/>
                </a:solidFill>
                <a:latin typeface="+mn-lt"/>
                <a:ea typeface="+mn-ea"/>
                <a:cs typeface="+mn-cs"/>
              </a:rPr>
              <a:t>部分は</a:t>
            </a:r>
            <a:r>
              <a:rPr kumimoji="1" lang="en-US" altLang="ja-JP" sz="1200" kern="1200" dirty="0" smtClean="0">
                <a:solidFill>
                  <a:schemeClr val="tx1"/>
                </a:solidFill>
                <a:latin typeface="+mn-lt"/>
                <a:ea typeface="+mn-ea"/>
                <a:cs typeface="+mn-cs"/>
              </a:rPr>
              <a:t>Google</a:t>
            </a:r>
            <a:r>
              <a:rPr kumimoji="1" lang="ja-JP" altLang="en-US" sz="1200" kern="1200" dirty="0" smtClean="0">
                <a:solidFill>
                  <a:schemeClr val="tx1"/>
                </a:solidFill>
                <a:latin typeface="+mn-lt"/>
                <a:ea typeface="+mn-ea"/>
                <a:cs typeface="+mn-cs"/>
              </a:rPr>
              <a:t>マップの</a:t>
            </a:r>
            <a:r>
              <a:rPr kumimoji="1" lang="en-US" altLang="ja-JP" sz="1200" kern="1200" dirty="0" smtClean="0">
                <a:solidFill>
                  <a:schemeClr val="tx1"/>
                </a:solidFill>
                <a:latin typeface="+mn-lt"/>
                <a:ea typeface="+mn-ea"/>
                <a:cs typeface="+mn-cs"/>
              </a:rPr>
              <a:t>API</a:t>
            </a:r>
            <a:r>
              <a:rPr kumimoji="1" lang="ja-JP" altLang="en-US" sz="1200" kern="1200" dirty="0" smtClean="0">
                <a:solidFill>
                  <a:schemeClr val="tx1"/>
                </a:solidFill>
                <a:latin typeface="+mn-lt"/>
                <a:ea typeface="+mn-ea"/>
                <a:cs typeface="+mn-cs"/>
              </a:rPr>
              <a:t>を使用する積りです</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あと音楽再生および曲</a:t>
            </a:r>
            <a:r>
              <a:rPr kumimoji="1" lang="ja-JP" altLang="en-US" dirty="0" smtClean="0"/>
              <a:t>予測部分</a:t>
            </a:r>
            <a:r>
              <a:rPr kumimoji="1" lang="ja-JP" altLang="en-US" dirty="0" smtClean="0"/>
              <a:t>は，</a:t>
            </a:r>
            <a:r>
              <a:rPr kumimoji="1" lang="en-US" altLang="ja-JP" dirty="0" smtClean="0"/>
              <a:t>Google</a:t>
            </a:r>
            <a:r>
              <a:rPr kumimoji="1" lang="ja-JP" altLang="en-US" dirty="0" smtClean="0"/>
              <a:t>　</a:t>
            </a:r>
            <a:r>
              <a:rPr kumimoji="1" lang="en-US" altLang="ja-JP" dirty="0" smtClean="0"/>
              <a:t>Music</a:t>
            </a:r>
            <a:r>
              <a:rPr kumimoji="1" lang="ja-JP" altLang="en-US" dirty="0" smtClean="0"/>
              <a:t>が提供</a:t>
            </a:r>
            <a:r>
              <a:rPr kumimoji="1" lang="en-US" altLang="ja-JP" dirty="0" smtClean="0"/>
              <a:t>(</a:t>
            </a:r>
            <a:r>
              <a:rPr kumimoji="1" lang="ja-JP" altLang="en-US" dirty="0" smtClean="0"/>
              <a:t>ていきょう</a:t>
            </a:r>
            <a:r>
              <a:rPr kumimoji="1" lang="en-US" altLang="ja-JP" dirty="0" smtClean="0"/>
              <a:t>)</a:t>
            </a:r>
            <a:r>
              <a:rPr kumimoji="1" lang="ja-JP" altLang="en-US" dirty="0" smtClean="0"/>
              <a:t>する</a:t>
            </a:r>
            <a:r>
              <a:rPr kumimoji="1" lang="en-US" altLang="ja-JP" dirty="0" smtClean="0"/>
              <a:t>API</a:t>
            </a:r>
            <a:r>
              <a:rPr kumimoji="1" lang="ja-JP" altLang="en-US" dirty="0" smtClean="0"/>
              <a:t>を用いて</a:t>
            </a:r>
            <a:r>
              <a:rPr kumimoji="1" lang="en-US" altLang="ja-JP" dirty="0" smtClean="0"/>
              <a:t>(</a:t>
            </a:r>
            <a:r>
              <a:rPr kumimoji="1" lang="ja-JP" altLang="en-US" dirty="0" smtClean="0"/>
              <a:t>もちいて</a:t>
            </a:r>
            <a:r>
              <a:rPr kumimoji="1" lang="en-US" altLang="ja-JP" dirty="0" smtClean="0"/>
              <a:t>)</a:t>
            </a:r>
            <a:r>
              <a:rPr kumimoji="1" lang="ja-JP" altLang="en-US" dirty="0" smtClean="0"/>
              <a:t>積りきる</a:t>
            </a:r>
            <a:r>
              <a:rPr kumimoji="1" lang="en-US" altLang="ja-JP" dirty="0" smtClean="0"/>
              <a:t>.</a:t>
            </a:r>
            <a:r>
              <a:rPr kumimoji="1" lang="ja-JP" altLang="en-US" dirty="0" smtClean="0"/>
              <a:t>現在私はすで</a:t>
            </a:r>
            <a:r>
              <a:rPr kumimoji="1" lang="ja-JP" altLang="en-US" dirty="0" smtClean="0"/>
              <a:t>に経路計画と音楽再生の</a:t>
            </a:r>
            <a:r>
              <a:rPr kumimoji="1" lang="ja-JP" altLang="en-US" dirty="0" smtClean="0"/>
              <a:t>部分を調査し、レポートを作成しました。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9</a:t>
            </a:fld>
            <a:endParaRPr kumimoji="1" lang="ja-JP" altLang="en-US"/>
          </a:p>
        </p:txBody>
      </p:sp>
    </p:spTree>
    <p:extLst>
      <p:ext uri="{BB962C8B-B14F-4D97-AF65-F5344CB8AC3E}">
        <p14:creationId xmlns:p14="http://schemas.microsoft.com/office/powerpoint/2010/main" val="2423172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5173256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4486919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294091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8821394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4680807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62609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3412C4-E054-4C1E-B3AB-33B785D7E0D0}" type="slidenum">
              <a:rPr lang="zh-CN" altLang="en-US" smtClean="0"/>
              <a:t>‹#›</a:t>
            </a:fld>
            <a:endParaRPr lang="zh-CN" altLang="en-US"/>
          </a:p>
        </p:txBody>
      </p:sp>
      <p:sp>
        <p:nvSpPr>
          <p:cNvPr id="11" name="矩形 10"/>
          <p:cNvSpPr/>
          <p:nvPr userDrawn="1"/>
        </p:nvSpPr>
        <p:spPr>
          <a:xfrm>
            <a:off x="6737060" y="478881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模板下载：</a:t>
            </a:r>
            <a:r>
              <a:rPr kumimoji="0" lang="en-US" altLang="zh-CN" sz="100" b="0" i="0" u="none" strike="noStrike" kern="0" cap="none" spc="0" normalizeH="0" baseline="0" noProof="0" dirty="0" smtClean="0">
                <a:ln>
                  <a:noFill/>
                </a:ln>
                <a:solidFill>
                  <a:schemeClr val="bg2"/>
                </a:solidFill>
                <a:effectLst/>
                <a:uLnTx/>
                <a:uFillTx/>
              </a:rPr>
              <a:t>www.1ppt.com/moban/     </a:t>
            </a:r>
            <a:r>
              <a:rPr kumimoji="0" lang="zh-CN" altLang="en-US" sz="100" b="0" i="0" u="none" strike="noStrike" kern="0" cap="none" spc="0" normalizeH="0" baseline="0" noProof="0" dirty="0" smtClean="0">
                <a:ln>
                  <a:noFill/>
                </a:ln>
                <a:solidFill>
                  <a:schemeClr val="bg2"/>
                </a:solidFill>
                <a:effectLst/>
                <a:uLnTx/>
                <a:uFillTx/>
              </a:rPr>
              <a:t>行业</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节日</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www.1ppt.com/jieri/           PPT</a:t>
            </a:r>
            <a:r>
              <a:rPr kumimoji="0" lang="zh-CN" altLang="en-US" sz="100" b="0" i="0" u="none" strike="noStrike" kern="0" cap="none" spc="0" normalizeH="0" baseline="0" noProof="0" dirty="0" smtClean="0">
                <a:ln>
                  <a:noFill/>
                </a:ln>
                <a:solidFill>
                  <a:schemeClr val="bg2"/>
                </a:solidFill>
                <a:effectLst/>
                <a:uLnTx/>
                <a:uFillTx/>
              </a:rPr>
              <a:t>素材下载：</a:t>
            </a:r>
            <a:r>
              <a:rPr kumimoji="0" lang="en-US" altLang="zh-CN" sz="100" b="0" i="0" u="none" strike="noStrike" kern="0" cap="none" spc="0" normalizeH="0" baseline="0" noProof="0" dirty="0" smtClean="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背景图片：</a:t>
            </a:r>
            <a:r>
              <a:rPr kumimoji="0" lang="en-US" altLang="zh-CN" sz="100" b="0" i="0" u="none" strike="noStrike" kern="0" cap="none" spc="0" normalizeH="0" baseline="0" noProof="0" dirty="0" smtClean="0">
                <a:ln>
                  <a:noFill/>
                </a:ln>
                <a:solidFill>
                  <a:schemeClr val="bg2"/>
                </a:solidFill>
                <a:effectLst/>
                <a:uLnTx/>
                <a:uFillTx/>
              </a:rPr>
              <a:t>www.1ppt.com/beijing/      PPT</a:t>
            </a:r>
            <a:r>
              <a:rPr kumimoji="0" lang="zh-CN" altLang="en-US" sz="100" b="0" i="0" u="none" strike="noStrike" kern="0" cap="none" spc="0" normalizeH="0" baseline="0" noProof="0" dirty="0" smtClean="0">
                <a:ln>
                  <a:noFill/>
                </a:ln>
                <a:solidFill>
                  <a:schemeClr val="bg2"/>
                </a:solidFill>
                <a:effectLst/>
                <a:uLnTx/>
                <a:uFillTx/>
              </a:rPr>
              <a:t>图表下载：</a:t>
            </a:r>
            <a:r>
              <a:rPr kumimoji="0" lang="en-US" altLang="zh-CN" sz="100" b="0" i="0" u="none" strike="noStrike" kern="0" cap="none" spc="0" normalizeH="0" baseline="0" noProof="0" dirty="0" smtClean="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优秀</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下载：</a:t>
            </a:r>
            <a:r>
              <a:rPr kumimoji="0" lang="en-US" altLang="zh-CN" sz="100" b="0" i="0" u="none" strike="noStrike" kern="0" cap="none" spc="0" normalizeH="0" baseline="0" noProof="0" dirty="0" smtClean="0">
                <a:ln>
                  <a:noFill/>
                </a:ln>
                <a:solidFill>
                  <a:schemeClr val="bg2"/>
                </a:solidFill>
                <a:effectLst/>
                <a:uLnTx/>
                <a:uFillTx/>
              </a:rPr>
              <a:t>www.1ppt.com/xiazai/        PPT</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Word</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www.1ppt.com/word/              Excel</a:t>
            </a:r>
            <a:r>
              <a:rPr kumimoji="0" lang="zh-CN" altLang="en-US" sz="100" b="0" i="0" u="none" strike="noStrike" kern="0" cap="none" spc="0" normalizeH="0" baseline="0" noProof="0" dirty="0" smtClean="0">
                <a:ln>
                  <a:noFill/>
                </a:ln>
                <a:solidFill>
                  <a:schemeClr val="bg2"/>
                </a:solidFill>
                <a:effectLst/>
                <a:uLnTx/>
                <a:uFillTx/>
              </a:rPr>
              <a:t>教程：</a:t>
            </a:r>
            <a:r>
              <a:rPr kumimoji="0" lang="en-US" altLang="zh-CN" sz="100" b="0" i="0" u="none" strike="noStrike" kern="0" cap="none" spc="0" normalizeH="0" baseline="0" noProof="0" dirty="0" smtClean="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资料下载：</a:t>
            </a:r>
            <a:r>
              <a:rPr kumimoji="0" lang="en-US" altLang="zh-CN" sz="100" b="0" i="0" u="none" strike="noStrike" kern="0" cap="none" spc="0" normalizeH="0" baseline="0" noProof="0" dirty="0" smtClean="0">
                <a:ln>
                  <a:noFill/>
                </a:ln>
                <a:solidFill>
                  <a:schemeClr val="bg2"/>
                </a:solidFill>
                <a:effectLst/>
                <a:uLnTx/>
                <a:uFillTx/>
              </a:rPr>
              <a:t>www.1ppt.com/ziliao/                PPT</a:t>
            </a:r>
            <a:r>
              <a:rPr kumimoji="0" lang="zh-CN" altLang="en-US" sz="100" b="0" i="0" u="none" strike="noStrike" kern="0" cap="none" spc="0" normalizeH="0" baseline="0" noProof="0" dirty="0" smtClean="0">
                <a:ln>
                  <a:noFill/>
                </a:ln>
                <a:solidFill>
                  <a:schemeClr val="bg2"/>
                </a:solidFill>
                <a:effectLst/>
                <a:uLnTx/>
                <a:uFillTx/>
              </a:rPr>
              <a:t>课件下载：</a:t>
            </a:r>
            <a:r>
              <a:rPr kumimoji="0" lang="en-US" altLang="zh-CN" sz="100" b="0" i="0" u="none" strike="noStrike" kern="0" cap="none" spc="0" normalizeH="0" baseline="0" noProof="0" dirty="0" smtClean="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范文下载：</a:t>
            </a:r>
            <a:r>
              <a:rPr kumimoji="0" lang="en-US" altLang="zh-CN" sz="100" b="0" i="0" u="none" strike="noStrike" kern="0" cap="none" spc="0" normalizeH="0" baseline="0" noProof="0" dirty="0" smtClean="0">
                <a:ln>
                  <a:noFill/>
                </a:ln>
                <a:solidFill>
                  <a:schemeClr val="bg2"/>
                </a:solidFill>
                <a:effectLst/>
                <a:uLnTx/>
                <a:uFillTx/>
              </a:rPr>
              <a:t>www.1ppt.com/fanwen/             </a:t>
            </a:r>
            <a:r>
              <a:rPr kumimoji="0" lang="zh-CN" altLang="en-US" sz="100" b="0" i="0" u="none" strike="noStrike" kern="0" cap="none" spc="0" normalizeH="0" baseline="0" noProof="0" dirty="0" smtClean="0">
                <a:ln>
                  <a:noFill/>
                </a:ln>
                <a:solidFill>
                  <a:schemeClr val="bg2"/>
                </a:solidFill>
                <a:effectLst/>
                <a:uLnTx/>
                <a:uFillTx/>
              </a:rPr>
              <a:t>试卷下载：</a:t>
            </a:r>
            <a:r>
              <a:rPr kumimoji="0" lang="en-US" altLang="zh-CN" sz="100" b="0" i="0" u="none" strike="noStrike" kern="0" cap="none" spc="0" normalizeH="0" baseline="0" noProof="0" dirty="0" smtClean="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教案下载：</a:t>
            </a:r>
            <a:r>
              <a:rPr kumimoji="0" lang="en-US" altLang="zh-CN" sz="100" b="0" i="0" u="none" strike="noStrike" kern="0" cap="none" spc="0" normalizeH="0" baseline="0" noProof="0" dirty="0" smtClean="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字体下载：</a:t>
            </a:r>
            <a:r>
              <a:rPr kumimoji="0" lang="en-US" altLang="zh-CN" sz="100" b="0" i="0" u="none" strike="noStrike" kern="0" cap="none" spc="0" normalizeH="0" baseline="0" noProof="0" dirty="0" smtClean="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 </a:t>
            </a:r>
            <a:endParaRPr kumimoji="0" lang="zh-CN" altLang="en-US" sz="100" b="0" i="0" u="none" strike="noStrike" kern="0" cap="none" spc="0" normalizeH="0" baseline="0" noProof="0" dirty="0" smtClean="0">
              <a:ln>
                <a:noFill/>
              </a:ln>
              <a:solidFill>
                <a:schemeClr val="bg2"/>
              </a:solidFill>
              <a:effectLst/>
              <a:uLnTx/>
              <a:uFillTx/>
            </a:endParaRPr>
          </a:p>
        </p:txBody>
      </p:sp>
    </p:spTree>
    <p:extLst>
      <p:ext uri="{BB962C8B-B14F-4D97-AF65-F5344CB8AC3E}">
        <p14:creationId xmlns:p14="http://schemas.microsoft.com/office/powerpoint/2010/main" val="3783333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9275404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2470044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72701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405240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D6FECC5-ABCB-48FB-AFAA-EA2727A61AFC}" type="datetimeFigureOut">
              <a:rPr lang="zh-CN" altLang="en-US" smtClean="0"/>
              <a:t>2019/10/3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2003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1" y="1073968"/>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7" name="TextBox 17"/>
          <p:cNvSpPr txBox="1"/>
          <p:nvPr/>
        </p:nvSpPr>
        <p:spPr>
          <a:xfrm>
            <a:off x="937109" y="2381024"/>
            <a:ext cx="7160935" cy="1323439"/>
          </a:xfrm>
          <a:prstGeom prst="rect">
            <a:avLst/>
          </a:prstGeom>
          <a:noFill/>
        </p:spPr>
        <p:txBody>
          <a:bodyPr wrap="none" rtlCol="0">
            <a:spAutoFit/>
          </a:bodyPr>
          <a:lstStyle/>
          <a:p>
            <a:pPr algn="ctr">
              <a:defRPr/>
            </a:pPr>
            <a:r>
              <a:rPr lang="ja-JP" altLang="en-US" sz="3200" b="1" dirty="0" smtClean="0">
                <a:solidFill>
                  <a:schemeClr val="bg1"/>
                </a:solidFill>
                <a:latin typeface="微软雅黑" panose="020B0503020204020204" pitchFamily="34" charset="-122"/>
                <a:ea typeface="微软雅黑" panose="020B0503020204020204" pitchFamily="34" charset="-122"/>
                <a:cs typeface="Roboto Light"/>
              </a:rPr>
              <a:t>第三システム事業本部第四システム部</a:t>
            </a:r>
            <a:endParaRPr lang="en-US" altLang="ja-JP" sz="3200" b="1" dirty="0" smtClean="0">
              <a:solidFill>
                <a:schemeClr val="bg1"/>
              </a:solidFill>
              <a:latin typeface="微软雅黑" panose="020B0503020204020204" pitchFamily="34" charset="-122"/>
              <a:ea typeface="微软雅黑" panose="020B0503020204020204" pitchFamily="34" charset="-122"/>
              <a:cs typeface="Roboto Light"/>
            </a:endParaRPr>
          </a:p>
          <a:p>
            <a:pPr algn="ctr">
              <a:defRPr/>
            </a:pPr>
            <a:endParaRPr lang="en-US" altLang="zh-CN" sz="2400" dirty="0" smtClean="0">
              <a:ln w="3175">
                <a:noFill/>
              </a:ln>
              <a:solidFill>
                <a:schemeClr val="bg1"/>
              </a:solidFill>
              <a:latin typeface="微软雅黑" panose="020B0503020204020204" pitchFamily="34" charset="-122"/>
              <a:ea typeface="微软雅黑" panose="020B0503020204020204" pitchFamily="34" charset="-122"/>
            </a:endParaRPr>
          </a:p>
          <a:p>
            <a:pPr algn="ctr">
              <a:defRPr/>
            </a:pPr>
            <a:r>
              <a:rPr lang="en-US" altLang="zh-CN" sz="2400" dirty="0" smtClean="0">
                <a:ln w="3175">
                  <a:noFill/>
                </a:ln>
                <a:solidFill>
                  <a:schemeClr val="bg1"/>
                </a:solidFill>
                <a:latin typeface="微软雅黑" panose="020B0503020204020204" pitchFamily="34" charset="-122"/>
                <a:ea typeface="微软雅黑" panose="020B0503020204020204" pitchFamily="34" charset="-122"/>
              </a:rPr>
              <a:t>Speaker</a:t>
            </a:r>
            <a:r>
              <a:rPr lang="ja-JP" altLang="en-US" sz="2400" dirty="0" smtClean="0">
                <a:ln w="3175">
                  <a:noFill/>
                </a:ln>
                <a:solidFill>
                  <a:schemeClr val="bg1"/>
                </a:solidFill>
                <a:latin typeface="微软雅黑" panose="020B0503020204020204" pitchFamily="34" charset="-122"/>
                <a:ea typeface="微软雅黑" panose="020B0503020204020204" pitchFamily="34" charset="-122"/>
              </a:rPr>
              <a:t>：尹鴻濤</a:t>
            </a:r>
            <a:r>
              <a:rPr lang="en-US" altLang="ja-JP" sz="2400" dirty="0" smtClean="0">
                <a:ln w="3175">
                  <a:noFill/>
                </a:ln>
                <a:solidFill>
                  <a:schemeClr val="bg1"/>
                </a:solidFill>
                <a:latin typeface="微软雅黑" panose="020B0503020204020204" pitchFamily="34" charset="-122"/>
                <a:ea typeface="微软雅黑" panose="020B0503020204020204" pitchFamily="34" charset="-122"/>
              </a:rPr>
              <a:t>(</a:t>
            </a:r>
            <a:r>
              <a:rPr lang="ja-JP" altLang="en-US" sz="2400" dirty="0" smtClean="0">
                <a:ln w="3175">
                  <a:noFill/>
                </a:ln>
                <a:solidFill>
                  <a:schemeClr val="bg1"/>
                </a:solidFill>
                <a:latin typeface="微软雅黑" panose="020B0503020204020204" pitchFamily="34" charset="-122"/>
                <a:ea typeface="微软雅黑" panose="020B0503020204020204" pitchFamily="34" charset="-122"/>
              </a:rPr>
              <a:t>いんこうとう</a:t>
            </a:r>
            <a:r>
              <a:rPr lang="en-US" altLang="ja-JP" sz="2400" dirty="0" smtClean="0">
                <a:ln w="3175">
                  <a:noFill/>
                </a:ln>
                <a:solidFill>
                  <a:schemeClr val="bg1"/>
                </a:solidFill>
                <a:latin typeface="微软雅黑" panose="020B0503020204020204" pitchFamily="34" charset="-122"/>
                <a:ea typeface="微软雅黑" panose="020B0503020204020204" pitchFamily="34" charset="-122"/>
              </a:rPr>
              <a:t>)</a:t>
            </a:r>
            <a:endParaRPr lang="en-US" altLang="zh-CN" sz="2400" dirty="0">
              <a:ln w="3175">
                <a:noFill/>
              </a:ln>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957320" y="1322922"/>
            <a:ext cx="5120507" cy="1015663"/>
          </a:xfrm>
          <a:prstGeom prst="rect">
            <a:avLst/>
          </a:prstGeom>
        </p:spPr>
        <p:txBody>
          <a:bodyPr wrap="square">
            <a:spAutoFit/>
          </a:bodyPr>
          <a:lstStyle/>
          <a:p>
            <a:pPr algn="ctr"/>
            <a:r>
              <a:rPr lang="ja-JP" altLang="en-US" sz="6000" dirty="0">
                <a:solidFill>
                  <a:schemeClr val="bg1"/>
                </a:solidFill>
                <a:latin typeface="Agency FB" panose="020B0503020202020204" pitchFamily="34" charset="0"/>
                <a:ea typeface="造字工房力黑（非商用）常规体" pitchFamily="50" charset="-122"/>
              </a:rPr>
              <a:t>中間発表会</a:t>
            </a:r>
            <a:endParaRPr lang="zh-CN" altLang="en-US" sz="6000" dirty="0">
              <a:solidFill>
                <a:schemeClr val="bg1"/>
              </a:solidFill>
              <a:latin typeface="Agency FB" panose="020B0503020202020204" pitchFamily="34" charset="0"/>
              <a:ea typeface="造字工房力黑（非商用）常规体" pitchFamily="50" charset="-122"/>
            </a:endParaRPr>
          </a:p>
        </p:txBody>
      </p:sp>
      <p:cxnSp>
        <p:nvCxnSpPr>
          <p:cNvPr id="19" name="直接连接符 18"/>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6425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プロジェクト</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endParaRPr lang="zh-CN" altLang="en-US" sz="1200" dirty="0">
                <a:solidFill>
                  <a:schemeClr val="tx1">
                    <a:lumMod val="65000"/>
                    <a:lumOff val="35000"/>
                  </a:schemeClr>
                </a:solidFill>
                <a:ea typeface="微软雅黑"/>
              </a:endParaRPr>
            </a:p>
          </p:txBody>
        </p:sp>
      </p:grpSp>
      <p:sp>
        <p:nvSpPr>
          <p:cNvPr id="14" name="Pentagon 66"/>
          <p:cNvSpPr/>
          <p:nvPr/>
        </p:nvSpPr>
        <p:spPr>
          <a:xfrm>
            <a:off x="345392" y="1857131"/>
            <a:ext cx="1207474" cy="1151540"/>
          </a:xfrm>
          <a:prstGeom prst="homePlate">
            <a:avLst>
              <a:gd name="adj" fmla="val 28209"/>
            </a:avLst>
          </a:prstGeom>
          <a:solidFill>
            <a:srgbClr val="2272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mn-ea"/>
            </a:endParaRPr>
          </a:p>
        </p:txBody>
      </p:sp>
      <p:sp>
        <p:nvSpPr>
          <p:cNvPr id="15" name="Pentagon 69"/>
          <p:cNvSpPr/>
          <p:nvPr/>
        </p:nvSpPr>
        <p:spPr>
          <a:xfrm>
            <a:off x="3369917" y="1857131"/>
            <a:ext cx="1213411" cy="1151540"/>
          </a:xfrm>
          <a:prstGeom prst="homePlate">
            <a:avLst>
              <a:gd name="adj" fmla="val 30723"/>
            </a:avLst>
          </a:prstGeom>
          <a:solidFill>
            <a:srgbClr val="07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sp>
        <p:nvSpPr>
          <p:cNvPr id="16" name="Pentagon 70"/>
          <p:cNvSpPr/>
          <p:nvPr/>
        </p:nvSpPr>
        <p:spPr>
          <a:xfrm>
            <a:off x="6316247" y="1857131"/>
            <a:ext cx="1181834" cy="1151540"/>
          </a:xfrm>
          <a:prstGeom prst="homePlate">
            <a:avLst>
              <a:gd name="adj" fmla="val 29885"/>
            </a:avLst>
          </a:prstGeom>
          <a:solidFill>
            <a:srgbClr val="2272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mn-ea"/>
            </a:endParaRPr>
          </a:p>
        </p:txBody>
      </p:sp>
      <p:sp>
        <p:nvSpPr>
          <p:cNvPr id="19" name="TextBox 82"/>
          <p:cNvSpPr txBox="1"/>
          <p:nvPr/>
        </p:nvSpPr>
        <p:spPr>
          <a:xfrm>
            <a:off x="1674571" y="1973374"/>
            <a:ext cx="1489510" cy="947952"/>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調査報告書</a:t>
            </a:r>
          </a:p>
          <a:p>
            <a:pPr defTabSz="914400">
              <a:spcBef>
                <a:spcPct val="20000"/>
              </a:spcBef>
              <a:defRPr/>
            </a:pPr>
            <a:r>
              <a:rPr lang="en-US" altLang="ja-JP" sz="1050" b="1" dirty="0" smtClean="0">
                <a:solidFill>
                  <a:schemeClr val="tx1">
                    <a:lumMod val="50000"/>
                    <a:lumOff val="50000"/>
                  </a:schemeClr>
                </a:solidFill>
                <a:latin typeface="+mn-ea"/>
              </a:rPr>
              <a:t>Google</a:t>
            </a:r>
            <a:r>
              <a:rPr lang="ja-JP" altLang="en-US" sz="1050" b="1" dirty="0">
                <a:solidFill>
                  <a:schemeClr val="tx1">
                    <a:lumMod val="50000"/>
                    <a:lumOff val="50000"/>
                  </a:schemeClr>
                </a:solidFill>
                <a:latin typeface="+mn-ea"/>
              </a:rPr>
              <a:t> </a:t>
            </a:r>
            <a:r>
              <a:rPr lang="en-US" altLang="ja-JP" sz="1050" b="1" dirty="0" smtClean="0">
                <a:solidFill>
                  <a:schemeClr val="tx1">
                    <a:lumMod val="50000"/>
                    <a:lumOff val="50000"/>
                  </a:schemeClr>
                </a:solidFill>
                <a:latin typeface="+mn-ea"/>
              </a:rPr>
              <a:t>Map/Music</a:t>
            </a:r>
            <a:r>
              <a:rPr lang="ja-JP" altLang="en-US" sz="1050" b="1" dirty="0" smtClean="0">
                <a:solidFill>
                  <a:schemeClr val="tx1">
                    <a:lumMod val="50000"/>
                    <a:lumOff val="50000"/>
                  </a:schemeClr>
                </a:solidFill>
                <a:latin typeface="+mn-ea"/>
              </a:rPr>
              <a:t>について調査しました、そしてレポートを作りました</a:t>
            </a:r>
            <a:endParaRPr lang="en-US" altLang="zh-CN" sz="1050" b="1" dirty="0">
              <a:solidFill>
                <a:schemeClr val="tx1">
                  <a:lumMod val="50000"/>
                  <a:lumOff val="50000"/>
                </a:schemeClr>
              </a:solidFill>
              <a:latin typeface="+mn-ea"/>
            </a:endParaRPr>
          </a:p>
          <a:p>
            <a:pPr lvl="0" defTabSz="914400">
              <a:spcBef>
                <a:spcPct val="20000"/>
              </a:spcBef>
              <a:defRPr/>
            </a:pPr>
            <a:endParaRPr lang="en-US" sz="1000" dirty="0">
              <a:solidFill>
                <a:schemeClr val="tx1">
                  <a:lumMod val="50000"/>
                  <a:lumOff val="50000"/>
                </a:schemeClr>
              </a:solidFill>
              <a:latin typeface="+mn-ea"/>
            </a:endParaRPr>
          </a:p>
        </p:txBody>
      </p:sp>
      <p:sp>
        <p:nvSpPr>
          <p:cNvPr id="20" name="TextBox 31"/>
          <p:cNvSpPr txBox="1"/>
          <p:nvPr/>
        </p:nvSpPr>
        <p:spPr>
          <a:xfrm>
            <a:off x="4705032" y="1952787"/>
            <a:ext cx="1489510" cy="763286"/>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ソースコード</a:t>
            </a:r>
            <a:endParaRPr lang="en-US" sz="1600" b="1" dirty="0">
              <a:solidFill>
                <a:schemeClr val="tx1">
                  <a:lumMod val="75000"/>
                  <a:lumOff val="25000"/>
                </a:schemeClr>
              </a:solidFill>
              <a:latin typeface="+mn-ea"/>
            </a:endParaRPr>
          </a:p>
          <a:p>
            <a:pPr lvl="0" defTabSz="914400">
              <a:spcBef>
                <a:spcPct val="20000"/>
              </a:spcBef>
              <a:defRPr/>
            </a:pPr>
            <a:r>
              <a:rPr lang="ja-JP" altLang="en-US" sz="1050" b="1" dirty="0">
                <a:solidFill>
                  <a:schemeClr val="tx1">
                    <a:lumMod val="50000"/>
                    <a:lumOff val="50000"/>
                  </a:schemeClr>
                </a:solidFill>
                <a:latin typeface="+mn-ea"/>
              </a:rPr>
              <a:t>ソースコードをテスト</a:t>
            </a:r>
            <a:r>
              <a:rPr lang="ja-JP" altLang="en-US" sz="1050" b="1" dirty="0" smtClean="0">
                <a:solidFill>
                  <a:schemeClr val="tx1">
                    <a:lumMod val="50000"/>
                    <a:lumOff val="50000"/>
                  </a:schemeClr>
                </a:solidFill>
                <a:latin typeface="+mn-ea"/>
              </a:rPr>
              <a:t>しました</a:t>
            </a:r>
            <a:r>
              <a:rPr lang="ja-JP" altLang="en-US" sz="1050" b="1" dirty="0">
                <a:solidFill>
                  <a:schemeClr val="tx1">
                    <a:lumMod val="50000"/>
                    <a:lumOff val="50000"/>
                  </a:schemeClr>
                </a:solidFill>
                <a:latin typeface="+mn-ea"/>
              </a:rPr>
              <a:t>。</a:t>
            </a:r>
            <a:r>
              <a:rPr lang="ja-JP" altLang="en-US" sz="1050" b="1" dirty="0" smtClean="0">
                <a:solidFill>
                  <a:schemeClr val="tx1">
                    <a:lumMod val="50000"/>
                    <a:lumOff val="50000"/>
                  </a:schemeClr>
                </a:solidFill>
                <a:latin typeface="+mn-ea"/>
              </a:rPr>
              <a:t>プロジェクト</a:t>
            </a:r>
            <a:r>
              <a:rPr lang="ja-JP" altLang="en-US" sz="1050" b="1" dirty="0">
                <a:solidFill>
                  <a:schemeClr val="tx1">
                    <a:lumMod val="50000"/>
                    <a:lumOff val="50000"/>
                  </a:schemeClr>
                </a:solidFill>
                <a:latin typeface="+mn-ea"/>
              </a:rPr>
              <a:t>に役立つ機能</a:t>
            </a:r>
            <a:r>
              <a:rPr lang="ja-JP" altLang="en-US" sz="1050" b="1" dirty="0" smtClean="0">
                <a:solidFill>
                  <a:schemeClr val="tx1">
                    <a:lumMod val="50000"/>
                    <a:lumOff val="50000"/>
                  </a:schemeClr>
                </a:solidFill>
                <a:latin typeface="+mn-ea"/>
              </a:rPr>
              <a:t>は採用しておく</a:t>
            </a:r>
            <a:endParaRPr lang="en-US" sz="1050" dirty="0">
              <a:solidFill>
                <a:schemeClr val="tx1">
                  <a:lumMod val="50000"/>
                  <a:lumOff val="50000"/>
                </a:schemeClr>
              </a:solidFill>
              <a:latin typeface="+mn-ea"/>
            </a:endParaRPr>
          </a:p>
        </p:txBody>
      </p:sp>
      <p:sp>
        <p:nvSpPr>
          <p:cNvPr id="23" name="TextBox 34"/>
          <p:cNvSpPr txBox="1"/>
          <p:nvPr/>
        </p:nvSpPr>
        <p:spPr>
          <a:xfrm>
            <a:off x="7661009" y="1973374"/>
            <a:ext cx="1228158" cy="763286"/>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アプリ</a:t>
            </a:r>
            <a:endParaRPr lang="en-US" altLang="ja-JP" sz="1600" b="1" dirty="0" smtClean="0">
              <a:solidFill>
                <a:schemeClr val="tx1">
                  <a:lumMod val="75000"/>
                  <a:lumOff val="25000"/>
                </a:schemeClr>
              </a:solidFill>
              <a:latin typeface="+mn-ea"/>
            </a:endParaRPr>
          </a:p>
          <a:p>
            <a:pPr defTabSz="914400">
              <a:spcBef>
                <a:spcPct val="20000"/>
              </a:spcBef>
              <a:defRPr/>
            </a:pPr>
            <a:r>
              <a:rPr lang="ja-JP" altLang="en-US" sz="1050" b="1" dirty="0">
                <a:solidFill>
                  <a:schemeClr val="tx1">
                    <a:lumMod val="50000"/>
                    <a:lumOff val="50000"/>
                  </a:schemeClr>
                </a:solidFill>
                <a:latin typeface="+mn-ea"/>
              </a:rPr>
              <a:t>自分の書いたレポートを基づいて簡単なアプリを作りました</a:t>
            </a:r>
            <a:endParaRPr lang="en-US" sz="1050" b="1" dirty="0">
              <a:solidFill>
                <a:schemeClr val="tx1">
                  <a:lumMod val="50000"/>
                  <a:lumOff val="50000"/>
                </a:schemeClr>
              </a:solidFill>
              <a:latin typeface="+mn-ea"/>
            </a:endParaRPr>
          </a:p>
        </p:txBody>
      </p:sp>
      <p:sp>
        <p:nvSpPr>
          <p:cNvPr id="24" name="Freeform 144"/>
          <p:cNvSpPr/>
          <p:nvPr/>
        </p:nvSpPr>
        <p:spPr bwMode="auto">
          <a:xfrm>
            <a:off x="660075" y="2175461"/>
            <a:ext cx="400957" cy="43385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5" name="Freeform 149"/>
          <p:cNvSpPr/>
          <p:nvPr/>
        </p:nvSpPr>
        <p:spPr bwMode="auto">
          <a:xfrm>
            <a:off x="6634661" y="2225226"/>
            <a:ext cx="423574" cy="415350"/>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7" name="Freeform 150"/>
          <p:cNvSpPr>
            <a:spLocks noEditPoints="1"/>
          </p:cNvSpPr>
          <p:nvPr/>
        </p:nvSpPr>
        <p:spPr bwMode="auto">
          <a:xfrm>
            <a:off x="3664008" y="2152842"/>
            <a:ext cx="372171" cy="479093"/>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Tree>
    <p:extLst>
      <p:ext uri="{BB962C8B-B14F-4D97-AF65-F5344CB8AC3E}">
        <p14:creationId xmlns:p14="http://schemas.microsoft.com/office/powerpoint/2010/main" val="2934474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Left)">
                                      <p:cBhvr>
                                        <p:cTn id="19" dur="500"/>
                                        <p:tgtEl>
                                          <p:spTgt spid="14"/>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lide(fromBottom)">
                                      <p:cBhvr>
                                        <p:cTn id="23" dur="500"/>
                                        <p:tgtEl>
                                          <p:spTgt spid="19"/>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Left)">
                                      <p:cBhvr>
                                        <p:cTn id="27" dur="500"/>
                                        <p:tgtEl>
                                          <p:spTgt spid="15"/>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lide(fromBottom)">
                                      <p:cBhvr>
                                        <p:cTn id="31" dur="500"/>
                                        <p:tgtEl>
                                          <p:spTgt spid="20"/>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Left)">
                                      <p:cBhvr>
                                        <p:cTn id="35" dur="500"/>
                                        <p:tgtEl>
                                          <p:spTgt spid="16"/>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slide(fromBottom)">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9" grpId="0"/>
      <p:bldP spid="20"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アプリ</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2" name="図 1"/>
          <p:cNvPicPr>
            <a:picLocks noChangeAspect="1"/>
          </p:cNvPicPr>
          <p:nvPr/>
        </p:nvPicPr>
        <p:blipFill>
          <a:blip r:embed="rId3"/>
          <a:stretch>
            <a:fillRect/>
          </a:stretch>
        </p:blipFill>
        <p:spPr>
          <a:xfrm>
            <a:off x="400053" y="1549717"/>
            <a:ext cx="3135627" cy="2633663"/>
          </a:xfrm>
          <a:prstGeom prst="rect">
            <a:avLst/>
          </a:prstGeom>
        </p:spPr>
      </p:pic>
      <p:pic>
        <p:nvPicPr>
          <p:cNvPr id="3" name="図 2"/>
          <p:cNvPicPr>
            <a:picLocks noChangeAspect="1"/>
          </p:cNvPicPr>
          <p:nvPr/>
        </p:nvPicPr>
        <p:blipFill rotWithShape="1">
          <a:blip r:embed="rId4"/>
          <a:srcRect t="41317"/>
          <a:stretch/>
        </p:blipFill>
        <p:spPr>
          <a:xfrm>
            <a:off x="4027459" y="883919"/>
            <a:ext cx="4643437" cy="3704107"/>
          </a:xfrm>
          <a:prstGeom prst="rect">
            <a:avLst/>
          </a:prstGeom>
        </p:spPr>
      </p:pic>
    </p:spTree>
    <p:extLst>
      <p:ext uri="{BB962C8B-B14F-4D97-AF65-F5344CB8AC3E}">
        <p14:creationId xmlns:p14="http://schemas.microsoft.com/office/powerpoint/2010/main" val="31057080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アプリ</a:t>
            </a:r>
            <a:endParaRPr lang="en-US" altLang="ja-JP" sz="1600" dirty="0" smtClean="0">
              <a:solidFill>
                <a:schemeClr val="tx1">
                  <a:lumMod val="85000"/>
                  <a:lumOff val="15000"/>
                </a:schemeClr>
              </a:solidFill>
              <a:latin typeface="微软雅黑" pitchFamily="34" charset="-122"/>
              <a:ea typeface="微软雅黑" pitchFamily="34" charset="-122"/>
            </a:endParaRPr>
          </a:p>
        </p:txBody>
      </p:sp>
      <p:pic>
        <p:nvPicPr>
          <p:cNvPr id="13" name="図 12"/>
          <p:cNvPicPr>
            <a:picLocks noChangeAspect="1"/>
          </p:cNvPicPr>
          <p:nvPr/>
        </p:nvPicPr>
        <p:blipFill>
          <a:blip r:embed="rId3"/>
          <a:stretch>
            <a:fillRect/>
          </a:stretch>
        </p:blipFill>
        <p:spPr>
          <a:xfrm>
            <a:off x="812949" y="1118360"/>
            <a:ext cx="2036632" cy="3633990"/>
          </a:xfrm>
          <a:prstGeom prst="rect">
            <a:avLst/>
          </a:prstGeom>
        </p:spPr>
      </p:pic>
      <p:pic>
        <p:nvPicPr>
          <p:cNvPr id="14" name="図 13"/>
          <p:cNvPicPr>
            <a:picLocks noChangeAspect="1"/>
          </p:cNvPicPr>
          <p:nvPr/>
        </p:nvPicPr>
        <p:blipFill rotWithShape="1">
          <a:blip r:embed="rId4"/>
          <a:srcRect r="1470"/>
          <a:stretch/>
        </p:blipFill>
        <p:spPr>
          <a:xfrm>
            <a:off x="3462729" y="1118360"/>
            <a:ext cx="2046156" cy="3633990"/>
          </a:xfrm>
          <a:prstGeom prst="rect">
            <a:avLst/>
          </a:prstGeom>
        </p:spPr>
      </p:pic>
      <p:pic>
        <p:nvPicPr>
          <p:cNvPr id="16" name="図 15"/>
          <p:cNvPicPr>
            <a:picLocks noChangeAspect="1"/>
          </p:cNvPicPr>
          <p:nvPr/>
        </p:nvPicPr>
        <p:blipFill rotWithShape="1">
          <a:blip r:embed="rId5"/>
          <a:srcRect r="1363"/>
          <a:stretch/>
        </p:blipFill>
        <p:spPr>
          <a:xfrm>
            <a:off x="6152561" y="1118360"/>
            <a:ext cx="2024573" cy="3633990"/>
          </a:xfrm>
          <a:prstGeom prst="rect">
            <a:avLst/>
          </a:prstGeom>
        </p:spPr>
      </p:pic>
    </p:spTree>
    <p:extLst>
      <p:ext uri="{BB962C8B-B14F-4D97-AF65-F5344CB8AC3E}">
        <p14:creationId xmlns:p14="http://schemas.microsoft.com/office/powerpoint/2010/main" val="41840428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04</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22549"/>
            <a:ext cx="3952789" cy="476164"/>
            <a:chOff x="4572000" y="1922549"/>
            <a:chExt cx="3952789" cy="476164"/>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95726" y="1922549"/>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来月の目標</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400" dirty="0" smtClean="0">
                <a:solidFill>
                  <a:schemeClr val="tx1">
                    <a:lumMod val="65000"/>
                    <a:lumOff val="35000"/>
                  </a:schemeClr>
                </a:solidFill>
              </a:rPr>
              <a:t>Our </a:t>
            </a:r>
            <a:r>
              <a:rPr lang="en-US" altLang="ja-JP" sz="1400" dirty="0">
                <a:solidFill>
                  <a:schemeClr val="tx1">
                    <a:lumMod val="65000"/>
                    <a:lumOff val="35000"/>
                  </a:schemeClr>
                </a:solidFill>
              </a:rPr>
              <a:t>goal, not live long, but to live upright.</a:t>
            </a:r>
            <a:endParaRPr lang="en-US" altLang="zh-CN" sz="1400" dirty="0">
              <a:solidFill>
                <a:schemeClr val="tx1">
                  <a:lumMod val="65000"/>
                  <a:lumOff val="35000"/>
                </a:schemeClr>
              </a:solidFill>
            </a:endParaRPr>
          </a:p>
        </p:txBody>
      </p:sp>
    </p:spTree>
    <p:extLst>
      <p:ext uri="{BB962C8B-B14F-4D97-AF65-F5344CB8AC3E}">
        <p14:creationId xmlns:p14="http://schemas.microsoft.com/office/powerpoint/2010/main" val="31530372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7770" y="618022"/>
            <a:ext cx="6228692" cy="523220"/>
          </a:xfrm>
          <a:prstGeom prst="rect">
            <a:avLst/>
          </a:prstGeom>
          <a:noFill/>
        </p:spPr>
        <p:txBody>
          <a:bodyPr wrap="square" rtlCol="0">
            <a:spAutoFit/>
          </a:bodyPr>
          <a:lstStyle/>
          <a:p>
            <a:pPr algn="ctr"/>
            <a:r>
              <a:rPr lang="en-US" altLang="zh-CN" sz="2800" dirty="0">
                <a:latin typeface="Arial Black" pitchFamily="34" charset="0"/>
              </a:rPr>
              <a:t>My </a:t>
            </a:r>
            <a:r>
              <a:rPr lang="en-US" altLang="ja-JP" sz="2800" dirty="0" smtClean="0">
                <a:latin typeface="Arial Black" pitchFamily="34" charset="0"/>
              </a:rPr>
              <a:t>Plan</a:t>
            </a:r>
            <a:r>
              <a:rPr lang="en-US" altLang="zh-CN" sz="2800" dirty="0" smtClean="0">
                <a:latin typeface="Arial Black" pitchFamily="34" charset="0"/>
              </a:rPr>
              <a:t> </a:t>
            </a:r>
            <a:r>
              <a:rPr lang="en-US" altLang="zh-CN" sz="2800" dirty="0">
                <a:latin typeface="Arial Black" pitchFamily="34" charset="0"/>
              </a:rPr>
              <a:t>· My confidence</a:t>
            </a:r>
            <a:endParaRPr lang="zh-CN" altLang="en-US" sz="2800" dirty="0">
              <a:latin typeface="Arial Black" pitchFamily="34" charset="0"/>
            </a:endParaRPr>
          </a:p>
        </p:txBody>
      </p:sp>
      <p:cxnSp>
        <p:nvCxnSpPr>
          <p:cNvPr id="4" name="直接连接符 3"/>
          <p:cNvCxnSpPr/>
          <p:nvPr/>
        </p:nvCxnSpPr>
        <p:spPr>
          <a:xfrm flipV="1">
            <a:off x="1050092" y="3500520"/>
            <a:ext cx="7146910" cy="7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8124"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94735"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1346"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07957"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64568"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121179"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77790"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34401"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9101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47623"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904234"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60845"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617456"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74067"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30678"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5712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00511"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43900"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87289"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1425704" y="3248916"/>
            <a:ext cx="507485" cy="552045"/>
          </a:xfrm>
          <a:prstGeom prst="rect">
            <a:avLst/>
          </a:prstGeom>
        </p:spPr>
      </p:pic>
      <p:grpSp>
        <p:nvGrpSpPr>
          <p:cNvPr id="60" name="组合 59"/>
          <p:cNvGrpSpPr/>
          <p:nvPr/>
        </p:nvGrpSpPr>
        <p:grpSpPr>
          <a:xfrm>
            <a:off x="1650547" y="1779781"/>
            <a:ext cx="72000" cy="1656184"/>
            <a:chOff x="1140007" y="2301726"/>
            <a:chExt cx="72000" cy="1656184"/>
          </a:xfrm>
        </p:grpSpPr>
        <p:cxnSp>
          <p:nvCxnSpPr>
            <p:cNvPr id="34" name="直接连接符 33"/>
            <p:cNvCxnSpPr/>
            <p:nvPr/>
          </p:nvCxnSpPr>
          <p:spPr>
            <a:xfrm flipV="1">
              <a:off x="1168906" y="2355726"/>
              <a:ext cx="0" cy="1602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1140007" y="230172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1" name="图片 40"/>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2867436" y="3242809"/>
            <a:ext cx="507485" cy="552045"/>
          </a:xfrm>
          <a:prstGeom prst="rect">
            <a:avLst/>
          </a:prstGeom>
        </p:spPr>
      </p:pic>
      <p:grpSp>
        <p:nvGrpSpPr>
          <p:cNvPr id="3" name="组合 2"/>
          <p:cNvGrpSpPr/>
          <p:nvPr/>
        </p:nvGrpSpPr>
        <p:grpSpPr>
          <a:xfrm>
            <a:off x="3092279" y="2511762"/>
            <a:ext cx="72000" cy="918096"/>
            <a:chOff x="2581739" y="2506687"/>
            <a:chExt cx="72000" cy="918096"/>
          </a:xfrm>
        </p:grpSpPr>
        <p:cxnSp>
          <p:nvCxnSpPr>
            <p:cNvPr id="42" name="直接连接符 41"/>
            <p:cNvCxnSpPr/>
            <p:nvPr/>
          </p:nvCxnSpPr>
          <p:spPr>
            <a:xfrm flipV="1">
              <a:off x="2610638" y="2560687"/>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581739" y="25066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5" name="图片 44"/>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5736493" y="3242809"/>
            <a:ext cx="507485" cy="552045"/>
          </a:xfrm>
          <a:prstGeom prst="rect">
            <a:avLst/>
          </a:prstGeom>
        </p:spPr>
      </p:pic>
      <p:grpSp>
        <p:nvGrpSpPr>
          <p:cNvPr id="65" name="组合 64"/>
          <p:cNvGrpSpPr/>
          <p:nvPr/>
        </p:nvGrpSpPr>
        <p:grpSpPr>
          <a:xfrm>
            <a:off x="5961336" y="1635765"/>
            <a:ext cx="72000" cy="1794093"/>
            <a:chOff x="5450796" y="2295619"/>
            <a:chExt cx="72000" cy="1794093"/>
          </a:xfrm>
        </p:grpSpPr>
        <p:cxnSp>
          <p:nvCxnSpPr>
            <p:cNvPr id="46" name="直接连接符 45"/>
            <p:cNvCxnSpPr/>
            <p:nvPr/>
          </p:nvCxnSpPr>
          <p:spPr>
            <a:xfrm flipV="1">
              <a:off x="5479695" y="2349619"/>
              <a:ext cx="0" cy="174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450796" y="229561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9" name="图片 4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7125940" y="3224498"/>
            <a:ext cx="507485" cy="552045"/>
          </a:xfrm>
          <a:prstGeom prst="rect">
            <a:avLst/>
          </a:prstGeom>
        </p:spPr>
      </p:pic>
      <p:grpSp>
        <p:nvGrpSpPr>
          <p:cNvPr id="5" name="组合 4"/>
          <p:cNvGrpSpPr/>
          <p:nvPr/>
        </p:nvGrpSpPr>
        <p:grpSpPr>
          <a:xfrm>
            <a:off x="7348704" y="2532130"/>
            <a:ext cx="72000" cy="903835"/>
            <a:chOff x="6838164" y="2527055"/>
            <a:chExt cx="72000" cy="903835"/>
          </a:xfrm>
        </p:grpSpPr>
        <p:cxnSp>
          <p:nvCxnSpPr>
            <p:cNvPr id="50" name="直接连接符 49"/>
            <p:cNvCxnSpPr/>
            <p:nvPr/>
          </p:nvCxnSpPr>
          <p:spPr>
            <a:xfrm flipV="1">
              <a:off x="6865759" y="2566794"/>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6838164" y="252705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53" name="图片 52"/>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4293880" y="3227177"/>
            <a:ext cx="507485" cy="552045"/>
          </a:xfrm>
          <a:prstGeom prst="rect">
            <a:avLst/>
          </a:prstGeom>
        </p:spPr>
      </p:pic>
      <p:grpSp>
        <p:nvGrpSpPr>
          <p:cNvPr id="62" name="组合 61"/>
          <p:cNvGrpSpPr/>
          <p:nvPr/>
        </p:nvGrpSpPr>
        <p:grpSpPr>
          <a:xfrm>
            <a:off x="4518723" y="2000761"/>
            <a:ext cx="72000" cy="1429097"/>
            <a:chOff x="4008183" y="2279987"/>
            <a:chExt cx="72000" cy="1429097"/>
          </a:xfrm>
        </p:grpSpPr>
        <p:cxnSp>
          <p:nvCxnSpPr>
            <p:cNvPr id="54" name="直接连接符 53"/>
            <p:cNvCxnSpPr/>
            <p:nvPr/>
          </p:nvCxnSpPr>
          <p:spPr>
            <a:xfrm flipV="1">
              <a:off x="4037083" y="2333988"/>
              <a:ext cx="0" cy="1375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4008183" y="22799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sp>
        <p:nvSpPr>
          <p:cNvPr id="67" name="TextBox 66"/>
          <p:cNvSpPr txBox="1"/>
          <p:nvPr/>
        </p:nvSpPr>
        <p:spPr>
          <a:xfrm>
            <a:off x="1686547" y="1661892"/>
            <a:ext cx="1307761" cy="307777"/>
          </a:xfrm>
          <a:prstGeom prst="rect">
            <a:avLst/>
          </a:prstGeom>
          <a:noFill/>
        </p:spPr>
        <p:txBody>
          <a:bodyPr wrap="square" rtlCol="0">
            <a:spAutoFit/>
          </a:bodyPr>
          <a:lstStyle/>
          <a:p>
            <a:r>
              <a:rPr lang="ja-JP" altLang="en-US" sz="1400" dirty="0" smtClean="0">
                <a:latin typeface="张海山锐线体简" pitchFamily="2" charset="-122"/>
                <a:ea typeface="张海山锐线体简" pitchFamily="2" charset="-122"/>
              </a:rPr>
              <a:t>日本語を勉強</a:t>
            </a:r>
            <a:endParaRPr lang="zh-CN" altLang="en-US" sz="1400" dirty="0">
              <a:latin typeface="张海山锐线体简" pitchFamily="2" charset="-122"/>
              <a:ea typeface="张海山锐线体简" pitchFamily="2" charset="-122"/>
            </a:endParaRPr>
          </a:p>
        </p:txBody>
      </p:sp>
      <p:sp>
        <p:nvSpPr>
          <p:cNvPr id="68" name="TextBox 67"/>
          <p:cNvSpPr txBox="1"/>
          <p:nvPr/>
        </p:nvSpPr>
        <p:spPr>
          <a:xfrm>
            <a:off x="3121177" y="2340845"/>
            <a:ext cx="1358469" cy="307777"/>
          </a:xfrm>
          <a:prstGeom prst="rect">
            <a:avLst/>
          </a:prstGeom>
          <a:noFill/>
        </p:spPr>
        <p:txBody>
          <a:bodyPr wrap="square" rtlCol="0">
            <a:spAutoFit/>
          </a:bodyPr>
          <a:lstStyle/>
          <a:p>
            <a:r>
              <a:rPr lang="en-US" altLang="ja-JP" sz="1400" dirty="0" smtClean="0">
                <a:latin typeface="张海山锐线体简" pitchFamily="2" charset="-122"/>
                <a:ea typeface="张海山锐线体简" pitchFamily="2" charset="-122"/>
              </a:rPr>
              <a:t>Android</a:t>
            </a:r>
            <a:r>
              <a:rPr lang="ja-JP" altLang="en-US" sz="1400" dirty="0" smtClean="0">
                <a:latin typeface="张海山锐线体简" pitchFamily="2" charset="-122"/>
                <a:ea typeface="张海山锐线体简" pitchFamily="2" charset="-122"/>
              </a:rPr>
              <a:t>を学ぶ</a:t>
            </a:r>
            <a:endParaRPr lang="zh-CN" altLang="en-US" sz="1400" dirty="0">
              <a:latin typeface="张海山锐线体简" pitchFamily="2" charset="-122"/>
              <a:ea typeface="张海山锐线体简" pitchFamily="2" charset="-122"/>
            </a:endParaRPr>
          </a:p>
        </p:txBody>
      </p:sp>
      <p:sp>
        <p:nvSpPr>
          <p:cNvPr id="69" name="TextBox 68"/>
          <p:cNvSpPr txBox="1"/>
          <p:nvPr/>
        </p:nvSpPr>
        <p:spPr>
          <a:xfrm>
            <a:off x="4554723" y="1882872"/>
            <a:ext cx="1478613" cy="307777"/>
          </a:xfrm>
          <a:prstGeom prst="rect">
            <a:avLst/>
          </a:prstGeom>
          <a:noFill/>
        </p:spPr>
        <p:txBody>
          <a:bodyPr wrap="square" rtlCol="0">
            <a:spAutoFit/>
          </a:bodyPr>
          <a:lstStyle/>
          <a:p>
            <a:r>
              <a:rPr lang="ja-JP" altLang="en-US" sz="1400" dirty="0">
                <a:latin typeface="张海山锐线体简" pitchFamily="2" charset="-122"/>
                <a:ea typeface="张海山锐线体简" pitchFamily="2" charset="-122"/>
              </a:rPr>
              <a:t>人工</a:t>
            </a:r>
            <a:r>
              <a:rPr lang="ja-JP" altLang="en-US" sz="1400" dirty="0" smtClean="0">
                <a:latin typeface="张海山锐线体简" pitchFamily="2" charset="-122"/>
                <a:ea typeface="张海山锐线体简" pitchFamily="2" charset="-122"/>
              </a:rPr>
              <a:t>知能を学ぶ</a:t>
            </a:r>
            <a:endParaRPr lang="zh-CN" altLang="en-US" sz="1400" dirty="0">
              <a:latin typeface="张海山锐线体简" pitchFamily="2" charset="-122"/>
              <a:ea typeface="张海山锐线体简" pitchFamily="2" charset="-122"/>
            </a:endParaRPr>
          </a:p>
        </p:txBody>
      </p:sp>
      <p:sp>
        <p:nvSpPr>
          <p:cNvPr id="70" name="TextBox 69"/>
          <p:cNvSpPr txBox="1"/>
          <p:nvPr/>
        </p:nvSpPr>
        <p:spPr>
          <a:xfrm>
            <a:off x="5984931" y="1517876"/>
            <a:ext cx="2000829" cy="307777"/>
          </a:xfrm>
          <a:prstGeom prst="rect">
            <a:avLst/>
          </a:prstGeom>
          <a:noFill/>
        </p:spPr>
        <p:txBody>
          <a:bodyPr wrap="square" rtlCol="0">
            <a:spAutoFit/>
          </a:bodyPr>
          <a:lstStyle/>
          <a:p>
            <a:r>
              <a:rPr lang="ja-JP" altLang="en-US" sz="1400" dirty="0" smtClean="0">
                <a:latin typeface="张海山锐线体简" pitchFamily="2" charset="-122"/>
                <a:ea typeface="张海山锐线体简" pitchFamily="2" charset="-122"/>
              </a:rPr>
              <a:t>ネットワークを学ぶ</a:t>
            </a:r>
            <a:endParaRPr lang="zh-CN" altLang="en-US" sz="1400" dirty="0">
              <a:latin typeface="张海山锐线体简" pitchFamily="2" charset="-122"/>
              <a:ea typeface="张海山锐线体简" pitchFamily="2" charset="-122"/>
            </a:endParaRPr>
          </a:p>
        </p:txBody>
      </p:sp>
      <p:sp>
        <p:nvSpPr>
          <p:cNvPr id="71" name="TextBox 70"/>
          <p:cNvSpPr txBox="1"/>
          <p:nvPr/>
        </p:nvSpPr>
        <p:spPr>
          <a:xfrm>
            <a:off x="7400511" y="2405922"/>
            <a:ext cx="1585652" cy="276999"/>
          </a:xfrm>
          <a:prstGeom prst="rect">
            <a:avLst/>
          </a:prstGeom>
          <a:noFill/>
        </p:spPr>
        <p:txBody>
          <a:bodyPr wrap="square" rtlCol="0">
            <a:spAutoFit/>
          </a:bodyPr>
          <a:lstStyle/>
          <a:p>
            <a:r>
              <a:rPr lang="ja-JP" altLang="en-US" sz="1200" dirty="0" smtClean="0">
                <a:latin typeface="张海山锐线体简" pitchFamily="2" charset="-122"/>
                <a:ea typeface="张海山锐线体简" pitchFamily="2" charset="-122"/>
              </a:rPr>
              <a:t>仕事をもっと完璧</a:t>
            </a:r>
            <a:endParaRPr lang="zh-CN" altLang="en-US" sz="1200" dirty="0">
              <a:latin typeface="张海山锐线体简" pitchFamily="2" charset="-122"/>
              <a:ea typeface="张海山锐线体简" pitchFamily="2" charset="-122"/>
            </a:endParaRPr>
          </a:p>
        </p:txBody>
      </p:sp>
      <p:sp>
        <p:nvSpPr>
          <p:cNvPr id="73" name="矩形 72"/>
          <p:cNvSpPr/>
          <p:nvPr/>
        </p:nvSpPr>
        <p:spPr>
          <a:xfrm>
            <a:off x="1493937" y="4155926"/>
            <a:ext cx="6192688" cy="369332"/>
          </a:xfrm>
          <a:prstGeom prst="rect">
            <a:avLst/>
          </a:prstGeom>
        </p:spPr>
        <p:txBody>
          <a:bodyPr wrap="square">
            <a:spAutoFit/>
          </a:bodyPr>
          <a:lstStyle/>
          <a:p>
            <a:pPr algn="ctr"/>
            <a:r>
              <a:rPr lang="ja-JP" altLang="en-US" sz="1800" dirty="0">
                <a:latin typeface="张海山锐线体简" pitchFamily="2" charset="-122"/>
                <a:ea typeface="张海山锐线体简" pitchFamily="2" charset="-122"/>
              </a:rPr>
              <a:t>この</a:t>
            </a:r>
            <a:r>
              <a:rPr lang="en-US" altLang="ja-JP" sz="1800" dirty="0">
                <a:latin typeface="张海山锐线体简" pitchFamily="2" charset="-122"/>
                <a:ea typeface="张海山锐线体简" pitchFamily="2" charset="-122"/>
              </a:rPr>
              <a:t>3</a:t>
            </a:r>
            <a:r>
              <a:rPr lang="ja-JP" altLang="en-US" sz="1800" dirty="0">
                <a:latin typeface="张海山锐线体简" pitchFamily="2" charset="-122"/>
                <a:ea typeface="张海山锐线体简" pitchFamily="2" charset="-122"/>
              </a:rPr>
              <a:t>ヶ月間を大切にして自分を高めていきます</a:t>
            </a:r>
            <a:endParaRPr lang="zh-CN" altLang="en-US" sz="1800" dirty="0">
              <a:latin typeface="张海山锐线体简" pitchFamily="2" charset="-122"/>
              <a:ea typeface="张海山锐线体简" pitchFamily="2" charset="-122"/>
            </a:endParaRPr>
          </a:p>
        </p:txBody>
      </p:sp>
      <p:cxnSp>
        <p:nvCxnSpPr>
          <p:cNvPr id="58" name="直接连接符 3"/>
          <p:cNvCxnSpPr/>
          <p:nvPr/>
        </p:nvCxnSpPr>
        <p:spPr>
          <a:xfrm>
            <a:off x="268704" y="584266"/>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等腰三角形 4"/>
          <p:cNvSpPr>
            <a:spLocks noChangeAspect="1"/>
          </p:cNvSpPr>
          <p:nvPr/>
        </p:nvSpPr>
        <p:spPr>
          <a:xfrm rot="5400000">
            <a:off x="297017" y="230161"/>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78" name="TextBox 22"/>
          <p:cNvSpPr txBox="1"/>
          <p:nvPr/>
        </p:nvSpPr>
        <p:spPr>
          <a:xfrm>
            <a:off x="615201" y="170373"/>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来月の目標</a:t>
            </a:r>
            <a:endParaRPr lang="zh-CN" altLang="en-US" sz="1600" dirty="0">
              <a:solidFill>
                <a:schemeClr val="tx1">
                  <a:lumMod val="85000"/>
                  <a:lumOff val="15000"/>
                </a:schemeClr>
              </a:solidFill>
              <a:latin typeface="微软雅黑" pitchFamily="34" charset="-122"/>
              <a:ea typeface="微软雅黑" pitchFamily="34" charset="-122"/>
            </a:endParaRPr>
          </a:p>
        </p:txBody>
      </p:sp>
      <p:cxnSp>
        <p:nvCxnSpPr>
          <p:cNvPr id="80" name="直接连接符 24"/>
          <p:cNvCxnSpPr/>
          <p:nvPr/>
        </p:nvCxnSpPr>
        <p:spPr>
          <a:xfrm>
            <a:off x="807335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49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9"/>
                                        </p:tgtEl>
                                        <p:attrNameLst>
                                          <p:attrName>style.visibility</p:attrName>
                                        </p:attrNameLst>
                                      </p:cBhvr>
                                      <p:to>
                                        <p:strVal val="visible"/>
                                      </p:to>
                                    </p:set>
                                    <p:anim calcmode="lin" valueType="num">
                                      <p:cBhvr additive="base">
                                        <p:cTn id="10" dur="500"/>
                                        <p:tgtEl>
                                          <p:spTgt spid="59"/>
                                        </p:tgtEl>
                                        <p:attrNameLst>
                                          <p:attrName>ppt_x</p:attrName>
                                        </p:attrNameLst>
                                      </p:cBhvr>
                                      <p:tavLst>
                                        <p:tav tm="0">
                                          <p:val>
                                            <p:strVal val="#ppt_x-#ppt_w*1.125000"/>
                                          </p:val>
                                        </p:tav>
                                        <p:tav tm="100000">
                                          <p:val>
                                            <p:strVal val="#ppt_x"/>
                                          </p:val>
                                        </p:tav>
                                      </p:tavLst>
                                    </p:anim>
                                    <p:animEffect transition="in" filter="wipe(right)">
                                      <p:cBhvr>
                                        <p:cTn id="11" dur="500"/>
                                        <p:tgtEl>
                                          <p:spTgt spid="59"/>
                                        </p:tgtEl>
                                      </p:cBhvr>
                                    </p:animEffect>
                                  </p:childTnLst>
                                </p:cTn>
                              </p:par>
                            </p:childTnLst>
                          </p:cTn>
                        </p:par>
                        <p:par>
                          <p:cTn id="12" fill="hold">
                            <p:stCondLst>
                              <p:cond delay="500"/>
                            </p:stCondLst>
                            <p:childTnLst>
                              <p:par>
                                <p:cTn id="13" presetID="26" presetClass="emph" presetSubtype="0" repeatCount="2000" fill="hold" nodeType="afterEffect">
                                  <p:stCondLst>
                                    <p:cond delay="0"/>
                                  </p:stCondLst>
                                  <p:childTnLst>
                                    <p:animEffect transition="out" filter="fade">
                                      <p:cBhvr>
                                        <p:cTn id="14" dur="1000" tmFilter="0, 0; .2, .5; .8, .5; 1, 0"/>
                                        <p:tgtEl>
                                          <p:spTgt spid="32"/>
                                        </p:tgtEl>
                                      </p:cBhvr>
                                    </p:animEffect>
                                    <p:animScale>
                                      <p:cBhvr>
                                        <p:cTn id="15" dur="500" autoRev="1" fill="hold"/>
                                        <p:tgtEl>
                                          <p:spTgt spid="32"/>
                                        </p:tgtEl>
                                      </p:cBhvr>
                                      <p:by x="105000" y="105000"/>
                                    </p:animScale>
                                  </p:childTnLst>
                                </p:cTn>
                              </p:par>
                              <p:par>
                                <p:cTn id="16" presetID="22" presetClass="entr" presetSubtype="4" fill="hold" nodeType="withEffect">
                                  <p:stCondLst>
                                    <p:cond delay="1000"/>
                                  </p:stCondLst>
                                  <p:childTnLst>
                                    <p:set>
                                      <p:cBhvr>
                                        <p:cTn id="17" dur="1" fill="hold">
                                          <p:stCondLst>
                                            <p:cond delay="0"/>
                                          </p:stCondLst>
                                        </p:cTn>
                                        <p:tgtEl>
                                          <p:spTgt spid="60"/>
                                        </p:tgtEl>
                                        <p:attrNameLst>
                                          <p:attrName>style.visibility</p:attrName>
                                        </p:attrNameLst>
                                      </p:cBhvr>
                                      <p:to>
                                        <p:strVal val="visible"/>
                                      </p:to>
                                    </p:set>
                                    <p:animEffect transition="in" filter="wipe(down)">
                                      <p:cBhvr>
                                        <p:cTn id="18" dur="500"/>
                                        <p:tgtEl>
                                          <p:spTgt spid="60"/>
                                        </p:tgtEl>
                                      </p:cBhvr>
                                    </p:animEffect>
                                  </p:childTnLst>
                                </p:cTn>
                              </p:par>
                              <p:par>
                                <p:cTn id="19" presetID="22" presetClass="entr" presetSubtype="8" fill="hold" grpId="0" nodeType="withEffect">
                                  <p:stCondLst>
                                    <p:cond delay="150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par>
                          <p:cTn id="22" fill="hold">
                            <p:stCondLst>
                              <p:cond delay="2500"/>
                            </p:stCondLst>
                            <p:childTnLst>
                              <p:par>
                                <p:cTn id="23" presetID="26" presetClass="emph" presetSubtype="0" repeatCount="2000" fill="hold" nodeType="afterEffect">
                                  <p:stCondLst>
                                    <p:cond delay="0"/>
                                  </p:stCondLst>
                                  <p:childTnLst>
                                    <p:animEffect transition="out" filter="fade">
                                      <p:cBhvr>
                                        <p:cTn id="24" dur="1000" tmFilter="0, 0; .2, .5; .8, .5; 1, 0"/>
                                        <p:tgtEl>
                                          <p:spTgt spid="41"/>
                                        </p:tgtEl>
                                      </p:cBhvr>
                                    </p:animEffect>
                                    <p:animScale>
                                      <p:cBhvr>
                                        <p:cTn id="25" dur="500" autoRev="1" fill="hold"/>
                                        <p:tgtEl>
                                          <p:spTgt spid="41"/>
                                        </p:tgtEl>
                                      </p:cBhvr>
                                      <p:by x="105000" y="105000"/>
                                    </p:animScale>
                                  </p:childTnLst>
                                </p:cTn>
                              </p:par>
                              <p:par>
                                <p:cTn id="26" presetID="22" presetClass="entr" presetSubtype="4"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par>
                          <p:cTn id="32" fill="hold">
                            <p:stCondLst>
                              <p:cond delay="4500"/>
                            </p:stCondLst>
                            <p:childTnLst>
                              <p:par>
                                <p:cTn id="33" presetID="26" presetClass="emph" presetSubtype="0" repeatCount="2000" fill="hold" nodeType="afterEffect">
                                  <p:stCondLst>
                                    <p:cond delay="0"/>
                                  </p:stCondLst>
                                  <p:childTnLst>
                                    <p:animEffect transition="out" filter="fade">
                                      <p:cBhvr>
                                        <p:cTn id="34" dur="1000" tmFilter="0, 0; .2, .5; .8, .5; 1, 0"/>
                                        <p:tgtEl>
                                          <p:spTgt spid="53"/>
                                        </p:tgtEl>
                                      </p:cBhvr>
                                    </p:animEffect>
                                    <p:animScale>
                                      <p:cBhvr>
                                        <p:cTn id="35" dur="500" autoRev="1" fill="hold"/>
                                        <p:tgtEl>
                                          <p:spTgt spid="53"/>
                                        </p:tgtEl>
                                      </p:cBhvr>
                                      <p:by x="105000" y="105000"/>
                                    </p:animScale>
                                  </p:childTnLst>
                                </p:cTn>
                              </p:par>
                              <p:par>
                                <p:cTn id="36" presetID="22" presetClass="entr" presetSubtype="4" fill="hold" nodeType="withEffect">
                                  <p:stCondLst>
                                    <p:cond delay="1000"/>
                                  </p:stCondLst>
                                  <p:childTnLst>
                                    <p:set>
                                      <p:cBhvr>
                                        <p:cTn id="37" dur="1" fill="hold">
                                          <p:stCondLst>
                                            <p:cond delay="0"/>
                                          </p:stCondLst>
                                        </p:cTn>
                                        <p:tgtEl>
                                          <p:spTgt spid="62"/>
                                        </p:tgtEl>
                                        <p:attrNameLst>
                                          <p:attrName>style.visibility</p:attrName>
                                        </p:attrNameLst>
                                      </p:cBhvr>
                                      <p:to>
                                        <p:strVal val="visible"/>
                                      </p:to>
                                    </p:set>
                                    <p:animEffect transition="in" filter="wipe(down)">
                                      <p:cBhvr>
                                        <p:cTn id="38" dur="500"/>
                                        <p:tgtEl>
                                          <p:spTgt spid="62"/>
                                        </p:tgtEl>
                                      </p:cBhvr>
                                    </p:animEffect>
                                  </p:childTnLst>
                                </p:cTn>
                              </p:par>
                              <p:par>
                                <p:cTn id="39" presetID="22" presetClass="entr" presetSubtype="8" fill="hold" grpId="0" nodeType="withEffect">
                                  <p:stCondLst>
                                    <p:cond delay="1500"/>
                                  </p:stCondLst>
                                  <p:childTnLst>
                                    <p:set>
                                      <p:cBhvr>
                                        <p:cTn id="40" dur="1" fill="hold">
                                          <p:stCondLst>
                                            <p:cond delay="0"/>
                                          </p:stCondLst>
                                        </p:cTn>
                                        <p:tgtEl>
                                          <p:spTgt spid="69"/>
                                        </p:tgtEl>
                                        <p:attrNameLst>
                                          <p:attrName>style.visibility</p:attrName>
                                        </p:attrNameLst>
                                      </p:cBhvr>
                                      <p:to>
                                        <p:strVal val="visible"/>
                                      </p:to>
                                    </p:set>
                                    <p:animEffect transition="in" filter="wipe(left)">
                                      <p:cBhvr>
                                        <p:cTn id="41" dur="500"/>
                                        <p:tgtEl>
                                          <p:spTgt spid="69"/>
                                        </p:tgtEl>
                                      </p:cBhvr>
                                    </p:animEffect>
                                  </p:childTnLst>
                                </p:cTn>
                              </p:par>
                            </p:childTnLst>
                          </p:cTn>
                        </p:par>
                        <p:par>
                          <p:cTn id="42" fill="hold">
                            <p:stCondLst>
                              <p:cond delay="6500"/>
                            </p:stCondLst>
                            <p:childTnLst>
                              <p:par>
                                <p:cTn id="43" presetID="26" presetClass="emph" presetSubtype="0" repeatCount="2000" fill="hold" nodeType="afterEffect">
                                  <p:stCondLst>
                                    <p:cond delay="0"/>
                                  </p:stCondLst>
                                  <p:childTnLst>
                                    <p:animEffect transition="out" filter="fade">
                                      <p:cBhvr>
                                        <p:cTn id="44" dur="1000" tmFilter="0, 0; .2, .5; .8, .5; 1, 0"/>
                                        <p:tgtEl>
                                          <p:spTgt spid="45"/>
                                        </p:tgtEl>
                                      </p:cBhvr>
                                    </p:animEffect>
                                    <p:animScale>
                                      <p:cBhvr>
                                        <p:cTn id="45" dur="500" autoRev="1" fill="hold"/>
                                        <p:tgtEl>
                                          <p:spTgt spid="45"/>
                                        </p:tgtEl>
                                      </p:cBhvr>
                                      <p:by x="105000" y="105000"/>
                                    </p:animScale>
                                  </p:childTnLst>
                                </p:cTn>
                              </p:par>
                              <p:par>
                                <p:cTn id="46" presetID="22" presetClass="entr" presetSubtype="4" fill="hold" nodeType="withEffect">
                                  <p:stCondLst>
                                    <p:cond delay="100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500"/>
                                        <p:tgtEl>
                                          <p:spTgt spid="65"/>
                                        </p:tgtEl>
                                      </p:cBhvr>
                                    </p:animEffect>
                                  </p:childTnLst>
                                </p:cTn>
                              </p:par>
                              <p:par>
                                <p:cTn id="49" presetID="22" presetClass="entr" presetSubtype="8" fill="hold" grpId="0" nodeType="withEffect">
                                  <p:stCondLst>
                                    <p:cond delay="1500"/>
                                  </p:stCondLst>
                                  <p:childTnLst>
                                    <p:set>
                                      <p:cBhvr>
                                        <p:cTn id="50" dur="1" fill="hold">
                                          <p:stCondLst>
                                            <p:cond delay="0"/>
                                          </p:stCondLst>
                                        </p:cTn>
                                        <p:tgtEl>
                                          <p:spTgt spid="70"/>
                                        </p:tgtEl>
                                        <p:attrNameLst>
                                          <p:attrName>style.visibility</p:attrName>
                                        </p:attrNameLst>
                                      </p:cBhvr>
                                      <p:to>
                                        <p:strVal val="visible"/>
                                      </p:to>
                                    </p:set>
                                    <p:animEffect transition="in" filter="wipe(left)">
                                      <p:cBhvr>
                                        <p:cTn id="51" dur="500"/>
                                        <p:tgtEl>
                                          <p:spTgt spid="70"/>
                                        </p:tgtEl>
                                      </p:cBhvr>
                                    </p:animEffect>
                                  </p:childTnLst>
                                </p:cTn>
                              </p:par>
                            </p:childTnLst>
                          </p:cTn>
                        </p:par>
                        <p:par>
                          <p:cTn id="52" fill="hold">
                            <p:stCondLst>
                              <p:cond delay="8500"/>
                            </p:stCondLst>
                            <p:childTnLst>
                              <p:par>
                                <p:cTn id="53" presetID="26" presetClass="emph" presetSubtype="0" repeatCount="2000" fill="hold" nodeType="afterEffect">
                                  <p:stCondLst>
                                    <p:cond delay="0"/>
                                  </p:stCondLst>
                                  <p:childTnLst>
                                    <p:animEffect transition="out" filter="fade">
                                      <p:cBhvr>
                                        <p:cTn id="54" dur="1000" tmFilter="0, 0; .2, .5; .8, .5; 1, 0"/>
                                        <p:tgtEl>
                                          <p:spTgt spid="49"/>
                                        </p:tgtEl>
                                      </p:cBhvr>
                                    </p:animEffect>
                                    <p:animScale>
                                      <p:cBhvr>
                                        <p:cTn id="55" dur="500" autoRev="1" fill="hold"/>
                                        <p:tgtEl>
                                          <p:spTgt spid="49"/>
                                        </p:tgtEl>
                                      </p:cBhvr>
                                      <p:by x="105000" y="105000"/>
                                    </p:animScale>
                                  </p:childTnLst>
                                </p:cTn>
                              </p:par>
                              <p:par>
                                <p:cTn id="56" presetID="22" presetClass="entr" presetSubtype="4" fill="hold" nodeType="withEffect">
                                  <p:stCondLst>
                                    <p:cond delay="100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par>
                                <p:cTn id="59" presetID="22" presetClass="entr" presetSubtype="8" fill="hold" grpId="0" nodeType="withEffect">
                                  <p:stCondLst>
                                    <p:cond delay="1500"/>
                                  </p:stCondLst>
                                  <p:childTnLst>
                                    <p:set>
                                      <p:cBhvr>
                                        <p:cTn id="60" dur="1" fill="hold">
                                          <p:stCondLst>
                                            <p:cond delay="0"/>
                                          </p:stCondLst>
                                        </p:cTn>
                                        <p:tgtEl>
                                          <p:spTgt spid="71"/>
                                        </p:tgtEl>
                                        <p:attrNameLst>
                                          <p:attrName>style.visibility</p:attrName>
                                        </p:attrNameLst>
                                      </p:cBhvr>
                                      <p:to>
                                        <p:strVal val="visible"/>
                                      </p:to>
                                    </p:set>
                                    <p:animEffect transition="in" filter="wipe(left)">
                                      <p:cBhvr>
                                        <p:cTn id="6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24703" y="861091"/>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cxnSp>
        <p:nvCxnSpPr>
          <p:cNvPr id="11" name="直接连接符 10"/>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7"/>
          <p:cNvGrpSpPr/>
          <p:nvPr/>
        </p:nvGrpSpPr>
        <p:grpSpPr>
          <a:xfrm>
            <a:off x="2548611" y="1380690"/>
            <a:ext cx="3388877" cy="1579350"/>
            <a:chOff x="2877562" y="1869564"/>
            <a:chExt cx="3388877" cy="1579350"/>
          </a:xfrm>
        </p:grpSpPr>
        <p:sp>
          <p:nvSpPr>
            <p:cNvPr id="19" name="TextBox 5"/>
            <p:cNvSpPr txBox="1"/>
            <p:nvPr/>
          </p:nvSpPr>
          <p:spPr>
            <a:xfrm>
              <a:off x="3453153" y="1869564"/>
              <a:ext cx="2558534" cy="923330"/>
            </a:xfrm>
            <a:prstGeom prst="rect">
              <a:avLst/>
            </a:prstGeom>
            <a:noFill/>
          </p:spPr>
          <p:txBody>
            <a:bodyPr wrap="square" rtlCol="0">
              <a:spAutoFit/>
            </a:bodyPr>
            <a:lstStyle/>
            <a:p>
              <a:pPr algn="ctr"/>
              <a:r>
                <a:rPr lang="en-US" altLang="zh-CN" sz="5400" dirty="0" smtClean="0">
                  <a:solidFill>
                    <a:schemeClr val="bg1"/>
                  </a:solidFill>
                  <a:latin typeface="Impact" pitchFamily="34" charset="0"/>
                </a:rPr>
                <a:t>THANKS</a:t>
              </a:r>
              <a:endParaRPr lang="zh-CN" altLang="en-US" sz="5400" dirty="0">
                <a:solidFill>
                  <a:schemeClr val="bg1"/>
                </a:solidFill>
                <a:latin typeface="Impact" pitchFamily="34" charset="0"/>
              </a:endParaRPr>
            </a:p>
          </p:txBody>
        </p:sp>
        <p:sp>
          <p:nvSpPr>
            <p:cNvPr id="20" name="矩形 6"/>
            <p:cNvSpPr/>
            <p:nvPr/>
          </p:nvSpPr>
          <p:spPr>
            <a:xfrm>
              <a:off x="2877562" y="2987249"/>
              <a:ext cx="3388877" cy="461665"/>
            </a:xfrm>
            <a:prstGeom prst="rect">
              <a:avLst/>
            </a:prstGeom>
          </p:spPr>
          <p:txBody>
            <a:bodyPr wrap="square">
              <a:spAutoFit/>
            </a:bodyPr>
            <a:lstStyle/>
            <a:p>
              <a:pPr algn="ctr"/>
              <a:r>
                <a:rPr lang="en-US" altLang="zh-CN" sz="2400" dirty="0" smtClean="0">
                  <a:solidFill>
                    <a:schemeClr val="bg1"/>
                  </a:solidFill>
                  <a:latin typeface="张海山锐线体简" pitchFamily="2" charset="-122"/>
                  <a:ea typeface="张海山锐线体简" pitchFamily="2" charset="-122"/>
                </a:rPr>
                <a:t>    I </a:t>
              </a:r>
              <a:r>
                <a:rPr lang="en-US" altLang="zh-CN" sz="2400" dirty="0">
                  <a:solidFill>
                    <a:schemeClr val="bg1"/>
                  </a:solidFill>
                  <a:latin typeface="张海山锐线体简" pitchFamily="2" charset="-122"/>
                  <a:ea typeface="张海山锐线体简" pitchFamily="2" charset="-122"/>
                </a:rPr>
                <a:t>will </a:t>
              </a:r>
              <a:r>
                <a:rPr lang="en-US" altLang="zh-CN" sz="2400" dirty="0" smtClean="0">
                  <a:solidFill>
                    <a:schemeClr val="bg1"/>
                  </a:solidFill>
                  <a:latin typeface="张海山锐线体简" pitchFamily="2" charset="-122"/>
                  <a:ea typeface="张海山锐线体简" pitchFamily="2" charset="-122"/>
                </a:rPr>
                <a:t>do my best</a:t>
              </a:r>
              <a:r>
                <a:rPr lang="zh-CN" altLang="en-US" sz="2400" dirty="0" smtClean="0">
                  <a:solidFill>
                    <a:schemeClr val="bg1"/>
                  </a:solidFill>
                  <a:latin typeface="张海山锐线体简" pitchFamily="2" charset="-122"/>
                  <a:ea typeface="张海山锐线体简" pitchFamily="2" charset="-122"/>
                </a:rPr>
                <a:t>！</a:t>
              </a:r>
              <a:endParaRPr lang="zh-CN" altLang="en-US" sz="2400" dirty="0">
                <a:solidFill>
                  <a:schemeClr val="bg1"/>
                </a:solidFill>
                <a:latin typeface="张海山锐线体简" pitchFamily="2" charset="-122"/>
                <a:ea typeface="张海山锐线体简" pitchFamily="2" charset="-122"/>
              </a:endParaRPr>
            </a:p>
          </p:txBody>
        </p:sp>
      </p:grpSp>
    </p:spTree>
    <p:extLst>
      <p:ext uri="{BB962C8B-B14F-4D97-AF65-F5344CB8AC3E}">
        <p14:creationId xmlns:p14="http://schemas.microsoft.com/office/powerpoint/2010/main" val="12538539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A41A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05</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A41A34"/>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35163"/>
            <a:ext cx="3964821" cy="473115"/>
            <a:chOff x="4572000" y="1935163"/>
            <a:chExt cx="3964821" cy="473115"/>
          </a:xfrm>
          <a:solidFill>
            <a:srgbClr val="A41A34"/>
          </a:solidFill>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07758" y="1946613"/>
              <a:ext cx="3929063"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ja-JP" altLang="en-US" sz="2400" dirty="0" smtClean="0">
                  <a:solidFill>
                    <a:schemeClr val="bg1"/>
                  </a:solidFill>
                  <a:latin typeface="微软雅黑" panose="020B0503020204020204" pitchFamily="34" charset="-122"/>
                  <a:ea typeface="微软雅黑" panose="020B0503020204020204" pitchFamily="34" charset="-122"/>
                </a:rPr>
                <a:t>ドラマ</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000500" y="2816543"/>
            <a:ext cx="50720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a:spcBef>
                <a:spcPct val="0"/>
              </a:spcBef>
              <a:buFont typeface="Wingdings" panose="05000000000000000000" pitchFamily="2" charset="2"/>
              <a:buChar char="u"/>
            </a:pPr>
            <a:r>
              <a:rPr lang="ja-JP" altLang="en-US" sz="1800" dirty="0" smtClean="0">
                <a:solidFill>
                  <a:schemeClr val="tx1">
                    <a:lumMod val="65000"/>
                    <a:lumOff val="35000"/>
                  </a:schemeClr>
                </a:solidFill>
              </a:rPr>
              <a:t>「恩義</a:t>
            </a:r>
            <a:r>
              <a:rPr lang="ja-JP" altLang="en-US" sz="1800" dirty="0">
                <a:solidFill>
                  <a:schemeClr val="tx1">
                    <a:lumMod val="65000"/>
                    <a:lumOff val="35000"/>
                  </a:schemeClr>
                </a:solidFill>
              </a:rPr>
              <a:t>を忘れ 私欲を貪り 人と呼べるか</a:t>
            </a:r>
            <a:r>
              <a:rPr lang="ja-JP" altLang="en-US" sz="1800" dirty="0" smtClean="0">
                <a:solidFill>
                  <a:schemeClr val="tx1">
                    <a:lumMod val="65000"/>
                    <a:lumOff val="35000"/>
                  </a:schemeClr>
                </a:solidFill>
              </a:rPr>
              <a:t>」</a:t>
            </a:r>
            <a:endParaRPr lang="ja-JP" altLang="en-US" sz="1800" dirty="0">
              <a:solidFill>
                <a:schemeClr val="tx1">
                  <a:lumMod val="65000"/>
                  <a:lumOff val="35000"/>
                </a:schemeClr>
              </a:solidFill>
            </a:endParaRPr>
          </a:p>
          <a:p>
            <a:pPr>
              <a:spcBef>
                <a:spcPct val="0"/>
              </a:spcBef>
              <a:buNone/>
            </a:pPr>
            <a:endParaRPr lang="ja-JP" altLang="en-US" sz="1800" dirty="0">
              <a:solidFill>
                <a:schemeClr val="tx1">
                  <a:lumMod val="65000"/>
                  <a:lumOff val="35000"/>
                </a:schemeClr>
              </a:solidFill>
            </a:endParaRPr>
          </a:p>
        </p:txBody>
      </p:sp>
    </p:spTree>
    <p:extLst>
      <p:ext uri="{BB962C8B-B14F-4D97-AF65-F5344CB8AC3E}">
        <p14:creationId xmlns:p14="http://schemas.microsoft.com/office/powerpoint/2010/main" val="1376223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100" fill="hold"/>
                                        <p:tgtEl>
                                          <p:spTgt spid="4"/>
                                        </p:tgtEl>
                                        <p:attrNameLst>
                                          <p:attrName>ppt_x</p:attrName>
                                        </p:attrNameLst>
                                      </p:cBhvr>
                                      <p:tavLst>
                                        <p:tav tm="0">
                                          <p:val>
                                            <p:strVal val="0-#ppt_w/2"/>
                                          </p:val>
                                        </p:tav>
                                        <p:tav tm="100000">
                                          <p:val>
                                            <p:strVal val="#ppt_x"/>
                                          </p:val>
                                        </p:tav>
                                      </p:tavLst>
                                    </p:anim>
                                    <p:anim calcmode="lin" valueType="num">
                                      <p:cBhvr additive="base">
                                        <p:cTn id="8" dur="11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1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800" fill="hold"/>
                                        <p:tgtEl>
                                          <p:spTgt spid="5"/>
                                        </p:tgtEl>
                                        <p:attrNameLst>
                                          <p:attrName>ppt_x</p:attrName>
                                        </p:attrNameLst>
                                      </p:cBhvr>
                                      <p:tavLst>
                                        <p:tav tm="0">
                                          <p:val>
                                            <p:strVal val="0-#ppt_w/2"/>
                                          </p:val>
                                        </p:tav>
                                        <p:tav tm="100000">
                                          <p:val>
                                            <p:strVal val="#ppt_x"/>
                                          </p:val>
                                        </p:tav>
                                      </p:tavLst>
                                    </p:anim>
                                    <p:anim calcmode="lin" valueType="num">
                                      <p:cBhvr additive="base">
                                        <p:cTn id="13" dur="8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9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100" fill="hold"/>
                                        <p:tgtEl>
                                          <p:spTgt spid="6"/>
                                        </p:tgtEl>
                                        <p:attrNameLst>
                                          <p:attrName>ppt_w</p:attrName>
                                        </p:attrNameLst>
                                      </p:cBhvr>
                                      <p:tavLst>
                                        <p:tav tm="0">
                                          <p:val>
                                            <p:fltVal val="0"/>
                                          </p:val>
                                        </p:tav>
                                        <p:tav tm="100000">
                                          <p:val>
                                            <p:strVal val="#ppt_w"/>
                                          </p:val>
                                        </p:tav>
                                      </p:tavLst>
                                    </p:anim>
                                    <p:anim calcmode="lin" valueType="num">
                                      <p:cBhvr>
                                        <p:cTn id="18" dur="1100" fill="hold"/>
                                        <p:tgtEl>
                                          <p:spTgt spid="6"/>
                                        </p:tgtEl>
                                        <p:attrNameLst>
                                          <p:attrName>ppt_h</p:attrName>
                                        </p:attrNameLst>
                                      </p:cBhvr>
                                      <p:tavLst>
                                        <p:tav tm="0">
                                          <p:val>
                                            <p:fltVal val="0"/>
                                          </p:val>
                                        </p:tav>
                                        <p:tav tm="100000">
                                          <p:val>
                                            <p:strVal val="#ppt_h"/>
                                          </p:val>
                                        </p:tav>
                                      </p:tavLst>
                                    </p:anim>
                                    <p:animEffect transition="in" filter="fade">
                                      <p:cBhvr>
                                        <p:cTn id="19" dur="1100"/>
                                        <p:tgtEl>
                                          <p:spTgt spid="6"/>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100"/>
                                        <p:tgtEl>
                                          <p:spTgt spid="7"/>
                                        </p:tgtEl>
                                      </p:cBhvr>
                                    </p:animEffect>
                                  </p:childTnLst>
                                </p:cTn>
                              </p:par>
                            </p:childTnLst>
                          </p:cTn>
                        </p:par>
                        <p:par>
                          <p:cTn id="24" fill="hold">
                            <p:stCondLst>
                              <p:cond delay="41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800" fill="hold"/>
                                        <p:tgtEl>
                                          <p:spTgt spid="8"/>
                                        </p:tgtEl>
                                        <p:attrNameLst>
                                          <p:attrName>ppt_x</p:attrName>
                                        </p:attrNameLst>
                                      </p:cBhvr>
                                      <p:tavLst>
                                        <p:tav tm="0">
                                          <p:val>
                                            <p:strVal val="1+#ppt_w/2"/>
                                          </p:val>
                                        </p:tav>
                                        <p:tav tm="100000">
                                          <p:val>
                                            <p:strVal val="#ppt_x"/>
                                          </p:val>
                                        </p:tav>
                                      </p:tavLst>
                                    </p:anim>
                                    <p:anim calcmode="lin" valueType="num">
                                      <p:cBhvr additive="base">
                                        <p:cTn id="28" dur="8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A41A34"/>
          </a:solidFill>
          <a:ln>
            <a:solidFill>
              <a:srgbClr val="A41A34"/>
            </a:solid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solidFill>
                <a:srgbClr val="FF0000"/>
              </a:solidFill>
            </a:endParaRPr>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真田丸</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2050" name="Picture 2" descr="圖片來源：NHK"/>
          <p:cNvPicPr>
            <a:picLocks noChangeAspect="1" noChangeArrowheads="1"/>
          </p:cNvPicPr>
          <p:nvPr/>
        </p:nvPicPr>
        <p:blipFill rotWithShape="1">
          <a:blip r:embed="rId3">
            <a:extLst>
              <a:ext uri="{28A0092B-C50C-407E-A947-70E740481C1C}">
                <a14:useLocalDpi xmlns:a14="http://schemas.microsoft.com/office/drawing/2010/main" val="0"/>
              </a:ext>
            </a:extLst>
          </a:blip>
          <a:srcRect r="13022"/>
          <a:stretch/>
        </p:blipFill>
        <p:spPr bwMode="auto">
          <a:xfrm>
            <a:off x="400053" y="815936"/>
            <a:ext cx="8393427" cy="409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5237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wheel(1)">
                                      <p:cBhvr>
                                        <p:cTn id="16" dur="29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大阪城</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3074" name="Picture 2" descr="https://upload.wikimedia.org/wikipedia/commons/a/ac/Osaka_Castle_Nishinomaru_Garden_April_2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693" y="750374"/>
            <a:ext cx="5526144" cy="414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709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24703" y="861091"/>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cxnSp>
        <p:nvCxnSpPr>
          <p:cNvPr id="11" name="直接连接符 10"/>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7"/>
          <p:cNvGrpSpPr/>
          <p:nvPr/>
        </p:nvGrpSpPr>
        <p:grpSpPr>
          <a:xfrm>
            <a:off x="2548611" y="1380690"/>
            <a:ext cx="3388877" cy="1579350"/>
            <a:chOff x="2877562" y="1869564"/>
            <a:chExt cx="3388877" cy="1579350"/>
          </a:xfrm>
        </p:grpSpPr>
        <p:sp>
          <p:nvSpPr>
            <p:cNvPr id="19" name="TextBox 5"/>
            <p:cNvSpPr txBox="1"/>
            <p:nvPr/>
          </p:nvSpPr>
          <p:spPr>
            <a:xfrm>
              <a:off x="3453153" y="1869564"/>
              <a:ext cx="2558534" cy="923330"/>
            </a:xfrm>
            <a:prstGeom prst="rect">
              <a:avLst/>
            </a:prstGeom>
            <a:noFill/>
          </p:spPr>
          <p:txBody>
            <a:bodyPr wrap="square" rtlCol="0">
              <a:spAutoFit/>
            </a:bodyPr>
            <a:lstStyle/>
            <a:p>
              <a:pPr algn="ctr"/>
              <a:r>
                <a:rPr lang="en-US" altLang="zh-CN" sz="5400" dirty="0" smtClean="0">
                  <a:solidFill>
                    <a:schemeClr val="bg1"/>
                  </a:solidFill>
                  <a:latin typeface="Impact" pitchFamily="34" charset="0"/>
                </a:rPr>
                <a:t>THANKS</a:t>
              </a:r>
              <a:endParaRPr lang="zh-CN" altLang="en-US" sz="5400" dirty="0">
                <a:solidFill>
                  <a:schemeClr val="bg1"/>
                </a:solidFill>
                <a:latin typeface="Impact" pitchFamily="34" charset="0"/>
              </a:endParaRPr>
            </a:p>
          </p:txBody>
        </p:sp>
        <p:sp>
          <p:nvSpPr>
            <p:cNvPr id="20" name="矩形 6"/>
            <p:cNvSpPr/>
            <p:nvPr/>
          </p:nvSpPr>
          <p:spPr>
            <a:xfrm>
              <a:off x="2877562" y="2987249"/>
              <a:ext cx="3388877" cy="461665"/>
            </a:xfrm>
            <a:prstGeom prst="rect">
              <a:avLst/>
            </a:prstGeom>
          </p:spPr>
          <p:txBody>
            <a:bodyPr wrap="square">
              <a:spAutoFit/>
            </a:bodyPr>
            <a:lstStyle/>
            <a:p>
              <a:pPr algn="ctr"/>
              <a:r>
                <a:rPr lang="en-US" altLang="zh-CN" sz="2400" dirty="0" smtClean="0">
                  <a:solidFill>
                    <a:schemeClr val="bg1"/>
                  </a:solidFill>
                  <a:latin typeface="张海山锐线体简" pitchFamily="2" charset="-122"/>
                  <a:ea typeface="张海山锐线体简" pitchFamily="2" charset="-122"/>
                </a:rPr>
                <a:t>    I </a:t>
              </a:r>
              <a:r>
                <a:rPr lang="en-US" altLang="zh-CN" sz="2400" dirty="0">
                  <a:solidFill>
                    <a:schemeClr val="bg1"/>
                  </a:solidFill>
                  <a:latin typeface="张海山锐线体简" pitchFamily="2" charset="-122"/>
                  <a:ea typeface="张海山锐线体简" pitchFamily="2" charset="-122"/>
                </a:rPr>
                <a:t>will </a:t>
              </a:r>
              <a:r>
                <a:rPr lang="en-US" altLang="zh-CN" sz="2400" dirty="0" smtClean="0">
                  <a:solidFill>
                    <a:schemeClr val="bg1"/>
                  </a:solidFill>
                  <a:latin typeface="张海山锐线体简" pitchFamily="2" charset="-122"/>
                  <a:ea typeface="张海山锐线体简" pitchFamily="2" charset="-122"/>
                </a:rPr>
                <a:t>do my best</a:t>
              </a:r>
              <a:r>
                <a:rPr lang="zh-CN" altLang="en-US" sz="2400" dirty="0" smtClean="0">
                  <a:solidFill>
                    <a:schemeClr val="bg1"/>
                  </a:solidFill>
                  <a:latin typeface="张海山锐线体简" pitchFamily="2" charset="-122"/>
                  <a:ea typeface="张海山锐线体简" pitchFamily="2" charset="-122"/>
                </a:rPr>
                <a:t>！</a:t>
              </a:r>
              <a:endParaRPr lang="zh-CN" altLang="en-US" sz="2400" dirty="0">
                <a:solidFill>
                  <a:schemeClr val="bg1"/>
                </a:solidFill>
                <a:latin typeface="张海山锐线体简" pitchFamily="2" charset="-122"/>
                <a:ea typeface="张海山锐线体简" pitchFamily="2" charset="-122"/>
              </a:endParaRPr>
            </a:p>
          </p:txBody>
        </p:sp>
      </p:grpSp>
    </p:spTree>
    <p:extLst>
      <p:ext uri="{BB962C8B-B14F-4D97-AF65-F5344CB8AC3E}">
        <p14:creationId xmlns:p14="http://schemas.microsoft.com/office/powerpoint/2010/main" val="13190444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9" y="0"/>
            <a:ext cx="4073025" cy="5143500"/>
          </a:xfrm>
          <a:prstGeom prst="rect">
            <a:avLst/>
          </a:prstGeom>
          <a:solidFill>
            <a:srgbClr val="073860"/>
          </a:solidFill>
          <a:ln w="9525">
            <a:noFill/>
            <a:miter lim="800000"/>
            <a:headEnd/>
            <a:tailEnd/>
          </a:ln>
        </p:spPr>
      </p:pic>
      <p:sp>
        <p:nvSpPr>
          <p:cNvPr id="5" name="TextBox 20"/>
          <p:cNvSpPr txBox="1"/>
          <p:nvPr/>
        </p:nvSpPr>
        <p:spPr>
          <a:xfrm>
            <a:off x="5821597" y="1892412"/>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2160" dirty="0">
                <a:solidFill>
                  <a:srgbClr val="0070C0"/>
                </a:solidFill>
                <a:latin typeface="微软雅黑" panose="020B0503020204020204" pitchFamily="34" charset="-122"/>
                <a:ea typeface="微软雅黑" panose="020B0503020204020204" pitchFamily="34" charset="-122"/>
              </a:rPr>
              <a:t>自己紹介</a:t>
            </a:r>
            <a:endParaRPr lang="zh-CN" altLang="en-US" sz="2160" dirty="0">
              <a:solidFill>
                <a:srgbClr val="0070C0"/>
              </a:solidFill>
              <a:latin typeface="微软雅黑" panose="020B0503020204020204" pitchFamily="34" charset="-122"/>
              <a:ea typeface="微软雅黑" panose="020B0503020204020204" pitchFamily="34" charset="-122"/>
            </a:endParaRPr>
          </a:p>
        </p:txBody>
      </p:sp>
      <p:sp>
        <p:nvSpPr>
          <p:cNvPr id="7" name="TextBox 22"/>
          <p:cNvSpPr txBox="1"/>
          <p:nvPr/>
        </p:nvSpPr>
        <p:spPr>
          <a:xfrm>
            <a:off x="5821596" y="2484177"/>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生活面</a:t>
            </a:r>
            <a:endParaRPr lang="zh-CN" altLang="en-US" sz="2160" b="0" dirty="0"/>
          </a:p>
        </p:txBody>
      </p:sp>
      <p:sp>
        <p:nvSpPr>
          <p:cNvPr id="8" name="TextBox 23"/>
          <p:cNvSpPr txBox="1"/>
          <p:nvPr/>
        </p:nvSpPr>
        <p:spPr>
          <a:xfrm>
            <a:off x="5821596" y="3692699"/>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来月の目標</a:t>
            </a:r>
            <a:endParaRPr lang="zh-CN" altLang="en-US" sz="2160" b="0" dirty="0"/>
          </a:p>
        </p:txBody>
      </p:sp>
      <p:grpSp>
        <p:nvGrpSpPr>
          <p:cNvPr id="9" name="组合 8"/>
          <p:cNvGrpSpPr/>
          <p:nvPr/>
        </p:nvGrpSpPr>
        <p:grpSpPr>
          <a:xfrm>
            <a:off x="5303182" y="1934724"/>
            <a:ext cx="388800" cy="321323"/>
            <a:chOff x="4284016" y="1850297"/>
            <a:chExt cx="432000" cy="357025"/>
          </a:xfrm>
        </p:grpSpPr>
        <p:sp>
          <p:nvSpPr>
            <p:cNvPr id="10" name="平行四边形 25"/>
            <p:cNvSpPr/>
            <p:nvPr/>
          </p:nvSpPr>
          <p:spPr>
            <a:xfrm>
              <a:off x="4284016" y="1850297"/>
              <a:ext cx="432000" cy="357025"/>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1" name="TextBox 43"/>
            <p:cNvSpPr txBox="1"/>
            <p:nvPr/>
          </p:nvSpPr>
          <p:spPr>
            <a:xfrm>
              <a:off x="4388456" y="1878703"/>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1</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5" name="组合 14"/>
          <p:cNvGrpSpPr/>
          <p:nvPr/>
        </p:nvGrpSpPr>
        <p:grpSpPr>
          <a:xfrm>
            <a:off x="5303181" y="2475881"/>
            <a:ext cx="388800" cy="388800"/>
            <a:chOff x="4284016" y="3292187"/>
            <a:chExt cx="432000" cy="432000"/>
          </a:xfrm>
        </p:grpSpPr>
        <p:sp>
          <p:nvSpPr>
            <p:cNvPr id="16" name="平行四边形 48"/>
            <p:cNvSpPr/>
            <p:nvPr/>
          </p:nvSpPr>
          <p:spPr>
            <a:xfrm>
              <a:off x="4284016" y="3292187"/>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7" name="TextBox 49"/>
            <p:cNvSpPr txBox="1"/>
            <p:nvPr/>
          </p:nvSpPr>
          <p:spPr>
            <a:xfrm>
              <a:off x="4388456" y="3358081"/>
              <a:ext cx="223120" cy="300213"/>
            </a:xfrm>
            <a:prstGeom prst="rect">
              <a:avLst/>
            </a:prstGeom>
            <a:noFill/>
          </p:spPr>
          <p:txBody>
            <a:bodyPr wrap="none" rtlCol="0">
              <a:prstTxWarp prst="textPlain">
                <a:avLst/>
              </a:prstTxWarp>
              <a:spAutoFit/>
            </a:bodyPr>
            <a:lstStyle/>
            <a:p>
              <a:r>
                <a:rPr lang="en-US" altLang="zh-CN" sz="3600" dirty="0" smtClean="0">
                  <a:solidFill>
                    <a:schemeClr val="bg1"/>
                  </a:solidFill>
                  <a:latin typeface="Adobe 仿宋 Std R" panose="02020400000000000000" pitchFamily="18" charset="-122"/>
                  <a:ea typeface="Adobe 仿宋 Std R" panose="02020400000000000000" pitchFamily="18" charset="-122"/>
                  <a:cs typeface="Arial Unicode MS" pitchFamily="34" charset="-122"/>
                </a:rPr>
                <a:t>2</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8" name="组合 17"/>
          <p:cNvGrpSpPr/>
          <p:nvPr/>
        </p:nvGrpSpPr>
        <p:grpSpPr>
          <a:xfrm>
            <a:off x="5303181" y="3692838"/>
            <a:ext cx="388800" cy="388800"/>
            <a:chOff x="4284016" y="4031876"/>
            <a:chExt cx="432000" cy="432000"/>
          </a:xfrm>
        </p:grpSpPr>
        <p:sp>
          <p:nvSpPr>
            <p:cNvPr id="19" name="平行四边形 51"/>
            <p:cNvSpPr/>
            <p:nvPr/>
          </p:nvSpPr>
          <p:spPr>
            <a:xfrm>
              <a:off x="4284016" y="4031876"/>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0" name="TextBox 52"/>
            <p:cNvSpPr txBox="1"/>
            <p:nvPr/>
          </p:nvSpPr>
          <p:spPr>
            <a:xfrm>
              <a:off x="4388456" y="4097770"/>
              <a:ext cx="223120" cy="300213"/>
            </a:xfrm>
            <a:prstGeom prst="rect">
              <a:avLst/>
            </a:prstGeom>
            <a:noFill/>
          </p:spPr>
          <p:txBody>
            <a:bodyPr wrap="none" rtlCol="0">
              <a:prstTxWarp prst="textPlain">
                <a:avLst/>
              </a:prstTxWarp>
              <a:spAutoFit/>
            </a:bodyPr>
            <a:lstStyle/>
            <a:p>
              <a:r>
                <a:rPr lang="en-US" altLang="zh-CN" sz="3600" dirty="0" smtClean="0">
                  <a:solidFill>
                    <a:schemeClr val="bg1"/>
                  </a:solidFill>
                  <a:latin typeface="Adobe 仿宋 Std R" panose="02020400000000000000" pitchFamily="18" charset="-122"/>
                  <a:ea typeface="Adobe 仿宋 Std R" panose="02020400000000000000" pitchFamily="18" charset="-122"/>
                  <a:cs typeface="Arial Unicode MS" pitchFamily="34" charset="-122"/>
                </a:rPr>
                <a:t>4</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pic>
        <p:nvPicPr>
          <p:cNvPr id="25" name="Picture 2" descr="C:\Users\Administrator\Desktop\png\20169_0000_-----2.png"/>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4333843" y="832887"/>
            <a:ext cx="1550324" cy="75645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TextBox 21"/>
          <p:cNvSpPr txBox="1"/>
          <p:nvPr/>
        </p:nvSpPr>
        <p:spPr>
          <a:xfrm>
            <a:off x="5821596" y="3088438"/>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仕事面</a:t>
            </a:r>
            <a:endParaRPr lang="zh-CN" altLang="en-US" sz="2160" b="0" dirty="0"/>
          </a:p>
        </p:txBody>
      </p:sp>
      <p:grpSp>
        <p:nvGrpSpPr>
          <p:cNvPr id="27" name="组合 11"/>
          <p:cNvGrpSpPr/>
          <p:nvPr/>
        </p:nvGrpSpPr>
        <p:grpSpPr>
          <a:xfrm>
            <a:off x="5303181" y="3071707"/>
            <a:ext cx="388800" cy="388800"/>
            <a:chOff x="4284016" y="2552498"/>
            <a:chExt cx="432000" cy="432000"/>
          </a:xfrm>
        </p:grpSpPr>
        <p:sp>
          <p:nvSpPr>
            <p:cNvPr id="28" name="平行四边形 45"/>
            <p:cNvSpPr/>
            <p:nvPr/>
          </p:nvSpPr>
          <p:spPr>
            <a:xfrm>
              <a:off x="4284016" y="2552498"/>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9" name="TextBox 46"/>
            <p:cNvSpPr txBox="1"/>
            <p:nvPr/>
          </p:nvSpPr>
          <p:spPr>
            <a:xfrm>
              <a:off x="4388456" y="2618392"/>
              <a:ext cx="223120" cy="300213"/>
            </a:xfrm>
            <a:prstGeom prst="rect">
              <a:avLst/>
            </a:prstGeom>
            <a:noFill/>
          </p:spPr>
          <p:txBody>
            <a:bodyPr wrap="none" rtlCol="0">
              <a:prstTxWarp prst="textPlain">
                <a:avLst/>
              </a:prstTxWarp>
              <a:spAutoFit/>
            </a:bodyPr>
            <a:lstStyle/>
            <a:p>
              <a:r>
                <a:rPr lang="en-US" altLang="zh-CN" sz="3600" dirty="0" smtClean="0">
                  <a:solidFill>
                    <a:schemeClr val="bg1"/>
                  </a:solidFill>
                  <a:latin typeface="Adobe 仿宋 Std R" panose="02020400000000000000" pitchFamily="18" charset="-122"/>
                  <a:ea typeface="Adobe 仿宋 Std R" panose="02020400000000000000" pitchFamily="18" charset="-122"/>
                  <a:cs typeface="Arial Unicode MS" pitchFamily="34" charset="-122"/>
                </a:rPr>
                <a:t>3</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spTree>
    <p:extLst>
      <p:ext uri="{BB962C8B-B14F-4D97-AF65-F5344CB8AC3E}">
        <p14:creationId xmlns:p14="http://schemas.microsoft.com/office/powerpoint/2010/main" val="19460328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14:presetBounceEnd="62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62000">
                                          <p:cBhvr additive="base">
                                            <p:cTn id="11" dur="750" fill="hold"/>
                                            <p:tgtEl>
                                              <p:spTgt spid="25"/>
                                            </p:tgtEl>
                                            <p:attrNameLst>
                                              <p:attrName>ppt_x</p:attrName>
                                            </p:attrNameLst>
                                          </p:cBhvr>
                                          <p:tavLst>
                                            <p:tav tm="0">
                                              <p:val>
                                                <p:strVal val="1+#ppt_w/2"/>
                                              </p:val>
                                            </p:tav>
                                            <p:tav tm="100000">
                                              <p:val>
                                                <p:strVal val="#ppt_x"/>
                                              </p:val>
                                            </p:tav>
                                          </p:tavLst>
                                        </p:anim>
                                        <p:anim calcmode="lin" valueType="num" p14:bounceEnd="62000">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01</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10517"/>
            <a:ext cx="4037013" cy="488196"/>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79950" y="1910517"/>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自己紹介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zh-CN" sz="1400" dirty="0" smtClean="0">
                <a:solidFill>
                  <a:schemeClr val="tx1">
                    <a:lumMod val="65000"/>
                    <a:lumOff val="35000"/>
                  </a:schemeClr>
                </a:solidFill>
                <a:ea typeface="微软雅黑" panose="020B0503020204020204" pitchFamily="34" charset="-122"/>
              </a:rPr>
              <a:t>Whatever happens, accept life quietly and pleasantly, be brave, be daring, and always smile.</a:t>
            </a: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27139886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16" presetClass="entr" presetSubtype="21" fill="hold" grpId="0" nodeType="withEffect">
                                  <p:stCondLst>
                                    <p:cond delay="0"/>
                                  </p:stCondLst>
                                  <p:iterate type="lt">
                                    <p:tmPct val="2821"/>
                                  </p:iterate>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par>
                                <p:cTn id="27" presetID="2" presetClass="entr" presetSubtype="2"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3" descr="https://gss1.bdstatic.com/9vo3dSag_xI4khGkpoWK1HF6hhy/baike/c0%3Dbaike150%2C5%2C5%2C150%2C50/sign=bd213fec8e0a19d8df0e8c575293e9ee/d53f8794a4c27d1ea3855d9915d5ad6edcc438cf.jpg"/>
          <p:cNvPicPr>
            <a:picLocks noChangeAspect="1" noChangeArrowheads="1"/>
          </p:cNvPicPr>
          <p:nvPr/>
        </p:nvPicPr>
        <p:blipFill rotWithShape="1">
          <a:blip r:embed="rId3">
            <a:extLst>
              <a:ext uri="{28A0092B-C50C-407E-A947-70E740481C1C}">
                <a14:useLocalDpi xmlns:a14="http://schemas.microsoft.com/office/drawing/2010/main" val="0"/>
              </a:ext>
            </a:extLst>
          </a:blip>
          <a:srcRect l="13458" r="15579" b="12909"/>
          <a:stretch/>
        </p:blipFill>
        <p:spPr bwMode="auto">
          <a:xfrm>
            <a:off x="3104510" y="1198282"/>
            <a:ext cx="5731209" cy="300049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flipV="1">
            <a:off x="286139" y="690465"/>
            <a:ext cx="8556130" cy="622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78129" y="29650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92713" y="23151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自己紹介</a:t>
            </a:r>
            <a:endParaRPr lang="zh-CN" altLang="en-US" sz="1600" dirty="0">
              <a:solidFill>
                <a:schemeClr val="tx1">
                  <a:lumMod val="85000"/>
                  <a:lumOff val="15000"/>
                </a:schemeClr>
              </a:solidFill>
              <a:latin typeface="微软雅黑" pitchFamily="34" charset="-122"/>
              <a:ea typeface="微软雅黑" pitchFamily="34" charset="-122"/>
            </a:endParaRPr>
          </a:p>
        </p:txBody>
      </p:sp>
      <p:grpSp>
        <p:nvGrpSpPr>
          <p:cNvPr id="63" name="Group 9"/>
          <p:cNvGrpSpPr/>
          <p:nvPr/>
        </p:nvGrpSpPr>
        <p:grpSpPr>
          <a:xfrm>
            <a:off x="286139" y="1198282"/>
            <a:ext cx="2818371" cy="3000494"/>
            <a:chOff x="-7985" y="963121"/>
            <a:chExt cx="2182717" cy="2131459"/>
          </a:xfrm>
        </p:grpSpPr>
        <p:grpSp>
          <p:nvGrpSpPr>
            <p:cNvPr id="64" name="Group 41"/>
            <p:cNvGrpSpPr/>
            <p:nvPr/>
          </p:nvGrpSpPr>
          <p:grpSpPr>
            <a:xfrm>
              <a:off x="-7985" y="963121"/>
              <a:ext cx="2012646" cy="2131459"/>
              <a:chOff x="3189432" y="1481583"/>
              <a:chExt cx="2765136" cy="2131459"/>
            </a:xfrm>
            <a:solidFill>
              <a:schemeClr val="tx2">
                <a:lumMod val="60000"/>
                <a:lumOff val="40000"/>
              </a:schemeClr>
            </a:solidFill>
          </p:grpSpPr>
          <p:sp>
            <p:nvSpPr>
              <p:cNvPr id="66" name="Rectangle 12"/>
              <p:cNvSpPr/>
              <p:nvPr/>
            </p:nvSpPr>
            <p:spPr>
              <a:xfrm>
                <a:off x="3189432" y="1481583"/>
                <a:ext cx="2765136" cy="2131459"/>
              </a:xfrm>
              <a:prstGeom prst="rect">
                <a:avLst/>
              </a:prstGeom>
              <a:solidFill>
                <a:srgbClr val="2272AB"/>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67" name="TextBox 13"/>
              <p:cNvSpPr txBox="1"/>
              <p:nvPr/>
            </p:nvSpPr>
            <p:spPr>
              <a:xfrm>
                <a:off x="3370403" y="2605082"/>
                <a:ext cx="2494258" cy="832443"/>
              </a:xfrm>
              <a:prstGeom prst="rect">
                <a:avLst/>
              </a:prstGeom>
              <a:solidFill>
                <a:srgbClr val="2272AB"/>
              </a:solidFill>
            </p:spPr>
            <p:txBody>
              <a:bodyPr wrap="square" rtlCol="0">
                <a:spAutoFit/>
              </a:bodyPr>
              <a:lstStyle/>
              <a:p>
                <a:r>
                  <a:rPr lang="ja-JP" altLang="en-US" sz="1100" i="1" dirty="0" smtClean="0">
                    <a:solidFill>
                      <a:schemeClr val="bg1"/>
                    </a:solidFill>
                    <a:latin typeface="+mn-ea"/>
                  </a:rPr>
                  <a:t>座右</a:t>
                </a:r>
                <a:r>
                  <a:rPr lang="ja-JP" altLang="en-US" sz="1100" i="1" dirty="0">
                    <a:solidFill>
                      <a:schemeClr val="bg1"/>
                    </a:solidFill>
                    <a:latin typeface="+mn-ea"/>
                  </a:rPr>
                  <a:t>銘</a:t>
                </a:r>
                <a:r>
                  <a:rPr lang="zh-CN" altLang="en-US" sz="1100" i="1" dirty="0">
                    <a:solidFill>
                      <a:schemeClr val="bg1"/>
                    </a:solidFill>
                    <a:latin typeface="+mn-ea"/>
                  </a:rPr>
                  <a:t>：</a:t>
                </a:r>
                <a:r>
                  <a:rPr lang="en-US" altLang="zh-CN" sz="1100" i="1" dirty="0">
                    <a:solidFill>
                      <a:schemeClr val="bg1"/>
                    </a:solidFill>
                    <a:latin typeface="+mn-ea"/>
                  </a:rPr>
                  <a:t>Never give it up</a:t>
                </a:r>
              </a:p>
              <a:p>
                <a:endParaRPr lang="en-US" altLang="ja-JP" sz="1100" i="1" dirty="0">
                  <a:solidFill>
                    <a:schemeClr val="bg1"/>
                  </a:solidFill>
                  <a:latin typeface="+mn-ea"/>
                </a:endParaRPr>
              </a:p>
              <a:p>
                <a:r>
                  <a:rPr lang="ja-JP" altLang="en-US" sz="1100" i="1" dirty="0" smtClean="0">
                    <a:solidFill>
                      <a:schemeClr val="bg1"/>
                    </a:solidFill>
                    <a:latin typeface="+mn-ea"/>
                  </a:rPr>
                  <a:t>趣味</a:t>
                </a:r>
                <a:r>
                  <a:rPr lang="zh-CN" altLang="en-US" sz="1100" i="1" dirty="0">
                    <a:solidFill>
                      <a:schemeClr val="bg1"/>
                    </a:solidFill>
                    <a:latin typeface="+mn-ea"/>
                  </a:rPr>
                  <a:t>：</a:t>
                </a:r>
                <a:r>
                  <a:rPr lang="en-US" altLang="zh-CN" sz="1100" i="1" dirty="0">
                    <a:solidFill>
                      <a:schemeClr val="bg1"/>
                    </a:solidFill>
                    <a:latin typeface="+mn-ea"/>
                  </a:rPr>
                  <a:t>Game </a:t>
                </a:r>
                <a:r>
                  <a:rPr lang="en-US" altLang="ja-JP" sz="1100" i="1" dirty="0">
                    <a:solidFill>
                      <a:schemeClr val="bg1"/>
                    </a:solidFill>
                    <a:latin typeface="+mn-ea"/>
                  </a:rPr>
                  <a:t>anime</a:t>
                </a:r>
                <a:r>
                  <a:rPr lang="ja-JP" altLang="en-US" sz="1100" i="1" dirty="0">
                    <a:solidFill>
                      <a:schemeClr val="bg1"/>
                    </a:solidFill>
                    <a:latin typeface="+mn-ea"/>
                  </a:rPr>
                  <a:t> </a:t>
                </a:r>
                <a:r>
                  <a:rPr lang="en-US" altLang="zh-CN" sz="1100" i="1" dirty="0">
                    <a:solidFill>
                      <a:schemeClr val="bg1"/>
                    </a:solidFill>
                    <a:latin typeface="+mn-ea"/>
                  </a:rPr>
                  <a:t>jogging</a:t>
                </a:r>
              </a:p>
              <a:p>
                <a:endParaRPr lang="en-US" altLang="zh-CN" sz="1100" i="1" dirty="0">
                  <a:solidFill>
                    <a:schemeClr val="bg1"/>
                  </a:solidFill>
                  <a:latin typeface="+mn-ea"/>
                </a:endParaRPr>
              </a:p>
              <a:p>
                <a:r>
                  <a:rPr lang="zh-CN" altLang="en-US" sz="1100" b="1" i="1" dirty="0" smtClean="0">
                    <a:solidFill>
                      <a:schemeClr val="bg1"/>
                    </a:solidFill>
                    <a:latin typeface="+mn-ea"/>
                  </a:rPr>
                  <a:t>性格</a:t>
                </a:r>
                <a:r>
                  <a:rPr lang="zh-CN" altLang="en-US" sz="1100" i="1" dirty="0">
                    <a:solidFill>
                      <a:schemeClr val="bg1"/>
                    </a:solidFill>
                    <a:latin typeface="+mn-ea"/>
                  </a:rPr>
                  <a:t>：</a:t>
                </a:r>
                <a:r>
                  <a:rPr lang="en-US" altLang="zh-CN" sz="1100" i="1" dirty="0">
                    <a:solidFill>
                      <a:schemeClr val="bg1"/>
                    </a:solidFill>
                    <a:latin typeface="+mn-ea"/>
                  </a:rPr>
                  <a:t>optimistic  positive</a:t>
                </a:r>
                <a:endParaRPr lang="zh-CN" altLang="en-US" sz="1100" i="1" dirty="0">
                  <a:solidFill>
                    <a:schemeClr val="bg1"/>
                  </a:solidFill>
                  <a:latin typeface="+mn-ea"/>
                </a:endParaRPr>
              </a:p>
              <a:p>
                <a:endParaRPr lang="en-US" sz="1100" i="1" dirty="0" smtClean="0">
                  <a:solidFill>
                    <a:schemeClr val="bg1"/>
                  </a:solidFill>
                  <a:latin typeface="+mn-ea"/>
                </a:endParaRPr>
              </a:p>
            </p:txBody>
          </p:sp>
        </p:grpSp>
        <p:sp>
          <p:nvSpPr>
            <p:cNvPr id="65" name="Isosceles Triangle 11"/>
            <p:cNvSpPr/>
            <p:nvPr/>
          </p:nvSpPr>
          <p:spPr>
            <a:xfrm rot="5400000">
              <a:off x="1846781" y="1869353"/>
              <a:ext cx="460856" cy="195047"/>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sp>
        <p:nvSpPr>
          <p:cNvPr id="2" name="楕円 1"/>
          <p:cNvSpPr/>
          <p:nvPr/>
        </p:nvSpPr>
        <p:spPr>
          <a:xfrm>
            <a:off x="888626" y="1415786"/>
            <a:ext cx="1223842" cy="12105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510" y="1198281"/>
            <a:ext cx="5737759" cy="3000495"/>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7012" y="1192852"/>
            <a:ext cx="1243900" cy="1656377"/>
          </a:xfrm>
          <a:prstGeom prst="rect">
            <a:avLst/>
          </a:prstGeom>
        </p:spPr>
      </p:pic>
    </p:spTree>
    <p:extLst>
      <p:ext uri="{BB962C8B-B14F-4D97-AF65-F5344CB8AC3E}">
        <p14:creationId xmlns:p14="http://schemas.microsoft.com/office/powerpoint/2010/main" val="5552667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02</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898485"/>
            <a:ext cx="4434069" cy="500228"/>
            <a:chOff x="4572000" y="1898485"/>
            <a:chExt cx="4434069" cy="500228"/>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5077006" y="1898485"/>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生活面</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400" dirty="0">
                <a:solidFill>
                  <a:schemeClr val="tx1">
                    <a:lumMod val="65000"/>
                    <a:lumOff val="35000"/>
                  </a:schemeClr>
                </a:solidFill>
              </a:rPr>
              <a:t>Even if no one applaud you, also want elegant curtain call, thanks to their earnest pay</a:t>
            </a:r>
            <a:r>
              <a:rPr lang="en-US" altLang="ja-JP" sz="1400" dirty="0" smtClean="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39384231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2778"/>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3600" y="451041"/>
            <a:ext cx="3816424" cy="523220"/>
          </a:xfrm>
          <a:prstGeom prst="rect">
            <a:avLst/>
          </a:prstGeom>
          <a:noFill/>
        </p:spPr>
        <p:txBody>
          <a:bodyPr wrap="square" rtlCol="0">
            <a:spAutoFit/>
          </a:bodyPr>
          <a:lstStyle/>
          <a:p>
            <a:pPr algn="ctr"/>
            <a:r>
              <a:rPr lang="ja-JP" altLang="en-US" sz="2800" dirty="0">
                <a:latin typeface="Arial Black" pitchFamily="34" charset="0"/>
              </a:rPr>
              <a:t>日本で撮った写真</a:t>
            </a:r>
            <a:endParaRPr lang="zh-CN" altLang="en-US" sz="2800" dirty="0">
              <a:latin typeface="Arial Black" pitchFamily="34" charset="0"/>
            </a:endParaRPr>
          </a:p>
        </p:txBody>
      </p:sp>
      <p:sp>
        <p:nvSpPr>
          <p:cNvPr id="3" name="矩形 2"/>
          <p:cNvSpPr/>
          <p:nvPr/>
        </p:nvSpPr>
        <p:spPr>
          <a:xfrm>
            <a:off x="1475468" y="1113216"/>
            <a:ext cx="6192688" cy="400110"/>
          </a:xfrm>
          <a:prstGeom prst="rect">
            <a:avLst/>
          </a:prstGeom>
        </p:spPr>
        <p:txBody>
          <a:bodyPr wrap="square">
            <a:spAutoFit/>
          </a:bodyPr>
          <a:lstStyle/>
          <a:p>
            <a:pPr algn="ctr"/>
            <a:r>
              <a:rPr lang="ja-JP" altLang="en-US" sz="2000" dirty="0" smtClean="0">
                <a:latin typeface="张海山锐线体简" pitchFamily="2" charset="-122"/>
                <a:ea typeface="张海山锐线体简" pitchFamily="2" charset="-122"/>
              </a:rPr>
              <a:t>百　聞　は　一　見　に　し　か　ず</a:t>
            </a:r>
            <a:endParaRPr lang="zh-CN" altLang="en-US" sz="2000" dirty="0">
              <a:latin typeface="张海山锐线体简" pitchFamily="2" charset="-122"/>
              <a:ea typeface="张海山锐线体简" pitchFamily="2" charset="-122"/>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76" y="1772290"/>
            <a:ext cx="2457873" cy="3277164"/>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6615" y="1756126"/>
            <a:ext cx="2457873" cy="3277164"/>
          </a:xfrm>
          <a:prstGeom prst="rect">
            <a:avLst/>
          </a:prstGeom>
        </p:spPr>
      </p:pic>
      <p:pic>
        <p:nvPicPr>
          <p:cNvPr id="23" name="图片 22"/>
          <p:cNvPicPr>
            <a:picLocks noChangeAspect="1"/>
          </p:cNvPicPr>
          <p:nvPr/>
        </p:nvPicPr>
        <p:blipFill rotWithShape="1">
          <a:blip r:embed="rId5">
            <a:extLst>
              <a:ext uri="{28A0092B-C50C-407E-A947-70E740481C1C}">
                <a14:useLocalDpi xmlns:a14="http://schemas.microsoft.com/office/drawing/2010/main" val="0"/>
              </a:ext>
            </a:extLst>
          </a:blip>
          <a:srcRect l="4804" t="3647" r="32749"/>
          <a:stretch/>
        </p:blipFill>
        <p:spPr>
          <a:xfrm>
            <a:off x="6024736" y="1744469"/>
            <a:ext cx="2808313" cy="3249795"/>
          </a:xfrm>
          <a:prstGeom prst="rect">
            <a:avLst/>
          </a:prstGeom>
        </p:spPr>
      </p:pic>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926" y="1756126"/>
            <a:ext cx="2462171" cy="3282895"/>
          </a:xfrm>
          <a:prstGeom prst="rect">
            <a:avLst/>
          </a:prstGeom>
        </p:spPr>
      </p:pic>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5019" y="1744469"/>
            <a:ext cx="2800757" cy="3263480"/>
          </a:xfrm>
          <a:prstGeom prst="rect">
            <a:avLst/>
          </a:prstGeom>
        </p:spPr>
      </p:pic>
      <p:pic>
        <p:nvPicPr>
          <p:cNvPr id="27" name="图片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57330" y="1744469"/>
            <a:ext cx="2462171" cy="3282895"/>
          </a:xfrm>
          <a:prstGeom prst="rect">
            <a:avLst/>
          </a:prstGeom>
        </p:spPr>
      </p:pic>
      <p:sp>
        <p:nvSpPr>
          <p:cNvPr id="11" name="等腰三角形 4"/>
          <p:cNvSpPr>
            <a:spLocks noChangeAspect="1"/>
          </p:cNvSpPr>
          <p:nvPr/>
        </p:nvSpPr>
        <p:spPr>
          <a:xfrm rot="5400000">
            <a:off x="198314" y="202030"/>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2" name="TextBox 22"/>
          <p:cNvSpPr txBox="1"/>
          <p:nvPr/>
        </p:nvSpPr>
        <p:spPr>
          <a:xfrm>
            <a:off x="512898" y="137039"/>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生活面</a:t>
            </a:r>
            <a:endParaRPr lang="zh-CN" altLang="en-US" sz="16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6756077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22" presetClass="entr" presetSubtype="8" fill="hold" grpId="0" nodeType="withEffect">
                                  <p:stCondLst>
                                    <p:cond delay="0"/>
                                  </p:stCondLst>
                                  <p:iterate type="wd">
                                    <p:tmPct val="10000"/>
                                  </p:iterate>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inVertic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ircle(in)">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randombar(horizontal)">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heel(1)">
                                      <p:cBhvr>
                                        <p:cTn id="4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kumimoji="1" lang="ja-JP" altLang="en-US" sz="1600" dirty="0"/>
              <a:t>暇なとき</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3" name="Rectangle 57"/>
          <p:cNvSpPr/>
          <p:nvPr/>
        </p:nvSpPr>
        <p:spPr>
          <a:xfrm>
            <a:off x="365437" y="2879084"/>
            <a:ext cx="2007972" cy="1651304"/>
          </a:xfrm>
          <a:prstGeom prst="rect">
            <a:avLst/>
          </a:prstGeom>
          <a:blipFill>
            <a:blip r:embed="rId3"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smtClean="0">
              <a:solidFill>
                <a:schemeClr val="bg1">
                  <a:lumMod val="95000"/>
                </a:schemeClr>
              </a:solidFill>
              <a:latin typeface="+mn-ea"/>
            </a:endParaRPr>
          </a:p>
        </p:txBody>
      </p:sp>
      <p:sp>
        <p:nvSpPr>
          <p:cNvPr id="14" name="Rectangle 27"/>
          <p:cNvSpPr/>
          <p:nvPr/>
        </p:nvSpPr>
        <p:spPr>
          <a:xfrm>
            <a:off x="2507876" y="1093339"/>
            <a:ext cx="2007972" cy="1651304"/>
          </a:xfrm>
          <a:prstGeom prst="rect">
            <a:avLst/>
          </a:prstGeom>
          <a:blipFill>
            <a:blip r:embed="rId4"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600" b="1" dirty="0" smtClean="0">
              <a:solidFill>
                <a:schemeClr val="bg1">
                  <a:lumMod val="95000"/>
                </a:schemeClr>
              </a:solidFill>
              <a:latin typeface="+mn-ea"/>
            </a:endParaRPr>
          </a:p>
        </p:txBody>
      </p:sp>
      <p:sp>
        <p:nvSpPr>
          <p:cNvPr id="15" name="Down Arrow Callout 31"/>
          <p:cNvSpPr/>
          <p:nvPr/>
        </p:nvSpPr>
        <p:spPr>
          <a:xfrm>
            <a:off x="365437" y="1093338"/>
            <a:ext cx="2007972" cy="1996875"/>
          </a:xfrm>
          <a:prstGeom prst="downArrowCallout">
            <a:avLst>
              <a:gd name="adj1" fmla="val 23554"/>
              <a:gd name="adj2" fmla="val 10346"/>
              <a:gd name="adj3" fmla="val 10003"/>
              <a:gd name="adj4" fmla="val 89997"/>
            </a:avLst>
          </a:prstGeom>
          <a:solidFill>
            <a:srgbClr val="0738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400" dirty="0" smtClean="0">
                <a:solidFill>
                  <a:schemeClr val="bg1"/>
                </a:solidFill>
                <a:latin typeface="+mn-ea"/>
              </a:rPr>
              <a:t> </a:t>
            </a:r>
          </a:p>
          <a:p>
            <a:pPr algn="ctr" defTabSz="914400">
              <a:spcBef>
                <a:spcPct val="20000"/>
              </a:spcBef>
              <a:defRPr/>
            </a:pPr>
            <a:r>
              <a:rPr lang="ja-JP" altLang="en-US" sz="1600" b="1" dirty="0" smtClean="0">
                <a:solidFill>
                  <a:schemeClr val="bg1">
                    <a:lumMod val="95000"/>
                  </a:schemeClr>
                </a:solidFill>
                <a:latin typeface="+mn-ea"/>
              </a:rPr>
              <a:t>休む</a:t>
            </a:r>
            <a:endParaRPr lang="en-US" sz="1600" b="1" dirty="0" smtClean="0">
              <a:solidFill>
                <a:schemeClr val="bg1">
                  <a:lumMod val="95000"/>
                </a:schemeClr>
              </a:solidFill>
              <a:latin typeface="+mn-ea"/>
            </a:endParaRPr>
          </a:p>
        </p:txBody>
      </p:sp>
      <p:sp>
        <p:nvSpPr>
          <p:cNvPr id="16" name="Up Arrow Callout 59"/>
          <p:cNvSpPr/>
          <p:nvPr/>
        </p:nvSpPr>
        <p:spPr>
          <a:xfrm>
            <a:off x="2507876" y="2514143"/>
            <a:ext cx="2007972" cy="2016245"/>
          </a:xfrm>
          <a:prstGeom prst="upArrowCallout">
            <a:avLst>
              <a:gd name="adj1" fmla="val 25000"/>
              <a:gd name="adj2" fmla="val 9346"/>
              <a:gd name="adj3" fmla="val 11156"/>
              <a:gd name="adj4" fmla="val 88844"/>
            </a:avLst>
          </a:prstGeom>
          <a:solidFill>
            <a:srgbClr val="2272A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000" dirty="0" smtClean="0">
                <a:latin typeface="+mn-ea"/>
              </a:rPr>
              <a:t> </a:t>
            </a:r>
          </a:p>
          <a:p>
            <a:pPr algn="ctr" defTabSz="914400">
              <a:spcBef>
                <a:spcPct val="20000"/>
              </a:spcBef>
              <a:defRPr/>
            </a:pPr>
            <a:r>
              <a:rPr lang="ja-JP" altLang="en-US" sz="1800" b="1" dirty="0">
                <a:solidFill>
                  <a:schemeClr val="bg1">
                    <a:lumMod val="95000"/>
                  </a:schemeClr>
                </a:solidFill>
                <a:latin typeface="+mn-ea"/>
              </a:rPr>
              <a:t>遊</a:t>
            </a:r>
            <a:r>
              <a:rPr lang="ja-JP" altLang="en-US" sz="1800" b="1" dirty="0" smtClean="0">
                <a:solidFill>
                  <a:schemeClr val="bg1">
                    <a:lumMod val="95000"/>
                  </a:schemeClr>
                </a:solidFill>
                <a:latin typeface="+mn-ea"/>
              </a:rPr>
              <a:t>ぶ</a:t>
            </a:r>
            <a:endParaRPr lang="en-US" sz="1800" b="1" dirty="0" smtClean="0">
              <a:solidFill>
                <a:schemeClr val="bg1">
                  <a:lumMod val="95000"/>
                </a:schemeClr>
              </a:solidFill>
              <a:latin typeface="+mn-ea"/>
            </a:endParaRPr>
          </a:p>
        </p:txBody>
      </p:sp>
      <p:sp>
        <p:nvSpPr>
          <p:cNvPr id="17" name="Rectangle 13"/>
          <p:cNvSpPr/>
          <p:nvPr/>
        </p:nvSpPr>
        <p:spPr>
          <a:xfrm>
            <a:off x="4628355" y="2879084"/>
            <a:ext cx="2007972" cy="1651304"/>
          </a:xfrm>
          <a:prstGeom prst="rect">
            <a:avLst/>
          </a:prstGeom>
          <a:blipFill>
            <a:blip r:embed="rId5"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a:solidFill>
                <a:schemeClr val="bg1">
                  <a:lumMod val="95000"/>
                </a:schemeClr>
              </a:solidFill>
              <a:latin typeface="+mn-ea"/>
            </a:endParaRPr>
          </a:p>
        </p:txBody>
      </p:sp>
      <p:sp>
        <p:nvSpPr>
          <p:cNvPr id="18" name="Down Arrow Callout 14"/>
          <p:cNvSpPr/>
          <p:nvPr/>
        </p:nvSpPr>
        <p:spPr>
          <a:xfrm>
            <a:off x="4628355" y="1093338"/>
            <a:ext cx="2007972" cy="1996875"/>
          </a:xfrm>
          <a:prstGeom prst="downArrowCallout">
            <a:avLst>
              <a:gd name="adj1" fmla="val 23554"/>
              <a:gd name="adj2" fmla="val 10346"/>
              <a:gd name="adj3" fmla="val 10003"/>
              <a:gd name="adj4" fmla="val 89997"/>
            </a:avLst>
          </a:prstGeom>
          <a:solidFill>
            <a:srgbClr val="0738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000" dirty="0" smtClean="0">
                <a:latin typeface="+mn-ea"/>
              </a:rPr>
              <a:t> </a:t>
            </a:r>
            <a:endParaRPr lang="en-US" sz="1000" dirty="0" smtClean="0">
              <a:latin typeface="+mn-ea"/>
            </a:endParaRPr>
          </a:p>
          <a:p>
            <a:pPr lvl="0" algn="ctr" defTabSz="914400">
              <a:spcBef>
                <a:spcPct val="20000"/>
              </a:spcBef>
              <a:defRPr/>
            </a:pPr>
            <a:r>
              <a:rPr lang="ja-JP" altLang="en-US" sz="1600" dirty="0" smtClean="0">
                <a:solidFill>
                  <a:schemeClr val="bg1">
                    <a:lumMod val="95000"/>
                  </a:schemeClr>
                </a:solidFill>
                <a:latin typeface="+mn-ea"/>
              </a:rPr>
              <a:t>旅行</a:t>
            </a:r>
            <a:endParaRPr lang="en-US" sz="1600" dirty="0">
              <a:solidFill>
                <a:schemeClr val="bg1">
                  <a:lumMod val="95000"/>
                </a:schemeClr>
              </a:solidFill>
              <a:latin typeface="+mn-ea"/>
            </a:endParaRPr>
          </a:p>
        </p:txBody>
      </p:sp>
      <p:sp>
        <p:nvSpPr>
          <p:cNvPr id="19" name="Rectangle 17"/>
          <p:cNvSpPr/>
          <p:nvPr/>
        </p:nvSpPr>
        <p:spPr>
          <a:xfrm>
            <a:off x="6759814" y="1093339"/>
            <a:ext cx="2007972" cy="1651304"/>
          </a:xfrm>
          <a:prstGeom prst="rect">
            <a:avLst/>
          </a:prstGeom>
          <a:blipFill>
            <a:blip r:embed="rId6"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000" dirty="0" smtClean="0">
              <a:solidFill>
                <a:schemeClr val="bg1">
                  <a:lumMod val="95000"/>
                </a:schemeClr>
              </a:solidFill>
              <a:latin typeface="+mn-ea"/>
            </a:endParaRPr>
          </a:p>
        </p:txBody>
      </p:sp>
      <p:sp>
        <p:nvSpPr>
          <p:cNvPr id="20" name="Up Arrow Callout 18"/>
          <p:cNvSpPr/>
          <p:nvPr/>
        </p:nvSpPr>
        <p:spPr>
          <a:xfrm>
            <a:off x="6759814" y="2514143"/>
            <a:ext cx="2007972" cy="2016245"/>
          </a:xfrm>
          <a:prstGeom prst="upArrowCallout">
            <a:avLst>
              <a:gd name="adj1" fmla="val 25000"/>
              <a:gd name="adj2" fmla="val 9346"/>
              <a:gd name="adj3" fmla="val 11156"/>
              <a:gd name="adj4" fmla="val 88844"/>
            </a:avLst>
          </a:prstGeom>
          <a:solidFill>
            <a:srgbClr val="2272A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6000" dirty="0" smtClean="0">
                <a:latin typeface="+mn-ea"/>
              </a:rPr>
              <a:t> </a:t>
            </a:r>
            <a:endParaRPr lang="en-US" sz="6000" dirty="0">
              <a:latin typeface="+mn-ea"/>
            </a:endParaRPr>
          </a:p>
          <a:p>
            <a:pPr lvl="0" algn="ctr" defTabSz="914400">
              <a:spcBef>
                <a:spcPct val="20000"/>
              </a:spcBef>
              <a:defRPr/>
            </a:pPr>
            <a:r>
              <a:rPr lang="ja-JP" altLang="en-US" sz="1600" b="1" dirty="0">
                <a:solidFill>
                  <a:schemeClr val="bg1">
                    <a:lumMod val="95000"/>
                  </a:schemeClr>
                </a:solidFill>
                <a:latin typeface="+mn-ea"/>
              </a:rPr>
              <a:t>勉強</a:t>
            </a:r>
            <a:endParaRPr lang="en-US" sz="1600" b="1" dirty="0" smtClean="0">
              <a:solidFill>
                <a:schemeClr val="bg1">
                  <a:lumMod val="95000"/>
                </a:schemeClr>
              </a:solidFill>
              <a:latin typeface="+mn-ea"/>
            </a:endParaRPr>
          </a:p>
        </p:txBody>
      </p:sp>
      <p:sp>
        <p:nvSpPr>
          <p:cNvPr id="21" name="Freeform 144"/>
          <p:cNvSpPr/>
          <p:nvPr/>
        </p:nvSpPr>
        <p:spPr bwMode="auto">
          <a:xfrm>
            <a:off x="3304646" y="3311716"/>
            <a:ext cx="400957" cy="43385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2" name="Freeform 149"/>
          <p:cNvSpPr/>
          <p:nvPr/>
        </p:nvSpPr>
        <p:spPr bwMode="auto">
          <a:xfrm>
            <a:off x="7552013" y="3364000"/>
            <a:ext cx="423574" cy="415350"/>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3" name="Freeform 143"/>
          <p:cNvSpPr>
            <a:spLocks noEditPoints="1"/>
          </p:cNvSpPr>
          <p:nvPr/>
        </p:nvSpPr>
        <p:spPr bwMode="auto">
          <a:xfrm>
            <a:off x="1115580" y="1697332"/>
            <a:ext cx="468811" cy="431799"/>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4" name="Freeform 150"/>
          <p:cNvSpPr>
            <a:spLocks noEditPoints="1"/>
          </p:cNvSpPr>
          <p:nvPr/>
        </p:nvSpPr>
        <p:spPr bwMode="auto">
          <a:xfrm>
            <a:off x="5446255" y="1650038"/>
            <a:ext cx="372171" cy="479093"/>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Tree>
    <p:extLst>
      <p:ext uri="{BB962C8B-B14F-4D97-AF65-F5344CB8AC3E}">
        <p14:creationId xmlns:p14="http://schemas.microsoft.com/office/powerpoint/2010/main" val="23640832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03</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612481" y="1894871"/>
            <a:ext cx="3929063" cy="535493"/>
            <a:chOff x="4571662" y="1863220"/>
            <a:chExt cx="3929063" cy="535493"/>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71662" y="1863220"/>
              <a:ext cx="3929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800" dirty="0">
                  <a:solidFill>
                    <a:schemeClr val="bg1"/>
                  </a:solidFill>
                  <a:latin typeface="微软雅黑" panose="020B0503020204020204" pitchFamily="34" charset="-122"/>
                  <a:ea typeface="微软雅黑" panose="020B0503020204020204" pitchFamily="34" charset="-122"/>
                </a:rPr>
                <a:t>仕事面</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800" dirty="0">
                <a:solidFill>
                  <a:schemeClr val="tx1">
                    <a:lumMod val="65000"/>
                    <a:lumOff val="35000"/>
                  </a:schemeClr>
                </a:solidFill>
              </a:rPr>
              <a:t> </a:t>
            </a:r>
            <a:r>
              <a:rPr lang="en-US" altLang="ja-JP" sz="1800" dirty="0" smtClean="0">
                <a:solidFill>
                  <a:schemeClr val="tx1">
                    <a:lumMod val="65000"/>
                    <a:lumOff val="35000"/>
                  </a:schemeClr>
                </a:solidFill>
              </a:rPr>
              <a:t> If </a:t>
            </a:r>
            <a:r>
              <a:rPr lang="en-US" altLang="ja-JP" sz="1800" dirty="0">
                <a:solidFill>
                  <a:schemeClr val="tx1">
                    <a:lumMod val="65000"/>
                    <a:lumOff val="35000"/>
                  </a:schemeClr>
                </a:solidFill>
              </a:rPr>
              <a:t>its great, any job, you won't feel small</a:t>
            </a:r>
            <a:r>
              <a:rPr lang="en-US" altLang="ja-JP" sz="1800" dirty="0" smtClean="0">
                <a:solidFill>
                  <a:schemeClr val="tx1">
                    <a:lumMod val="65000"/>
                    <a:lumOff val="35000"/>
                  </a:schemeClr>
                </a:solidFill>
              </a:rPr>
              <a:t>.</a:t>
            </a:r>
            <a:endParaRPr lang="en-US" altLang="zh-CN" sz="1800" dirty="0">
              <a:solidFill>
                <a:schemeClr val="tx1">
                  <a:lumMod val="65000"/>
                  <a:lumOff val="35000"/>
                </a:schemeClr>
              </a:solidFill>
            </a:endParaRPr>
          </a:p>
        </p:txBody>
      </p:sp>
    </p:spTree>
    <p:extLst>
      <p:ext uri="{BB962C8B-B14F-4D97-AF65-F5344CB8AC3E}">
        <p14:creationId xmlns:p14="http://schemas.microsoft.com/office/powerpoint/2010/main" val="4979823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5172" y="62318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プロジェクト</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3" name="Text Placeholder 3"/>
          <p:cNvSpPr txBox="1"/>
          <p:nvPr/>
        </p:nvSpPr>
        <p:spPr>
          <a:xfrm>
            <a:off x="2152506" y="3086163"/>
            <a:ext cx="1498010" cy="35548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ja-JP" altLang="en-US" sz="1050" b="1" dirty="0" smtClean="0">
                <a:solidFill>
                  <a:schemeClr val="tx1">
                    <a:lumMod val="65000"/>
                    <a:lumOff val="35000"/>
                  </a:schemeClr>
                </a:solidFill>
              </a:rPr>
              <a:t>音楽生成</a:t>
            </a:r>
            <a:r>
              <a:rPr lang="en-US" altLang="zh-CN" sz="1050" b="1" dirty="0" smtClean="0">
                <a:solidFill>
                  <a:schemeClr val="tx1">
                    <a:lumMod val="65000"/>
                    <a:lumOff val="35000"/>
                  </a:schemeClr>
                </a:solidFill>
              </a:rPr>
              <a:t>/</a:t>
            </a:r>
            <a:endParaRPr lang="en-US" altLang="ja-JP" sz="1050" b="1" dirty="0">
              <a:solidFill>
                <a:schemeClr val="tx1">
                  <a:lumMod val="65000"/>
                  <a:lumOff val="35000"/>
                </a:schemeClr>
              </a:solidFill>
            </a:endParaRPr>
          </a:p>
          <a:p>
            <a:pPr lvl="0" algn="l" defTabSz="914400">
              <a:spcBef>
                <a:spcPct val="20000"/>
              </a:spcBef>
              <a:defRPr/>
            </a:pPr>
            <a:r>
              <a:rPr lang="ja-JP" altLang="en-US" sz="1050" b="1" dirty="0" smtClean="0">
                <a:solidFill>
                  <a:schemeClr val="tx1">
                    <a:lumMod val="65000"/>
                    <a:lumOff val="35000"/>
                  </a:schemeClr>
                </a:solidFill>
              </a:rPr>
              <a:t>好きな曲を予測します</a:t>
            </a:r>
            <a:endParaRPr lang="en-US" sz="1050" b="1" dirty="0">
              <a:solidFill>
                <a:schemeClr val="tx1">
                  <a:lumMod val="65000"/>
                  <a:lumOff val="35000"/>
                </a:schemeClr>
              </a:solidFill>
            </a:endParaRPr>
          </a:p>
        </p:txBody>
      </p:sp>
      <p:sp>
        <p:nvSpPr>
          <p:cNvPr id="14" name="Text Placeholder 3"/>
          <p:cNvSpPr txBox="1"/>
          <p:nvPr/>
        </p:nvSpPr>
        <p:spPr>
          <a:xfrm>
            <a:off x="5447992" y="3183112"/>
            <a:ext cx="1498010" cy="16158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defTabSz="914400">
              <a:spcBef>
                <a:spcPct val="20000"/>
              </a:spcBef>
              <a:defRPr/>
            </a:pPr>
            <a:r>
              <a:rPr lang="ja-JP" altLang="en-US" sz="1050" b="1" dirty="0" smtClean="0">
                <a:solidFill>
                  <a:schemeClr val="tx1">
                    <a:lumMod val="50000"/>
                    <a:lumOff val="50000"/>
                  </a:schemeClr>
                </a:solidFill>
              </a:rPr>
              <a:t>エアコン</a:t>
            </a:r>
            <a:r>
              <a:rPr lang="ja-JP" altLang="en-US" sz="1050" b="1" dirty="0">
                <a:solidFill>
                  <a:schemeClr val="tx1">
                    <a:lumMod val="50000"/>
                    <a:lumOff val="50000"/>
                  </a:schemeClr>
                </a:solidFill>
              </a:rPr>
              <a:t>をコントロール</a:t>
            </a:r>
            <a:endParaRPr lang="zh-CN" altLang="en-US" sz="1050" b="1" dirty="0">
              <a:solidFill>
                <a:schemeClr val="tx1">
                  <a:lumMod val="50000"/>
                  <a:lumOff val="50000"/>
                </a:schemeClr>
              </a:solidFill>
            </a:endParaRPr>
          </a:p>
        </p:txBody>
      </p:sp>
      <p:sp>
        <p:nvSpPr>
          <p:cNvPr id="15" name="Text Placeholder 3"/>
          <p:cNvSpPr txBox="1"/>
          <p:nvPr/>
        </p:nvSpPr>
        <p:spPr>
          <a:xfrm>
            <a:off x="5938318" y="1301938"/>
            <a:ext cx="1498010" cy="16158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ja-JP" altLang="en-US" sz="1050" b="1" dirty="0">
                <a:solidFill>
                  <a:schemeClr val="tx1">
                    <a:lumMod val="65000"/>
                    <a:lumOff val="35000"/>
                  </a:schemeClr>
                </a:solidFill>
              </a:rPr>
              <a:t>経路計画</a:t>
            </a:r>
            <a:r>
              <a:rPr lang="en-US" altLang="ja-JP" sz="1050" b="1" dirty="0">
                <a:solidFill>
                  <a:schemeClr val="tx1">
                    <a:lumMod val="65000"/>
                    <a:lumOff val="35000"/>
                  </a:schemeClr>
                </a:solidFill>
              </a:rPr>
              <a:t>/</a:t>
            </a:r>
            <a:r>
              <a:rPr lang="ja-JP" altLang="en-US" sz="1050" b="1" dirty="0">
                <a:solidFill>
                  <a:schemeClr val="tx1">
                    <a:lumMod val="65000"/>
                    <a:lumOff val="35000"/>
                  </a:schemeClr>
                </a:solidFill>
              </a:rPr>
              <a:t>路線再生</a:t>
            </a:r>
            <a:endParaRPr lang="en-US" altLang="zh-CN" sz="1050" b="1" dirty="0">
              <a:solidFill>
                <a:schemeClr val="tx1">
                  <a:lumMod val="65000"/>
                  <a:lumOff val="35000"/>
                </a:schemeClr>
              </a:solidFill>
            </a:endParaRPr>
          </a:p>
        </p:txBody>
      </p:sp>
      <p:cxnSp>
        <p:nvCxnSpPr>
          <p:cNvPr id="16" name="Straight Connector 212"/>
          <p:cNvCxnSpPr>
            <a:endCxn id="20" idx="6"/>
          </p:cNvCxnSpPr>
          <p:nvPr/>
        </p:nvCxnSpPr>
        <p:spPr>
          <a:xfrm flipH="1">
            <a:off x="3273537"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8" name="Group 210"/>
          <p:cNvGrpSpPr/>
          <p:nvPr/>
        </p:nvGrpSpPr>
        <p:grpSpPr>
          <a:xfrm>
            <a:off x="1979685" y="1611138"/>
            <a:ext cx="1293852" cy="1293852"/>
            <a:chOff x="2183615" y="1663567"/>
            <a:chExt cx="1293852" cy="1293852"/>
          </a:xfrm>
        </p:grpSpPr>
        <p:sp>
          <p:nvSpPr>
            <p:cNvPr id="19" name="Oval 195"/>
            <p:cNvSpPr/>
            <p:nvPr/>
          </p:nvSpPr>
          <p:spPr>
            <a:xfrm>
              <a:off x="2283175" y="1763127"/>
              <a:ext cx="1094733" cy="1094733"/>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Oval 208"/>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1" name="Group 211"/>
          <p:cNvGrpSpPr/>
          <p:nvPr/>
        </p:nvGrpSpPr>
        <p:grpSpPr>
          <a:xfrm>
            <a:off x="597117" y="1772411"/>
            <a:ext cx="971309" cy="971307"/>
            <a:chOff x="864537" y="1822859"/>
            <a:chExt cx="971309" cy="971307"/>
          </a:xfrm>
        </p:grpSpPr>
        <p:sp>
          <p:nvSpPr>
            <p:cNvPr id="22" name="Oval 189"/>
            <p:cNvSpPr/>
            <p:nvPr/>
          </p:nvSpPr>
          <p:spPr>
            <a:xfrm>
              <a:off x="932451" y="1890773"/>
              <a:ext cx="835480" cy="835478"/>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209"/>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4" name="Arc 214"/>
          <p:cNvSpPr/>
          <p:nvPr/>
        </p:nvSpPr>
        <p:spPr>
          <a:xfrm>
            <a:off x="3684622" y="1376379"/>
            <a:ext cx="1763370" cy="1763370"/>
          </a:xfrm>
          <a:prstGeom prst="arc">
            <a:avLst>
              <a:gd name="adj1" fmla="val 21578092"/>
              <a:gd name="adj2" fmla="val 16283076"/>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19"/>
          <p:cNvCxnSpPr/>
          <p:nvPr/>
        </p:nvCxnSpPr>
        <p:spPr>
          <a:xfrm flipH="1">
            <a:off x="1568426"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20"/>
          <p:cNvCxnSpPr/>
          <p:nvPr/>
        </p:nvCxnSpPr>
        <p:spPr>
          <a:xfrm flipH="1">
            <a:off x="5447992"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21"/>
          <p:cNvGrpSpPr/>
          <p:nvPr/>
        </p:nvGrpSpPr>
        <p:grpSpPr>
          <a:xfrm>
            <a:off x="5859078" y="1611138"/>
            <a:ext cx="1293852" cy="1293852"/>
            <a:chOff x="2183615" y="1663567"/>
            <a:chExt cx="1293852" cy="1293852"/>
          </a:xfrm>
        </p:grpSpPr>
        <p:sp>
          <p:nvSpPr>
            <p:cNvPr id="28" name="Oval 222"/>
            <p:cNvSpPr/>
            <p:nvPr/>
          </p:nvSpPr>
          <p:spPr>
            <a:xfrm>
              <a:off x="2283175" y="1763127"/>
              <a:ext cx="1094733" cy="1094733"/>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Oval 223"/>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30" name="Straight Connector 224"/>
          <p:cNvCxnSpPr/>
          <p:nvPr/>
        </p:nvCxnSpPr>
        <p:spPr>
          <a:xfrm flipH="1">
            <a:off x="7152930"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1" name="Group 225"/>
          <p:cNvGrpSpPr/>
          <p:nvPr/>
        </p:nvGrpSpPr>
        <p:grpSpPr>
          <a:xfrm>
            <a:off x="7564016" y="1772411"/>
            <a:ext cx="971309" cy="971307"/>
            <a:chOff x="864537" y="1822859"/>
            <a:chExt cx="971309" cy="971307"/>
          </a:xfrm>
        </p:grpSpPr>
        <p:sp>
          <p:nvSpPr>
            <p:cNvPr id="32" name="Oval 226"/>
            <p:cNvSpPr/>
            <p:nvPr/>
          </p:nvSpPr>
          <p:spPr>
            <a:xfrm>
              <a:off x="932451" y="1890773"/>
              <a:ext cx="835480" cy="835478"/>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Oval 227"/>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34" name="Straight Connector 228"/>
          <p:cNvCxnSpPr/>
          <p:nvPr/>
        </p:nvCxnSpPr>
        <p:spPr>
          <a:xfrm flipH="1">
            <a:off x="4587612" y="1378223"/>
            <a:ext cx="675672"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grpSp>
        <p:nvGrpSpPr>
          <p:cNvPr id="35" name="Group 232"/>
          <p:cNvGrpSpPr/>
          <p:nvPr/>
        </p:nvGrpSpPr>
        <p:grpSpPr>
          <a:xfrm>
            <a:off x="5283702" y="1073968"/>
            <a:ext cx="617526" cy="617522"/>
            <a:chOff x="864537" y="1822859"/>
            <a:chExt cx="971309" cy="971307"/>
          </a:xfrm>
        </p:grpSpPr>
        <p:sp>
          <p:nvSpPr>
            <p:cNvPr id="36" name="Oval 233"/>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a:t>
              </a:r>
              <a:r>
                <a:rPr lang="en-US" altLang="zh-CN" sz="1400" b="1" dirty="0" smtClean="0">
                  <a:solidFill>
                    <a:schemeClr val="bg1"/>
                  </a:solidFill>
                  <a:latin typeface="Agency FB" panose="020B0503020202020204" pitchFamily="34" charset="0"/>
                </a:rPr>
                <a:t>1</a:t>
              </a:r>
              <a:endParaRPr lang="en-US" sz="1400" b="1" dirty="0">
                <a:solidFill>
                  <a:schemeClr val="bg1"/>
                </a:solidFill>
                <a:latin typeface="Agency FB" panose="020B0503020202020204" pitchFamily="34" charset="0"/>
              </a:endParaRPr>
            </a:p>
          </p:txBody>
        </p:sp>
        <p:sp>
          <p:nvSpPr>
            <p:cNvPr id="37" name="Oval 234"/>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38" name="Straight Connector 238"/>
          <p:cNvCxnSpPr/>
          <p:nvPr/>
        </p:nvCxnSpPr>
        <p:spPr>
          <a:xfrm>
            <a:off x="1753649" y="227487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 name="Group 240"/>
          <p:cNvGrpSpPr/>
          <p:nvPr/>
        </p:nvGrpSpPr>
        <p:grpSpPr>
          <a:xfrm>
            <a:off x="1444886" y="2955142"/>
            <a:ext cx="617526" cy="617522"/>
            <a:chOff x="864537" y="1822859"/>
            <a:chExt cx="971309" cy="971307"/>
          </a:xfrm>
        </p:grpSpPr>
        <p:sp>
          <p:nvSpPr>
            <p:cNvPr id="40" name="Oval 241"/>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a:t>
              </a:r>
              <a:r>
                <a:rPr lang="en-US" altLang="zh-CN" sz="1400" b="1" dirty="0" smtClean="0">
                  <a:solidFill>
                    <a:schemeClr val="bg1"/>
                  </a:solidFill>
                  <a:latin typeface="Agency FB" panose="020B0503020202020204" pitchFamily="34" charset="0"/>
                </a:rPr>
                <a:t>2</a:t>
              </a:r>
            </a:p>
          </p:txBody>
        </p:sp>
        <p:sp>
          <p:nvSpPr>
            <p:cNvPr id="41" name="Oval 242"/>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42" name="Straight Connector 247"/>
          <p:cNvCxnSpPr/>
          <p:nvPr/>
        </p:nvCxnSpPr>
        <p:spPr>
          <a:xfrm>
            <a:off x="782231" y="4108206"/>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248"/>
          <p:cNvCxnSpPr/>
          <p:nvPr/>
        </p:nvCxnSpPr>
        <p:spPr>
          <a:xfrm>
            <a:off x="7353647" y="227487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44" name="Group 249"/>
          <p:cNvGrpSpPr/>
          <p:nvPr/>
        </p:nvGrpSpPr>
        <p:grpSpPr>
          <a:xfrm>
            <a:off x="7044884" y="2955142"/>
            <a:ext cx="617526" cy="617522"/>
            <a:chOff x="864537" y="1822859"/>
            <a:chExt cx="971309" cy="971307"/>
          </a:xfrm>
        </p:grpSpPr>
        <p:sp>
          <p:nvSpPr>
            <p:cNvPr id="45" name="Oval 250"/>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03</a:t>
              </a:r>
              <a:endParaRPr lang="en-US" sz="1400" b="1" dirty="0">
                <a:solidFill>
                  <a:schemeClr val="bg1"/>
                </a:solidFill>
                <a:latin typeface="Agency FB" panose="020B0503020202020204" pitchFamily="34" charset="0"/>
              </a:endParaRPr>
            </a:p>
          </p:txBody>
        </p:sp>
        <p:sp>
          <p:nvSpPr>
            <p:cNvPr id="46" name="Oval 251"/>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sp>
        <p:nvSpPr>
          <p:cNvPr id="48" name="Freeform 143"/>
          <p:cNvSpPr>
            <a:spLocks noEditPoints="1"/>
          </p:cNvSpPr>
          <p:nvPr/>
        </p:nvSpPr>
        <p:spPr bwMode="auto">
          <a:xfrm>
            <a:off x="850540" y="2023552"/>
            <a:ext cx="461599" cy="425157"/>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9" name="Freeform 92"/>
          <p:cNvSpPr>
            <a:spLocks noEditPoints="1"/>
          </p:cNvSpPr>
          <p:nvPr/>
        </p:nvSpPr>
        <p:spPr bwMode="auto">
          <a:xfrm>
            <a:off x="6294466" y="2049639"/>
            <a:ext cx="435281" cy="443379"/>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nvGrpSpPr>
          <p:cNvPr id="50" name="组合 49"/>
          <p:cNvGrpSpPr/>
          <p:nvPr/>
        </p:nvGrpSpPr>
        <p:grpSpPr>
          <a:xfrm>
            <a:off x="2418140" y="2066066"/>
            <a:ext cx="408962" cy="382643"/>
            <a:chOff x="6661150" y="233363"/>
            <a:chExt cx="320675" cy="300038"/>
          </a:xfrm>
          <a:solidFill>
            <a:schemeClr val="bg1"/>
          </a:solidFill>
        </p:grpSpPr>
        <p:sp>
          <p:nvSpPr>
            <p:cNvPr id="51"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2"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3"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4"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n-ea"/>
              </a:endParaRPr>
            </a:p>
          </p:txBody>
        </p:sp>
      </p:grpSp>
      <p:sp>
        <p:nvSpPr>
          <p:cNvPr id="55" name="Freeform 140"/>
          <p:cNvSpPr>
            <a:spLocks noEditPoints="1"/>
          </p:cNvSpPr>
          <p:nvPr/>
        </p:nvSpPr>
        <p:spPr bwMode="auto">
          <a:xfrm>
            <a:off x="7823963" y="2021193"/>
            <a:ext cx="453871" cy="453871"/>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pic>
        <p:nvPicPr>
          <p:cNvPr id="1026" name="Picture 2" descr="File:Android robot.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132" y="1573948"/>
            <a:ext cx="1143507" cy="134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6442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Right)">
                                      <p:cBhvr>
                                        <p:cTn id="32" dur="500"/>
                                        <p:tgtEl>
                                          <p:spTgt spid="24"/>
                                        </p:tgtEl>
                                      </p:cBhvr>
                                    </p:animEffect>
                                  </p:childTnLst>
                                </p:cTn>
                              </p:par>
                            </p:childTnLst>
                          </p:cTn>
                        </p:par>
                        <p:par>
                          <p:cTn id="33" fill="hold">
                            <p:stCondLst>
                              <p:cond delay="3000"/>
                            </p:stCondLst>
                            <p:childTnLst>
                              <p:par>
                                <p:cTn id="34" presetID="18" presetClass="entr" presetSubtype="12"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strips(upRight)">
                                      <p:cBhvr>
                                        <p:cTn id="45" dur="500"/>
                                        <p:tgtEl>
                                          <p:spTgt spid="26"/>
                                        </p:tgtEl>
                                      </p:cBhvr>
                                    </p:animEffect>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18" presetClass="entr" presetSubtype="1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strips(downLeft)">
                                      <p:cBhvr>
                                        <p:cTn id="54" dur="500"/>
                                        <p:tgtEl>
                                          <p:spTgt spid="25"/>
                                        </p:tgtEl>
                                      </p:cBhvr>
                                    </p:animEffect>
                                  </p:childTnLst>
                                </p:cTn>
                              </p:par>
                            </p:childTnLst>
                          </p:cTn>
                        </p:par>
                        <p:par>
                          <p:cTn id="55" fill="hold">
                            <p:stCondLst>
                              <p:cond delay="5500"/>
                            </p:stCondLst>
                            <p:childTnLst>
                              <p:par>
                                <p:cTn id="56" presetID="23" presetClass="entr" presetSubtype="16"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childTnLst>
                                </p:cTn>
                              </p:par>
                            </p:childTnLst>
                          </p:cTn>
                        </p:par>
                        <p:par>
                          <p:cTn id="60" fill="hold">
                            <p:stCondLst>
                              <p:cond delay="6000"/>
                            </p:stCondLst>
                            <p:childTnLst>
                              <p:par>
                                <p:cTn id="61" presetID="18" presetClass="entr" presetSubtype="3"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strips(upRight)">
                                      <p:cBhvr>
                                        <p:cTn id="63" dur="500"/>
                                        <p:tgtEl>
                                          <p:spTgt spid="30"/>
                                        </p:tgtEl>
                                      </p:cBhvr>
                                    </p:animEffect>
                                  </p:childTnLst>
                                </p:cTn>
                              </p:par>
                            </p:childTnLst>
                          </p:cTn>
                        </p:par>
                        <p:par>
                          <p:cTn id="64" fill="hold">
                            <p:stCondLst>
                              <p:cond delay="6500"/>
                            </p:stCondLst>
                            <p:childTnLst>
                              <p:par>
                                <p:cTn id="65" presetID="23" presetClass="entr" presetSubtype="16"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childTnLst>
                                </p:cTn>
                              </p:par>
                            </p:childTnLst>
                          </p:cTn>
                        </p:par>
                        <p:par>
                          <p:cTn id="69" fill="hold">
                            <p:stCondLst>
                              <p:cond delay="7000"/>
                            </p:stCondLst>
                            <p:childTnLst>
                              <p:par>
                                <p:cTn id="70" presetID="18" presetClass="entr" presetSubtype="3" fill="hold"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strips(upRight)">
                                      <p:cBhvr>
                                        <p:cTn id="72" dur="500"/>
                                        <p:tgtEl>
                                          <p:spTgt spid="34"/>
                                        </p:tgtEl>
                                      </p:cBhvr>
                                    </p:animEffect>
                                  </p:childTnLst>
                                </p:cTn>
                              </p:par>
                            </p:childTnLst>
                          </p:cTn>
                        </p:par>
                        <p:par>
                          <p:cTn id="73" fill="hold">
                            <p:stCondLst>
                              <p:cond delay="7500"/>
                            </p:stCondLst>
                            <p:childTnLst>
                              <p:par>
                                <p:cTn id="74" presetID="23" presetClass="entr" presetSubtype="16"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childTnLst>
                                </p:cTn>
                              </p:par>
                            </p:childTnLst>
                          </p:cTn>
                        </p:par>
                        <p:par>
                          <p:cTn id="78" fill="hold">
                            <p:stCondLst>
                              <p:cond delay="8000"/>
                            </p:stCondLst>
                            <p:childTnLst>
                              <p:par>
                                <p:cTn id="79" presetID="12" presetClass="entr" presetSubtype="8"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slide(fromLeft)">
                                      <p:cBhvr>
                                        <p:cTn id="81" dur="500"/>
                                        <p:tgtEl>
                                          <p:spTgt spid="15"/>
                                        </p:tgtEl>
                                      </p:cBhvr>
                                    </p:animEffect>
                                  </p:childTnLst>
                                </p:cTn>
                              </p:par>
                            </p:childTnLst>
                          </p:cTn>
                        </p:par>
                        <p:par>
                          <p:cTn id="82" fill="hold">
                            <p:stCondLst>
                              <p:cond delay="8500"/>
                            </p:stCondLst>
                            <p:childTnLst>
                              <p:par>
                                <p:cTn id="83" presetID="18" presetClass="entr" presetSubtype="12" fill="hold"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strips(downLeft)">
                                      <p:cBhvr>
                                        <p:cTn id="85" dur="500"/>
                                        <p:tgtEl>
                                          <p:spTgt spid="38"/>
                                        </p:tgtEl>
                                      </p:cBhvr>
                                    </p:animEffect>
                                  </p:childTnLst>
                                </p:cTn>
                              </p:par>
                            </p:childTnLst>
                          </p:cTn>
                        </p:par>
                        <p:par>
                          <p:cTn id="86" fill="hold">
                            <p:stCondLst>
                              <p:cond delay="9000"/>
                            </p:stCondLst>
                            <p:childTnLst>
                              <p:par>
                                <p:cTn id="87" presetID="23" presetClass="entr" presetSubtype="16"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childTnLst>
                                </p:cTn>
                              </p:par>
                            </p:childTnLst>
                          </p:cTn>
                        </p:par>
                        <p:par>
                          <p:cTn id="91" fill="hold">
                            <p:stCondLst>
                              <p:cond delay="9500"/>
                            </p:stCondLst>
                            <p:childTnLst>
                              <p:par>
                                <p:cTn id="92" presetID="12" presetClass="entr" presetSubtype="8"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slide(fromLeft)">
                                      <p:cBhvr>
                                        <p:cTn id="94" dur="500"/>
                                        <p:tgtEl>
                                          <p:spTgt spid="13"/>
                                        </p:tgtEl>
                                      </p:cBhvr>
                                    </p:animEffect>
                                  </p:childTnLst>
                                </p:cTn>
                              </p:par>
                            </p:childTnLst>
                          </p:cTn>
                        </p:par>
                        <p:par>
                          <p:cTn id="95" fill="hold">
                            <p:stCondLst>
                              <p:cond delay="10000"/>
                            </p:stCondLst>
                            <p:childTnLst>
                              <p:par>
                                <p:cTn id="96" presetID="18" presetClass="entr" presetSubtype="3" fill="hold" nodeType="after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strips(upRight)">
                                      <p:cBhvr>
                                        <p:cTn id="98" dur="500"/>
                                        <p:tgtEl>
                                          <p:spTgt spid="43"/>
                                        </p:tgtEl>
                                      </p:cBhvr>
                                    </p:animEffect>
                                  </p:childTnLst>
                                </p:cTn>
                              </p:par>
                            </p:childTnLst>
                          </p:cTn>
                        </p:par>
                        <p:par>
                          <p:cTn id="99" fill="hold">
                            <p:stCondLst>
                              <p:cond delay="10500"/>
                            </p:stCondLst>
                            <p:childTnLst>
                              <p:par>
                                <p:cTn id="100" presetID="23" presetClass="entr" presetSubtype="16" fill="hold" nodeType="after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childTnLst>
                                </p:cTn>
                              </p:par>
                            </p:childTnLst>
                          </p:cTn>
                        </p:par>
                        <p:par>
                          <p:cTn id="104" fill="hold">
                            <p:stCondLst>
                              <p:cond delay="11000"/>
                            </p:stCondLst>
                            <p:childTnLst>
                              <p:par>
                                <p:cTn id="105" presetID="12" presetClass="entr" presetSubtype="2"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slide(fromRight)">
                                      <p:cBhvr>
                                        <p:cTn id="107" dur="500"/>
                                        <p:tgtEl>
                                          <p:spTgt spid="14"/>
                                        </p:tgtEl>
                                      </p:cBhvr>
                                    </p:animEffect>
                                  </p:childTnLst>
                                </p:cTn>
                              </p:par>
                            </p:childTnLst>
                          </p:cTn>
                        </p:par>
                        <p:par>
                          <p:cTn id="108" fill="hold">
                            <p:stCondLst>
                              <p:cond delay="11500"/>
                            </p:stCondLst>
                            <p:childTnLst>
                              <p:par>
                                <p:cTn id="109" presetID="18" presetClass="entr" presetSubtype="3"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strips(upRight)">
                                      <p:cBhvr>
                                        <p:cTn id="1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24"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TotalTime>
  <Words>1195</Words>
  <Application>Microsoft Office PowerPoint</Application>
  <PresentationFormat>画面に合わせる (16:9)</PresentationFormat>
  <Paragraphs>124</Paragraphs>
  <Slides>19</Slides>
  <Notes>19</Notes>
  <HiddenSlides>0</HiddenSlides>
  <MMClips>0</MMClips>
  <ScaleCrop>false</ScaleCrop>
  <HeadingPairs>
    <vt:vector size="6" baseType="variant">
      <vt:variant>
        <vt:lpstr>使用されているフォント</vt:lpstr>
      </vt:variant>
      <vt:variant>
        <vt:i4>18</vt:i4>
      </vt:variant>
      <vt:variant>
        <vt:lpstr>テーマ</vt:lpstr>
      </vt:variant>
      <vt:variant>
        <vt:i4>1</vt:i4>
      </vt:variant>
      <vt:variant>
        <vt:lpstr>スライド タイトル</vt:lpstr>
      </vt:variant>
      <vt:variant>
        <vt:i4>19</vt:i4>
      </vt:variant>
    </vt:vector>
  </HeadingPairs>
  <TitlesOfParts>
    <vt:vector size="38" baseType="lpstr">
      <vt:lpstr>Adobe 仿宋 Std R</vt:lpstr>
      <vt:lpstr>Arial Unicode MS</vt:lpstr>
      <vt:lpstr>等线</vt:lpstr>
      <vt:lpstr>微软雅黑</vt:lpstr>
      <vt:lpstr>ＭＳ Ｐゴシック</vt:lpstr>
      <vt:lpstr>Roboto Light</vt:lpstr>
      <vt:lpstr>宋体</vt:lpstr>
      <vt:lpstr>造字工房力黑（非商用）常规体</vt:lpstr>
      <vt:lpstr>游ゴシック</vt:lpstr>
      <vt:lpstr>张海山锐线体简</vt:lpstr>
      <vt:lpstr>时尚中黑简体</vt:lpstr>
      <vt:lpstr>Agency FB</vt:lpstr>
      <vt:lpstr>Arial</vt:lpstr>
      <vt:lpstr>Arial Black</vt:lpstr>
      <vt:lpstr>Calibri</vt:lpstr>
      <vt:lpstr>Calibri Light</vt:lpstr>
      <vt:lpstr>Impact</vt:lpstr>
      <vt:lpstr>Wingdings</vt:lpstr>
      <vt:lpstr>第一PPT，www.1ppt.com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商务演示</dc:title>
  <dc:creator>第一PPT</dc:creator>
  <cp:keywords>www.1ppt.com</cp:keywords>
  <cp:lastModifiedBy>Yin, Hongtao/尹 鴻濤</cp:lastModifiedBy>
  <cp:revision>176</cp:revision>
  <dcterms:created xsi:type="dcterms:W3CDTF">2017-03-16T08:47:32Z</dcterms:created>
  <dcterms:modified xsi:type="dcterms:W3CDTF">2019-10-03T09:38:56Z</dcterms:modified>
</cp:coreProperties>
</file>