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2" r:id="rId3"/>
    <p:sldId id="257" r:id="rId4"/>
    <p:sldId id="258" r:id="rId5"/>
    <p:sldId id="273" r:id="rId6"/>
    <p:sldId id="259" r:id="rId7"/>
    <p:sldId id="262" r:id="rId8"/>
    <p:sldId id="260" r:id="rId9"/>
    <p:sldId id="261" r:id="rId10"/>
    <p:sldId id="263" r:id="rId11"/>
    <p:sldId id="275" r:id="rId12"/>
    <p:sldId id="274" r:id="rId13"/>
    <p:sldId id="276" r:id="rId14"/>
    <p:sldId id="277" r:id="rId15"/>
    <p:sldId id="279" r:id="rId16"/>
    <p:sldId id="281" r:id="rId17"/>
    <p:sldId id="278" r:id="rId18"/>
    <p:sldId id="282" r:id="rId19"/>
    <p:sldId id="269" r:id="rId20"/>
    <p:sldId id="270" r:id="rId21"/>
    <p:sldId id="271" r:id="rId22"/>
    <p:sldId id="28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62" autoAdjust="0"/>
    <p:restoredTop sz="94660"/>
  </p:normalViewPr>
  <p:slideViewPr>
    <p:cSldViewPr snapToGrid="0">
      <p:cViewPr varScale="1">
        <p:scale>
          <a:sx n="72" d="100"/>
          <a:sy n="72" d="100"/>
        </p:scale>
        <p:origin x="73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4/12/2019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4/12/2019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4/12/2019</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4/12/2019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Shape 23">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419136" y="1020871"/>
            <a:ext cx="6960759" cy="2849671"/>
          </a:xfrm>
        </p:spPr>
        <p:txBody>
          <a:bodyPr>
            <a:normAutofit/>
          </a:bodyPr>
          <a:lstStyle/>
          <a:p>
            <a:pPr algn="l"/>
            <a:r>
              <a:rPr lang="en-US" sz="6000" dirty="0">
                <a:solidFill>
                  <a:srgbClr val="FFFFFF"/>
                </a:solidFill>
                <a:latin typeface="Arial" panose="020B0604020202020204" pitchFamily="34" charset="0"/>
                <a:cs typeface="Arial" panose="020B0604020202020204" pitchFamily="34" charset="0"/>
              </a:rPr>
              <a:t>AYUBO DRIVE</a:t>
            </a:r>
          </a:p>
        </p:txBody>
      </p:sp>
      <p:sp>
        <p:nvSpPr>
          <p:cNvPr id="3" name="Subtitle 2"/>
          <p:cNvSpPr>
            <a:spLocks noGrp="1"/>
          </p:cNvSpPr>
          <p:nvPr>
            <p:ph type="subTitle" idx="1"/>
          </p:nvPr>
        </p:nvSpPr>
        <p:spPr>
          <a:xfrm>
            <a:off x="4456386" y="3962088"/>
            <a:ext cx="6203795" cy="1186108"/>
          </a:xfrm>
        </p:spPr>
        <p:txBody>
          <a:bodyPr>
            <a:normAutofit/>
          </a:bodyPr>
          <a:lstStyle/>
          <a:p>
            <a:pPr algn="l"/>
            <a:r>
              <a:rPr lang="en-US" b="1" i="1">
                <a:solidFill>
                  <a:srgbClr val="FFFFFF">
                    <a:alpha val="70000"/>
                  </a:srgbClr>
                </a:solidFill>
                <a:latin typeface="Segoe Script" panose="030B0504020000000003" pitchFamily="66" charset="0"/>
              </a:rPr>
              <a:t>We drive when you need……</a:t>
            </a:r>
            <a:endParaRPr lang="en-US" b="1" i="1" dirty="0">
              <a:solidFill>
                <a:srgbClr val="FFFFFF">
                  <a:alpha val="70000"/>
                </a:srgbClr>
              </a:solidFill>
              <a:latin typeface="Segoe Script" panose="030B0504020000000003" pitchFamily="66" charset="0"/>
            </a:endParaRPr>
          </a:p>
        </p:txBody>
      </p:sp>
      <p:sp>
        <p:nvSpPr>
          <p:cNvPr id="26" name="Isosceles Triangle 25">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24988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A256DC6-8CF7-4EAB-A0EF-189DB29B06AE}"/>
              </a:ext>
            </a:extLst>
          </p:cNvPr>
          <p:cNvPicPr>
            <a:picLocks noChangeAspect="1"/>
          </p:cNvPicPr>
          <p:nvPr/>
        </p:nvPicPr>
        <p:blipFill>
          <a:blip r:embed="rId2"/>
          <a:stretch>
            <a:fillRect/>
          </a:stretch>
        </p:blipFill>
        <p:spPr>
          <a:xfrm>
            <a:off x="631376" y="1608505"/>
            <a:ext cx="8658088" cy="4572000"/>
          </a:xfrm>
          <a:prstGeom prst="rect">
            <a:avLst/>
          </a:prstGeom>
        </p:spPr>
      </p:pic>
      <p:sp>
        <p:nvSpPr>
          <p:cNvPr id="3" name="TextBox 2">
            <a:extLst>
              <a:ext uri="{FF2B5EF4-FFF2-40B4-BE49-F238E27FC236}">
                <a16:creationId xmlns:a16="http://schemas.microsoft.com/office/drawing/2014/main" id="{9FB3BED7-FB07-41B9-95A8-4FC0B6FBAA7E}"/>
              </a:ext>
            </a:extLst>
          </p:cNvPr>
          <p:cNvSpPr txBox="1"/>
          <p:nvPr/>
        </p:nvSpPr>
        <p:spPr>
          <a:xfrm>
            <a:off x="1713225" y="187165"/>
            <a:ext cx="6887436" cy="584775"/>
          </a:xfrm>
          <a:prstGeom prst="rect">
            <a:avLst/>
          </a:prstGeom>
          <a:noFill/>
        </p:spPr>
        <p:txBody>
          <a:bodyPr wrap="square" rtlCol="0">
            <a:spAutoFit/>
          </a:bodyPr>
          <a:lstStyle/>
          <a:p>
            <a:r>
              <a:rPr lang="en-US" sz="3200" dirty="0">
                <a:solidFill>
                  <a:schemeClr val="tx2">
                    <a:lumMod val="60000"/>
                    <a:lumOff val="40000"/>
                  </a:schemeClr>
                </a:solidFill>
                <a:latin typeface="Century Gothic" panose="020B0502020202020204" pitchFamily="34" charset="0"/>
                <a:cs typeface="Arial" panose="020B0604020202020204" pitchFamily="34" charset="0"/>
              </a:rPr>
              <a:t>To view already present hire rates</a:t>
            </a:r>
            <a:endParaRPr lang="en-US" sz="3200" b="1" u="sng" dirty="0">
              <a:solidFill>
                <a:schemeClr val="tx2">
                  <a:lumMod val="60000"/>
                  <a:lumOff val="40000"/>
                </a:schemeClr>
              </a:solidFill>
              <a:latin typeface="Century Gothic" panose="020B0502020202020204" pitchFamily="34" charset="0"/>
              <a:cs typeface="AngsanaUPC" panose="02020603050405020304" pitchFamily="18" charset="-34"/>
            </a:endParaRPr>
          </a:p>
        </p:txBody>
      </p:sp>
    </p:spTree>
    <p:extLst>
      <p:ext uri="{BB962C8B-B14F-4D97-AF65-F5344CB8AC3E}">
        <p14:creationId xmlns:p14="http://schemas.microsoft.com/office/powerpoint/2010/main" val="29436094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generated with very high confidence">
            <a:extLst>
              <a:ext uri="{FF2B5EF4-FFF2-40B4-BE49-F238E27FC236}">
                <a16:creationId xmlns:a16="http://schemas.microsoft.com/office/drawing/2014/main" id="{04482F4B-B0D9-4AE7-AF2C-520B91C175BE}"/>
              </a:ext>
            </a:extLst>
          </p:cNvPr>
          <p:cNvPicPr>
            <a:picLocks noChangeAspect="1"/>
          </p:cNvPicPr>
          <p:nvPr/>
        </p:nvPicPr>
        <p:blipFill>
          <a:blip r:embed="rId2"/>
          <a:stretch>
            <a:fillRect/>
          </a:stretch>
        </p:blipFill>
        <p:spPr>
          <a:xfrm>
            <a:off x="652149" y="1635128"/>
            <a:ext cx="8637626" cy="4517126"/>
          </a:xfrm>
          <a:prstGeom prst="rect">
            <a:avLst/>
          </a:prstGeom>
        </p:spPr>
      </p:pic>
      <p:sp>
        <p:nvSpPr>
          <p:cNvPr id="4" name="TextBox 3">
            <a:extLst>
              <a:ext uri="{FF2B5EF4-FFF2-40B4-BE49-F238E27FC236}">
                <a16:creationId xmlns:a16="http://schemas.microsoft.com/office/drawing/2014/main" id="{F2569921-39D5-49E8-BF73-07FCDF34FD71}"/>
              </a:ext>
            </a:extLst>
          </p:cNvPr>
          <p:cNvSpPr txBox="1"/>
          <p:nvPr/>
        </p:nvSpPr>
        <p:spPr>
          <a:xfrm>
            <a:off x="2406032" y="248667"/>
            <a:ext cx="4895916" cy="586220"/>
          </a:xfrm>
          <a:prstGeom prst="rect">
            <a:avLst/>
          </a:prstGeom>
          <a:noFill/>
        </p:spPr>
        <p:txBody>
          <a:bodyPr wrap="square" rtlCol="0">
            <a:spAutoFit/>
          </a:bodyPr>
          <a:lstStyle/>
          <a:p>
            <a:r>
              <a:rPr lang="en-US" sz="3200" dirty="0">
                <a:solidFill>
                  <a:schemeClr val="tx2">
                    <a:lumMod val="60000"/>
                    <a:lumOff val="40000"/>
                  </a:schemeClr>
                </a:solidFill>
                <a:latin typeface="Century Gothic" panose="020B0502020202020204" pitchFamily="34" charset="0"/>
                <a:cs typeface="Arial" panose="020B0604020202020204" pitchFamily="34" charset="0"/>
              </a:rPr>
              <a:t>To add new rental rates</a:t>
            </a:r>
            <a:endParaRPr lang="en-US" sz="3200" b="1" u="sng" dirty="0">
              <a:solidFill>
                <a:schemeClr val="tx2">
                  <a:lumMod val="60000"/>
                  <a:lumOff val="40000"/>
                </a:schemeClr>
              </a:solidFill>
              <a:latin typeface="Century Gothic" panose="020B0502020202020204" pitchFamily="34" charset="0"/>
              <a:cs typeface="AngsanaUPC" panose="02020603050405020304" pitchFamily="18" charset="-34"/>
            </a:endParaRPr>
          </a:p>
        </p:txBody>
      </p:sp>
    </p:spTree>
    <p:extLst>
      <p:ext uri="{BB962C8B-B14F-4D97-AF65-F5344CB8AC3E}">
        <p14:creationId xmlns:p14="http://schemas.microsoft.com/office/powerpoint/2010/main" val="42013318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screenshot of a cell phone&#10;&#10;Description generated with very high confidence">
            <a:extLst>
              <a:ext uri="{FF2B5EF4-FFF2-40B4-BE49-F238E27FC236}">
                <a16:creationId xmlns:a16="http://schemas.microsoft.com/office/drawing/2014/main" id="{A27739E3-8694-4804-988E-76ECC32AE238}"/>
              </a:ext>
            </a:extLst>
          </p:cNvPr>
          <p:cNvPicPr>
            <a:picLocks noChangeAspect="1"/>
          </p:cNvPicPr>
          <p:nvPr/>
        </p:nvPicPr>
        <p:blipFill>
          <a:blip r:embed="rId2"/>
          <a:stretch>
            <a:fillRect/>
          </a:stretch>
        </p:blipFill>
        <p:spPr>
          <a:xfrm>
            <a:off x="634131" y="1590608"/>
            <a:ext cx="8721903" cy="4566499"/>
          </a:xfrm>
          <a:prstGeom prst="rect">
            <a:avLst/>
          </a:prstGeom>
        </p:spPr>
      </p:pic>
      <p:sp>
        <p:nvSpPr>
          <p:cNvPr id="14" name="TextBox 13">
            <a:extLst>
              <a:ext uri="{FF2B5EF4-FFF2-40B4-BE49-F238E27FC236}">
                <a16:creationId xmlns:a16="http://schemas.microsoft.com/office/drawing/2014/main" id="{AD41BC4D-C0E0-42FB-9463-5903B3681BEE}"/>
              </a:ext>
            </a:extLst>
          </p:cNvPr>
          <p:cNvSpPr txBox="1"/>
          <p:nvPr/>
        </p:nvSpPr>
        <p:spPr>
          <a:xfrm>
            <a:off x="1315659" y="116118"/>
            <a:ext cx="7298253" cy="584775"/>
          </a:xfrm>
          <a:prstGeom prst="rect">
            <a:avLst/>
          </a:prstGeom>
          <a:noFill/>
        </p:spPr>
        <p:txBody>
          <a:bodyPr wrap="square" rtlCol="0">
            <a:spAutoFit/>
          </a:bodyPr>
          <a:lstStyle/>
          <a:p>
            <a:r>
              <a:rPr lang="en-US" sz="3200" dirty="0">
                <a:solidFill>
                  <a:schemeClr val="tx2">
                    <a:lumMod val="60000"/>
                    <a:lumOff val="40000"/>
                  </a:schemeClr>
                </a:solidFill>
                <a:latin typeface="Century Gothic" panose="020B0502020202020204" pitchFamily="34" charset="0"/>
                <a:cs typeface="Arial" panose="020B0604020202020204" pitchFamily="34" charset="0"/>
              </a:rPr>
              <a:t>To view already present rental rates</a:t>
            </a:r>
            <a:endParaRPr lang="en-US" sz="3200" b="1" u="sng" dirty="0">
              <a:solidFill>
                <a:schemeClr val="tx2">
                  <a:lumMod val="60000"/>
                  <a:lumOff val="40000"/>
                </a:schemeClr>
              </a:solidFill>
              <a:latin typeface="Century Gothic" panose="020B0502020202020204" pitchFamily="34" charset="0"/>
              <a:cs typeface="AngsanaUPC" panose="02020603050405020304" pitchFamily="18" charset="-34"/>
            </a:endParaRPr>
          </a:p>
        </p:txBody>
      </p:sp>
    </p:spTree>
    <p:extLst>
      <p:ext uri="{BB962C8B-B14F-4D97-AF65-F5344CB8AC3E}">
        <p14:creationId xmlns:p14="http://schemas.microsoft.com/office/powerpoint/2010/main" val="237820667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generated with very high confidence">
            <a:extLst>
              <a:ext uri="{FF2B5EF4-FFF2-40B4-BE49-F238E27FC236}">
                <a16:creationId xmlns:a16="http://schemas.microsoft.com/office/drawing/2014/main" id="{30F6A1AE-BF36-4D46-AEE5-3509F71B2831}"/>
              </a:ext>
            </a:extLst>
          </p:cNvPr>
          <p:cNvPicPr>
            <a:picLocks noChangeAspect="1"/>
          </p:cNvPicPr>
          <p:nvPr/>
        </p:nvPicPr>
        <p:blipFill>
          <a:blip r:embed="rId2"/>
          <a:stretch>
            <a:fillRect/>
          </a:stretch>
        </p:blipFill>
        <p:spPr>
          <a:xfrm>
            <a:off x="614856" y="1669143"/>
            <a:ext cx="8674287" cy="4546827"/>
          </a:xfrm>
          <a:prstGeom prst="rect">
            <a:avLst/>
          </a:prstGeom>
        </p:spPr>
      </p:pic>
      <p:sp>
        <p:nvSpPr>
          <p:cNvPr id="4" name="TextBox 3">
            <a:extLst>
              <a:ext uri="{FF2B5EF4-FFF2-40B4-BE49-F238E27FC236}">
                <a16:creationId xmlns:a16="http://schemas.microsoft.com/office/drawing/2014/main" id="{A138695B-4044-4F72-B1B9-3AEC4B8A18AA}"/>
              </a:ext>
            </a:extLst>
          </p:cNvPr>
          <p:cNvSpPr txBox="1"/>
          <p:nvPr/>
        </p:nvSpPr>
        <p:spPr>
          <a:xfrm>
            <a:off x="2237151" y="228184"/>
            <a:ext cx="6887436" cy="584775"/>
          </a:xfrm>
          <a:prstGeom prst="rect">
            <a:avLst/>
          </a:prstGeom>
          <a:noFill/>
        </p:spPr>
        <p:txBody>
          <a:bodyPr wrap="square" rtlCol="0">
            <a:spAutoFit/>
          </a:bodyPr>
          <a:lstStyle/>
          <a:p>
            <a:r>
              <a:rPr lang="en-US" sz="3200" dirty="0">
                <a:solidFill>
                  <a:schemeClr val="tx2">
                    <a:lumMod val="60000"/>
                    <a:lumOff val="40000"/>
                  </a:schemeClr>
                </a:solidFill>
                <a:latin typeface="Century Gothic" panose="020B0502020202020204" pitchFamily="34" charset="0"/>
                <a:cs typeface="Arial" panose="020B0604020202020204" pitchFamily="34" charset="0"/>
              </a:rPr>
              <a:t>To add new hire packages</a:t>
            </a:r>
            <a:endParaRPr lang="en-US" sz="3200" b="1" u="sng" dirty="0">
              <a:solidFill>
                <a:schemeClr val="tx2">
                  <a:lumMod val="60000"/>
                  <a:lumOff val="40000"/>
                </a:schemeClr>
              </a:solidFill>
              <a:latin typeface="Century Gothic" panose="020B0502020202020204" pitchFamily="34" charset="0"/>
              <a:cs typeface="AngsanaUPC" panose="02020603050405020304" pitchFamily="18" charset="-34"/>
            </a:endParaRPr>
          </a:p>
        </p:txBody>
      </p:sp>
    </p:spTree>
    <p:extLst>
      <p:ext uri="{BB962C8B-B14F-4D97-AF65-F5344CB8AC3E}">
        <p14:creationId xmlns:p14="http://schemas.microsoft.com/office/powerpoint/2010/main" val="3069536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generated with very high confidence">
            <a:extLst>
              <a:ext uri="{FF2B5EF4-FFF2-40B4-BE49-F238E27FC236}">
                <a16:creationId xmlns:a16="http://schemas.microsoft.com/office/drawing/2014/main" id="{E1B129BE-ACCC-4E12-9A48-043BCBF8D3B4}"/>
              </a:ext>
            </a:extLst>
          </p:cNvPr>
          <p:cNvPicPr>
            <a:picLocks noChangeAspect="1"/>
          </p:cNvPicPr>
          <p:nvPr/>
        </p:nvPicPr>
        <p:blipFill>
          <a:blip r:embed="rId2"/>
          <a:stretch>
            <a:fillRect/>
          </a:stretch>
        </p:blipFill>
        <p:spPr>
          <a:xfrm>
            <a:off x="616117" y="1751710"/>
            <a:ext cx="8461622" cy="4359996"/>
          </a:xfrm>
          <a:prstGeom prst="rect">
            <a:avLst/>
          </a:prstGeom>
        </p:spPr>
      </p:pic>
      <p:sp>
        <p:nvSpPr>
          <p:cNvPr id="4" name="TextBox 3">
            <a:extLst>
              <a:ext uri="{FF2B5EF4-FFF2-40B4-BE49-F238E27FC236}">
                <a16:creationId xmlns:a16="http://schemas.microsoft.com/office/drawing/2014/main" id="{1FA1E628-FEB5-44B0-BB81-CD37AE48F9DF}"/>
              </a:ext>
            </a:extLst>
          </p:cNvPr>
          <p:cNvSpPr txBox="1"/>
          <p:nvPr/>
        </p:nvSpPr>
        <p:spPr>
          <a:xfrm>
            <a:off x="1183137" y="161519"/>
            <a:ext cx="8663228" cy="584775"/>
          </a:xfrm>
          <a:prstGeom prst="rect">
            <a:avLst/>
          </a:prstGeom>
          <a:noFill/>
        </p:spPr>
        <p:txBody>
          <a:bodyPr wrap="square" rtlCol="0">
            <a:spAutoFit/>
          </a:bodyPr>
          <a:lstStyle/>
          <a:p>
            <a:r>
              <a:rPr lang="en-US" sz="3200" dirty="0">
                <a:solidFill>
                  <a:schemeClr val="tx2">
                    <a:lumMod val="60000"/>
                    <a:lumOff val="40000"/>
                  </a:schemeClr>
                </a:solidFill>
                <a:latin typeface="Century Gothic" panose="020B0502020202020204" pitchFamily="34" charset="0"/>
                <a:cs typeface="Arial" panose="020B0604020202020204" pitchFamily="34" charset="0"/>
              </a:rPr>
              <a:t>To view already present hire packages</a:t>
            </a:r>
            <a:endParaRPr lang="en-US" sz="3200" b="1" u="sng" dirty="0">
              <a:solidFill>
                <a:schemeClr val="tx2">
                  <a:lumMod val="60000"/>
                  <a:lumOff val="40000"/>
                </a:schemeClr>
              </a:solidFill>
              <a:latin typeface="Century Gothic" panose="020B0502020202020204" pitchFamily="34" charset="0"/>
              <a:cs typeface="AngsanaUPC" panose="02020603050405020304" pitchFamily="18" charset="-34"/>
            </a:endParaRPr>
          </a:p>
        </p:txBody>
      </p:sp>
    </p:spTree>
    <p:extLst>
      <p:ext uri="{BB962C8B-B14F-4D97-AF65-F5344CB8AC3E}">
        <p14:creationId xmlns:p14="http://schemas.microsoft.com/office/powerpoint/2010/main" val="5796126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generated with very high confidence">
            <a:extLst>
              <a:ext uri="{FF2B5EF4-FFF2-40B4-BE49-F238E27FC236}">
                <a16:creationId xmlns:a16="http://schemas.microsoft.com/office/drawing/2014/main" id="{60B5F4A3-1BFD-48C1-B89E-C780E6A16A10}"/>
              </a:ext>
            </a:extLst>
          </p:cNvPr>
          <p:cNvPicPr>
            <a:picLocks noChangeAspect="1"/>
          </p:cNvPicPr>
          <p:nvPr/>
        </p:nvPicPr>
        <p:blipFill rotWithShape="1">
          <a:blip r:embed="rId2"/>
          <a:srcRect l="24565" t="24723" r="18397" b="22594"/>
          <a:stretch/>
        </p:blipFill>
        <p:spPr>
          <a:xfrm>
            <a:off x="635312" y="1738752"/>
            <a:ext cx="8495040" cy="4411420"/>
          </a:xfrm>
          <a:prstGeom prst="rect">
            <a:avLst/>
          </a:prstGeom>
        </p:spPr>
      </p:pic>
      <p:sp>
        <p:nvSpPr>
          <p:cNvPr id="4" name="TextBox 3">
            <a:extLst>
              <a:ext uri="{FF2B5EF4-FFF2-40B4-BE49-F238E27FC236}">
                <a16:creationId xmlns:a16="http://schemas.microsoft.com/office/drawing/2014/main" id="{77DFBD83-EBBE-44F5-B8E4-B37FA88A3E80}"/>
              </a:ext>
            </a:extLst>
          </p:cNvPr>
          <p:cNvSpPr txBox="1"/>
          <p:nvPr/>
        </p:nvSpPr>
        <p:spPr>
          <a:xfrm>
            <a:off x="1620461" y="123053"/>
            <a:ext cx="6887436" cy="584775"/>
          </a:xfrm>
          <a:prstGeom prst="rect">
            <a:avLst/>
          </a:prstGeom>
          <a:noFill/>
        </p:spPr>
        <p:txBody>
          <a:bodyPr wrap="square" rtlCol="0">
            <a:spAutoFit/>
          </a:bodyPr>
          <a:lstStyle/>
          <a:p>
            <a:r>
              <a:rPr lang="en-US" sz="3200" dirty="0">
                <a:solidFill>
                  <a:schemeClr val="tx2">
                    <a:lumMod val="60000"/>
                    <a:lumOff val="40000"/>
                  </a:schemeClr>
                </a:solidFill>
                <a:latin typeface="Century Gothic" panose="020B0502020202020204" pitchFamily="34" charset="0"/>
                <a:cs typeface="Arial" panose="020B0604020202020204" pitchFamily="34" charset="0"/>
              </a:rPr>
              <a:t>To add new Vehicle details</a:t>
            </a:r>
            <a:endParaRPr lang="en-US" sz="3200" b="1" u="sng" dirty="0">
              <a:solidFill>
                <a:schemeClr val="tx2">
                  <a:lumMod val="60000"/>
                  <a:lumOff val="40000"/>
                </a:schemeClr>
              </a:solidFill>
              <a:latin typeface="Century Gothic" panose="020B0502020202020204" pitchFamily="34" charset="0"/>
              <a:cs typeface="AngsanaUPC" panose="02020603050405020304" pitchFamily="18" charset="-34"/>
            </a:endParaRPr>
          </a:p>
        </p:txBody>
      </p:sp>
    </p:spTree>
    <p:extLst>
      <p:ext uri="{BB962C8B-B14F-4D97-AF65-F5344CB8AC3E}">
        <p14:creationId xmlns:p14="http://schemas.microsoft.com/office/powerpoint/2010/main" val="274900754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generated with very high confidence">
            <a:extLst>
              <a:ext uri="{FF2B5EF4-FFF2-40B4-BE49-F238E27FC236}">
                <a16:creationId xmlns:a16="http://schemas.microsoft.com/office/drawing/2014/main" id="{F9C063CA-371A-4CE3-9EB7-599ABE1C4A93}"/>
              </a:ext>
            </a:extLst>
          </p:cNvPr>
          <p:cNvPicPr>
            <a:picLocks noChangeAspect="1"/>
          </p:cNvPicPr>
          <p:nvPr/>
        </p:nvPicPr>
        <p:blipFill rotWithShape="1">
          <a:blip r:embed="rId2"/>
          <a:srcRect l="24348" t="25302" r="18587" b="21725"/>
          <a:stretch/>
        </p:blipFill>
        <p:spPr>
          <a:xfrm>
            <a:off x="649356" y="1630017"/>
            <a:ext cx="8719931" cy="4550972"/>
          </a:xfrm>
          <a:prstGeom prst="rect">
            <a:avLst/>
          </a:prstGeom>
        </p:spPr>
      </p:pic>
      <p:sp>
        <p:nvSpPr>
          <p:cNvPr id="4" name="TextBox 3">
            <a:extLst>
              <a:ext uri="{FF2B5EF4-FFF2-40B4-BE49-F238E27FC236}">
                <a16:creationId xmlns:a16="http://schemas.microsoft.com/office/drawing/2014/main" id="{7FD9A7BE-FB37-4F31-ABA8-438BA82DA7F5}"/>
              </a:ext>
            </a:extLst>
          </p:cNvPr>
          <p:cNvSpPr txBox="1"/>
          <p:nvPr/>
        </p:nvSpPr>
        <p:spPr>
          <a:xfrm>
            <a:off x="1037364" y="188024"/>
            <a:ext cx="8663228" cy="584775"/>
          </a:xfrm>
          <a:prstGeom prst="rect">
            <a:avLst/>
          </a:prstGeom>
          <a:noFill/>
        </p:spPr>
        <p:txBody>
          <a:bodyPr wrap="square" rtlCol="0">
            <a:spAutoFit/>
          </a:bodyPr>
          <a:lstStyle/>
          <a:p>
            <a:r>
              <a:rPr lang="en-US" sz="3200" dirty="0">
                <a:solidFill>
                  <a:schemeClr val="tx2">
                    <a:lumMod val="60000"/>
                    <a:lumOff val="40000"/>
                  </a:schemeClr>
                </a:solidFill>
                <a:latin typeface="Century Gothic" panose="020B0502020202020204" pitchFamily="34" charset="0"/>
                <a:cs typeface="Arial" panose="020B0604020202020204" pitchFamily="34" charset="0"/>
              </a:rPr>
              <a:t>To view already present vehicle details</a:t>
            </a:r>
            <a:endParaRPr lang="en-US" sz="3200" b="1" u="sng" dirty="0">
              <a:solidFill>
                <a:schemeClr val="tx2">
                  <a:lumMod val="60000"/>
                  <a:lumOff val="40000"/>
                </a:schemeClr>
              </a:solidFill>
              <a:latin typeface="Century Gothic" panose="020B0502020202020204" pitchFamily="34" charset="0"/>
              <a:cs typeface="AngsanaUPC" panose="02020603050405020304" pitchFamily="18" charset="-34"/>
            </a:endParaRPr>
          </a:p>
        </p:txBody>
      </p:sp>
    </p:spTree>
    <p:extLst>
      <p:ext uri="{BB962C8B-B14F-4D97-AF65-F5344CB8AC3E}">
        <p14:creationId xmlns:p14="http://schemas.microsoft.com/office/powerpoint/2010/main" val="112907877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screenshot of a cell phone&#10;&#10;Description generated with very high confidence">
            <a:extLst>
              <a:ext uri="{FF2B5EF4-FFF2-40B4-BE49-F238E27FC236}">
                <a16:creationId xmlns:a16="http://schemas.microsoft.com/office/drawing/2014/main" id="{3CA0EB27-91EB-4326-8FF5-F7D057F136F5}"/>
              </a:ext>
            </a:extLst>
          </p:cNvPr>
          <p:cNvPicPr>
            <a:picLocks noChangeAspect="1"/>
          </p:cNvPicPr>
          <p:nvPr/>
        </p:nvPicPr>
        <p:blipFill>
          <a:blip r:embed="rId2"/>
          <a:stretch>
            <a:fillRect/>
          </a:stretch>
        </p:blipFill>
        <p:spPr>
          <a:xfrm>
            <a:off x="609097" y="1583907"/>
            <a:ext cx="8705013" cy="4526607"/>
          </a:xfrm>
          <a:prstGeom prst="rect">
            <a:avLst/>
          </a:prstGeom>
        </p:spPr>
      </p:pic>
      <p:sp>
        <p:nvSpPr>
          <p:cNvPr id="9" name="TextBox 8">
            <a:extLst>
              <a:ext uri="{FF2B5EF4-FFF2-40B4-BE49-F238E27FC236}">
                <a16:creationId xmlns:a16="http://schemas.microsoft.com/office/drawing/2014/main" id="{4626985A-6C57-444A-B9E9-C2DDE44CB61F}"/>
              </a:ext>
            </a:extLst>
          </p:cNvPr>
          <p:cNvSpPr txBox="1"/>
          <p:nvPr/>
        </p:nvSpPr>
        <p:spPr>
          <a:xfrm>
            <a:off x="1912008" y="162711"/>
            <a:ext cx="6887436" cy="584775"/>
          </a:xfrm>
          <a:prstGeom prst="rect">
            <a:avLst/>
          </a:prstGeom>
          <a:noFill/>
        </p:spPr>
        <p:txBody>
          <a:bodyPr wrap="square" rtlCol="0">
            <a:spAutoFit/>
          </a:bodyPr>
          <a:lstStyle/>
          <a:p>
            <a:r>
              <a:rPr lang="en-US" sz="3200" dirty="0">
                <a:solidFill>
                  <a:schemeClr val="tx2">
                    <a:lumMod val="60000"/>
                    <a:lumOff val="40000"/>
                  </a:schemeClr>
                </a:solidFill>
                <a:latin typeface="Century Gothic" panose="020B0502020202020204" pitchFamily="34" charset="0"/>
                <a:cs typeface="Arial" panose="020B0604020202020204" pitchFamily="34" charset="0"/>
              </a:rPr>
              <a:t>To add new driver details</a:t>
            </a:r>
            <a:endParaRPr lang="en-US" sz="3200" b="1" u="sng" dirty="0">
              <a:solidFill>
                <a:schemeClr val="tx2">
                  <a:lumMod val="60000"/>
                  <a:lumOff val="40000"/>
                </a:schemeClr>
              </a:solidFill>
              <a:latin typeface="Century Gothic" panose="020B0502020202020204" pitchFamily="34" charset="0"/>
              <a:cs typeface="AngsanaUPC" panose="02020603050405020304" pitchFamily="18" charset="-34"/>
            </a:endParaRPr>
          </a:p>
        </p:txBody>
      </p:sp>
    </p:spTree>
    <p:extLst>
      <p:ext uri="{BB962C8B-B14F-4D97-AF65-F5344CB8AC3E}">
        <p14:creationId xmlns:p14="http://schemas.microsoft.com/office/powerpoint/2010/main" val="19047604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social media post&#10;&#10;Description generated with very high confidence">
            <a:extLst>
              <a:ext uri="{FF2B5EF4-FFF2-40B4-BE49-F238E27FC236}">
                <a16:creationId xmlns:a16="http://schemas.microsoft.com/office/drawing/2014/main" id="{9715C2D8-57BA-46C2-A7AE-2D67E97EDB17}"/>
              </a:ext>
            </a:extLst>
          </p:cNvPr>
          <p:cNvPicPr>
            <a:picLocks noChangeAspect="1"/>
          </p:cNvPicPr>
          <p:nvPr/>
        </p:nvPicPr>
        <p:blipFill rotWithShape="1">
          <a:blip r:embed="rId2"/>
          <a:srcRect l="9642" t="16915" r="33334" b="29938"/>
          <a:stretch/>
        </p:blipFill>
        <p:spPr>
          <a:xfrm>
            <a:off x="580572" y="1625598"/>
            <a:ext cx="8636000" cy="4525338"/>
          </a:xfrm>
          <a:prstGeom prst="rect">
            <a:avLst/>
          </a:prstGeom>
        </p:spPr>
      </p:pic>
      <p:sp>
        <p:nvSpPr>
          <p:cNvPr id="4" name="TextBox 3">
            <a:extLst>
              <a:ext uri="{FF2B5EF4-FFF2-40B4-BE49-F238E27FC236}">
                <a16:creationId xmlns:a16="http://schemas.microsoft.com/office/drawing/2014/main" id="{1A17E513-C608-48B8-9A6B-14FC88B02AB6}"/>
              </a:ext>
            </a:extLst>
          </p:cNvPr>
          <p:cNvSpPr txBox="1"/>
          <p:nvPr/>
        </p:nvSpPr>
        <p:spPr>
          <a:xfrm>
            <a:off x="1096052" y="248605"/>
            <a:ext cx="8663228" cy="584775"/>
          </a:xfrm>
          <a:prstGeom prst="rect">
            <a:avLst/>
          </a:prstGeom>
          <a:noFill/>
        </p:spPr>
        <p:txBody>
          <a:bodyPr wrap="square" rtlCol="0">
            <a:spAutoFit/>
          </a:bodyPr>
          <a:lstStyle/>
          <a:p>
            <a:r>
              <a:rPr lang="en-US" sz="3200" dirty="0">
                <a:solidFill>
                  <a:schemeClr val="tx2">
                    <a:lumMod val="60000"/>
                    <a:lumOff val="40000"/>
                  </a:schemeClr>
                </a:solidFill>
                <a:latin typeface="Century Gothic" panose="020B0502020202020204" pitchFamily="34" charset="0"/>
                <a:cs typeface="Arial" panose="020B0604020202020204" pitchFamily="34" charset="0"/>
              </a:rPr>
              <a:t>To view already present driver details</a:t>
            </a:r>
            <a:endParaRPr lang="en-US" sz="3200" b="1" u="sng" dirty="0">
              <a:solidFill>
                <a:schemeClr val="tx2">
                  <a:lumMod val="60000"/>
                  <a:lumOff val="40000"/>
                </a:schemeClr>
              </a:solidFill>
              <a:latin typeface="Century Gothic" panose="020B0502020202020204" pitchFamily="34" charset="0"/>
              <a:cs typeface="AngsanaUPC" panose="02020603050405020304" pitchFamily="18" charset="-34"/>
            </a:endParaRPr>
          </a:p>
        </p:txBody>
      </p:sp>
    </p:spTree>
    <p:extLst>
      <p:ext uri="{BB962C8B-B14F-4D97-AF65-F5344CB8AC3E}">
        <p14:creationId xmlns:p14="http://schemas.microsoft.com/office/powerpoint/2010/main" val="36134152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F5F5B0A-3AB8-4099-9B71-0A9883FDEFFA}"/>
              </a:ext>
            </a:extLst>
          </p:cNvPr>
          <p:cNvPicPr>
            <a:picLocks noChangeAspect="1"/>
          </p:cNvPicPr>
          <p:nvPr/>
        </p:nvPicPr>
        <p:blipFill rotWithShape="1">
          <a:blip r:embed="rId2"/>
          <a:srcRect l="648" t="263"/>
          <a:stretch/>
        </p:blipFill>
        <p:spPr>
          <a:xfrm>
            <a:off x="622852" y="1527314"/>
            <a:ext cx="8704831" cy="4652396"/>
          </a:xfrm>
          <a:prstGeom prst="rect">
            <a:avLst/>
          </a:prstGeom>
        </p:spPr>
      </p:pic>
      <p:sp>
        <p:nvSpPr>
          <p:cNvPr id="3" name="TextBox 2">
            <a:extLst>
              <a:ext uri="{FF2B5EF4-FFF2-40B4-BE49-F238E27FC236}">
                <a16:creationId xmlns:a16="http://schemas.microsoft.com/office/drawing/2014/main" id="{1E1CEC0F-DD83-4235-BA06-6E6B432068F6}"/>
              </a:ext>
            </a:extLst>
          </p:cNvPr>
          <p:cNvSpPr txBox="1"/>
          <p:nvPr/>
        </p:nvSpPr>
        <p:spPr>
          <a:xfrm>
            <a:off x="2864316" y="173912"/>
            <a:ext cx="6463367" cy="584775"/>
          </a:xfrm>
          <a:prstGeom prst="rect">
            <a:avLst/>
          </a:prstGeom>
          <a:noFill/>
        </p:spPr>
        <p:txBody>
          <a:bodyPr wrap="square" rtlCol="0">
            <a:spAutoFit/>
          </a:bodyPr>
          <a:lstStyle/>
          <a:p>
            <a:r>
              <a:rPr lang="en-US" sz="3200" dirty="0">
                <a:solidFill>
                  <a:schemeClr val="tx2">
                    <a:lumMod val="60000"/>
                    <a:lumOff val="40000"/>
                  </a:schemeClr>
                </a:solidFill>
                <a:latin typeface="Century Gothic" panose="020B0502020202020204" pitchFamily="34" charset="0"/>
                <a:cs typeface="Arial" panose="020B0604020202020204" pitchFamily="34" charset="0"/>
              </a:rPr>
              <a:t>Payments Window</a:t>
            </a:r>
            <a:endParaRPr lang="en-US" sz="3200" b="1" u="sng" dirty="0">
              <a:solidFill>
                <a:schemeClr val="tx2">
                  <a:lumMod val="60000"/>
                  <a:lumOff val="40000"/>
                </a:schemeClr>
              </a:solidFill>
              <a:latin typeface="Century Gothic" panose="020B0502020202020204" pitchFamily="34" charset="0"/>
              <a:cs typeface="AngsanaUPC" panose="02020603050405020304" pitchFamily="18" charset="-34"/>
            </a:endParaRPr>
          </a:p>
        </p:txBody>
      </p:sp>
      <p:sp>
        <p:nvSpPr>
          <p:cNvPr id="5" name="Content Placeholder 2">
            <a:extLst>
              <a:ext uri="{FF2B5EF4-FFF2-40B4-BE49-F238E27FC236}">
                <a16:creationId xmlns:a16="http://schemas.microsoft.com/office/drawing/2014/main" id="{BB835B0F-3402-49C5-9AC2-2E4709C7DD17}"/>
              </a:ext>
            </a:extLst>
          </p:cNvPr>
          <p:cNvSpPr txBox="1">
            <a:spLocks/>
          </p:cNvSpPr>
          <p:nvPr/>
        </p:nvSpPr>
        <p:spPr>
          <a:xfrm>
            <a:off x="759356" y="705679"/>
            <a:ext cx="8596668" cy="715133"/>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SG" dirty="0">
                <a:latin typeface="Arial" panose="020B0604020202020204" pitchFamily="34" charset="0"/>
                <a:cs typeface="Arial" panose="020B0604020202020204" pitchFamily="34" charset="0"/>
              </a:rPr>
              <a:t>Fill the textboxes and choose the tour type to calculate the charges and to save them.</a:t>
            </a:r>
          </a:p>
          <a:p>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923235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3000"/>
                                        <p:tgtEl>
                                          <p:spTgt spid="5"/>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3000"/>
                                        <p:tgtEl>
                                          <p:spTgt spid="3"/>
                                        </p:tgtEl>
                                      </p:cBhvr>
                                    </p:animEffect>
                                    <p:anim calcmode="lin" valueType="num">
                                      <p:cBhvr>
                                        <p:cTn id="11" dur="3000" fill="hold"/>
                                        <p:tgtEl>
                                          <p:spTgt spid="3"/>
                                        </p:tgtEl>
                                        <p:attrNameLst>
                                          <p:attrName>ppt_x</p:attrName>
                                        </p:attrNameLst>
                                      </p:cBhvr>
                                      <p:tavLst>
                                        <p:tav tm="0">
                                          <p:val>
                                            <p:strVal val="#ppt_x"/>
                                          </p:val>
                                        </p:tav>
                                        <p:tav tm="100000">
                                          <p:val>
                                            <p:strVal val="#ppt_x"/>
                                          </p:val>
                                        </p:tav>
                                      </p:tavLst>
                                    </p:anim>
                                    <p:anim calcmode="lin" valueType="num">
                                      <p:cBhvr>
                                        <p:cTn id="12" dur="3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65B38-837A-4491-98B5-885C87288F86}"/>
              </a:ext>
            </a:extLst>
          </p:cNvPr>
          <p:cNvSpPr>
            <a:spLocks noGrp="1"/>
          </p:cNvSpPr>
          <p:nvPr>
            <p:ph type="title"/>
          </p:nvPr>
        </p:nvSpPr>
        <p:spPr>
          <a:xfrm>
            <a:off x="5536734" y="609600"/>
            <a:ext cx="3737268" cy="1320800"/>
          </a:xfrm>
        </p:spPr>
        <p:txBody>
          <a:bodyPr>
            <a:normAutofit/>
          </a:bodyPr>
          <a:lstStyle/>
          <a:p>
            <a:r>
              <a:rPr lang="en-US" dirty="0"/>
              <a:t>Ayubo Drive</a:t>
            </a:r>
          </a:p>
        </p:txBody>
      </p:sp>
      <p:sp>
        <p:nvSpPr>
          <p:cNvPr id="5" name="Content Placeholder 4">
            <a:extLst>
              <a:ext uri="{FF2B5EF4-FFF2-40B4-BE49-F238E27FC236}">
                <a16:creationId xmlns:a16="http://schemas.microsoft.com/office/drawing/2014/main" id="{7636CE24-DC9F-413F-936E-E06FBBBBD3E8}"/>
              </a:ext>
            </a:extLst>
          </p:cNvPr>
          <p:cNvSpPr>
            <a:spLocks noGrp="1"/>
          </p:cNvSpPr>
          <p:nvPr>
            <p:ph idx="1"/>
          </p:nvPr>
        </p:nvSpPr>
        <p:spPr>
          <a:xfrm>
            <a:off x="5209563" y="2160589"/>
            <a:ext cx="4064439" cy="3880773"/>
          </a:xfrm>
        </p:spPr>
        <p:txBody>
          <a:bodyPr>
            <a:normAutofit/>
          </a:bodyPr>
          <a:lstStyle/>
          <a:p>
            <a:r>
              <a:rPr lang="en-US" dirty="0">
                <a:latin typeface="Arial" panose="020B0604020202020204" pitchFamily="34" charset="0"/>
                <a:cs typeface="Arial" panose="020B0604020202020204" pitchFamily="34" charset="0"/>
              </a:rPr>
              <a:t>Ayubo Drive is the transport arm of Ayubo Leisure (Pvt) Ltd, an emerging travel &amp; tour company in Sri Lanka.</a:t>
            </a:r>
          </a:p>
          <a:p>
            <a:r>
              <a:rPr lang="en-US" dirty="0">
                <a:latin typeface="Arial" panose="020B0604020202020204" pitchFamily="34" charset="0"/>
                <a:cs typeface="Arial" panose="020B0604020202020204" pitchFamily="34" charset="0"/>
              </a:rPr>
              <a:t>This is a  complete system for the vehicle reservation and billing for Ayubo drive. It includes suitable interfaces for vehicle and package additions and reservation handling and customer billing.</a:t>
            </a:r>
          </a:p>
        </p:txBody>
      </p:sp>
      <p:pic>
        <p:nvPicPr>
          <p:cNvPr id="7" name="Picture 6" descr="A blue car parked in front of a building&#10;&#10;Description generated with very high confidence">
            <a:extLst>
              <a:ext uri="{FF2B5EF4-FFF2-40B4-BE49-F238E27FC236}">
                <a16:creationId xmlns:a16="http://schemas.microsoft.com/office/drawing/2014/main" id="{732325B3-1E92-4285-831B-FDB43A6F068B}"/>
              </a:ext>
            </a:extLst>
          </p:cNvPr>
          <p:cNvPicPr>
            <a:picLocks noChangeAspect="1"/>
          </p:cNvPicPr>
          <p:nvPr/>
        </p:nvPicPr>
        <p:blipFill rotWithShape="1">
          <a:blip r:embed="rId2"/>
          <a:srcRect l="9447" r="11886"/>
          <a:stretch/>
        </p:blipFill>
        <p:spPr>
          <a:xfrm>
            <a:off x="20" y="-1"/>
            <a:ext cx="5394940" cy="6858001"/>
          </a:xfrm>
          <a:custGeom>
            <a:avLst/>
            <a:gdLst>
              <a:gd name="connsiteX0" fmla="*/ 842596 w 5394960"/>
              <a:gd name="connsiteY0" fmla="*/ 0 h 6858000"/>
              <a:gd name="connsiteX1" fmla="*/ 5394960 w 5394960"/>
              <a:gd name="connsiteY1" fmla="*/ 0 h 6858000"/>
              <a:gd name="connsiteX2" fmla="*/ 5394960 w 5394960"/>
              <a:gd name="connsiteY2" fmla="*/ 21851 h 6858000"/>
              <a:gd name="connsiteX3" fmla="*/ 4365943 w 5394960"/>
              <a:gd name="connsiteY3" fmla="*/ 6858000 h 6858000"/>
              <a:gd name="connsiteX4" fmla="*/ 0 w 5394960"/>
              <a:gd name="connsiteY4" fmla="*/ 6858000 h 6858000"/>
              <a:gd name="connsiteX5" fmla="*/ 0 w 5394960"/>
              <a:gd name="connsiteY5" fmla="*/ 566615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79" name="Isosceles Triangle 70">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5877553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3000"/>
                                        <p:tgtEl>
                                          <p:spTgt spid="2"/>
                                        </p:tgtEl>
                                      </p:cBhvr>
                                    </p:animEffect>
                                    <p:anim calcmode="lin" valueType="num">
                                      <p:cBhvr>
                                        <p:cTn id="8" dur="3000" fill="hold"/>
                                        <p:tgtEl>
                                          <p:spTgt spid="2"/>
                                        </p:tgtEl>
                                        <p:attrNameLst>
                                          <p:attrName>ppt_x</p:attrName>
                                        </p:attrNameLst>
                                      </p:cBhvr>
                                      <p:tavLst>
                                        <p:tav tm="0">
                                          <p:val>
                                            <p:strVal val="#ppt_x"/>
                                          </p:val>
                                        </p:tav>
                                        <p:tav tm="100000">
                                          <p:val>
                                            <p:strVal val="#ppt_x"/>
                                          </p:val>
                                        </p:tav>
                                      </p:tavLst>
                                    </p:anim>
                                    <p:anim calcmode="lin" valueType="num">
                                      <p:cBhvr>
                                        <p:cTn id="9" dur="3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3000"/>
                            </p:stCondLst>
                            <p:childTnLst>
                              <p:par>
                                <p:cTn id="11" presetID="22" presetClass="entr" presetSubtype="4" fill="hold" grpId="0" nodeType="after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wipe(down)">
                                      <p:cBhvr>
                                        <p:cTn id="13" dur="3000"/>
                                        <p:tgtEl>
                                          <p:spTgt spid="5">
                                            <p:txEl>
                                              <p:pRg st="0" end="0"/>
                                            </p:txEl>
                                          </p:spTgt>
                                        </p:tgtEl>
                                      </p:cBhvr>
                                    </p:animEffect>
                                  </p:childTnLst>
                                </p:cTn>
                              </p:par>
                            </p:childTnLst>
                          </p:cTn>
                        </p:par>
                        <p:par>
                          <p:cTn id="14" fill="hold">
                            <p:stCondLst>
                              <p:cond delay="6000"/>
                            </p:stCondLst>
                            <p:childTnLst>
                              <p:par>
                                <p:cTn id="15" presetID="22" presetClass="entr" presetSubtype="4" fill="hold" grpId="0" nodeType="after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wipe(down)">
                                      <p:cBhvr>
                                        <p:cTn id="17" dur="30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9E2F9C6-185F-4F83-94B9-E53C0EEA3A27}"/>
              </a:ext>
            </a:extLst>
          </p:cNvPr>
          <p:cNvPicPr>
            <a:picLocks noChangeAspect="1"/>
          </p:cNvPicPr>
          <p:nvPr/>
        </p:nvPicPr>
        <p:blipFill>
          <a:blip r:embed="rId2"/>
          <a:stretch>
            <a:fillRect/>
          </a:stretch>
        </p:blipFill>
        <p:spPr>
          <a:xfrm>
            <a:off x="629229" y="1794337"/>
            <a:ext cx="8597109" cy="4572000"/>
          </a:xfrm>
          <a:prstGeom prst="rect">
            <a:avLst/>
          </a:prstGeom>
        </p:spPr>
      </p:pic>
      <p:sp>
        <p:nvSpPr>
          <p:cNvPr id="4" name="TextBox 3">
            <a:extLst>
              <a:ext uri="{FF2B5EF4-FFF2-40B4-BE49-F238E27FC236}">
                <a16:creationId xmlns:a16="http://schemas.microsoft.com/office/drawing/2014/main" id="{BE16036D-8FFB-4A08-AA2A-B52E7243FC06}"/>
              </a:ext>
            </a:extLst>
          </p:cNvPr>
          <p:cNvSpPr txBox="1"/>
          <p:nvPr/>
        </p:nvSpPr>
        <p:spPr>
          <a:xfrm>
            <a:off x="3290234" y="146758"/>
            <a:ext cx="3017802" cy="584775"/>
          </a:xfrm>
          <a:prstGeom prst="rect">
            <a:avLst/>
          </a:prstGeom>
          <a:noFill/>
        </p:spPr>
        <p:txBody>
          <a:bodyPr wrap="square" rtlCol="0">
            <a:spAutoFit/>
          </a:bodyPr>
          <a:lstStyle/>
          <a:p>
            <a:r>
              <a:rPr lang="en-US" sz="3200" dirty="0">
                <a:solidFill>
                  <a:schemeClr val="tx2">
                    <a:lumMod val="60000"/>
                    <a:lumOff val="40000"/>
                  </a:schemeClr>
                </a:solidFill>
                <a:latin typeface="Century Gothic" panose="020B0502020202020204" pitchFamily="34" charset="0"/>
                <a:cs typeface="Arial" panose="020B0604020202020204" pitchFamily="34" charset="0"/>
              </a:rPr>
              <a:t>Hire Payments</a:t>
            </a:r>
            <a:endParaRPr lang="en-US" sz="3200" b="1" u="sng" dirty="0">
              <a:solidFill>
                <a:schemeClr val="tx2">
                  <a:lumMod val="60000"/>
                  <a:lumOff val="40000"/>
                </a:schemeClr>
              </a:solidFill>
              <a:latin typeface="Century Gothic" panose="020B0502020202020204" pitchFamily="34" charset="0"/>
              <a:cs typeface="AngsanaUPC" panose="02020603050405020304" pitchFamily="18" charset="-34"/>
            </a:endParaRPr>
          </a:p>
        </p:txBody>
      </p:sp>
      <p:sp>
        <p:nvSpPr>
          <p:cNvPr id="5" name="Content Placeholder 2">
            <a:extLst>
              <a:ext uri="{FF2B5EF4-FFF2-40B4-BE49-F238E27FC236}">
                <a16:creationId xmlns:a16="http://schemas.microsoft.com/office/drawing/2014/main" id="{EF11EB11-B178-4F0E-BF62-43F174FD740B}"/>
              </a:ext>
            </a:extLst>
          </p:cNvPr>
          <p:cNvSpPr txBox="1">
            <a:spLocks/>
          </p:cNvSpPr>
          <p:nvPr/>
        </p:nvSpPr>
        <p:spPr>
          <a:xfrm>
            <a:off x="759356" y="705679"/>
            <a:ext cx="8596668" cy="715133"/>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SG" dirty="0">
                <a:latin typeface="Arial" panose="020B0604020202020204" pitchFamily="34" charset="0"/>
                <a:cs typeface="Arial" panose="020B0604020202020204" pitchFamily="34" charset="0"/>
              </a:rPr>
              <a:t>Fill the details on the left hand side and click calculate to calculate the hire charges. The calculated hire charges will be displayed in the right hand side. Click save to save all the details abut the payments. </a:t>
            </a:r>
          </a:p>
          <a:p>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4888489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3000"/>
                                        <p:tgtEl>
                                          <p:spTgt spid="5"/>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3000"/>
                                        <p:tgtEl>
                                          <p:spTgt spid="4"/>
                                        </p:tgtEl>
                                      </p:cBhvr>
                                    </p:animEffect>
                                    <p:anim calcmode="lin" valueType="num">
                                      <p:cBhvr>
                                        <p:cTn id="11" dur="3000" fill="hold"/>
                                        <p:tgtEl>
                                          <p:spTgt spid="4"/>
                                        </p:tgtEl>
                                        <p:attrNameLst>
                                          <p:attrName>ppt_x</p:attrName>
                                        </p:attrNameLst>
                                      </p:cBhvr>
                                      <p:tavLst>
                                        <p:tav tm="0">
                                          <p:val>
                                            <p:strVal val="#ppt_x"/>
                                          </p:val>
                                        </p:tav>
                                        <p:tav tm="100000">
                                          <p:val>
                                            <p:strVal val="#ppt_x"/>
                                          </p:val>
                                        </p:tav>
                                      </p:tavLst>
                                    </p:anim>
                                    <p:anim calcmode="lin" valueType="num">
                                      <p:cBhvr>
                                        <p:cTn id="12" dur="3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75946E1-DF4E-4F62-98E6-BF96A02BF395}"/>
              </a:ext>
            </a:extLst>
          </p:cNvPr>
          <p:cNvPicPr>
            <a:picLocks noChangeAspect="1"/>
          </p:cNvPicPr>
          <p:nvPr/>
        </p:nvPicPr>
        <p:blipFill rotWithShape="1">
          <a:blip r:embed="rId2"/>
          <a:srcRect l="729"/>
          <a:stretch/>
        </p:blipFill>
        <p:spPr>
          <a:xfrm>
            <a:off x="649345" y="1752600"/>
            <a:ext cx="8706679" cy="4641277"/>
          </a:xfrm>
          <a:prstGeom prst="rect">
            <a:avLst/>
          </a:prstGeom>
        </p:spPr>
      </p:pic>
      <p:sp>
        <p:nvSpPr>
          <p:cNvPr id="3" name="TextBox 2">
            <a:extLst>
              <a:ext uri="{FF2B5EF4-FFF2-40B4-BE49-F238E27FC236}">
                <a16:creationId xmlns:a16="http://schemas.microsoft.com/office/drawing/2014/main" id="{E8A73978-B92E-49EE-80CC-DFA3A9443190}"/>
              </a:ext>
            </a:extLst>
          </p:cNvPr>
          <p:cNvSpPr txBox="1"/>
          <p:nvPr/>
        </p:nvSpPr>
        <p:spPr>
          <a:xfrm>
            <a:off x="3169116" y="171735"/>
            <a:ext cx="3178675" cy="584775"/>
          </a:xfrm>
          <a:prstGeom prst="rect">
            <a:avLst/>
          </a:prstGeom>
          <a:noFill/>
        </p:spPr>
        <p:txBody>
          <a:bodyPr wrap="square" rtlCol="0">
            <a:spAutoFit/>
          </a:bodyPr>
          <a:lstStyle/>
          <a:p>
            <a:r>
              <a:rPr lang="en-US" sz="3200" dirty="0">
                <a:solidFill>
                  <a:schemeClr val="tx2">
                    <a:lumMod val="60000"/>
                    <a:lumOff val="40000"/>
                  </a:schemeClr>
                </a:solidFill>
                <a:latin typeface="Century Gothic" panose="020B0502020202020204" pitchFamily="34" charset="0"/>
                <a:cs typeface="Arial" panose="020B0604020202020204" pitchFamily="34" charset="0"/>
              </a:rPr>
              <a:t>Rent Payments</a:t>
            </a:r>
            <a:endParaRPr lang="en-US" sz="3200" b="1" u="sng" dirty="0">
              <a:solidFill>
                <a:schemeClr val="tx2">
                  <a:lumMod val="60000"/>
                  <a:lumOff val="40000"/>
                </a:schemeClr>
              </a:solidFill>
              <a:latin typeface="Century Gothic" panose="020B0502020202020204" pitchFamily="34" charset="0"/>
              <a:cs typeface="AngsanaUPC" panose="02020603050405020304" pitchFamily="18" charset="-34"/>
            </a:endParaRPr>
          </a:p>
        </p:txBody>
      </p:sp>
      <p:sp>
        <p:nvSpPr>
          <p:cNvPr id="5" name="Content Placeholder 2">
            <a:extLst>
              <a:ext uri="{FF2B5EF4-FFF2-40B4-BE49-F238E27FC236}">
                <a16:creationId xmlns:a16="http://schemas.microsoft.com/office/drawing/2014/main" id="{611BA3EE-9189-48EE-A9F9-B50D517C4D51}"/>
              </a:ext>
            </a:extLst>
          </p:cNvPr>
          <p:cNvSpPr txBox="1">
            <a:spLocks/>
          </p:cNvSpPr>
          <p:nvPr/>
        </p:nvSpPr>
        <p:spPr>
          <a:xfrm>
            <a:off x="759356" y="705679"/>
            <a:ext cx="8596668" cy="715133"/>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SG" dirty="0">
                <a:latin typeface="Arial" panose="020B0604020202020204" pitchFamily="34" charset="0"/>
                <a:cs typeface="Arial" panose="020B0604020202020204" pitchFamily="34" charset="0"/>
              </a:rPr>
              <a:t>Fill the details on the left hand side and click calculate to calculate the rental charges. The calculated rental charges will be displayed in the right hand side. Click save to save all the details abut the payments. </a:t>
            </a:r>
          </a:p>
          <a:p>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002836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3000"/>
                                        <p:tgtEl>
                                          <p:spTgt spid="5"/>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3000"/>
                                        <p:tgtEl>
                                          <p:spTgt spid="3"/>
                                        </p:tgtEl>
                                      </p:cBhvr>
                                    </p:animEffect>
                                    <p:anim calcmode="lin" valueType="num">
                                      <p:cBhvr>
                                        <p:cTn id="11" dur="3000" fill="hold"/>
                                        <p:tgtEl>
                                          <p:spTgt spid="3"/>
                                        </p:tgtEl>
                                        <p:attrNameLst>
                                          <p:attrName>ppt_x</p:attrName>
                                        </p:attrNameLst>
                                      </p:cBhvr>
                                      <p:tavLst>
                                        <p:tav tm="0">
                                          <p:val>
                                            <p:strVal val="#ppt_x"/>
                                          </p:val>
                                        </p:tav>
                                        <p:tav tm="100000">
                                          <p:val>
                                            <p:strVal val="#ppt_x"/>
                                          </p:val>
                                        </p:tav>
                                      </p:tavLst>
                                    </p:anim>
                                    <p:anim calcmode="lin" valueType="num">
                                      <p:cBhvr>
                                        <p:cTn id="12" dur="3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DB151-1ABB-4817-9FC4-4BED0D7A4C95}"/>
              </a:ext>
            </a:extLst>
          </p:cNvPr>
          <p:cNvSpPr>
            <a:spLocks noGrp="1"/>
          </p:cNvSpPr>
          <p:nvPr>
            <p:ph type="title"/>
          </p:nvPr>
        </p:nvSpPr>
        <p:spPr>
          <a:xfrm>
            <a:off x="1182300" y="2424752"/>
            <a:ext cx="8957985" cy="1669576"/>
          </a:xfrm>
        </p:spPr>
        <p:txBody>
          <a:bodyPr>
            <a:normAutofit/>
          </a:bodyPr>
          <a:lstStyle/>
          <a:p>
            <a:pPr algn="ctr"/>
            <a:r>
              <a:rPr lang="en-US" sz="8800" dirty="0">
                <a:latin typeface="Arial" panose="020B0604020202020204" pitchFamily="34" charset="0"/>
                <a:cs typeface="Arial" panose="020B0604020202020204" pitchFamily="34" charset="0"/>
              </a:rPr>
              <a:t>THE END</a:t>
            </a:r>
          </a:p>
        </p:txBody>
      </p:sp>
      <p:sp>
        <p:nvSpPr>
          <p:cNvPr id="3" name="Content Placeholder 2">
            <a:extLst>
              <a:ext uri="{FF2B5EF4-FFF2-40B4-BE49-F238E27FC236}">
                <a16:creationId xmlns:a16="http://schemas.microsoft.com/office/drawing/2014/main" id="{08F79A5F-7F90-46A4-8EC6-C5713D1162CE}"/>
              </a:ext>
            </a:extLst>
          </p:cNvPr>
          <p:cNvSpPr>
            <a:spLocks noGrp="1"/>
          </p:cNvSpPr>
          <p:nvPr>
            <p:ph idx="1"/>
          </p:nvPr>
        </p:nvSpPr>
        <p:spPr>
          <a:xfrm>
            <a:off x="677334" y="5515664"/>
            <a:ext cx="2338821" cy="732736"/>
          </a:xfrm>
        </p:spPr>
        <p:txBody>
          <a:bodyPr>
            <a:normAutofit lnSpcReduction="10000"/>
          </a:bodyPr>
          <a:lstStyle/>
          <a:p>
            <a:pPr marL="0" indent="0">
              <a:buNone/>
            </a:pPr>
            <a:r>
              <a:rPr lang="en-US" dirty="0">
                <a:latin typeface="Arial" panose="020B0604020202020204" pitchFamily="34" charset="0"/>
                <a:cs typeface="Arial" panose="020B0604020202020204" pitchFamily="34" charset="0"/>
              </a:rPr>
              <a:t>O. H. Minoli Fonseka</a:t>
            </a:r>
          </a:p>
          <a:p>
            <a:pPr marL="0" indent="0">
              <a:buNone/>
            </a:pPr>
            <a:r>
              <a:rPr lang="en-US" dirty="0">
                <a:latin typeface="Arial" panose="020B0604020202020204" pitchFamily="34" charset="0"/>
                <a:cs typeface="Arial" panose="020B0604020202020204" pitchFamily="34" charset="0"/>
              </a:rPr>
              <a:t>HND Batch 31</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02270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a:stretch/>
        </p:blipFill>
        <p:spPr>
          <a:xfrm>
            <a:off x="611518" y="1648020"/>
            <a:ext cx="8744506" cy="4572000"/>
          </a:xfrm>
          <a:prstGeom prst="rect">
            <a:avLst/>
          </a:prstGeom>
        </p:spPr>
      </p:pic>
      <p:sp>
        <p:nvSpPr>
          <p:cNvPr id="3" name="TextBox 2"/>
          <p:cNvSpPr txBox="1"/>
          <p:nvPr/>
        </p:nvSpPr>
        <p:spPr>
          <a:xfrm>
            <a:off x="3254364" y="120904"/>
            <a:ext cx="4651513" cy="584775"/>
          </a:xfrm>
          <a:prstGeom prst="rect">
            <a:avLst/>
          </a:prstGeom>
          <a:noFill/>
        </p:spPr>
        <p:txBody>
          <a:bodyPr wrap="square" rtlCol="0">
            <a:spAutoFit/>
          </a:bodyPr>
          <a:lstStyle/>
          <a:p>
            <a:r>
              <a:rPr lang="en-US" sz="3200" dirty="0">
                <a:solidFill>
                  <a:schemeClr val="tx2">
                    <a:lumMod val="60000"/>
                    <a:lumOff val="40000"/>
                  </a:schemeClr>
                </a:solidFill>
                <a:latin typeface="Century Gothic" panose="020B0502020202020204" pitchFamily="34" charset="0"/>
                <a:cs typeface="Aldhabi" panose="020B0604020202020204" pitchFamily="2" charset="-78"/>
              </a:rPr>
              <a:t>Login Window </a:t>
            </a:r>
          </a:p>
        </p:txBody>
      </p:sp>
      <p:sp>
        <p:nvSpPr>
          <p:cNvPr id="4" name="Content Placeholder 2">
            <a:extLst>
              <a:ext uri="{FF2B5EF4-FFF2-40B4-BE49-F238E27FC236}">
                <a16:creationId xmlns:a16="http://schemas.microsoft.com/office/drawing/2014/main" id="{31AD16A8-E783-45A3-8A75-D4DE73AEE8AA}"/>
              </a:ext>
            </a:extLst>
          </p:cNvPr>
          <p:cNvSpPr txBox="1">
            <a:spLocks/>
          </p:cNvSpPr>
          <p:nvPr/>
        </p:nvSpPr>
        <p:spPr>
          <a:xfrm>
            <a:off x="759356" y="705679"/>
            <a:ext cx="8596668" cy="715133"/>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SG" dirty="0">
                <a:latin typeface="Arial" panose="020B0604020202020204" pitchFamily="34" charset="0"/>
                <a:cs typeface="Arial" panose="020B0604020202020204" pitchFamily="34" charset="0"/>
              </a:rPr>
              <a:t>Type the username – AyuboDrive and the password – Ayubo123 to log into the home page of Ayubo Drive. To check whether the password is correct “Show Password ” option can be used.</a:t>
            </a:r>
          </a:p>
          <a:p>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336065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3000"/>
                                        <p:tgtEl>
                                          <p:spTgt spid="3"/>
                                        </p:tgtEl>
                                      </p:cBhvr>
                                    </p:animEffect>
                                    <p:anim calcmode="lin" valueType="num">
                                      <p:cBhvr>
                                        <p:cTn id="8" dur="3000" fill="hold"/>
                                        <p:tgtEl>
                                          <p:spTgt spid="3"/>
                                        </p:tgtEl>
                                        <p:attrNameLst>
                                          <p:attrName>ppt_x</p:attrName>
                                        </p:attrNameLst>
                                      </p:cBhvr>
                                      <p:tavLst>
                                        <p:tav tm="0">
                                          <p:val>
                                            <p:strVal val="#ppt_x"/>
                                          </p:val>
                                        </p:tav>
                                        <p:tav tm="100000">
                                          <p:val>
                                            <p:strVal val="#ppt_x"/>
                                          </p:val>
                                        </p:tav>
                                      </p:tavLst>
                                    </p:anim>
                                    <p:anim calcmode="lin" valueType="num">
                                      <p:cBhvr>
                                        <p:cTn id="9" dur="3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3000"/>
                            </p:stCondLst>
                            <p:childTnLst>
                              <p:par>
                                <p:cTn id="11" presetID="10"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3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07434" y="1614979"/>
            <a:ext cx="8701191" cy="4572000"/>
          </a:xfrm>
          <a:prstGeom prst="rect">
            <a:avLst/>
          </a:prstGeom>
        </p:spPr>
      </p:pic>
      <p:sp>
        <p:nvSpPr>
          <p:cNvPr id="4" name="TextBox 3">
            <a:extLst>
              <a:ext uri="{FF2B5EF4-FFF2-40B4-BE49-F238E27FC236}">
                <a16:creationId xmlns:a16="http://schemas.microsoft.com/office/drawing/2014/main" id="{51F2E59C-E3FC-4754-B9E6-09047E0E225A}"/>
              </a:ext>
            </a:extLst>
          </p:cNvPr>
          <p:cNvSpPr txBox="1"/>
          <p:nvPr/>
        </p:nvSpPr>
        <p:spPr>
          <a:xfrm>
            <a:off x="3363886" y="129056"/>
            <a:ext cx="3774951" cy="584775"/>
          </a:xfrm>
          <a:prstGeom prst="rect">
            <a:avLst/>
          </a:prstGeom>
          <a:noFill/>
        </p:spPr>
        <p:txBody>
          <a:bodyPr wrap="square" rtlCol="0">
            <a:spAutoFit/>
          </a:bodyPr>
          <a:lstStyle/>
          <a:p>
            <a:r>
              <a:rPr lang="en-US" sz="3200" dirty="0">
                <a:solidFill>
                  <a:schemeClr val="tx2">
                    <a:lumMod val="60000"/>
                    <a:lumOff val="40000"/>
                  </a:schemeClr>
                </a:solidFill>
                <a:latin typeface="Century Gothic" panose="020B0502020202020204" pitchFamily="34" charset="0"/>
                <a:cs typeface="Arial" panose="020B0604020202020204" pitchFamily="34" charset="0"/>
              </a:rPr>
              <a:t>Homepage</a:t>
            </a:r>
            <a:r>
              <a:rPr lang="en-US" sz="3200" b="1" dirty="0">
                <a:solidFill>
                  <a:schemeClr val="tx2">
                    <a:lumMod val="60000"/>
                    <a:lumOff val="40000"/>
                  </a:schemeClr>
                </a:solidFill>
                <a:latin typeface="Century Gothic" panose="020B0502020202020204" pitchFamily="34" charset="0"/>
                <a:cs typeface="Aldhabi" panose="020B0604020202020204" pitchFamily="2" charset="-78"/>
              </a:rPr>
              <a:t> </a:t>
            </a:r>
          </a:p>
        </p:txBody>
      </p:sp>
    </p:spTree>
    <p:extLst>
      <p:ext uri="{BB962C8B-B14F-4D97-AF65-F5344CB8AC3E}">
        <p14:creationId xmlns:p14="http://schemas.microsoft.com/office/powerpoint/2010/main" val="33347973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B5339-A252-4E13-84F3-652E879D5BC1}"/>
              </a:ext>
            </a:extLst>
          </p:cNvPr>
          <p:cNvSpPr>
            <a:spLocks noGrp="1"/>
          </p:cNvSpPr>
          <p:nvPr>
            <p:ph type="title"/>
          </p:nvPr>
        </p:nvSpPr>
        <p:spPr>
          <a:xfrm>
            <a:off x="677334" y="33130"/>
            <a:ext cx="5113866" cy="627365"/>
          </a:xfrm>
        </p:spPr>
        <p:txBody>
          <a:bodyPr>
            <a:normAutofit fontScale="90000"/>
          </a:bodyPr>
          <a:lstStyle/>
          <a:p>
            <a:r>
              <a:rPr lang="en-US" dirty="0">
                <a:latin typeface="Arial" panose="020B0604020202020204" pitchFamily="34" charset="0"/>
                <a:cs typeface="Arial" panose="020B0604020202020204" pitchFamily="34" charset="0"/>
              </a:rPr>
              <a:t>Detail Adding Windows</a:t>
            </a:r>
          </a:p>
        </p:txBody>
      </p:sp>
      <p:sp>
        <p:nvSpPr>
          <p:cNvPr id="3" name="Content Placeholder 2">
            <a:extLst>
              <a:ext uri="{FF2B5EF4-FFF2-40B4-BE49-F238E27FC236}">
                <a16:creationId xmlns:a16="http://schemas.microsoft.com/office/drawing/2014/main" id="{B538F3DD-6BBE-4694-B99A-04CCFB0D9AC2}"/>
              </a:ext>
            </a:extLst>
          </p:cNvPr>
          <p:cNvSpPr>
            <a:spLocks noGrp="1"/>
          </p:cNvSpPr>
          <p:nvPr>
            <p:ph idx="1"/>
          </p:nvPr>
        </p:nvSpPr>
        <p:spPr>
          <a:xfrm>
            <a:off x="677332" y="755374"/>
            <a:ext cx="9990667" cy="5698436"/>
          </a:xfrm>
        </p:spPr>
        <p:txBody>
          <a:bodyPr>
            <a:normAutofit/>
          </a:bodyPr>
          <a:lstStyle/>
          <a:p>
            <a:r>
              <a:rPr lang="en-US" dirty="0">
                <a:latin typeface="Arial" panose="020B0604020202020204" pitchFamily="34" charset="0"/>
                <a:cs typeface="Arial" panose="020B0604020202020204" pitchFamily="34" charset="0"/>
              </a:rPr>
              <a:t>This point onwards the windows have two main buttons “Add New” and “View”.</a:t>
            </a:r>
          </a:p>
          <a:p>
            <a:r>
              <a:rPr lang="en-US" dirty="0">
                <a:latin typeface="Arial" panose="020B0604020202020204" pitchFamily="34" charset="0"/>
                <a:cs typeface="Arial" panose="020B0604020202020204" pitchFamily="34" charset="0"/>
              </a:rPr>
              <a:t> “Add New” button can be used to add new records and “View” is used to view already existing records.</a:t>
            </a:r>
          </a:p>
          <a:p>
            <a:r>
              <a:rPr lang="en-US" dirty="0">
                <a:latin typeface="Arial" panose="020B0604020202020204" pitchFamily="34" charset="0"/>
                <a:cs typeface="Arial" panose="020B0604020202020204" pitchFamily="34" charset="0"/>
              </a:rPr>
              <a:t>Add New window has two main buttons,</a:t>
            </a:r>
          </a:p>
          <a:p>
            <a:pPr marL="0" indent="0">
              <a:buNone/>
            </a:pPr>
            <a:r>
              <a:rPr lang="en-US" dirty="0">
                <a:latin typeface="Arial" panose="020B0604020202020204" pitchFamily="34" charset="0"/>
                <a:cs typeface="Arial" panose="020B0604020202020204" pitchFamily="34" charset="0"/>
              </a:rPr>
              <a:t>           Clear – Clear values in the textboxes</a:t>
            </a:r>
          </a:p>
          <a:p>
            <a:pPr marL="0" indent="0">
              <a:buNone/>
            </a:pPr>
            <a:r>
              <a:rPr lang="en-US" dirty="0">
                <a:latin typeface="Arial" panose="020B0604020202020204" pitchFamily="34" charset="0"/>
                <a:cs typeface="Arial" panose="020B0604020202020204" pitchFamily="34" charset="0"/>
              </a:rPr>
              <a:t>           Save  - Save new records</a:t>
            </a:r>
          </a:p>
          <a:p>
            <a:r>
              <a:rPr lang="en-US" dirty="0">
                <a:latin typeface="Arial" panose="020B0604020202020204" pitchFamily="34" charset="0"/>
                <a:cs typeface="Arial" panose="020B0604020202020204" pitchFamily="34" charset="0"/>
              </a:rPr>
              <a:t>View window has four main buttons,</a:t>
            </a:r>
          </a:p>
          <a:p>
            <a:pPr marL="0" indent="0">
              <a:buNone/>
            </a:pPr>
            <a:r>
              <a:rPr lang="en-US" dirty="0">
                <a:latin typeface="Arial" panose="020B0604020202020204" pitchFamily="34" charset="0"/>
                <a:cs typeface="Arial" panose="020B0604020202020204" pitchFamily="34" charset="0"/>
              </a:rPr>
              <a:t>           Select – Select specific records</a:t>
            </a:r>
          </a:p>
          <a:p>
            <a:pPr marL="0" indent="0">
              <a:buNone/>
            </a:pPr>
            <a:r>
              <a:rPr lang="en-US" dirty="0">
                <a:latin typeface="Arial" panose="020B0604020202020204" pitchFamily="34" charset="0"/>
                <a:cs typeface="Arial" panose="020B0604020202020204" pitchFamily="34" charset="0"/>
              </a:rPr>
              <a:t>           Delete – delete records</a:t>
            </a:r>
          </a:p>
          <a:p>
            <a:pPr marL="0" indent="0">
              <a:buNone/>
            </a:pPr>
            <a:r>
              <a:rPr lang="en-US" dirty="0">
                <a:latin typeface="Arial" panose="020B0604020202020204" pitchFamily="34" charset="0"/>
                <a:cs typeface="Arial" panose="020B0604020202020204" pitchFamily="34" charset="0"/>
              </a:rPr>
              <a:t>           Update – update records</a:t>
            </a:r>
          </a:p>
          <a:p>
            <a:pPr marL="0" indent="0">
              <a:buNone/>
            </a:pPr>
            <a:r>
              <a:rPr lang="en-US" dirty="0">
                <a:latin typeface="Arial" panose="020B0604020202020204" pitchFamily="34" charset="0"/>
                <a:cs typeface="Arial" panose="020B0604020202020204" pitchFamily="34" charset="0"/>
              </a:rPr>
              <a:t>           Clear    - clear the values in the textbox</a:t>
            </a:r>
          </a:p>
          <a:p>
            <a:r>
              <a:rPr lang="en-US" dirty="0">
                <a:latin typeface="Arial" panose="020B0604020202020204" pitchFamily="34" charset="0"/>
                <a:cs typeface="Arial" panose="020B0604020202020204" pitchFamily="34" charset="0"/>
              </a:rPr>
              <a:t>Clicking the home shaped button on the top right corner will take you back to the home page.</a:t>
            </a:r>
          </a:p>
          <a:p>
            <a:r>
              <a:rPr lang="en-US" dirty="0">
                <a:latin typeface="Arial" panose="020B0604020202020204" pitchFamily="34" charset="0"/>
                <a:cs typeface="Arial" panose="020B0604020202020204" pitchFamily="34" charset="0"/>
              </a:rPr>
              <a:t>By clicking the back arrow next to home button will take to you to the previous page.(Only in reservations, hire rates, rental rates and payments windows)</a:t>
            </a:r>
          </a:p>
          <a:p>
            <a:endParaRPr lang="en-US"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8693304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3000"/>
                                        <p:tgtEl>
                                          <p:spTgt spid="2"/>
                                        </p:tgtEl>
                                      </p:cBhvr>
                                    </p:animEffect>
                                    <p:anim calcmode="lin" valueType="num">
                                      <p:cBhvr>
                                        <p:cTn id="8" dur="3000" fill="hold"/>
                                        <p:tgtEl>
                                          <p:spTgt spid="2"/>
                                        </p:tgtEl>
                                        <p:attrNameLst>
                                          <p:attrName>ppt_x</p:attrName>
                                        </p:attrNameLst>
                                      </p:cBhvr>
                                      <p:tavLst>
                                        <p:tav tm="0">
                                          <p:val>
                                            <p:strVal val="#ppt_x"/>
                                          </p:val>
                                        </p:tav>
                                        <p:tav tm="100000">
                                          <p:val>
                                            <p:strVal val="#ppt_x"/>
                                          </p:val>
                                        </p:tav>
                                      </p:tavLst>
                                    </p:anim>
                                    <p:anim calcmode="lin" valueType="num">
                                      <p:cBhvr>
                                        <p:cTn id="9" dur="3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3000"/>
                            </p:stCondLst>
                            <p:childTnLst>
                              <p:par>
                                <p:cTn id="11" presetID="10"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3000"/>
                                        <p:tgtEl>
                                          <p:spTgt spid="3">
                                            <p:txEl>
                                              <p:pRg st="0" end="0"/>
                                            </p:txEl>
                                          </p:spTgt>
                                        </p:tgtEl>
                                      </p:cBhvr>
                                    </p:animEffect>
                                  </p:childTnLst>
                                </p:cTn>
                              </p:par>
                            </p:childTnLst>
                          </p:cTn>
                        </p:par>
                        <p:par>
                          <p:cTn id="14" fill="hold">
                            <p:stCondLst>
                              <p:cond delay="6000"/>
                            </p:stCondLst>
                            <p:childTnLst>
                              <p:par>
                                <p:cTn id="15" presetID="10" presetClass="entr" presetSubtype="0"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3000"/>
                                        <p:tgtEl>
                                          <p:spTgt spid="3">
                                            <p:txEl>
                                              <p:pRg st="1" end="1"/>
                                            </p:txEl>
                                          </p:spTgt>
                                        </p:tgtEl>
                                      </p:cBhvr>
                                    </p:animEffect>
                                  </p:childTnLst>
                                </p:cTn>
                              </p:par>
                            </p:childTnLst>
                          </p:cTn>
                        </p:par>
                        <p:par>
                          <p:cTn id="18" fill="hold">
                            <p:stCondLst>
                              <p:cond delay="9000"/>
                            </p:stCondLst>
                            <p:childTnLst>
                              <p:par>
                                <p:cTn id="19" presetID="10" presetClass="entr" presetSubtype="0" fill="hold" grpId="0" nodeType="after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3000"/>
                                        <p:tgtEl>
                                          <p:spTgt spid="3">
                                            <p:txEl>
                                              <p:pRg st="2" end="2"/>
                                            </p:txEl>
                                          </p:spTgt>
                                        </p:tgtEl>
                                      </p:cBhvr>
                                    </p:animEffect>
                                  </p:childTnLst>
                                </p:cTn>
                              </p:par>
                            </p:childTnLst>
                          </p:cTn>
                        </p:par>
                        <p:par>
                          <p:cTn id="22" fill="hold">
                            <p:stCondLst>
                              <p:cond delay="12000"/>
                            </p:stCondLst>
                            <p:childTnLst>
                              <p:par>
                                <p:cTn id="23" presetID="10" presetClass="entr" presetSubtype="0"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3000"/>
                                        <p:tgtEl>
                                          <p:spTgt spid="3">
                                            <p:txEl>
                                              <p:pRg st="3" end="3"/>
                                            </p:txEl>
                                          </p:spTgt>
                                        </p:tgtEl>
                                      </p:cBhvr>
                                    </p:animEffect>
                                  </p:childTnLst>
                                </p:cTn>
                              </p:par>
                            </p:childTnLst>
                          </p:cTn>
                        </p:par>
                        <p:par>
                          <p:cTn id="26" fill="hold">
                            <p:stCondLst>
                              <p:cond delay="15000"/>
                            </p:stCondLst>
                            <p:childTnLst>
                              <p:par>
                                <p:cTn id="27" presetID="10" presetClass="entr" presetSubtype="0" fill="hold" grpId="0" nodeType="after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3000"/>
                                        <p:tgtEl>
                                          <p:spTgt spid="3">
                                            <p:txEl>
                                              <p:pRg st="4" end="4"/>
                                            </p:txEl>
                                          </p:spTgt>
                                        </p:tgtEl>
                                      </p:cBhvr>
                                    </p:animEffect>
                                  </p:childTnLst>
                                </p:cTn>
                              </p:par>
                            </p:childTnLst>
                          </p:cTn>
                        </p:par>
                        <p:par>
                          <p:cTn id="30" fill="hold">
                            <p:stCondLst>
                              <p:cond delay="18000"/>
                            </p:stCondLst>
                            <p:childTnLst>
                              <p:par>
                                <p:cTn id="31" presetID="10" presetClass="entr" presetSubtype="0" fill="hold" grpId="0" nodeType="after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3000"/>
                                        <p:tgtEl>
                                          <p:spTgt spid="3">
                                            <p:txEl>
                                              <p:pRg st="5" end="5"/>
                                            </p:txEl>
                                          </p:spTgt>
                                        </p:tgtEl>
                                      </p:cBhvr>
                                    </p:animEffect>
                                  </p:childTnLst>
                                </p:cTn>
                              </p:par>
                            </p:childTnLst>
                          </p:cTn>
                        </p:par>
                        <p:par>
                          <p:cTn id="34" fill="hold">
                            <p:stCondLst>
                              <p:cond delay="21000"/>
                            </p:stCondLst>
                            <p:childTnLst>
                              <p:par>
                                <p:cTn id="35" presetID="10" presetClass="entr" presetSubtype="0" fill="hold" grpId="0" nodeType="after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3000"/>
                                        <p:tgtEl>
                                          <p:spTgt spid="3">
                                            <p:txEl>
                                              <p:pRg st="6" end="6"/>
                                            </p:txEl>
                                          </p:spTgt>
                                        </p:tgtEl>
                                      </p:cBhvr>
                                    </p:animEffect>
                                  </p:childTnLst>
                                </p:cTn>
                              </p:par>
                            </p:childTnLst>
                          </p:cTn>
                        </p:par>
                        <p:par>
                          <p:cTn id="38" fill="hold">
                            <p:stCondLst>
                              <p:cond delay="24000"/>
                            </p:stCondLst>
                            <p:childTnLst>
                              <p:par>
                                <p:cTn id="39" presetID="10" presetClass="entr" presetSubtype="0" fill="hold" grpId="0" nodeType="after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fade">
                                      <p:cBhvr>
                                        <p:cTn id="41" dur="3000"/>
                                        <p:tgtEl>
                                          <p:spTgt spid="3">
                                            <p:txEl>
                                              <p:pRg st="7" end="7"/>
                                            </p:txEl>
                                          </p:spTgt>
                                        </p:tgtEl>
                                      </p:cBhvr>
                                    </p:animEffect>
                                  </p:childTnLst>
                                </p:cTn>
                              </p:par>
                            </p:childTnLst>
                          </p:cTn>
                        </p:par>
                        <p:par>
                          <p:cTn id="42" fill="hold">
                            <p:stCondLst>
                              <p:cond delay="27000"/>
                            </p:stCondLst>
                            <p:childTnLst>
                              <p:par>
                                <p:cTn id="43" presetID="10" presetClass="entr" presetSubtype="0" fill="hold" grpId="0" nodeType="after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fade">
                                      <p:cBhvr>
                                        <p:cTn id="45" dur="3000"/>
                                        <p:tgtEl>
                                          <p:spTgt spid="3">
                                            <p:txEl>
                                              <p:pRg st="8" end="8"/>
                                            </p:txEl>
                                          </p:spTgt>
                                        </p:tgtEl>
                                      </p:cBhvr>
                                    </p:animEffect>
                                  </p:childTnLst>
                                </p:cTn>
                              </p:par>
                            </p:childTnLst>
                          </p:cTn>
                        </p:par>
                        <p:par>
                          <p:cTn id="46" fill="hold">
                            <p:stCondLst>
                              <p:cond delay="30000"/>
                            </p:stCondLst>
                            <p:childTnLst>
                              <p:par>
                                <p:cTn id="47" presetID="10" presetClass="entr" presetSubtype="0" fill="hold" grpId="0" nodeType="after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Effect transition="in" filter="fade">
                                      <p:cBhvr>
                                        <p:cTn id="49" dur="3000"/>
                                        <p:tgtEl>
                                          <p:spTgt spid="3">
                                            <p:txEl>
                                              <p:pRg st="9" end="9"/>
                                            </p:txEl>
                                          </p:spTgt>
                                        </p:tgtEl>
                                      </p:cBhvr>
                                    </p:animEffect>
                                  </p:childTnLst>
                                </p:cTn>
                              </p:par>
                            </p:childTnLst>
                          </p:cTn>
                        </p:par>
                        <p:par>
                          <p:cTn id="50" fill="hold">
                            <p:stCondLst>
                              <p:cond delay="33000"/>
                            </p:stCondLst>
                            <p:childTnLst>
                              <p:par>
                                <p:cTn id="51" presetID="10" presetClass="entr" presetSubtype="0" fill="hold" grpId="0" nodeType="after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Effect transition="in" filter="fade">
                                      <p:cBhvr>
                                        <p:cTn id="53" dur="3000"/>
                                        <p:tgtEl>
                                          <p:spTgt spid="3">
                                            <p:txEl>
                                              <p:pRg st="10" end="10"/>
                                            </p:txEl>
                                          </p:spTgt>
                                        </p:tgtEl>
                                      </p:cBhvr>
                                    </p:animEffect>
                                  </p:childTnLst>
                                </p:cTn>
                              </p:par>
                            </p:childTnLst>
                          </p:cTn>
                        </p:par>
                        <p:par>
                          <p:cTn id="54" fill="hold">
                            <p:stCondLst>
                              <p:cond delay="36000"/>
                            </p:stCondLst>
                            <p:childTnLst>
                              <p:par>
                                <p:cTn id="55" presetID="10" presetClass="entr" presetSubtype="0" fill="hold" grpId="0" nodeType="after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fade">
                                      <p:cBhvr>
                                        <p:cTn id="57" dur="30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22" r="547"/>
          <a:stretch/>
        </p:blipFill>
        <p:spPr>
          <a:xfrm>
            <a:off x="669152" y="1627853"/>
            <a:ext cx="8676631" cy="4572000"/>
          </a:xfrm>
          <a:prstGeom prst="rect">
            <a:avLst/>
          </a:prstGeom>
        </p:spPr>
      </p:pic>
      <p:sp>
        <p:nvSpPr>
          <p:cNvPr id="4" name="TextBox 3">
            <a:extLst>
              <a:ext uri="{FF2B5EF4-FFF2-40B4-BE49-F238E27FC236}">
                <a16:creationId xmlns:a16="http://schemas.microsoft.com/office/drawing/2014/main" id="{A007F247-E6BB-4937-870A-8EA4ADF2383D}"/>
              </a:ext>
            </a:extLst>
          </p:cNvPr>
          <p:cNvSpPr txBox="1"/>
          <p:nvPr/>
        </p:nvSpPr>
        <p:spPr>
          <a:xfrm>
            <a:off x="2146300" y="187165"/>
            <a:ext cx="4347266" cy="584775"/>
          </a:xfrm>
          <a:prstGeom prst="rect">
            <a:avLst/>
          </a:prstGeom>
          <a:noFill/>
        </p:spPr>
        <p:txBody>
          <a:bodyPr wrap="square" rtlCol="0">
            <a:spAutoFit/>
          </a:bodyPr>
          <a:lstStyle/>
          <a:p>
            <a:r>
              <a:rPr lang="en-US" sz="3200" dirty="0">
                <a:solidFill>
                  <a:schemeClr val="tx2">
                    <a:lumMod val="60000"/>
                    <a:lumOff val="40000"/>
                  </a:schemeClr>
                </a:solidFill>
                <a:latin typeface="Century Gothic" panose="020B0502020202020204" pitchFamily="34" charset="0"/>
                <a:cs typeface="Arial" panose="020B0604020202020204" pitchFamily="34" charset="0"/>
              </a:rPr>
              <a:t>Reservations Window </a:t>
            </a:r>
          </a:p>
        </p:txBody>
      </p:sp>
      <p:sp>
        <p:nvSpPr>
          <p:cNvPr id="5" name="Content Placeholder 2">
            <a:extLst>
              <a:ext uri="{FF2B5EF4-FFF2-40B4-BE49-F238E27FC236}">
                <a16:creationId xmlns:a16="http://schemas.microsoft.com/office/drawing/2014/main" id="{21A95AB6-034B-40A7-9993-B073AD02B0BC}"/>
              </a:ext>
            </a:extLst>
          </p:cNvPr>
          <p:cNvSpPr txBox="1">
            <a:spLocks/>
          </p:cNvSpPr>
          <p:nvPr/>
        </p:nvSpPr>
        <p:spPr>
          <a:xfrm>
            <a:off x="749115" y="842330"/>
            <a:ext cx="8596668" cy="715133"/>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SG" dirty="0">
                <a:solidFill>
                  <a:schemeClr val="tx1"/>
                </a:solidFill>
                <a:latin typeface="Arial" panose="020B0604020202020204" pitchFamily="34" charset="0"/>
                <a:cs typeface="Arial" panose="020B0604020202020204" pitchFamily="34" charset="0"/>
              </a:rPr>
              <a:t>In this window we can view the details of the customers and  add new reservations. Click next to go to the next form and fill the next set of details.</a:t>
            </a:r>
          </a:p>
          <a:p>
            <a:endParaRPr lang="en-US" b="1" dirty="0"/>
          </a:p>
        </p:txBody>
      </p:sp>
    </p:spTree>
    <p:extLst>
      <p:ext uri="{BB962C8B-B14F-4D97-AF65-F5344CB8AC3E}">
        <p14:creationId xmlns:p14="http://schemas.microsoft.com/office/powerpoint/2010/main" val="6196885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3000"/>
                                        <p:tgtEl>
                                          <p:spTgt spid="4"/>
                                        </p:tgtEl>
                                      </p:cBhvr>
                                    </p:animEffect>
                                    <p:anim calcmode="lin" valueType="num">
                                      <p:cBhvr>
                                        <p:cTn id="8" dur="3000" fill="hold"/>
                                        <p:tgtEl>
                                          <p:spTgt spid="4"/>
                                        </p:tgtEl>
                                        <p:attrNameLst>
                                          <p:attrName>ppt_x</p:attrName>
                                        </p:attrNameLst>
                                      </p:cBhvr>
                                      <p:tavLst>
                                        <p:tav tm="0">
                                          <p:val>
                                            <p:strVal val="#ppt_x"/>
                                          </p:val>
                                        </p:tav>
                                        <p:tav tm="100000">
                                          <p:val>
                                            <p:strVal val="#ppt_x"/>
                                          </p:val>
                                        </p:tav>
                                      </p:tavLst>
                                    </p:anim>
                                    <p:anim calcmode="lin" valueType="num">
                                      <p:cBhvr>
                                        <p:cTn id="9" dur="3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3000"/>
                            </p:stCondLst>
                            <p:childTnLst>
                              <p:par>
                                <p:cTn id="11" presetID="10"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3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C2B39B0-A7D7-4EED-B4D7-CA879B24E94C}"/>
              </a:ext>
            </a:extLst>
          </p:cNvPr>
          <p:cNvPicPr>
            <a:picLocks noChangeAspect="1"/>
          </p:cNvPicPr>
          <p:nvPr/>
        </p:nvPicPr>
        <p:blipFill>
          <a:blip r:embed="rId2"/>
          <a:stretch>
            <a:fillRect/>
          </a:stretch>
        </p:blipFill>
        <p:spPr>
          <a:xfrm>
            <a:off x="604761" y="1617590"/>
            <a:ext cx="8751274" cy="4581876"/>
          </a:xfrm>
          <a:prstGeom prst="rect">
            <a:avLst/>
          </a:prstGeom>
        </p:spPr>
      </p:pic>
      <p:sp>
        <p:nvSpPr>
          <p:cNvPr id="5" name="TextBox 4">
            <a:extLst>
              <a:ext uri="{FF2B5EF4-FFF2-40B4-BE49-F238E27FC236}">
                <a16:creationId xmlns:a16="http://schemas.microsoft.com/office/drawing/2014/main" id="{D87A8694-AD84-4B10-A48A-7D6923F1F5A4}"/>
              </a:ext>
            </a:extLst>
          </p:cNvPr>
          <p:cNvSpPr txBox="1"/>
          <p:nvPr/>
        </p:nvSpPr>
        <p:spPr>
          <a:xfrm>
            <a:off x="2260414" y="192304"/>
            <a:ext cx="6061951" cy="584775"/>
          </a:xfrm>
          <a:prstGeom prst="rect">
            <a:avLst/>
          </a:prstGeom>
          <a:noFill/>
        </p:spPr>
        <p:txBody>
          <a:bodyPr wrap="square" rtlCol="0">
            <a:spAutoFit/>
          </a:bodyPr>
          <a:lstStyle/>
          <a:p>
            <a:r>
              <a:rPr lang="en-US" sz="3200" dirty="0">
                <a:solidFill>
                  <a:schemeClr val="tx2">
                    <a:lumMod val="60000"/>
                    <a:lumOff val="40000"/>
                  </a:schemeClr>
                </a:solidFill>
                <a:latin typeface="Century Gothic" panose="020B0502020202020204" pitchFamily="34" charset="0"/>
                <a:cs typeface="Arial" panose="020B0604020202020204" pitchFamily="34" charset="0"/>
              </a:rPr>
              <a:t>View details of the customers  </a:t>
            </a:r>
          </a:p>
        </p:txBody>
      </p:sp>
      <p:sp>
        <p:nvSpPr>
          <p:cNvPr id="4" name="Content Placeholder 2">
            <a:extLst>
              <a:ext uri="{FF2B5EF4-FFF2-40B4-BE49-F238E27FC236}">
                <a16:creationId xmlns:a16="http://schemas.microsoft.com/office/drawing/2014/main" id="{965BC8F4-85B2-4D64-B189-92426BC57954}"/>
              </a:ext>
            </a:extLst>
          </p:cNvPr>
          <p:cNvSpPr txBox="1">
            <a:spLocks/>
          </p:cNvSpPr>
          <p:nvPr/>
        </p:nvSpPr>
        <p:spPr>
          <a:xfrm>
            <a:off x="604761" y="777079"/>
            <a:ext cx="8552491" cy="654979"/>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SG" dirty="0">
                <a:latin typeface="Arial" panose="020B0604020202020204" pitchFamily="34" charset="0"/>
                <a:cs typeface="Arial" panose="020B0604020202020204" pitchFamily="34" charset="0"/>
              </a:rPr>
              <a:t>In this view window there are update, delete select options to delete, update already existing records of the database.</a:t>
            </a:r>
          </a:p>
          <a:p>
            <a:endParaRPr lang="en-SG" dirty="0">
              <a:latin typeface="Arial" panose="020B0604020202020204" pitchFamily="34" charset="0"/>
              <a:cs typeface="Arial" panose="020B0604020202020204" pitchFamily="34" charset="0"/>
            </a:endParaRPr>
          </a:p>
          <a:p>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1939599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3000"/>
                                        <p:tgtEl>
                                          <p:spTgt spid="5"/>
                                        </p:tgtEl>
                                      </p:cBhvr>
                                    </p:animEffect>
                                    <p:anim calcmode="lin" valueType="num">
                                      <p:cBhvr>
                                        <p:cTn id="8" dur="3000" fill="hold"/>
                                        <p:tgtEl>
                                          <p:spTgt spid="5"/>
                                        </p:tgtEl>
                                        <p:attrNameLst>
                                          <p:attrName>ppt_x</p:attrName>
                                        </p:attrNameLst>
                                      </p:cBhvr>
                                      <p:tavLst>
                                        <p:tav tm="0">
                                          <p:val>
                                            <p:strVal val="#ppt_x"/>
                                          </p:val>
                                        </p:tav>
                                        <p:tav tm="100000">
                                          <p:val>
                                            <p:strVal val="#ppt_x"/>
                                          </p:val>
                                        </p:tav>
                                      </p:tavLst>
                                    </p:anim>
                                    <p:anim calcmode="lin" valueType="num">
                                      <p:cBhvr>
                                        <p:cTn id="9" dur="3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3000"/>
                            </p:stCondLst>
                            <p:childTnLst>
                              <p:par>
                                <p:cTn id="11" presetID="10"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3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525" t="2135"/>
          <a:stretch/>
        </p:blipFill>
        <p:spPr>
          <a:xfrm>
            <a:off x="622221" y="1683026"/>
            <a:ext cx="8693997" cy="4505739"/>
          </a:xfrm>
          <a:prstGeom prst="rect">
            <a:avLst/>
          </a:prstGeom>
        </p:spPr>
      </p:pic>
      <p:sp>
        <p:nvSpPr>
          <p:cNvPr id="4" name="TextBox 3">
            <a:extLst>
              <a:ext uri="{FF2B5EF4-FFF2-40B4-BE49-F238E27FC236}">
                <a16:creationId xmlns:a16="http://schemas.microsoft.com/office/drawing/2014/main" id="{CB5E9C06-3A2B-4E8F-9611-0B74E8F737B2}"/>
              </a:ext>
            </a:extLst>
          </p:cNvPr>
          <p:cNvSpPr txBox="1"/>
          <p:nvPr/>
        </p:nvSpPr>
        <p:spPr>
          <a:xfrm>
            <a:off x="1402367" y="147741"/>
            <a:ext cx="8102785" cy="584775"/>
          </a:xfrm>
          <a:prstGeom prst="rect">
            <a:avLst/>
          </a:prstGeom>
          <a:noFill/>
        </p:spPr>
        <p:txBody>
          <a:bodyPr wrap="square" rtlCol="0">
            <a:spAutoFit/>
          </a:bodyPr>
          <a:lstStyle/>
          <a:p>
            <a:r>
              <a:rPr lang="en-US" sz="3200" dirty="0">
                <a:solidFill>
                  <a:schemeClr val="tx2">
                    <a:lumMod val="60000"/>
                    <a:lumOff val="40000"/>
                  </a:schemeClr>
                </a:solidFill>
                <a:latin typeface="Century Gothic" panose="020B0502020202020204" pitchFamily="34" charset="0"/>
                <a:cs typeface="Arial" panose="020B0604020202020204" pitchFamily="34" charset="0"/>
              </a:rPr>
              <a:t>  Select tour type to add new rates </a:t>
            </a:r>
          </a:p>
        </p:txBody>
      </p:sp>
    </p:spTree>
    <p:extLst>
      <p:ext uri="{BB962C8B-B14F-4D97-AF65-F5344CB8AC3E}">
        <p14:creationId xmlns:p14="http://schemas.microsoft.com/office/powerpoint/2010/main" val="1621519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66302" y="1646541"/>
            <a:ext cx="8651892" cy="4568729"/>
          </a:xfrm>
          <a:prstGeom prst="rect">
            <a:avLst/>
          </a:prstGeom>
        </p:spPr>
      </p:pic>
      <p:sp>
        <p:nvSpPr>
          <p:cNvPr id="3" name="TextBox 2"/>
          <p:cNvSpPr txBox="1"/>
          <p:nvPr/>
        </p:nvSpPr>
        <p:spPr>
          <a:xfrm>
            <a:off x="2406032" y="248667"/>
            <a:ext cx="4511603" cy="584775"/>
          </a:xfrm>
          <a:prstGeom prst="rect">
            <a:avLst/>
          </a:prstGeom>
          <a:noFill/>
        </p:spPr>
        <p:txBody>
          <a:bodyPr wrap="square" rtlCol="0">
            <a:spAutoFit/>
          </a:bodyPr>
          <a:lstStyle/>
          <a:p>
            <a:r>
              <a:rPr lang="en-US" sz="3200" dirty="0">
                <a:solidFill>
                  <a:schemeClr val="tx2">
                    <a:lumMod val="60000"/>
                    <a:lumOff val="40000"/>
                  </a:schemeClr>
                </a:solidFill>
                <a:latin typeface="Century Gothic" panose="020B0502020202020204" pitchFamily="34" charset="0"/>
                <a:cs typeface="Arial" panose="020B0604020202020204" pitchFamily="34" charset="0"/>
              </a:rPr>
              <a:t>To add new hire rates</a:t>
            </a:r>
            <a:endParaRPr lang="en-US" sz="3200" b="1" u="sng" dirty="0">
              <a:solidFill>
                <a:schemeClr val="tx2">
                  <a:lumMod val="60000"/>
                  <a:lumOff val="40000"/>
                </a:schemeClr>
              </a:solidFill>
              <a:latin typeface="Century Gothic" panose="020B0502020202020204" pitchFamily="34" charset="0"/>
              <a:cs typeface="AngsanaUPC" panose="02020603050405020304" pitchFamily="18" charset="-34"/>
            </a:endParaRPr>
          </a:p>
        </p:txBody>
      </p:sp>
    </p:spTree>
    <p:extLst>
      <p:ext uri="{BB962C8B-B14F-4D97-AF65-F5344CB8AC3E}">
        <p14:creationId xmlns:p14="http://schemas.microsoft.com/office/powerpoint/2010/main" val="30512122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271</TotalTime>
  <Words>493</Words>
  <Application>Microsoft Office PowerPoint</Application>
  <PresentationFormat>Widescreen</PresentationFormat>
  <Paragraphs>45</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Aldhabi</vt:lpstr>
      <vt:lpstr>AngsanaUPC</vt:lpstr>
      <vt:lpstr>Arial</vt:lpstr>
      <vt:lpstr>Century Gothic</vt:lpstr>
      <vt:lpstr>Segoe Script</vt:lpstr>
      <vt:lpstr>Trebuchet MS</vt:lpstr>
      <vt:lpstr>Wingdings 3</vt:lpstr>
      <vt:lpstr>Facet</vt:lpstr>
      <vt:lpstr>AYUBO DRIVE</vt:lpstr>
      <vt:lpstr>Ayubo Drive</vt:lpstr>
      <vt:lpstr>PowerPoint Presentation</vt:lpstr>
      <vt:lpstr>PowerPoint Presentation</vt:lpstr>
      <vt:lpstr>Detail Adding Windows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Himasha Minoli</cp:lastModifiedBy>
  <cp:revision>43</cp:revision>
  <dcterms:created xsi:type="dcterms:W3CDTF">2019-04-07T17:53:45Z</dcterms:created>
  <dcterms:modified xsi:type="dcterms:W3CDTF">2019-04-12T05:38:16Z</dcterms:modified>
</cp:coreProperties>
</file>