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4660"/>
  </p:normalViewPr>
  <p:slideViewPr>
    <p:cSldViewPr snapToGrid="0">
      <p:cViewPr>
        <p:scale>
          <a:sx n="60" d="100"/>
          <a:sy n="60" d="100"/>
        </p:scale>
        <p:origin x="13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8E554853-52C5-4DDA-9475-4C53164D401B}" type="datetimeFigureOut">
              <a:rPr lang="en-US" smtClean="0"/>
              <a:t>16-Nov-19</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13420493-5302-492A-A68B-CD4679822D9B}"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57937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54853-52C5-4DDA-9475-4C53164D401B}" type="datetimeFigureOut">
              <a:rPr lang="en-US" smtClean="0"/>
              <a:t>16-Nov-19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20493-5302-492A-A68B-CD4679822D9B}" type="slidenum">
              <a:rPr lang="en-US" smtClean="0"/>
              <a:t>‹#›</a:t>
            </a:fld>
            <a:endParaRPr lang="en-US"/>
          </a:p>
        </p:txBody>
      </p:sp>
    </p:spTree>
    <p:extLst>
      <p:ext uri="{BB962C8B-B14F-4D97-AF65-F5344CB8AC3E}">
        <p14:creationId xmlns:p14="http://schemas.microsoft.com/office/powerpoint/2010/main" val="652811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8E554853-52C5-4DDA-9475-4C53164D401B}" type="datetimeFigureOut">
              <a:rPr lang="en-US" smtClean="0"/>
              <a:t>16-Nov-19</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13420493-5302-492A-A68B-CD4679822D9B}"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817587"/>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54853-52C5-4DDA-9475-4C53164D401B}" type="datetimeFigureOut">
              <a:rPr lang="en-US" smtClean="0"/>
              <a:t>16-Nov-19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420493-5302-492A-A68B-CD4679822D9B}" type="slidenum">
              <a:rPr lang="en-US" smtClean="0"/>
              <a:t>‹#›</a:t>
            </a:fld>
            <a:endParaRPr lang="en-US"/>
          </a:p>
        </p:txBody>
      </p:sp>
    </p:spTree>
    <p:extLst>
      <p:ext uri="{BB962C8B-B14F-4D97-AF65-F5344CB8AC3E}">
        <p14:creationId xmlns:p14="http://schemas.microsoft.com/office/powerpoint/2010/main" val="3403773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8E554853-52C5-4DDA-9475-4C53164D401B}" type="datetimeFigureOut">
              <a:rPr lang="en-US" smtClean="0"/>
              <a:t>16-Nov-19</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420493-5302-492A-A68B-CD4679822D9B}"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953705"/>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554853-52C5-4DDA-9475-4C53164D401B}" type="datetimeFigureOut">
              <a:rPr lang="en-US" smtClean="0"/>
              <a:t>16-Nov-19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20493-5302-492A-A68B-CD4679822D9B}" type="slidenum">
              <a:rPr lang="en-US" smtClean="0"/>
              <a:t>‹#›</a:t>
            </a:fld>
            <a:endParaRPr lang="en-US"/>
          </a:p>
        </p:txBody>
      </p:sp>
    </p:spTree>
    <p:extLst>
      <p:ext uri="{BB962C8B-B14F-4D97-AF65-F5344CB8AC3E}">
        <p14:creationId xmlns:p14="http://schemas.microsoft.com/office/powerpoint/2010/main" val="380737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554853-52C5-4DDA-9475-4C53164D401B}" type="datetimeFigureOut">
              <a:rPr lang="en-US" smtClean="0"/>
              <a:t>16-Nov-19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420493-5302-492A-A68B-CD4679822D9B}" type="slidenum">
              <a:rPr lang="en-US" smtClean="0"/>
              <a:t>‹#›</a:t>
            </a:fld>
            <a:endParaRPr lang="en-US"/>
          </a:p>
        </p:txBody>
      </p:sp>
    </p:spTree>
    <p:extLst>
      <p:ext uri="{BB962C8B-B14F-4D97-AF65-F5344CB8AC3E}">
        <p14:creationId xmlns:p14="http://schemas.microsoft.com/office/powerpoint/2010/main" val="3200890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554853-52C5-4DDA-9475-4C53164D401B}" type="datetimeFigureOut">
              <a:rPr lang="en-US" smtClean="0"/>
              <a:t>16-Nov-19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420493-5302-492A-A68B-CD4679822D9B}" type="slidenum">
              <a:rPr lang="en-US" smtClean="0"/>
              <a:t>‹#›</a:t>
            </a:fld>
            <a:endParaRPr lang="en-US"/>
          </a:p>
        </p:txBody>
      </p:sp>
    </p:spTree>
    <p:extLst>
      <p:ext uri="{BB962C8B-B14F-4D97-AF65-F5344CB8AC3E}">
        <p14:creationId xmlns:p14="http://schemas.microsoft.com/office/powerpoint/2010/main" val="1507878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54853-52C5-4DDA-9475-4C53164D401B}" type="datetimeFigureOut">
              <a:rPr lang="en-US" smtClean="0"/>
              <a:t>16-Nov-19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420493-5302-492A-A68B-CD4679822D9B}" type="slidenum">
              <a:rPr lang="en-US" smtClean="0"/>
              <a:t>‹#›</a:t>
            </a:fld>
            <a:endParaRPr lang="en-US"/>
          </a:p>
        </p:txBody>
      </p:sp>
    </p:spTree>
    <p:extLst>
      <p:ext uri="{BB962C8B-B14F-4D97-AF65-F5344CB8AC3E}">
        <p14:creationId xmlns:p14="http://schemas.microsoft.com/office/powerpoint/2010/main" val="2463725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554853-52C5-4DDA-9475-4C53164D401B}" type="datetimeFigureOut">
              <a:rPr lang="en-US" smtClean="0"/>
              <a:t>16-Nov-19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420493-5302-492A-A68B-CD4679822D9B}" type="slidenum">
              <a:rPr lang="en-US" smtClean="0"/>
              <a:t>‹#›</a:t>
            </a:fld>
            <a:endParaRPr lang="en-US"/>
          </a:p>
        </p:txBody>
      </p:sp>
    </p:spTree>
    <p:extLst>
      <p:ext uri="{BB962C8B-B14F-4D97-AF65-F5344CB8AC3E}">
        <p14:creationId xmlns:p14="http://schemas.microsoft.com/office/powerpoint/2010/main" val="31779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554853-52C5-4DDA-9475-4C53164D401B}" type="datetimeFigureOut">
              <a:rPr lang="en-US" smtClean="0"/>
              <a:t>16-Nov-19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420493-5302-492A-A68B-CD4679822D9B}" type="slidenum">
              <a:rPr lang="en-US" smtClean="0"/>
              <a:t>‹#›</a:t>
            </a:fld>
            <a:endParaRPr lang="en-US"/>
          </a:p>
        </p:txBody>
      </p:sp>
    </p:spTree>
    <p:extLst>
      <p:ext uri="{BB962C8B-B14F-4D97-AF65-F5344CB8AC3E}">
        <p14:creationId xmlns:p14="http://schemas.microsoft.com/office/powerpoint/2010/main" val="739495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8E554853-52C5-4DDA-9475-4C53164D401B}" type="datetimeFigureOut">
              <a:rPr lang="en-US" smtClean="0"/>
              <a:t>16-Nov-19</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420493-5302-492A-A68B-CD4679822D9B}"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82013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28CEC-F818-4B74-8AC5-71DCD050F343}"/>
              </a:ext>
            </a:extLst>
          </p:cNvPr>
          <p:cNvSpPr>
            <a:spLocks noGrp="1"/>
          </p:cNvSpPr>
          <p:nvPr>
            <p:ph type="ctrTitle"/>
          </p:nvPr>
        </p:nvSpPr>
        <p:spPr>
          <a:xfrm>
            <a:off x="1088912" y="1143294"/>
            <a:ext cx="10360965" cy="2129994"/>
          </a:xfrm>
        </p:spPr>
        <p:txBody>
          <a:bodyPr>
            <a:normAutofit fontScale="90000"/>
          </a:bodyPr>
          <a:lstStyle/>
          <a:p>
            <a:pPr algn="ctr">
              <a:lnSpc>
                <a:spcPct val="100000"/>
              </a:lnSpc>
            </a:pPr>
            <a:r>
              <a:rPr lang="en-US" sz="4000" b="1" u="sng" dirty="0">
                <a:solidFill>
                  <a:schemeClr val="accent1">
                    <a:lumMod val="40000"/>
                    <a:lumOff val="60000"/>
                  </a:schemeClr>
                </a:solidFill>
              </a:rPr>
              <a:t>Chapter:</a:t>
            </a:r>
            <a:r>
              <a:rPr lang="en-US" sz="4000" b="1" dirty="0">
                <a:solidFill>
                  <a:schemeClr val="accent1">
                    <a:lumMod val="40000"/>
                    <a:lumOff val="60000"/>
                  </a:schemeClr>
                </a:solidFill>
              </a:rPr>
              <a:t> </a:t>
            </a:r>
            <a:br>
              <a:rPr lang="en-US" sz="4000" b="1" dirty="0">
                <a:solidFill>
                  <a:schemeClr val="tx1">
                    <a:lumMod val="95000"/>
                  </a:schemeClr>
                </a:solidFill>
              </a:rPr>
            </a:br>
            <a:r>
              <a:rPr lang="en-US" sz="4000" dirty="0">
                <a:solidFill>
                  <a:schemeClr val="tx1">
                    <a:lumMod val="95000"/>
                  </a:schemeClr>
                </a:solidFill>
              </a:rPr>
              <a:t>Microwave Radio Communications and System Gain</a:t>
            </a:r>
            <a:br>
              <a:rPr lang="en-US" sz="4000" dirty="0">
                <a:solidFill>
                  <a:schemeClr val="tx1">
                    <a:lumMod val="95000"/>
                  </a:schemeClr>
                </a:solidFill>
              </a:rPr>
            </a:br>
            <a:endParaRPr lang="en-US" sz="4000" dirty="0">
              <a:solidFill>
                <a:schemeClr val="tx1">
                  <a:lumMod val="95000"/>
                </a:schemeClr>
              </a:solidFill>
            </a:endParaRPr>
          </a:p>
        </p:txBody>
      </p:sp>
      <p:sp>
        <p:nvSpPr>
          <p:cNvPr id="3" name="Subtitle 2">
            <a:extLst>
              <a:ext uri="{FF2B5EF4-FFF2-40B4-BE49-F238E27FC236}">
                <a16:creationId xmlns:a16="http://schemas.microsoft.com/office/drawing/2014/main" id="{2EF7AFC1-CB4D-413D-B2FD-F3C1B90024DF}"/>
              </a:ext>
            </a:extLst>
          </p:cNvPr>
          <p:cNvSpPr>
            <a:spLocks noGrp="1"/>
          </p:cNvSpPr>
          <p:nvPr>
            <p:ph type="subTitle" idx="1"/>
          </p:nvPr>
        </p:nvSpPr>
        <p:spPr>
          <a:xfrm>
            <a:off x="1770407" y="3867081"/>
            <a:ext cx="9401176" cy="2573476"/>
          </a:xfrm>
        </p:spPr>
        <p:txBody>
          <a:bodyPr>
            <a:normAutofit/>
          </a:bodyPr>
          <a:lstStyle/>
          <a:p>
            <a:r>
              <a:rPr lang="en-US" b="1" u="sng" dirty="0">
                <a:solidFill>
                  <a:schemeClr val="accent1">
                    <a:lumMod val="40000"/>
                    <a:lumOff val="60000"/>
                  </a:schemeClr>
                </a:solidFill>
              </a:rPr>
              <a:t>Topics:</a:t>
            </a:r>
          </a:p>
          <a:p>
            <a:r>
              <a:rPr lang="en-US" dirty="0"/>
              <a:t>■ Define microwave </a:t>
            </a:r>
          </a:p>
          <a:p>
            <a:r>
              <a:rPr lang="en-US" dirty="0"/>
              <a:t>■ Describe microwave frequencies and microwave frequency bands </a:t>
            </a:r>
          </a:p>
          <a:p>
            <a:r>
              <a:rPr lang="en-US" dirty="0"/>
              <a:t>■ Contrast the advantages and disadvantages of microwave </a:t>
            </a:r>
          </a:p>
          <a:p>
            <a:r>
              <a:rPr lang="en-US" dirty="0"/>
              <a:t>■ Contrast analog versus digital microwave </a:t>
            </a:r>
          </a:p>
          <a:p>
            <a:r>
              <a:rPr lang="en-US" dirty="0"/>
              <a:t>■ Contrast frequency modulation with amplitude modulation microwave </a:t>
            </a:r>
          </a:p>
          <a:p>
            <a:r>
              <a:rPr lang="en-US" dirty="0"/>
              <a:t>■ Describe the block diagram for a microwave radio system</a:t>
            </a:r>
          </a:p>
        </p:txBody>
      </p:sp>
    </p:spTree>
    <p:extLst>
      <p:ext uri="{BB962C8B-B14F-4D97-AF65-F5344CB8AC3E}">
        <p14:creationId xmlns:p14="http://schemas.microsoft.com/office/powerpoint/2010/main" val="934125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0FDE8D4-DA44-4134-BDB1-C6F2A1D76B07}"/>
              </a:ext>
            </a:extLst>
          </p:cNvPr>
          <p:cNvPicPr>
            <a:picLocks noGrp="1" noChangeAspect="1"/>
          </p:cNvPicPr>
          <p:nvPr>
            <p:ph idx="1"/>
          </p:nvPr>
        </p:nvPicPr>
        <p:blipFill>
          <a:blip r:embed="rId2"/>
          <a:stretch>
            <a:fillRect/>
          </a:stretch>
        </p:blipFill>
        <p:spPr>
          <a:xfrm>
            <a:off x="0" y="1122948"/>
            <a:ext cx="12192000" cy="5037220"/>
          </a:xfrm>
          <a:prstGeom prst="rect">
            <a:avLst/>
          </a:prstGeom>
        </p:spPr>
      </p:pic>
      <p:sp>
        <p:nvSpPr>
          <p:cNvPr id="5" name="TextBox 4">
            <a:extLst>
              <a:ext uri="{FF2B5EF4-FFF2-40B4-BE49-F238E27FC236}">
                <a16:creationId xmlns:a16="http://schemas.microsoft.com/office/drawing/2014/main" id="{71505E70-A620-470A-AF36-013200572CEF}"/>
              </a:ext>
            </a:extLst>
          </p:cNvPr>
          <p:cNvSpPr txBox="1"/>
          <p:nvPr/>
        </p:nvSpPr>
        <p:spPr>
          <a:xfrm>
            <a:off x="561474" y="545432"/>
            <a:ext cx="6192252" cy="461665"/>
          </a:xfrm>
          <a:prstGeom prst="rect">
            <a:avLst/>
          </a:prstGeom>
          <a:noFill/>
        </p:spPr>
        <p:txBody>
          <a:bodyPr wrap="square" rtlCol="0">
            <a:spAutoFit/>
          </a:bodyPr>
          <a:lstStyle/>
          <a:p>
            <a:pPr marL="342900" indent="-342900">
              <a:buFont typeface="Wingdings" panose="05000000000000000000" pitchFamily="2" charset="2"/>
              <a:buChar char="§"/>
            </a:pPr>
            <a:r>
              <a:rPr lang="en-US" sz="2400" b="1" u="sng" dirty="0"/>
              <a:t>Block diagram of Microwave transmitter:</a:t>
            </a:r>
          </a:p>
        </p:txBody>
      </p:sp>
    </p:spTree>
    <p:extLst>
      <p:ext uri="{BB962C8B-B14F-4D97-AF65-F5344CB8AC3E}">
        <p14:creationId xmlns:p14="http://schemas.microsoft.com/office/powerpoint/2010/main" val="1080374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F55A88-B0C7-49B7-9580-F4C107D8AF92}"/>
              </a:ext>
            </a:extLst>
          </p:cNvPr>
          <p:cNvSpPr txBox="1"/>
          <p:nvPr/>
        </p:nvSpPr>
        <p:spPr>
          <a:xfrm>
            <a:off x="621182" y="1267326"/>
            <a:ext cx="10949635" cy="3785652"/>
          </a:xfrm>
          <a:prstGeom prst="rect">
            <a:avLst/>
          </a:prstGeom>
          <a:noFill/>
        </p:spPr>
        <p:txBody>
          <a:bodyPr wrap="square" rtlCol="0">
            <a:spAutoFit/>
          </a:bodyPr>
          <a:lstStyle/>
          <a:p>
            <a:pPr marL="342900" indent="-342900">
              <a:buFont typeface="Wingdings" panose="05000000000000000000" pitchFamily="2" charset="2"/>
              <a:buChar char="q"/>
            </a:pPr>
            <a:r>
              <a:rPr lang="en-US" sz="2400" b="1" u="sng" dirty="0"/>
              <a:t>FM Microwave Radio Receiver:</a:t>
            </a:r>
          </a:p>
          <a:p>
            <a:r>
              <a:rPr lang="en-US" sz="2400" dirty="0"/>
              <a:t>In the FM microwave the channel separation network provides the isolation and filtering necessary to separate individual microwave channels and direct them to their respective receivers. The bandpass filter, AM mixer, and microwave oscillator down-convert the RF microwave frequencies to IF frequencies and pass them on to the FM demodulator. The FM demodulator is a conventional, noncoherent FM detector (i.e., a discriminator or a PLL demodulator). At the output of the FM detector, a deemphasis network restores the baseband signal to its original amplitude-versus-frequency characteristics.</a:t>
            </a:r>
          </a:p>
          <a:p>
            <a:endParaRPr lang="en-US" sz="2400" b="1" u="sng" dirty="0"/>
          </a:p>
        </p:txBody>
      </p:sp>
    </p:spTree>
    <p:extLst>
      <p:ext uri="{BB962C8B-B14F-4D97-AF65-F5344CB8AC3E}">
        <p14:creationId xmlns:p14="http://schemas.microsoft.com/office/powerpoint/2010/main" val="4238687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CA358DC-F765-48D4-A245-F8A75C169A0A}"/>
              </a:ext>
            </a:extLst>
          </p:cNvPr>
          <p:cNvPicPr>
            <a:picLocks noGrp="1" noChangeAspect="1"/>
          </p:cNvPicPr>
          <p:nvPr>
            <p:ph idx="1"/>
          </p:nvPr>
        </p:nvPicPr>
        <p:blipFill>
          <a:blip r:embed="rId2"/>
          <a:stretch>
            <a:fillRect/>
          </a:stretch>
        </p:blipFill>
        <p:spPr>
          <a:xfrm>
            <a:off x="0" y="1588168"/>
            <a:ext cx="12087034" cy="4604084"/>
          </a:xfrm>
          <a:prstGeom prst="rect">
            <a:avLst/>
          </a:prstGeom>
        </p:spPr>
      </p:pic>
      <p:sp>
        <p:nvSpPr>
          <p:cNvPr id="5" name="TextBox 4">
            <a:extLst>
              <a:ext uri="{FF2B5EF4-FFF2-40B4-BE49-F238E27FC236}">
                <a16:creationId xmlns:a16="http://schemas.microsoft.com/office/drawing/2014/main" id="{ADB783F1-745B-4296-A4AC-085617FF257F}"/>
              </a:ext>
            </a:extLst>
          </p:cNvPr>
          <p:cNvSpPr txBox="1"/>
          <p:nvPr/>
        </p:nvSpPr>
        <p:spPr>
          <a:xfrm>
            <a:off x="368969" y="994611"/>
            <a:ext cx="6192252" cy="461665"/>
          </a:xfrm>
          <a:prstGeom prst="rect">
            <a:avLst/>
          </a:prstGeom>
          <a:noFill/>
        </p:spPr>
        <p:txBody>
          <a:bodyPr wrap="square" rtlCol="0">
            <a:spAutoFit/>
          </a:bodyPr>
          <a:lstStyle/>
          <a:p>
            <a:pPr marL="342900" indent="-342900">
              <a:buFont typeface="Wingdings" panose="05000000000000000000" pitchFamily="2" charset="2"/>
              <a:buChar char="§"/>
            </a:pPr>
            <a:r>
              <a:rPr lang="en-US" sz="2400" b="1" u="sng" dirty="0"/>
              <a:t>Block diagram of Microwave receiver:</a:t>
            </a:r>
          </a:p>
        </p:txBody>
      </p:sp>
    </p:spTree>
    <p:extLst>
      <p:ext uri="{BB962C8B-B14F-4D97-AF65-F5344CB8AC3E}">
        <p14:creationId xmlns:p14="http://schemas.microsoft.com/office/powerpoint/2010/main" val="181180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A38B92C-80C7-4BFE-9FD7-9BB6A68B30D3}"/>
              </a:ext>
            </a:extLst>
          </p:cNvPr>
          <p:cNvSpPr/>
          <p:nvPr/>
        </p:nvSpPr>
        <p:spPr>
          <a:xfrm>
            <a:off x="3113047" y="664062"/>
            <a:ext cx="5682389" cy="1569660"/>
          </a:xfrm>
          <a:prstGeom prst="rect">
            <a:avLst/>
          </a:prstGeom>
        </p:spPr>
        <p:txBody>
          <a:bodyPr wrap="none">
            <a:spAutoFit/>
          </a:bodyPr>
          <a:lstStyle/>
          <a:p>
            <a:r>
              <a:rPr lang="en-US" sz="9600" b="1" u="sng"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Thank You</a:t>
            </a:r>
          </a:p>
        </p:txBody>
      </p:sp>
      <p:sp>
        <p:nvSpPr>
          <p:cNvPr id="7" name="TextBox 6">
            <a:extLst>
              <a:ext uri="{FF2B5EF4-FFF2-40B4-BE49-F238E27FC236}">
                <a16:creationId xmlns:a16="http://schemas.microsoft.com/office/drawing/2014/main" id="{15FE11EA-40AB-49C2-8A2F-6A8E13C993DD}"/>
              </a:ext>
            </a:extLst>
          </p:cNvPr>
          <p:cNvSpPr txBox="1"/>
          <p:nvPr/>
        </p:nvSpPr>
        <p:spPr>
          <a:xfrm>
            <a:off x="1652337" y="2695074"/>
            <a:ext cx="9063789" cy="3108543"/>
          </a:xfrm>
          <a:prstGeom prst="rect">
            <a:avLst/>
          </a:prstGeom>
          <a:noFill/>
        </p:spPr>
        <p:txBody>
          <a:bodyPr wrap="square" rtlCol="0">
            <a:spAutoFit/>
          </a:bodyPr>
          <a:lstStyle/>
          <a:p>
            <a:r>
              <a:rPr lang="en-US" sz="2800" u="sng" dirty="0"/>
              <a:t>Presented BY:</a:t>
            </a:r>
          </a:p>
          <a:p>
            <a:pPr marL="342900" indent="-342900">
              <a:buAutoNum type="arabicPeriod"/>
            </a:pPr>
            <a:r>
              <a:rPr lang="en-US" sz="2800" dirty="0"/>
              <a:t>Md. Ashikur Rahman</a:t>
            </a:r>
          </a:p>
          <a:p>
            <a:r>
              <a:rPr lang="en-US" sz="2800" dirty="0"/>
              <a:t>	ASH1701001M</a:t>
            </a:r>
          </a:p>
          <a:p>
            <a:r>
              <a:rPr lang="en-US" sz="2800" dirty="0"/>
              <a:t>2. Md. Kamrul Hasan </a:t>
            </a:r>
            <a:r>
              <a:rPr lang="en-US" sz="2800" dirty="0" err="1"/>
              <a:t>Tuhin</a:t>
            </a:r>
            <a:endParaRPr lang="en-US" sz="2800" dirty="0"/>
          </a:p>
          <a:p>
            <a:r>
              <a:rPr lang="en-US" sz="2800" dirty="0"/>
              <a:t>	 ASH1701002M</a:t>
            </a:r>
          </a:p>
          <a:p>
            <a:r>
              <a:rPr lang="en-US" sz="2800" dirty="0"/>
              <a:t>3. </a:t>
            </a:r>
            <a:r>
              <a:rPr lang="pl-PL" sz="2800" dirty="0"/>
              <a:t>Md. Tohiduzzama</a:t>
            </a:r>
            <a:r>
              <a:rPr lang="en-US" sz="2800" dirty="0"/>
              <a:t>n</a:t>
            </a:r>
          </a:p>
          <a:p>
            <a:r>
              <a:rPr lang="en-US" sz="2800" dirty="0"/>
              <a:t>	 ASH1701005M</a:t>
            </a:r>
          </a:p>
        </p:txBody>
      </p:sp>
    </p:spTree>
    <p:extLst>
      <p:ext uri="{BB962C8B-B14F-4D97-AF65-F5344CB8AC3E}">
        <p14:creationId xmlns:p14="http://schemas.microsoft.com/office/powerpoint/2010/main" val="2278072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0E9533-7F3C-4A0A-A60D-5CE00675DFC4}"/>
              </a:ext>
            </a:extLst>
          </p:cNvPr>
          <p:cNvSpPr txBox="1"/>
          <p:nvPr/>
        </p:nvSpPr>
        <p:spPr>
          <a:xfrm>
            <a:off x="941695" y="887273"/>
            <a:ext cx="10760765" cy="2000548"/>
          </a:xfrm>
          <a:prstGeom prst="rect">
            <a:avLst/>
          </a:prstGeom>
          <a:noFill/>
        </p:spPr>
        <p:txBody>
          <a:bodyPr wrap="square" rtlCol="0">
            <a:spAutoFit/>
          </a:bodyPr>
          <a:lstStyle/>
          <a:p>
            <a:r>
              <a:rPr lang="en-US" sz="2800" b="1" u="sng" dirty="0"/>
              <a:t>Microwave :</a:t>
            </a:r>
          </a:p>
          <a:p>
            <a:r>
              <a:rPr lang="en-US" sz="2400" dirty="0"/>
              <a:t>Microwaves are generally described as electromagnetic waves with frequencies that range from approximately 500MHz to 300GHz or more. Therefore, microwave signals, because of their inherently high frequencies, have relatively short wavelengths, hence the name “micro” waves.</a:t>
            </a:r>
          </a:p>
        </p:txBody>
      </p:sp>
      <p:sp>
        <p:nvSpPr>
          <p:cNvPr id="6" name="TextBox 5">
            <a:extLst>
              <a:ext uri="{FF2B5EF4-FFF2-40B4-BE49-F238E27FC236}">
                <a16:creationId xmlns:a16="http://schemas.microsoft.com/office/drawing/2014/main" id="{F59A5346-7BE6-406E-A345-6D6E0FAE5948}"/>
              </a:ext>
            </a:extLst>
          </p:cNvPr>
          <p:cNvSpPr txBox="1"/>
          <p:nvPr/>
        </p:nvSpPr>
        <p:spPr>
          <a:xfrm>
            <a:off x="941695" y="3199347"/>
            <a:ext cx="8570795" cy="1938992"/>
          </a:xfrm>
          <a:prstGeom prst="rect">
            <a:avLst/>
          </a:prstGeom>
          <a:noFill/>
        </p:spPr>
        <p:txBody>
          <a:bodyPr wrap="square" rtlCol="0">
            <a:spAutoFit/>
          </a:bodyPr>
          <a:lstStyle/>
          <a:p>
            <a:r>
              <a:rPr lang="en-US" sz="2400" b="1" u="sng" dirty="0"/>
              <a:t>Example: </a:t>
            </a:r>
          </a:p>
          <a:p>
            <a:r>
              <a:rPr lang="en-US" sz="2400" dirty="0"/>
              <a:t>A 100-GHz microwave signal has a wavelength of 0.3cm, where as a 100-MHz commercial broadcast-band FM signal has a wavelength of 3 m. The wave lengths for microwave frequencies fall between 1 cm and 6 cm</a:t>
            </a:r>
          </a:p>
        </p:txBody>
      </p:sp>
    </p:spTree>
    <p:extLst>
      <p:ext uri="{BB962C8B-B14F-4D97-AF65-F5344CB8AC3E}">
        <p14:creationId xmlns:p14="http://schemas.microsoft.com/office/powerpoint/2010/main" val="284841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09FB82-C394-492D-88B0-D6CA550D0F7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07172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DE4B38-EAD9-45A4-8CB9-74AADEB3DCF7}"/>
              </a:ext>
            </a:extLst>
          </p:cNvPr>
          <p:cNvSpPr txBox="1"/>
          <p:nvPr/>
        </p:nvSpPr>
        <p:spPr>
          <a:xfrm>
            <a:off x="0" y="490477"/>
            <a:ext cx="3048000"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b="1" u="sng" dirty="0"/>
              <a:t> Microwave radio communications link:</a:t>
            </a:r>
          </a:p>
        </p:txBody>
      </p:sp>
      <p:pic>
        <p:nvPicPr>
          <p:cNvPr id="4" name="Picture 3">
            <a:extLst>
              <a:ext uri="{FF2B5EF4-FFF2-40B4-BE49-F238E27FC236}">
                <a16:creationId xmlns:a16="http://schemas.microsoft.com/office/drawing/2014/main" id="{FBB4BD14-5FD3-4C9B-9415-3EC00B50188B}"/>
              </a:ext>
            </a:extLst>
          </p:cNvPr>
          <p:cNvPicPr>
            <a:picLocks noChangeAspect="1"/>
          </p:cNvPicPr>
          <p:nvPr/>
        </p:nvPicPr>
        <p:blipFill>
          <a:blip r:embed="rId2"/>
          <a:stretch>
            <a:fillRect/>
          </a:stretch>
        </p:blipFill>
        <p:spPr>
          <a:xfrm>
            <a:off x="3225421" y="0"/>
            <a:ext cx="8966579" cy="6831679"/>
          </a:xfrm>
          <a:prstGeom prst="rect">
            <a:avLst/>
          </a:prstGeom>
        </p:spPr>
      </p:pic>
    </p:spTree>
    <p:extLst>
      <p:ext uri="{BB962C8B-B14F-4D97-AF65-F5344CB8AC3E}">
        <p14:creationId xmlns:p14="http://schemas.microsoft.com/office/powerpoint/2010/main" val="160974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DE4B38-EAD9-45A4-8CB9-74AADEB3DCF7}"/>
              </a:ext>
            </a:extLst>
          </p:cNvPr>
          <p:cNvSpPr txBox="1"/>
          <p:nvPr/>
        </p:nvSpPr>
        <p:spPr>
          <a:xfrm>
            <a:off x="561832" y="428460"/>
            <a:ext cx="11068335" cy="5755422"/>
          </a:xfrm>
          <a:prstGeom prst="rect">
            <a:avLst/>
          </a:prstGeom>
          <a:noFill/>
        </p:spPr>
        <p:txBody>
          <a:bodyPr wrap="square" rtlCol="0">
            <a:spAutoFit/>
          </a:bodyPr>
          <a:lstStyle/>
          <a:p>
            <a:pPr marL="457200" indent="-457200">
              <a:buFont typeface="Wingdings" panose="05000000000000000000" pitchFamily="2" charset="2"/>
              <a:buChar char="v"/>
            </a:pPr>
            <a:r>
              <a:rPr lang="en-US" sz="3200" b="1" u="sng" dirty="0"/>
              <a:t>Advantages of Microwave Radio </a:t>
            </a:r>
          </a:p>
          <a:p>
            <a:pPr marL="914400" lvl="1" indent="-457200">
              <a:buAutoNum type="arabicPeriod"/>
            </a:pPr>
            <a:r>
              <a:rPr lang="en-US" sz="2400" dirty="0"/>
              <a:t>Radio systems do not require a right-of-way acquisition between stations. </a:t>
            </a:r>
          </a:p>
          <a:p>
            <a:pPr marL="914400" lvl="1" indent="-457200">
              <a:buAutoNum type="arabicPeriod"/>
            </a:pPr>
            <a:r>
              <a:rPr lang="en-US" sz="2400" dirty="0"/>
              <a:t> Each station requires the purchase or lease of only a small area of land. </a:t>
            </a:r>
          </a:p>
          <a:p>
            <a:pPr marL="914400" lvl="1" indent="-457200">
              <a:buAutoNum type="arabicPeriod"/>
            </a:pPr>
            <a:r>
              <a:rPr lang="en-US" sz="2400" dirty="0"/>
              <a:t>Because of their high operating frequencies, microwave radio systems can carry large quantities of information. </a:t>
            </a:r>
          </a:p>
          <a:p>
            <a:pPr marL="914400" lvl="1" indent="-457200">
              <a:buAutoNum type="arabicPeriod"/>
            </a:pPr>
            <a:r>
              <a:rPr lang="en-US" sz="2400" dirty="0"/>
              <a:t>High frequencies mean short wavelengths, which require relatively small antennas. </a:t>
            </a:r>
          </a:p>
          <a:p>
            <a:pPr marL="914400" lvl="1" indent="-457200">
              <a:buAutoNum type="arabicPeriod"/>
            </a:pPr>
            <a:r>
              <a:rPr lang="en-US" sz="2400" dirty="0"/>
              <a:t>Radio signals are more easily propagated around physical obstacles such as water and high mountains. </a:t>
            </a:r>
          </a:p>
          <a:p>
            <a:pPr marL="914400" lvl="1" indent="-457200">
              <a:buAutoNum type="arabicPeriod"/>
            </a:pPr>
            <a:r>
              <a:rPr lang="en-US" sz="2400" dirty="0"/>
              <a:t>Fewer repeaters are necessary for amplification. </a:t>
            </a:r>
          </a:p>
          <a:p>
            <a:pPr marL="914400" lvl="1" indent="-457200">
              <a:buAutoNum type="arabicPeriod"/>
            </a:pPr>
            <a:r>
              <a:rPr lang="en-US" sz="2400" dirty="0"/>
              <a:t>Distances between switching centers are less. </a:t>
            </a:r>
          </a:p>
          <a:p>
            <a:pPr marL="914400" lvl="1" indent="-457200">
              <a:buAutoNum type="arabicPeriod"/>
            </a:pPr>
            <a:r>
              <a:rPr lang="en-US" sz="2400" dirty="0"/>
              <a:t>Underground facilities are minimized. </a:t>
            </a:r>
          </a:p>
          <a:p>
            <a:pPr marL="914400" lvl="1" indent="-457200">
              <a:buAutoNum type="arabicPeriod"/>
            </a:pPr>
            <a:r>
              <a:rPr lang="en-US" sz="2400" dirty="0"/>
              <a:t>Minimum delay times are introduced. </a:t>
            </a:r>
          </a:p>
          <a:p>
            <a:pPr marL="914400" lvl="1" indent="-457200">
              <a:buAutoNum type="arabicPeriod"/>
            </a:pPr>
            <a:r>
              <a:rPr lang="en-US" sz="2400" dirty="0"/>
              <a:t>Minimal crosstalk exists between voice channels.</a:t>
            </a:r>
          </a:p>
          <a:p>
            <a:pPr marL="914400" lvl="1" indent="-457200">
              <a:buAutoNum type="arabicPeriod"/>
            </a:pPr>
            <a:r>
              <a:rPr lang="en-US" sz="2400" dirty="0"/>
              <a:t> Increased reliability and less maintenance are important factors.</a:t>
            </a:r>
          </a:p>
        </p:txBody>
      </p:sp>
    </p:spTree>
    <p:extLst>
      <p:ext uri="{BB962C8B-B14F-4D97-AF65-F5344CB8AC3E}">
        <p14:creationId xmlns:p14="http://schemas.microsoft.com/office/powerpoint/2010/main" val="3762269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DE4B38-EAD9-45A4-8CB9-74AADEB3DCF7}"/>
              </a:ext>
            </a:extLst>
          </p:cNvPr>
          <p:cNvSpPr txBox="1"/>
          <p:nvPr/>
        </p:nvSpPr>
        <p:spPr>
          <a:xfrm>
            <a:off x="545910" y="818023"/>
            <a:ext cx="11068335" cy="3908762"/>
          </a:xfrm>
          <a:prstGeom prst="rect">
            <a:avLst/>
          </a:prstGeom>
          <a:noFill/>
        </p:spPr>
        <p:txBody>
          <a:bodyPr wrap="square" rtlCol="0">
            <a:spAutoFit/>
          </a:bodyPr>
          <a:lstStyle/>
          <a:p>
            <a:pPr marL="457200" indent="-457200">
              <a:buFont typeface="Wingdings" panose="05000000000000000000" pitchFamily="2" charset="2"/>
              <a:buChar char="v"/>
            </a:pPr>
            <a:r>
              <a:rPr lang="en-US" sz="3200" b="1" u="sng" dirty="0"/>
              <a:t>Disadvantages of Microwave Radio </a:t>
            </a:r>
          </a:p>
          <a:p>
            <a:pPr marL="914400" lvl="1" indent="-457200">
              <a:buAutoNum type="arabicPeriod"/>
            </a:pPr>
            <a:r>
              <a:rPr lang="en-US" sz="2400" dirty="0"/>
              <a:t>It is more difficult to analyze and design circuits at microwave frequencies. </a:t>
            </a:r>
          </a:p>
          <a:p>
            <a:pPr marL="914400" lvl="1" indent="-457200">
              <a:buAutoNum type="arabicPeriod"/>
            </a:pPr>
            <a:r>
              <a:rPr lang="en-US" sz="2400" dirty="0"/>
              <a:t>Measuring techniques are more difficult to perfect and implement at microwave frequencies. </a:t>
            </a:r>
          </a:p>
          <a:p>
            <a:pPr marL="914400" lvl="1" indent="-457200">
              <a:buAutoNum type="arabicPeriod"/>
            </a:pPr>
            <a:r>
              <a:rPr lang="en-US" sz="2400" dirty="0"/>
              <a:t>It is difficult to implement conventional circuit components (resistors, capacitors, inductors, and so on) at microwave frequencies. </a:t>
            </a:r>
          </a:p>
          <a:p>
            <a:pPr marL="914400" lvl="1" indent="-457200">
              <a:buAutoNum type="arabicPeriod"/>
            </a:pPr>
            <a:r>
              <a:rPr lang="en-US" sz="2400" dirty="0"/>
              <a:t>Transient time is more critical at microwave frequencies. </a:t>
            </a:r>
          </a:p>
          <a:p>
            <a:pPr marL="914400" lvl="1" indent="-457200">
              <a:buAutoNum type="arabicPeriod"/>
            </a:pPr>
            <a:r>
              <a:rPr lang="en-US" sz="2400" dirty="0"/>
              <a:t>It is often necessary to use specialized components for microwave frequencies. </a:t>
            </a:r>
          </a:p>
          <a:p>
            <a:pPr marL="914400" lvl="1" indent="-457200">
              <a:buAutoNum type="arabicPeriod"/>
            </a:pPr>
            <a:r>
              <a:rPr lang="en-US" sz="2400" dirty="0"/>
              <a:t>Microwave frequencies propagate in a straight line, which limits their use to line-of-sight applications.</a:t>
            </a:r>
          </a:p>
        </p:txBody>
      </p:sp>
    </p:spTree>
    <p:extLst>
      <p:ext uri="{BB962C8B-B14F-4D97-AF65-F5344CB8AC3E}">
        <p14:creationId xmlns:p14="http://schemas.microsoft.com/office/powerpoint/2010/main" val="56898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725A27-5055-43FE-BA84-196273BA8C69}"/>
              </a:ext>
            </a:extLst>
          </p:cNvPr>
          <p:cNvSpPr txBox="1"/>
          <p:nvPr/>
        </p:nvSpPr>
        <p:spPr>
          <a:xfrm>
            <a:off x="777923" y="559558"/>
            <a:ext cx="10877265" cy="2308324"/>
          </a:xfrm>
          <a:prstGeom prst="rect">
            <a:avLst/>
          </a:prstGeom>
          <a:noFill/>
        </p:spPr>
        <p:txBody>
          <a:bodyPr wrap="square" rtlCol="0">
            <a:spAutoFit/>
          </a:bodyPr>
          <a:lstStyle/>
          <a:p>
            <a:pPr marL="342900" indent="-342900">
              <a:buFont typeface="Wingdings" panose="05000000000000000000" pitchFamily="2" charset="2"/>
              <a:buChar char="q"/>
            </a:pPr>
            <a:r>
              <a:rPr lang="en-US" sz="2400" b="1" u="sng" dirty="0"/>
              <a:t>Analog versus Digital microwave:</a:t>
            </a:r>
          </a:p>
          <a:p>
            <a:r>
              <a:rPr lang="en-US" dirty="0"/>
              <a:t> </a:t>
            </a:r>
            <a:r>
              <a:rPr lang="en-US" sz="2400" dirty="0"/>
              <a:t>A vast majority of the existing microwave radio systems are frequency modulation, which of course is analog. Recently, however, systems have been developed that use either phase shift keying or quadrature amplitude modulation, which are forms of digital modulation. This shift occurred because, in general, digitizing signal transmission improves network performance and capacity.</a:t>
            </a:r>
          </a:p>
        </p:txBody>
      </p:sp>
      <p:sp>
        <p:nvSpPr>
          <p:cNvPr id="5" name="TextBox 4">
            <a:extLst>
              <a:ext uri="{FF2B5EF4-FFF2-40B4-BE49-F238E27FC236}">
                <a16:creationId xmlns:a16="http://schemas.microsoft.com/office/drawing/2014/main" id="{281BBF00-AD24-49EE-A0E5-D7246095EA19}"/>
              </a:ext>
            </a:extLst>
          </p:cNvPr>
          <p:cNvSpPr txBox="1"/>
          <p:nvPr/>
        </p:nvSpPr>
        <p:spPr>
          <a:xfrm>
            <a:off x="777924" y="3138985"/>
            <a:ext cx="10877264" cy="3046988"/>
          </a:xfrm>
          <a:prstGeom prst="rect">
            <a:avLst/>
          </a:prstGeom>
          <a:noFill/>
        </p:spPr>
        <p:txBody>
          <a:bodyPr wrap="square" rtlCol="0">
            <a:spAutoFit/>
          </a:bodyPr>
          <a:lstStyle/>
          <a:p>
            <a:pPr marL="342900" indent="-342900">
              <a:buFont typeface="Wingdings" panose="05000000000000000000" pitchFamily="2" charset="2"/>
              <a:buChar char="q"/>
            </a:pPr>
            <a:r>
              <a:rPr lang="en-US" sz="2400" b="1" u="sng" dirty="0"/>
              <a:t>Frequency modulation versus Amplitude modulation:</a:t>
            </a:r>
          </a:p>
          <a:p>
            <a:r>
              <a:rPr lang="en-US" sz="2400" dirty="0"/>
              <a:t>Frequency modulation (FM) is used in microwave radio systems rather than amplitude modulation (AM) because AM signals are more sensitive to amplitude nonlinearities inherent in wideband microwave amplifiers. FM signals are relatively insensitive to this type of nonlinear distortion and can be transmitted through amplifiers that have compression or amplitude nonlinearity with little penalty. In addition, FM signals are less sensitive to random noise and can be propagated with lower transmit powers.</a:t>
            </a:r>
          </a:p>
        </p:txBody>
      </p:sp>
    </p:spTree>
    <p:extLst>
      <p:ext uri="{BB962C8B-B14F-4D97-AF65-F5344CB8AC3E}">
        <p14:creationId xmlns:p14="http://schemas.microsoft.com/office/powerpoint/2010/main" val="397697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538F3B-37A7-4C6E-9098-02E3163F4D9C}"/>
              </a:ext>
            </a:extLst>
          </p:cNvPr>
          <p:cNvSpPr txBox="1"/>
          <p:nvPr/>
        </p:nvSpPr>
        <p:spPr>
          <a:xfrm>
            <a:off x="782470" y="666467"/>
            <a:ext cx="10818125" cy="2492990"/>
          </a:xfrm>
          <a:prstGeom prst="rect">
            <a:avLst/>
          </a:prstGeom>
          <a:noFill/>
        </p:spPr>
        <p:txBody>
          <a:bodyPr wrap="square" rtlCol="0">
            <a:spAutoFit/>
          </a:bodyPr>
          <a:lstStyle/>
          <a:p>
            <a:pPr marL="342900" indent="-342900">
              <a:buFont typeface="Wingdings" panose="05000000000000000000" pitchFamily="2" charset="2"/>
              <a:buChar char="q"/>
            </a:pPr>
            <a:r>
              <a:rPr lang="en-US" sz="2400" b="1" u="sng" dirty="0"/>
              <a:t>Frequency-Modulated Microwave Radio System:</a:t>
            </a:r>
          </a:p>
          <a:p>
            <a:r>
              <a:rPr lang="en-US" sz="2200" dirty="0"/>
              <a:t>Microwave radio systems using FM are widely recognized as providing flexible, reliable, and economical point-to-point communications using Earth’s atmosphere for the transmission medium. FM microwave systems used with the appropriate multiplexing equipment are capable of simultaneously carrying from a few narrowband voice circuits up to thousands of voice and data circuits. Microwave radios can also be configured to carry highspeed data, facsimile, broadcast-quality audio, and commercial television signals.</a:t>
            </a:r>
          </a:p>
        </p:txBody>
      </p:sp>
      <p:sp>
        <p:nvSpPr>
          <p:cNvPr id="5" name="TextBox 4">
            <a:extLst>
              <a:ext uri="{FF2B5EF4-FFF2-40B4-BE49-F238E27FC236}">
                <a16:creationId xmlns:a16="http://schemas.microsoft.com/office/drawing/2014/main" id="{7F9EB6EB-D1B4-47E7-8216-E9E569AE3500}"/>
              </a:ext>
            </a:extLst>
          </p:cNvPr>
          <p:cNvSpPr txBox="1"/>
          <p:nvPr/>
        </p:nvSpPr>
        <p:spPr>
          <a:xfrm>
            <a:off x="782470" y="3429000"/>
            <a:ext cx="10818124" cy="2462213"/>
          </a:xfrm>
          <a:prstGeom prst="rect">
            <a:avLst/>
          </a:prstGeom>
          <a:noFill/>
        </p:spPr>
        <p:txBody>
          <a:bodyPr wrap="square" rtlCol="0">
            <a:spAutoFit/>
          </a:bodyPr>
          <a:lstStyle/>
          <a:p>
            <a:pPr marL="285750" indent="-285750">
              <a:buFont typeface="Wingdings" panose="05000000000000000000" pitchFamily="2" charset="2"/>
              <a:buChar char="q"/>
            </a:pPr>
            <a:r>
              <a:rPr lang="en-US" sz="2200" b="1" u="sng" dirty="0"/>
              <a:t>Baseband Signal: </a:t>
            </a:r>
          </a:p>
          <a:p>
            <a:r>
              <a:rPr lang="en-US" sz="2200" dirty="0"/>
              <a:t>The baseband is the composite signal that modulates the FM carrier and may comprise one or more of the following:</a:t>
            </a:r>
          </a:p>
          <a:p>
            <a:pPr marL="800100" lvl="1" indent="-342900">
              <a:buAutoNum type="arabicPeriod"/>
            </a:pPr>
            <a:r>
              <a:rPr lang="en-US" sz="2200" dirty="0"/>
              <a:t>Frequency-division-multiplexed voice-band channels </a:t>
            </a:r>
          </a:p>
          <a:p>
            <a:pPr marL="800100" lvl="1" indent="-342900">
              <a:buAutoNum type="arabicPeriod"/>
            </a:pPr>
            <a:r>
              <a:rPr lang="en-US" sz="2200" dirty="0"/>
              <a:t>Time-division-multiplexed voice-band channels </a:t>
            </a:r>
          </a:p>
          <a:p>
            <a:pPr marL="800100" lvl="1" indent="-342900">
              <a:buAutoNum type="arabicPeriod"/>
            </a:pPr>
            <a:r>
              <a:rPr lang="en-US" sz="2200" dirty="0"/>
              <a:t>Broadcast-quality composite video or picturephone </a:t>
            </a:r>
          </a:p>
          <a:p>
            <a:pPr marL="800100" lvl="1" indent="-342900">
              <a:buAutoNum type="arabicPeriod"/>
            </a:pPr>
            <a:r>
              <a:rPr lang="en-US" sz="2200" dirty="0"/>
              <a:t>Wideband data </a:t>
            </a:r>
          </a:p>
        </p:txBody>
      </p:sp>
    </p:spTree>
    <p:extLst>
      <p:ext uri="{BB962C8B-B14F-4D97-AF65-F5344CB8AC3E}">
        <p14:creationId xmlns:p14="http://schemas.microsoft.com/office/powerpoint/2010/main" val="858372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538F3B-37A7-4C6E-9098-02E3163F4D9C}"/>
              </a:ext>
            </a:extLst>
          </p:cNvPr>
          <p:cNvSpPr txBox="1"/>
          <p:nvPr/>
        </p:nvSpPr>
        <p:spPr>
          <a:xfrm>
            <a:off x="782470" y="666467"/>
            <a:ext cx="10818125"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b="1" u="sng" dirty="0"/>
              <a:t>FM Microwave Radio System:</a:t>
            </a:r>
          </a:p>
          <a:p>
            <a:r>
              <a:rPr lang="en-US" sz="2400" dirty="0"/>
              <a:t>Microwave radio has two component </a:t>
            </a:r>
            <a:r>
              <a:rPr lang="en-US" sz="2400" b="1" dirty="0"/>
              <a:t>Transmitter</a:t>
            </a:r>
            <a:r>
              <a:rPr lang="en-US" sz="2400" dirty="0"/>
              <a:t> and </a:t>
            </a:r>
            <a:r>
              <a:rPr lang="en-US" sz="2400" b="1" dirty="0"/>
              <a:t>Receiver.</a:t>
            </a:r>
            <a:r>
              <a:rPr lang="en-US" sz="2400" dirty="0"/>
              <a:t> </a:t>
            </a:r>
          </a:p>
        </p:txBody>
      </p:sp>
      <p:sp>
        <p:nvSpPr>
          <p:cNvPr id="6" name="TextBox 5">
            <a:extLst>
              <a:ext uri="{FF2B5EF4-FFF2-40B4-BE49-F238E27FC236}">
                <a16:creationId xmlns:a16="http://schemas.microsoft.com/office/drawing/2014/main" id="{8CF0B0D0-7AA4-4896-BEFB-A2659A3114AF}"/>
              </a:ext>
            </a:extLst>
          </p:cNvPr>
          <p:cNvSpPr txBox="1"/>
          <p:nvPr/>
        </p:nvSpPr>
        <p:spPr>
          <a:xfrm>
            <a:off x="782470" y="1828802"/>
            <a:ext cx="11009196" cy="4362731"/>
          </a:xfrm>
          <a:prstGeom prst="rect">
            <a:avLst/>
          </a:prstGeom>
          <a:noFill/>
        </p:spPr>
        <p:txBody>
          <a:bodyPr wrap="square" rtlCol="0">
            <a:spAutoFit/>
          </a:bodyPr>
          <a:lstStyle/>
          <a:p>
            <a:pPr marL="342900" indent="-342900">
              <a:buFont typeface="Wingdings" panose="05000000000000000000" pitchFamily="2" charset="2"/>
              <a:buChar char="q"/>
            </a:pPr>
            <a:r>
              <a:rPr lang="en-US" sz="2400" b="1" u="sng" dirty="0"/>
              <a:t>FM Microwave Radio Transmitter :</a:t>
            </a:r>
          </a:p>
          <a:p>
            <a:r>
              <a:rPr lang="en-US" sz="1900" dirty="0"/>
              <a:t>In the FM microwave a </a:t>
            </a:r>
            <a:r>
              <a:rPr lang="en-US" sz="1900" dirty="0" err="1"/>
              <a:t>preemphasis</a:t>
            </a:r>
            <a:r>
              <a:rPr lang="en-US" sz="1900" dirty="0"/>
              <a:t> network precedes the FM deviator. The </a:t>
            </a:r>
            <a:r>
              <a:rPr lang="en-US" sz="1900" dirty="0" err="1"/>
              <a:t>preemphasis</a:t>
            </a:r>
            <a:r>
              <a:rPr lang="en-US" sz="1900" dirty="0"/>
              <a:t> network provides an artificial boost in amplitude to the higher baseband frequencies. This allows the lower baseband frequencies to frequency modulate the IF carrier and the higher baseband frequencies to phase modulate it. This scheme ensures a more uniform signal-to-noise ratio throughout the entire baseband spectrum. An FM deviator provides the modulation of the If carrier that eventually becomes the main microwave carrier. Typically, IF carrier frequencies are between 60MHz and 80MHz, with 70 MHz the most common. Low-index frequency modulation is used in the FM deviator. Typically, modulation indices are kept between0.5 and 1. This produces a narrowband FM signal at the output of the deviator. Consequently, the IF bandwidth resembles conventional AM and is approximately equal to twice the highest baseband frequency. The IF and its associated sidebands are up-converted to the microwave region by the mixer, microwave oscillator, and bandpass filter. Mixing, rather than multiplying, is used to translate the IF frequencies to RF frequencies because the modulation index is unchanged by the heterodyning process. Multiplying the IF carrier would also multiply the frequency deviation and the modulation index, thus increasing the bandwidth.</a:t>
            </a:r>
          </a:p>
        </p:txBody>
      </p:sp>
    </p:spTree>
    <p:extLst>
      <p:ext uri="{BB962C8B-B14F-4D97-AF65-F5344CB8AC3E}">
        <p14:creationId xmlns:p14="http://schemas.microsoft.com/office/powerpoint/2010/main" val="429022858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289</TotalTime>
  <Words>1011</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Schoolbook</vt:lpstr>
      <vt:lpstr>Corbel</vt:lpstr>
      <vt:lpstr>Wingdings</vt:lpstr>
      <vt:lpstr>Headlines</vt:lpstr>
      <vt:lpstr>Chapter:  Microwave Radio Communications and System Gain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Ashikur Rahman</dc:creator>
  <cp:lastModifiedBy>Ashikur Rahman</cp:lastModifiedBy>
  <cp:revision>13</cp:revision>
  <dcterms:created xsi:type="dcterms:W3CDTF">2019-11-16T06:00:27Z</dcterms:created>
  <dcterms:modified xsi:type="dcterms:W3CDTF">2019-11-16T10:49:55Z</dcterms:modified>
</cp:coreProperties>
</file>