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4" r:id="rId1"/>
  </p:sldMasterIdLst>
  <p:notesMasterIdLst>
    <p:notesMasterId r:id="rId31"/>
  </p:notesMasterIdLst>
  <p:handoutMasterIdLst>
    <p:handoutMasterId r:id="rId32"/>
  </p:handoutMasterIdLst>
  <p:sldIdLst>
    <p:sldId id="256" r:id="rId2"/>
    <p:sldId id="291" r:id="rId3"/>
    <p:sldId id="257" r:id="rId4"/>
    <p:sldId id="308" r:id="rId5"/>
    <p:sldId id="315" r:id="rId6"/>
    <p:sldId id="268" r:id="rId7"/>
    <p:sldId id="318" r:id="rId8"/>
    <p:sldId id="276" r:id="rId9"/>
    <p:sldId id="343" r:id="rId10"/>
    <p:sldId id="320" r:id="rId11"/>
    <p:sldId id="323" r:id="rId12"/>
    <p:sldId id="359" r:id="rId13"/>
    <p:sldId id="361" r:id="rId14"/>
    <p:sldId id="360" r:id="rId15"/>
    <p:sldId id="344" r:id="rId16"/>
    <p:sldId id="346" r:id="rId17"/>
    <p:sldId id="349" r:id="rId18"/>
    <p:sldId id="357" r:id="rId19"/>
    <p:sldId id="355" r:id="rId20"/>
    <p:sldId id="347" r:id="rId21"/>
    <p:sldId id="358" r:id="rId22"/>
    <p:sldId id="362" r:id="rId23"/>
    <p:sldId id="363" r:id="rId24"/>
    <p:sldId id="364" r:id="rId25"/>
    <p:sldId id="365" r:id="rId26"/>
    <p:sldId id="366" r:id="rId27"/>
    <p:sldId id="368" r:id="rId28"/>
    <p:sldId id="369" r:id="rId29"/>
    <p:sldId id="37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92800" autoAdjust="0"/>
  </p:normalViewPr>
  <p:slideViewPr>
    <p:cSldViewPr>
      <p:cViewPr>
        <p:scale>
          <a:sx n="75" d="100"/>
          <a:sy n="75" d="100"/>
        </p:scale>
        <p:origin x="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78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9DAE3-CD82-4F0F-B29D-0DB3B3D76205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F105B-52CB-4CA2-AFC1-B2720ED671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473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E386C-A3FF-4E85-9E4B-13B3C0857D64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D7C11-A28D-4869-B520-776996E0F6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56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D7C11-A28D-4869-B520-776996E0F67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9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0568-44E2-474E-93D7-7BEED102434D}" type="datetime1">
              <a:rPr lang="en-US" smtClean="0"/>
              <a:t>6/12/2018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Francesca Hansstein SPEA (SHUFE) - Data Analysis &amp; Processing - Spring 2018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6FA8244-2424-422D-A878-015CBFB7FC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2438-D96A-4585-A2AF-0923808F5727}" type="datetime1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Francesca Hansstein SPEA (SHUFE) - Data Analysis &amp; Processing - Spring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8244-2424-422D-A878-015CBFB7F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D2EA-86EB-4B53-97A4-9C1216796685}" type="datetime1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Francesca Hansstein SPEA (SHUFE) - Data Analysis &amp; Processing - Spring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8244-2424-422D-A878-015CBFB7F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96200" y="6191250"/>
            <a:ext cx="952500" cy="476250"/>
          </a:xfrm>
        </p:spPr>
        <p:txBody>
          <a:bodyPr/>
          <a:lstStyle/>
          <a:p>
            <a:fld id="{5E11F6D1-A34B-410B-8CF4-2976E4B16508}" type="datetime1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248400" cy="457200"/>
          </a:xfrm>
        </p:spPr>
        <p:txBody>
          <a:bodyPr/>
          <a:lstStyle/>
          <a:p>
            <a:r>
              <a:rPr lang="en-GB" smtClean="0"/>
              <a:t>Francesca Hansstein SPEA (SHUFE) - Data Analysis &amp; Processing - Spring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8244-2424-422D-A878-015CBFB7FC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2474-F7FE-4A92-B215-932DD9FEA0AA}" type="datetime1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GB" smtClean="0"/>
              <a:t>Francesca Hansstein SPEA (SHUFE) - Data Analysis &amp; Processing - Spring 2018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6FA8244-2424-422D-A878-015CBFB7F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50FD-7F24-4FE4-A1B6-F83FE6EA1C03}" type="datetime1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Francesca Hansstein SPEA (SHUFE) - Data Analysis &amp; Processing - Spring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8244-2424-422D-A878-015CBFB7FC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9722-73B6-462D-8993-F4CF2A571420}" type="datetime1">
              <a:rPr lang="en-US" smtClean="0"/>
              <a:t>6/12/2018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Francesca Hansstein SPEA (SHUFE) - Data Analysis &amp; Processing - Spring 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8244-2424-422D-A878-015CBFB7FC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C9F9-2D92-4018-A5AE-83B9CB1816AB}" type="datetime1">
              <a:rPr lang="en-US" smtClean="0"/>
              <a:t>6/12/2018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Francesca Hansstein SPEA (SHUFE) - Data Analysis &amp; Processing - Spring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8244-2424-422D-A878-015CBFB7F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CB9DC-4887-4C9E-9260-223905B3E05D}" type="datetime1">
              <a:rPr lang="en-US" smtClean="0"/>
              <a:t>6/12/2018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Francesca Hansstein SPEA (SHUFE) - Data Analysis &amp; Processing - Spring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8244-2424-422D-A878-015CBFB7F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247D-16D4-4398-BFAC-8421A111D4F0}" type="datetime1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Francesca Hansstein SPEA (SHUFE) - Data Analysis &amp; Processing - Spring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8244-2424-422D-A878-015CBFB7FC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1C-57EC-4BE6-AF9A-BE60A9F828B0}" type="datetime1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GB" smtClean="0"/>
              <a:t>Francesca Hansstein SPEA (SHUFE) - Data Analysis &amp; Processing - Spring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6FA8244-2424-422D-A878-015CBFB7FC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12C1F5-91E0-4505-A812-D53CA0628E31}" type="datetime1">
              <a:rPr lang="en-US" smtClean="0"/>
              <a:t>6/12/2018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Francesca Hansstein SPEA (SHUFE) - Data Analysis &amp; Processing - Spring 2018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6FA8244-2424-422D-A878-015CBFB7FC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s.ucla.edu/stat/stata/" TargetMode="External"/><Relationship Id="rId2" Type="http://schemas.openxmlformats.org/officeDocument/2006/relationships/hyperlink" Target="http://www.statalis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se.ac.uk/methodology/tutorials/Stata/home.aspx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f.v.hansstein@mail.shufe.edu.c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4572000"/>
            <a:ext cx="6172200" cy="1371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Francesca Valeria Hansstein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Research Assistant Professor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School of Public Economics &amp; Administration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f.v.hansstein@mail.shufe.edu.cn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0"/>
            <a:ext cx="8686800" cy="1284762"/>
          </a:xfrm>
        </p:spPr>
        <p:txBody>
          <a:bodyPr>
            <a:noAutofit/>
          </a:bodyPr>
          <a:lstStyle/>
          <a:p>
            <a:r>
              <a:rPr lang="en-US" sz="4400" dirty="0" smtClean="0"/>
              <a:t>DATA ANALYSIS AND PROCESSING</a:t>
            </a:r>
            <a:endParaRPr lang="en-US" sz="4400" dirty="0"/>
          </a:p>
        </p:txBody>
      </p:sp>
      <p:pic>
        <p:nvPicPr>
          <p:cNvPr id="6" name="Picture 5" descr="t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4572000"/>
            <a:ext cx="1295400" cy="1295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Survey used in this course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Francesca Hansstein SPEA (SHUFE) - Data Analysis &amp; Processing - Spring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8244-2424-422D-A878-015CBFB7FCA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Survey on perceptions towards food waste among a sample of Shanghai residents </a:t>
            </a:r>
            <a:r>
              <a:rPr lang="en-US" i="1" dirty="0" smtClean="0"/>
              <a:t>(teaching and exercises) </a:t>
            </a:r>
          </a:p>
          <a:p>
            <a:r>
              <a:rPr lang="en-US" dirty="0" smtClean="0"/>
              <a:t>Survey on motivations towards buying organic fruits and vegetables </a:t>
            </a:r>
            <a:r>
              <a:rPr lang="en-US" i="1" dirty="0"/>
              <a:t>(teaching and exercises) </a:t>
            </a:r>
            <a:endParaRPr lang="en-US" i="1" dirty="0" smtClean="0"/>
          </a:p>
          <a:p>
            <a:r>
              <a:rPr lang="en-GB" dirty="0" smtClean="0"/>
              <a:t>Students can use for their final project one of these two, or other datasets  upon teacher’s approval </a:t>
            </a:r>
          </a:p>
          <a:p>
            <a:pPr marL="0" indent="0">
              <a:buNone/>
            </a:pPr>
            <a:endParaRPr lang="en-GB" dirty="0" smtClean="0"/>
          </a:p>
          <a:p>
            <a:endParaRPr lang="en-US" dirty="0" smtClean="0"/>
          </a:p>
          <a:p>
            <a:pPr marL="4445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338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Organic fruits and vegetables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Francesca Hansstein SPEA (SHUFE) - Data Analysis &amp; Processing - Spring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8244-2424-422D-A878-015CBFB7FCA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Definition: </a:t>
            </a:r>
            <a:r>
              <a:rPr lang="en-GB" i="1" dirty="0"/>
              <a:t>organic produce and other ingredients are grown without the use of pesticides, synthetic fertilizers, sewage sludge, genetically modified organisms, or ionizing </a:t>
            </a:r>
            <a:r>
              <a:rPr lang="en-GB" i="1" dirty="0" smtClean="0"/>
              <a:t>radiation.</a:t>
            </a:r>
          </a:p>
          <a:p>
            <a:r>
              <a:rPr lang="en-GB" b="1" dirty="0" smtClean="0"/>
              <a:t>Target:</a:t>
            </a:r>
            <a:r>
              <a:rPr lang="en-GB" i="1" dirty="0" smtClean="0"/>
              <a:t> </a:t>
            </a:r>
            <a:r>
              <a:rPr lang="en-GB" i="1" dirty="0"/>
              <a:t>Chinese students living in Shanghai, </a:t>
            </a:r>
            <a:r>
              <a:rPr lang="en-GB" i="1" dirty="0" smtClean="0"/>
              <a:t>350 </a:t>
            </a:r>
            <a:r>
              <a:rPr lang="en-GB" i="1" dirty="0"/>
              <a:t>observations, face to face interview, </a:t>
            </a:r>
            <a:r>
              <a:rPr lang="en-GB" i="1" dirty="0" smtClean="0"/>
              <a:t>58 </a:t>
            </a:r>
            <a:r>
              <a:rPr lang="en-GB" i="1" dirty="0"/>
              <a:t>variables.</a:t>
            </a:r>
          </a:p>
          <a:p>
            <a:r>
              <a:rPr lang="en-GB" b="1" dirty="0"/>
              <a:t>Goals:</a:t>
            </a:r>
            <a:r>
              <a:rPr lang="en-GB" dirty="0"/>
              <a:t> </a:t>
            </a:r>
            <a:r>
              <a:rPr lang="en-GB" i="1" dirty="0"/>
              <a:t>to understand beliefs, attitudes and barriers towards the intention of </a:t>
            </a:r>
            <a:r>
              <a:rPr lang="en-GB" i="1" dirty="0" smtClean="0"/>
              <a:t>buying organic fruits and vegetables.</a:t>
            </a:r>
            <a:endParaRPr lang="en-GB" i="1" dirty="0"/>
          </a:p>
          <a:p>
            <a:r>
              <a:rPr lang="en-GB" b="1" dirty="0"/>
              <a:t>Source: </a:t>
            </a:r>
            <a:r>
              <a:rPr lang="en-GB" i="1" dirty="0"/>
              <a:t>data were collected by students from the survey research and design </a:t>
            </a:r>
            <a:r>
              <a:rPr lang="en-GB" i="1" dirty="0" smtClean="0"/>
              <a:t>class. </a:t>
            </a:r>
            <a:endParaRPr lang="en-GB" i="1" dirty="0"/>
          </a:p>
          <a:p>
            <a:pPr marL="0" indent="0">
              <a:buNone/>
            </a:pPr>
            <a:endParaRPr lang="en-GB" i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44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6477000" cy="50034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Organic fruits and vegetables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Francesca Hansstein SPEA (SHUFE) - Data Analysis &amp; Processing - Spring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8244-2424-422D-A878-015CBFB7FCA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1800" dirty="0" smtClean="0"/>
              <a:t>The questionnaire was built upon the Health Belief Model (</a:t>
            </a:r>
            <a:r>
              <a:rPr lang="en-GB" sz="1800" dirty="0" err="1" smtClean="0"/>
              <a:t>Rosenstock</a:t>
            </a:r>
            <a:r>
              <a:rPr lang="en-GB" sz="1800" dirty="0"/>
              <a:t> </a:t>
            </a:r>
            <a:r>
              <a:rPr lang="en-GB" sz="1800" dirty="0" smtClean="0"/>
              <a:t>et al., 1950)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29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Attitudes towards food </a:t>
            </a:r>
            <a:r>
              <a:rPr lang="en-GB" b="1" dirty="0" smtClean="0">
                <a:solidFill>
                  <a:srgbClr val="FF0000"/>
                </a:solidFill>
              </a:rPr>
              <a:t>recycling </a:t>
            </a:r>
            <a:r>
              <a:rPr lang="en-GB" b="1" dirty="0">
                <a:solidFill>
                  <a:srgbClr val="FF0000"/>
                </a:solidFill>
              </a:rPr>
              <a:t>behaviors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Francesca Hansstein SPEA (SHUFE) - Data Analysis &amp; Processing - Spring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8244-2424-422D-A878-015CBFB7FCA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b="1" dirty="0"/>
              <a:t>Definition</a:t>
            </a:r>
            <a:r>
              <a:rPr lang="en-GB" dirty="0"/>
              <a:t>: </a:t>
            </a:r>
            <a:r>
              <a:rPr lang="en-GB" dirty="0" smtClean="0"/>
              <a:t>the goal of the survey was to analyse food-waste and food-recycling attitudes and behaviors</a:t>
            </a:r>
            <a:endParaRPr lang="en-GB" dirty="0"/>
          </a:p>
          <a:p>
            <a:r>
              <a:rPr lang="en-GB" b="1" dirty="0"/>
              <a:t>Target: </a:t>
            </a:r>
            <a:r>
              <a:rPr lang="en-GB" dirty="0" smtClean="0"/>
              <a:t>urban residence in Shanghai, 509 observations</a:t>
            </a:r>
            <a:r>
              <a:rPr lang="en-GB" dirty="0"/>
              <a:t>, face to face interview, 58 variables.</a:t>
            </a:r>
          </a:p>
          <a:p>
            <a:r>
              <a:rPr lang="en-GB" b="1" dirty="0" smtClean="0"/>
              <a:t>Source</a:t>
            </a:r>
            <a:r>
              <a:rPr lang="en-GB" dirty="0"/>
              <a:t>: </a:t>
            </a:r>
            <a:r>
              <a:rPr lang="en-GB" dirty="0" smtClean="0"/>
              <a:t>joint research project, Professor Wang Keqiang (SUFE) and Francesca Hansstein (SUFE)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0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Attitudes towards food recycling behaviors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Francesca Hansstein SPEA (SHUFE) - Data Analysis &amp; Processing - Spring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8244-2424-422D-A878-015CBFB7FCA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questionnaire included the following sections: </a:t>
            </a:r>
          </a:p>
          <a:p>
            <a:pPr marL="720725" indent="-360363"/>
            <a:r>
              <a:rPr lang="en-GB" dirty="0" smtClean="0"/>
              <a:t>Demographics </a:t>
            </a:r>
          </a:p>
          <a:p>
            <a:pPr marL="720725" indent="-360363"/>
            <a:r>
              <a:rPr lang="en-GB" dirty="0" smtClean="0"/>
              <a:t>Food expenditure and food consumption habits</a:t>
            </a:r>
          </a:p>
          <a:p>
            <a:pPr marL="720725" indent="-360363"/>
            <a:r>
              <a:rPr lang="en-GB" dirty="0" smtClean="0"/>
              <a:t>Behavioral questions on recycling practices </a:t>
            </a:r>
          </a:p>
          <a:p>
            <a:pPr marL="720725" indent="-360363"/>
            <a:r>
              <a:rPr lang="en-GB" dirty="0" smtClean="0"/>
              <a:t>Attitudes and perceptions towards food waste management</a:t>
            </a:r>
          </a:p>
          <a:p>
            <a:pPr marL="720725" indent="-360363"/>
            <a:r>
              <a:rPr lang="en-GB" dirty="0" smtClean="0"/>
              <a:t>Recycling behavior and compliance with law 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6562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>
                <a:solidFill>
                  <a:srgbClr val="FF0000"/>
                </a:solidFill>
              </a:rPr>
              <a:t>Introuction</a:t>
            </a:r>
            <a:r>
              <a:rPr lang="en-GB" b="1" dirty="0" smtClean="0">
                <a:solidFill>
                  <a:srgbClr val="FF0000"/>
                </a:solidFill>
              </a:rPr>
              <a:t>: The dataset 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Francesca Hansstein SPEA (SHUFE) - Data Analysis &amp; Processing - Spring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8244-2424-422D-A878-015CBFB7FCA7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 r="56339" b="45957"/>
          <a:stretch>
            <a:fillRect/>
          </a:stretch>
        </p:blipFill>
        <p:spPr bwMode="auto">
          <a:xfrm>
            <a:off x="1913552" y="1649845"/>
            <a:ext cx="5605104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228600" y="2438400"/>
            <a:ext cx="1066800" cy="838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Statistical units are displayed in rows</a:t>
            </a:r>
            <a:endParaRPr lang="en-US" sz="1200" b="1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>
            <a:off x="1295400" y="2857500"/>
            <a:ext cx="990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662504" y="2971800"/>
            <a:ext cx="12192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Variables are displayed in columns</a:t>
            </a:r>
            <a:endParaRPr lang="en-US" sz="1200" b="1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7162800" y="2667000"/>
            <a:ext cx="753704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15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Types of variables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Francesca Hansstein SPEA (SHUFE) - Data Analysis &amp; Processing - Spring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8244-2424-422D-A878-015CBFB7FCA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General classification: </a:t>
            </a:r>
          </a:p>
          <a:p>
            <a:r>
              <a:rPr lang="en-GB" dirty="0" smtClean="0"/>
              <a:t>Continuous variables </a:t>
            </a:r>
          </a:p>
          <a:p>
            <a:r>
              <a:rPr lang="en-GB" dirty="0" smtClean="0"/>
              <a:t>Ordered categorical variables (c &gt; 2) </a:t>
            </a:r>
          </a:p>
          <a:p>
            <a:r>
              <a:rPr lang="en-GB" dirty="0" smtClean="0"/>
              <a:t>Unordered categorical variables (c &gt;=2)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/>
              <a:t>Stata codification: </a:t>
            </a:r>
          </a:p>
          <a:p>
            <a:r>
              <a:rPr lang="en-GB" dirty="0" smtClean="0"/>
              <a:t>Numerical (black)</a:t>
            </a:r>
          </a:p>
          <a:p>
            <a:r>
              <a:rPr lang="en-GB" dirty="0" smtClean="0"/>
              <a:t>Coded (blue) </a:t>
            </a:r>
          </a:p>
          <a:p>
            <a:r>
              <a:rPr lang="en-GB" dirty="0" smtClean="0"/>
              <a:t>String (red)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38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Stata main windows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Francesca Hansstein SPEA (SHUFE) - Data Analysis &amp; Processing - Spring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8244-2424-422D-A878-015CBFB7FCA7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Content Placeholder 5" descr="Stata/MP 13.0 - [Results]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49" y="1669472"/>
            <a:ext cx="6935634" cy="3733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Oval 6"/>
          <p:cNvSpPr/>
          <p:nvPr/>
        </p:nvSpPr>
        <p:spPr>
          <a:xfrm>
            <a:off x="7162800" y="2876550"/>
            <a:ext cx="16002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VARIABLE window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705600" y="2819400"/>
            <a:ext cx="459509" cy="266700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082866" y="5582227"/>
            <a:ext cx="16002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COMMAND window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343400" y="5096741"/>
            <a:ext cx="387166" cy="45546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040909" y="2514600"/>
            <a:ext cx="16002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RESULTS window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62649" y="5471679"/>
            <a:ext cx="16002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REVIEW window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990600" y="4876800"/>
            <a:ext cx="70" cy="59487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267200" y="3115254"/>
            <a:ext cx="269783" cy="2641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75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Data Editor and Data Browser 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Francesca Hansstein SPEA (SHUFE) - Data Analysis &amp; Processing - Spring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8244-2424-422D-A878-015CBFB7FCA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Content Placeholder 5" descr="Stata/MP 13.0 - C:\Users\Samsung\Google Drive\Teaching\Research methods using Stata\Spring2016\Datasets\Collaborative_Consumption\collaborativeconsumption.dta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02" b="79138"/>
          <a:stretch/>
        </p:blipFill>
        <p:spPr>
          <a:xfrm>
            <a:off x="678754" y="1752600"/>
            <a:ext cx="7703246" cy="191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ounded Rectangle 6"/>
          <p:cNvSpPr/>
          <p:nvPr/>
        </p:nvSpPr>
        <p:spPr>
          <a:xfrm>
            <a:off x="889818" y="4094068"/>
            <a:ext cx="2843982" cy="15447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The data editor opens the original dataset, it looks like a spreadsheet. Be careful: data can be edited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438400" y="2667000"/>
            <a:ext cx="838200" cy="142706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991731" y="4094068"/>
            <a:ext cx="2843982" cy="15447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The data browser displays the same, but data cannot be modified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886200" y="2667000"/>
            <a:ext cx="1607246" cy="143444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05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Variable manager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Francesca Hansstein SPEA (SHUFE) - Data Analysis &amp; Processing - Spring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8244-2424-422D-A878-015CBFB7FCA7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9" name="Content Placeholder 5" descr="Stata/MP 13.0 - C:\Users\Samsung\Google Drive\Teaching\Research methods using Stata\Spring2016\Datasets\Collaborative_Consumption\collaborativeconsumption.dta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02" b="79138"/>
          <a:stretch/>
        </p:blipFill>
        <p:spPr>
          <a:xfrm>
            <a:off x="678754" y="1752600"/>
            <a:ext cx="7703246" cy="191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Oval 19"/>
          <p:cNvSpPr/>
          <p:nvPr/>
        </p:nvSpPr>
        <p:spPr>
          <a:xfrm>
            <a:off x="3886200" y="2362200"/>
            <a:ext cx="457200" cy="457200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 descr="Variables Manag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867476"/>
            <a:ext cx="7162800" cy="4010606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5004618" y="4191000"/>
            <a:ext cx="2843982" cy="15447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This is the variable manager with all the information on our variables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1295400" y="2819400"/>
            <a:ext cx="3581400" cy="17526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409700" y="2476500"/>
            <a:ext cx="609600" cy="3048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3695700" y="2476500"/>
            <a:ext cx="609600" cy="3048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24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2" grpId="0" animBg="1"/>
      <p:bldP spid="26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Outline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3000" y="6248400"/>
            <a:ext cx="8001000" cy="476250"/>
          </a:xfrm>
        </p:spPr>
        <p:txBody>
          <a:bodyPr/>
          <a:lstStyle/>
          <a:p>
            <a:r>
              <a:rPr lang="en-GB" smtClean="0"/>
              <a:t>Francesca Hansstein SPEA (SHUFE) - Data Analysis &amp; Processing - Spring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6FA8244-2424-422D-A878-015CBFB7FCA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Course information: </a:t>
            </a:r>
          </a:p>
          <a:p>
            <a:pPr marL="1030288" indent="-288925">
              <a:buFont typeface="Arial" pitchFamily="34" charset="0"/>
              <a:buChar char="•"/>
            </a:pPr>
            <a:r>
              <a:rPr lang="en-US" dirty="0" smtClean="0"/>
              <a:t>     goals and expectations</a:t>
            </a:r>
          </a:p>
          <a:p>
            <a:pPr marL="1030288" indent="-288925">
              <a:buFont typeface="Arial" pitchFamily="34" charset="0"/>
              <a:buChar char="•"/>
            </a:pPr>
            <a:r>
              <a:rPr lang="en-US" dirty="0" smtClean="0"/>
              <a:t>     content</a:t>
            </a:r>
          </a:p>
          <a:p>
            <a:pPr marL="1030288" indent="-288925">
              <a:buFont typeface="Arial" pitchFamily="34" charset="0"/>
              <a:buChar char="•"/>
            </a:pPr>
            <a:r>
              <a:rPr lang="en-US" dirty="0" smtClean="0"/>
              <a:t>     resources</a:t>
            </a:r>
          </a:p>
          <a:p>
            <a:r>
              <a:rPr lang="en-US" dirty="0" smtClean="0"/>
              <a:t>Final research projects</a:t>
            </a:r>
          </a:p>
          <a:p>
            <a:r>
              <a:rPr lang="en-US" dirty="0" smtClean="0"/>
              <a:t>Datasets</a:t>
            </a:r>
          </a:p>
          <a:p>
            <a:r>
              <a:rPr lang="en-US" dirty="0" smtClean="0"/>
              <a:t>Introduction to Stata</a:t>
            </a:r>
          </a:p>
          <a:p>
            <a:r>
              <a:rPr lang="en-GB" dirty="0" smtClean="0"/>
              <a:t>Descriptive statistics and association tests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Examples of research questions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Francesca Hansstein SPEA (SHUFE) - Data Analysis &amp; Processing - Spring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8244-2424-422D-A878-015CBFB7FCA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Do rural children play computer games more often than their urban peers? </a:t>
            </a:r>
          </a:p>
          <a:p>
            <a:r>
              <a:rPr lang="en-GB" dirty="0" smtClean="0"/>
              <a:t>How does income affect the likelihood of purchasing organic fruits and vegetables? </a:t>
            </a:r>
          </a:p>
          <a:p>
            <a:r>
              <a:rPr lang="en-GB" dirty="0" smtClean="0"/>
              <a:t>What are the determinants of the intention to participate in collaborative consumption? </a:t>
            </a:r>
          </a:p>
          <a:p>
            <a:r>
              <a:rPr lang="en-GB" dirty="0" smtClean="0"/>
              <a:t>How can we measure individual risk perception?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53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Variable, label and value label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Francesca Hansstein SPEA (SHUFE) - Data Analysis &amp; Processing - Spring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8244-2424-422D-A878-015CBFB7FCA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763000" cy="4572000"/>
          </a:xfrm>
        </p:spPr>
        <p:txBody>
          <a:bodyPr>
            <a:normAutofit/>
          </a:bodyPr>
          <a:lstStyle/>
          <a:p>
            <a:r>
              <a:rPr lang="en-GB" dirty="0" smtClean="0"/>
              <a:t>Variable is a general abbreviation of the variable’s name (for example ID, q1, gender etc.) </a:t>
            </a:r>
          </a:p>
          <a:p>
            <a:r>
              <a:rPr lang="en-GB" dirty="0" smtClean="0"/>
              <a:t>The label indicates an in-depth description of the variable </a:t>
            </a:r>
          </a:p>
          <a:p>
            <a:r>
              <a:rPr lang="en-GB" dirty="0" smtClean="0"/>
              <a:t>Value label indicates how to codify and interpret variables categories</a:t>
            </a:r>
          </a:p>
          <a:p>
            <a:r>
              <a:rPr lang="en-GB" dirty="0" smtClean="0"/>
              <a:t>All these attributes are specified when a dataset is built</a:t>
            </a:r>
          </a:p>
        </p:txBody>
      </p:sp>
    </p:spTree>
    <p:extLst>
      <p:ext uri="{BB962C8B-B14F-4D97-AF65-F5344CB8AC3E}">
        <p14:creationId xmlns:p14="http://schemas.microsoft.com/office/powerpoint/2010/main" val="136451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Exploring the data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Francesca Hansstein SPEA (SHUFE) - Data Analysis &amp; Processing - Spring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8244-2424-422D-A878-015CBFB7FCA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describe </a:t>
            </a:r>
            <a:r>
              <a:rPr lang="en-GB" i="1" dirty="0" smtClean="0"/>
              <a:t>varname</a:t>
            </a:r>
          </a:p>
          <a:p>
            <a:r>
              <a:rPr lang="en-GB" dirty="0" smtClean="0"/>
              <a:t>lookfor  </a:t>
            </a:r>
            <a:r>
              <a:rPr lang="en-GB" i="1" dirty="0" smtClean="0"/>
              <a:t>varname</a:t>
            </a:r>
            <a:endParaRPr lang="en-GB" dirty="0" smtClean="0"/>
          </a:p>
          <a:p>
            <a:r>
              <a:rPr lang="en-GB" dirty="0" smtClean="0"/>
              <a:t>list </a:t>
            </a:r>
            <a:r>
              <a:rPr lang="en-GB" i="1" dirty="0" smtClean="0"/>
              <a:t>varname</a:t>
            </a:r>
          </a:p>
          <a:p>
            <a:r>
              <a:rPr lang="en-GB" dirty="0" smtClean="0"/>
              <a:t>rename</a:t>
            </a:r>
            <a:r>
              <a:rPr lang="en-GB" i="1" dirty="0" smtClean="0"/>
              <a:t> varname</a:t>
            </a:r>
          </a:p>
          <a:p>
            <a:r>
              <a:rPr lang="en-GB" dirty="0" smtClean="0"/>
              <a:t>help </a:t>
            </a:r>
            <a:r>
              <a:rPr lang="en-GB" i="1" dirty="0" smtClean="0"/>
              <a:t>command</a:t>
            </a:r>
          </a:p>
          <a:p>
            <a:endParaRPr lang="en-GB" i="1" dirty="0"/>
          </a:p>
          <a:p>
            <a:pPr marL="0" indent="0">
              <a:buNone/>
            </a:pPr>
            <a:r>
              <a:rPr lang="en-GB" dirty="0" smtClean="0"/>
              <a:t>To install a new command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ssc install </a:t>
            </a:r>
            <a:r>
              <a:rPr lang="en-GB" i="1" dirty="0" smtClean="0"/>
              <a:t>command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 smtClean="0"/>
              <a:t>findit</a:t>
            </a:r>
            <a:r>
              <a:rPr lang="en-GB" dirty="0" smtClean="0"/>
              <a:t> </a:t>
            </a:r>
            <a:r>
              <a:rPr lang="en-GB" i="1" dirty="0" smtClean="0"/>
              <a:t>command </a:t>
            </a:r>
            <a:r>
              <a:rPr lang="en-GB" i="1" dirty="0" smtClean="0">
                <a:sym typeface="Wingdings" panose="05000000000000000000" pitchFamily="2" charset="2"/>
              </a:rPr>
              <a:t> </a:t>
            </a:r>
            <a:r>
              <a:rPr lang="en-GB" dirty="0" smtClean="0">
                <a:sym typeface="Wingdings" panose="05000000000000000000" pitchFamily="2" charset="2"/>
              </a:rPr>
              <a:t>a new window with a list of command will open up  select and install the command you are looking for </a:t>
            </a:r>
            <a:endParaRPr lang="en-GB" i="1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0396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Qualifiers, Comparison operators, logical operators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Francesca Hansstein SPEA (SHUFE) - Data Analysis &amp; Processing - Spring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8244-2424-422D-A878-015CBFB7FCA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Qualifiers: </a:t>
            </a:r>
          </a:p>
          <a:p>
            <a:r>
              <a:rPr lang="en-GB" dirty="0" smtClean="0"/>
              <a:t>The </a:t>
            </a:r>
            <a:r>
              <a:rPr lang="en-GB" dirty="0"/>
              <a:t>IF qualifier introduces a restriction on the variables value</a:t>
            </a:r>
          </a:p>
          <a:p>
            <a:r>
              <a:rPr lang="en-GB" dirty="0"/>
              <a:t>The IN qualifiers introduces a restriction on the observations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 fontAlgn="t">
              <a:buNone/>
            </a:pPr>
            <a:r>
              <a:rPr lang="en-GB" dirty="0" smtClean="0"/>
              <a:t>Comparison operators (used together with IF or IN): </a:t>
            </a:r>
          </a:p>
          <a:p>
            <a:pPr fontAlgn="t"/>
            <a:r>
              <a:rPr lang="en-US" b="1" dirty="0" smtClean="0"/>
              <a:t>== equal </a:t>
            </a:r>
            <a:r>
              <a:rPr lang="en-US" b="1" dirty="0"/>
              <a:t>to 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/>
              <a:t> </a:t>
            </a:r>
            <a:r>
              <a:rPr lang="en-US" b="1" dirty="0"/>
              <a:t>!=  not equal to </a:t>
            </a:r>
            <a:r>
              <a:rPr lang="en-US" dirty="0"/>
              <a:t> </a:t>
            </a:r>
            <a:r>
              <a:rPr lang="en-US" b="1" dirty="0" smtClean="0"/>
              <a:t>~= </a:t>
            </a:r>
            <a:r>
              <a:rPr lang="en-US" b="1" dirty="0"/>
              <a:t>not equal </a:t>
            </a:r>
            <a:r>
              <a:rPr lang="en-US" b="1" dirty="0" smtClean="0"/>
              <a:t>to</a:t>
            </a:r>
            <a:r>
              <a:rPr lang="en-US" dirty="0"/>
              <a:t> </a:t>
            </a:r>
            <a:r>
              <a:rPr lang="en-US" b="1" dirty="0" smtClean="0"/>
              <a:t>&gt;, </a:t>
            </a:r>
            <a:r>
              <a:rPr lang="en-US" b="1" dirty="0"/>
              <a:t>&lt;, &gt;=, </a:t>
            </a:r>
            <a:r>
              <a:rPr lang="en-US" b="1" dirty="0" smtClean="0"/>
              <a:t>&lt;</a:t>
            </a:r>
          </a:p>
          <a:p>
            <a:pPr marL="0" indent="0" fontAlgn="t">
              <a:buNone/>
            </a:pPr>
            <a:endParaRPr lang="en-GB" b="1" dirty="0" smtClean="0"/>
          </a:p>
          <a:p>
            <a:pPr marL="0" indent="0" fontAlgn="t">
              <a:buNone/>
            </a:pPr>
            <a:r>
              <a:rPr lang="en-GB" dirty="0" smtClean="0"/>
              <a:t>Logical operators </a:t>
            </a:r>
          </a:p>
          <a:p>
            <a:pPr fontAlgn="t"/>
            <a:r>
              <a:rPr lang="en-US" dirty="0"/>
              <a:t>I </a:t>
            </a:r>
            <a:r>
              <a:rPr lang="en-US" dirty="0" smtClean="0"/>
              <a:t>(or) &amp; (and)</a:t>
            </a:r>
            <a:endParaRPr lang="en-US" dirty="0"/>
          </a:p>
          <a:p>
            <a:pPr marL="0" indent="0" fontAlgn="t">
              <a:buNone/>
            </a:pPr>
            <a:endParaRPr lang="en-US" dirty="0"/>
          </a:p>
          <a:p>
            <a:pPr marL="0" indent="0">
              <a:buNone/>
            </a:pP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9158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Commands for descriptive statistics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Francesca Hansstein SPEA (SHUFE) - Data Analysis &amp; Processing - Spring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8244-2424-422D-A878-015CBFB7FCA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tabulate </a:t>
            </a:r>
            <a:r>
              <a:rPr lang="en-GB" i="1" dirty="0" smtClean="0"/>
              <a:t>varname</a:t>
            </a:r>
            <a:r>
              <a:rPr lang="en-GB" dirty="0" smtClean="0"/>
              <a:t> (used for categorical variables) </a:t>
            </a:r>
          </a:p>
          <a:p>
            <a:r>
              <a:rPr lang="en-GB" dirty="0" smtClean="0"/>
              <a:t>tabulate </a:t>
            </a:r>
            <a:r>
              <a:rPr lang="en-GB" i="1" dirty="0" err="1" smtClean="0"/>
              <a:t>varlist</a:t>
            </a:r>
            <a:endParaRPr lang="en-GB" i="1" dirty="0" smtClean="0"/>
          </a:p>
          <a:p>
            <a:r>
              <a:rPr lang="en-GB" dirty="0" smtClean="0"/>
              <a:t>summarize </a:t>
            </a:r>
            <a:r>
              <a:rPr lang="en-GB" i="1" dirty="0" smtClean="0"/>
              <a:t>varname</a:t>
            </a:r>
            <a:r>
              <a:rPr lang="en-GB" dirty="0" smtClean="0"/>
              <a:t> (used for continuous variables) </a:t>
            </a:r>
          </a:p>
          <a:p>
            <a:r>
              <a:rPr lang="en-GB" dirty="0" smtClean="0"/>
              <a:t>summarize </a:t>
            </a:r>
            <a:r>
              <a:rPr lang="en-GB" i="1" dirty="0" err="1" smtClean="0"/>
              <a:t>varlist</a:t>
            </a:r>
            <a:endParaRPr lang="en-US" i="1" dirty="0" smtClean="0"/>
          </a:p>
          <a:p>
            <a:r>
              <a:rPr lang="en-GB" dirty="0" smtClean="0"/>
              <a:t>Note: sometimes summarize is also used for categorical variables </a:t>
            </a:r>
          </a:p>
        </p:txBody>
      </p:sp>
    </p:spTree>
    <p:extLst>
      <p:ext uri="{BB962C8B-B14F-4D97-AF65-F5344CB8AC3E}">
        <p14:creationId xmlns:p14="http://schemas.microsoft.com/office/powerpoint/2010/main" val="256754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Contingency tables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Francesca Hansstein SPEA (SHUFE) - Data Analysis &amp; Processing - Spring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8244-2424-422D-A878-015CBFB7FCA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Contingency tables: the category a person is in one of the variables is contingent on the category the person is in another variable </a:t>
            </a:r>
          </a:p>
          <a:p>
            <a:r>
              <a:rPr lang="en-GB" dirty="0" smtClean="0"/>
              <a:t>tabulate </a:t>
            </a:r>
            <a:r>
              <a:rPr lang="en-GB" dirty="0"/>
              <a:t>var1 var2 </a:t>
            </a:r>
          </a:p>
          <a:p>
            <a:pPr marL="0" indent="0">
              <a:buNone/>
            </a:pPr>
            <a:r>
              <a:rPr lang="en-GB" dirty="0" smtClean="0"/>
              <a:t>                (</a:t>
            </a:r>
            <a:r>
              <a:rPr lang="en-GB" dirty="0"/>
              <a:t>row) (column) </a:t>
            </a:r>
          </a:p>
          <a:p>
            <a:r>
              <a:rPr lang="en-GB" dirty="0"/>
              <a:t>If you have an hypothesis on variable dependency  </a:t>
            </a:r>
            <a:r>
              <a:rPr lang="en-GB" dirty="0" smtClean="0"/>
              <a:t>(</a:t>
            </a:r>
            <a:r>
              <a:rPr lang="en-GB" dirty="0"/>
              <a:t>x = independent) (y=dependent), remember that var1 goes first (row) and var2 goes after (column)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8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Chi-squared test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Francesca Hansstein SPEA (SHUFE) - Data Analysis &amp; Processing - Spring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8244-2424-422D-A878-015CBFB7FCA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The Chi-squared test compares the observed frequency with the expected frequency we would have observed if the two variables were independent </a:t>
            </a:r>
          </a:p>
          <a:p>
            <a:r>
              <a:rPr lang="en-GB" dirty="0"/>
              <a:t>Is this difference sufficiently different from zero?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if  Yes the </a:t>
            </a:r>
            <a:r>
              <a:rPr lang="en-GB" dirty="0"/>
              <a:t>variables are dependent </a:t>
            </a:r>
          </a:p>
          <a:p>
            <a:r>
              <a:rPr lang="en-GB" dirty="0" smtClean="0"/>
              <a:t>if No the </a:t>
            </a:r>
            <a:r>
              <a:rPr lang="en-GB" dirty="0"/>
              <a:t>variables are independent </a:t>
            </a:r>
          </a:p>
          <a:p>
            <a:r>
              <a:rPr lang="en-GB" dirty="0"/>
              <a:t>As a rule of thumb, a large value indicates that the two variables are not independent, but we always have to check for the statistical significance </a:t>
            </a:r>
            <a:r>
              <a:rPr lang="en-GB" dirty="0" smtClean="0"/>
              <a:t>(p &lt; 0.05) </a:t>
            </a:r>
            <a:endParaRPr lang="en-GB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941251"/>
            <a:ext cx="5786535" cy="79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600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Confidence interval for the mean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5715000"/>
            <a:ext cx="609600" cy="521208"/>
          </a:xfrm>
          <a:prstGeom prst="rect">
            <a:avLst/>
          </a:prstGeom>
        </p:spPr>
        <p:txBody>
          <a:bodyPr/>
          <a:lstStyle/>
          <a:p>
            <a:fld id="{46FA8244-2424-422D-A878-015CBFB7FCA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0" y="1028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14400" y="5334000"/>
            <a:ext cx="3200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Z</a:t>
            </a:r>
            <a:r>
              <a:rPr lang="el-GR" sz="1400" baseline="-25000" dirty="0" smtClean="0">
                <a:solidFill>
                  <a:schemeClr val="tx1"/>
                </a:solidFill>
                <a:latin typeface="Century Schoolbook"/>
              </a:rPr>
              <a:t>α</a:t>
            </a:r>
            <a:r>
              <a:rPr lang="en-US" sz="1400" baseline="-25000" dirty="0" smtClean="0">
                <a:solidFill>
                  <a:schemeClr val="tx1"/>
                </a:solidFill>
                <a:latin typeface="Century Schoolbook"/>
              </a:rPr>
              <a:t>/2</a:t>
            </a:r>
            <a:r>
              <a:rPr lang="en-US" sz="1400" baseline="-250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indicates the </a:t>
            </a:r>
            <a:r>
              <a:rPr lang="en-US" sz="1400" i="1" dirty="0" smtClean="0">
                <a:solidFill>
                  <a:schemeClr val="tx1"/>
                </a:solidFill>
              </a:rPr>
              <a:t>zeta statistics  </a:t>
            </a:r>
            <a:r>
              <a:rPr lang="en-US" sz="1400" dirty="0" smtClean="0">
                <a:solidFill>
                  <a:schemeClr val="tx1"/>
                </a:solidFill>
              </a:rPr>
              <a:t>which is it the z-value associated to the  probability of </a:t>
            </a:r>
            <a:r>
              <a:rPr lang="el-GR" sz="1400" dirty="0" smtClean="0">
                <a:solidFill>
                  <a:schemeClr val="tx1"/>
                </a:solidFill>
                <a:latin typeface="Century Schoolbook"/>
              </a:rPr>
              <a:t>α</a:t>
            </a:r>
            <a:r>
              <a:rPr lang="en-US" sz="1400" dirty="0" smtClean="0">
                <a:solidFill>
                  <a:schemeClr val="tx1"/>
                </a:solidFill>
                <a:latin typeface="Century Schoolbook"/>
              </a:rPr>
              <a:t>/2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1028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7" name="Picture 16" descr="c_interval.gif"/>
          <p:cNvPicPr>
            <a:picLocks noChangeAspect="1"/>
          </p:cNvPicPr>
          <p:nvPr/>
        </p:nvPicPr>
        <p:blipFill>
          <a:blip r:embed="rId2" cstate="print"/>
          <a:srcRect l="9091" b="12088"/>
          <a:stretch>
            <a:fillRect/>
          </a:stretch>
        </p:blipFill>
        <p:spPr>
          <a:xfrm>
            <a:off x="1143000" y="1524000"/>
            <a:ext cx="3048000" cy="228600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1905000" y="4572000"/>
            <a:ext cx="76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267200" y="5181600"/>
            <a:ext cx="3200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The interval between brackets is the confidence interval </a:t>
            </a:r>
            <a:endParaRPr lang="en-US" sz="1400" i="1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114800" y="48006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105400" y="2743200"/>
            <a:ext cx="3200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1-</a:t>
            </a:r>
            <a:r>
              <a:rPr lang="el-GR" sz="1400" dirty="0" smtClean="0">
                <a:solidFill>
                  <a:schemeClr val="tx1"/>
                </a:solidFill>
                <a:latin typeface="Century Schoolbook"/>
              </a:rPr>
              <a:t>α</a:t>
            </a:r>
            <a:r>
              <a:rPr lang="en-US" sz="1400" dirty="0" smtClean="0">
                <a:solidFill>
                  <a:schemeClr val="tx1"/>
                </a:solidFill>
                <a:latin typeface="Century Schoolbook"/>
              </a:rPr>
              <a:t> is the confidence level which is usually set by the researcher and can be 0.95, 0.99 and 0.90</a:t>
            </a:r>
            <a:endParaRPr lang="en-US" sz="1400" i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5181600" y="3505200"/>
            <a:ext cx="533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4038600"/>
            <a:ext cx="4098925" cy="571500"/>
          </a:xfrm>
          <a:prstGeom prst="rect">
            <a:avLst/>
          </a:prstGeom>
          <a:noFill/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1028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08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Confidence Level, Significance Level and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Confidence interval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confidence level 1 – </a:t>
            </a:r>
            <a:r>
              <a:rPr lang="el-GR" b="1" dirty="0" smtClean="0">
                <a:latin typeface="Century Schoolbook"/>
              </a:rPr>
              <a:t>α</a:t>
            </a:r>
            <a:r>
              <a:rPr lang="en-US" b="1" dirty="0" smtClean="0">
                <a:latin typeface="Century Schoolbook"/>
              </a:rPr>
              <a:t> </a:t>
            </a:r>
            <a:r>
              <a:rPr lang="en-US" dirty="0" smtClean="0"/>
              <a:t>refers to the % of all possible samples that are expected to include the true population parameter. It  indicates how sure we want to be that the population parameter falls within the interval (90% - 95% - 99%) </a:t>
            </a:r>
          </a:p>
          <a:p>
            <a:r>
              <a:rPr lang="en-US" dirty="0" smtClean="0"/>
              <a:t>The confidence level depends on the </a:t>
            </a:r>
            <a:r>
              <a:rPr lang="en-US" b="1" dirty="0" smtClean="0"/>
              <a:t>significance level </a:t>
            </a:r>
            <a:r>
              <a:rPr lang="el-GR" b="1" dirty="0" smtClean="0">
                <a:latin typeface="Century Schoolbook"/>
              </a:rPr>
              <a:t>α</a:t>
            </a:r>
            <a:r>
              <a:rPr lang="en-US" b="1" dirty="0" smtClean="0">
                <a:latin typeface="Century Schoolbook"/>
              </a:rPr>
              <a:t> </a:t>
            </a:r>
            <a:r>
              <a:rPr lang="en-US" dirty="0" smtClean="0">
                <a:latin typeface="Century Schoolbook"/>
              </a:rPr>
              <a:t>which is the error we are willing to accept (0.1 - 0.05 - 0.01) and, as the CI, it is also set by the researcher </a:t>
            </a:r>
          </a:p>
          <a:p>
            <a:r>
              <a:rPr lang="en-US" dirty="0" smtClean="0">
                <a:latin typeface="Century Schoolbook"/>
              </a:rPr>
              <a:t>The </a:t>
            </a:r>
            <a:r>
              <a:rPr lang="en-US" b="1" dirty="0" smtClean="0">
                <a:latin typeface="Century Schoolbook"/>
              </a:rPr>
              <a:t>confidence interval </a:t>
            </a:r>
            <a:r>
              <a:rPr lang="en-US" dirty="0" smtClean="0"/>
              <a:t>is a range of values towards the sample average that is expected to contain the real population value</a:t>
            </a:r>
            <a:endParaRPr lang="en-US" dirty="0" smtClean="0">
              <a:latin typeface="Century Schoolbook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5715000"/>
            <a:ext cx="609600" cy="521208"/>
          </a:xfrm>
          <a:prstGeom prst="rect">
            <a:avLst/>
          </a:prstGeom>
        </p:spPr>
        <p:txBody>
          <a:bodyPr/>
          <a:lstStyle/>
          <a:p>
            <a:fld id="{46FA8244-2424-422D-A878-015CBFB7FCA7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Confidence interval for the mean in Stata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Calculating the confidence interval is very easy in Stata </a:t>
            </a:r>
          </a:p>
          <a:p>
            <a:r>
              <a:rPr lang="en-US" b="1" dirty="0" smtClean="0"/>
              <a:t>mean</a:t>
            </a:r>
            <a:r>
              <a:rPr lang="en-US" dirty="0" smtClean="0"/>
              <a:t> </a:t>
            </a:r>
            <a:r>
              <a:rPr lang="en-US" i="1" dirty="0" smtClean="0"/>
              <a:t>var1</a:t>
            </a:r>
            <a:r>
              <a:rPr lang="en-US" dirty="0" smtClean="0"/>
              <a:t>, level ( ) </a:t>
            </a:r>
          </a:p>
          <a:p>
            <a:r>
              <a:rPr lang="en-US" b="1" dirty="0" err="1" smtClean="0"/>
              <a:t>ci</a:t>
            </a:r>
            <a:r>
              <a:rPr lang="en-US" b="1" dirty="0" smtClean="0"/>
              <a:t> </a:t>
            </a:r>
            <a:r>
              <a:rPr lang="en-US" i="1" dirty="0" smtClean="0"/>
              <a:t>vari1, </a:t>
            </a:r>
            <a:r>
              <a:rPr lang="en-US" dirty="0" smtClean="0"/>
              <a:t>level ( ) </a:t>
            </a:r>
            <a:endParaRPr lang="en-US" b="1" dirty="0" smtClean="0"/>
          </a:p>
          <a:p>
            <a:r>
              <a:rPr lang="en-US" dirty="0" smtClean="0"/>
              <a:t>If you do not specify any level as option, Stata gives a 95% confidence level by default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What do you think happen to </a:t>
            </a:r>
            <a:r>
              <a:rPr lang="en-US" i="1" dirty="0" smtClean="0"/>
              <a:t>the confidence interval</a:t>
            </a:r>
            <a:r>
              <a:rPr lang="en-US" dirty="0" smtClean="0"/>
              <a:t> if you increase the confidence level (99)?</a:t>
            </a:r>
          </a:p>
          <a:p>
            <a:r>
              <a:rPr lang="en-US" dirty="0" smtClean="0"/>
              <a:t>What if you </a:t>
            </a:r>
            <a:r>
              <a:rPr lang="en-US" i="1" dirty="0" smtClean="0"/>
              <a:t>decrease </a:t>
            </a:r>
            <a:r>
              <a:rPr lang="en-US" dirty="0" smtClean="0"/>
              <a:t>the confidence level (90)?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5715000"/>
            <a:ext cx="609600" cy="521208"/>
          </a:xfrm>
          <a:prstGeom prst="rect">
            <a:avLst/>
          </a:prstGeom>
        </p:spPr>
        <p:txBody>
          <a:bodyPr/>
          <a:lstStyle/>
          <a:p>
            <a:fld id="{46FA8244-2424-422D-A878-015CBFB7FCA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86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Goals and expectations  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Francesca Hansstein SPEA (SHUFE) - Data Analysis &amp; Processing - Spring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6FA8244-2424-422D-A878-015CBFB7FCA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Common applications in data analysis</a:t>
            </a:r>
          </a:p>
          <a:p>
            <a:r>
              <a:rPr lang="en-US" dirty="0" smtClean="0"/>
              <a:t>Students are expected to: </a:t>
            </a:r>
          </a:p>
          <a:p>
            <a:pPr marL="534988" indent="-173038"/>
            <a:r>
              <a:rPr lang="en-US" dirty="0" smtClean="0"/>
              <a:t>Learn what statistical techniques are appropriate according to variable types and research questions</a:t>
            </a:r>
          </a:p>
          <a:p>
            <a:pPr marL="534988" indent="-173038"/>
            <a:r>
              <a:rPr lang="en-US" dirty="0" smtClean="0"/>
              <a:t>Become familiar with at least two techniques and reproduce them with Stata</a:t>
            </a:r>
          </a:p>
          <a:p>
            <a:pPr marL="534988" indent="-173038"/>
            <a:r>
              <a:rPr lang="en-US" dirty="0" smtClean="0"/>
              <a:t>Read and appropriately interpret statistical results </a:t>
            </a:r>
          </a:p>
          <a:p>
            <a:pPr marL="534988" indent="-173038"/>
            <a:r>
              <a:rPr lang="en-US" dirty="0" smtClean="0"/>
              <a:t>Write a brief research project (3 to 5 pages)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Course content (tentative)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Francesca Hansstein SPEA (SHUFE) - Data Analysis &amp; Processing - Spring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6FA8244-2424-422D-A878-015CBFB7FCA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C1: Introduction, descriptive statistics, confidence interval and association tests</a:t>
            </a:r>
          </a:p>
          <a:p>
            <a:r>
              <a:rPr lang="en-US" dirty="0" smtClean="0"/>
              <a:t>C2: Hypothesis testing</a:t>
            </a:r>
          </a:p>
          <a:p>
            <a:r>
              <a:rPr lang="en-US" dirty="0" smtClean="0"/>
              <a:t>C3: Analysis of  Variance (ANOVA)</a:t>
            </a:r>
          </a:p>
          <a:p>
            <a:r>
              <a:rPr lang="en-US" dirty="0" smtClean="0"/>
              <a:t>C4: Simple and multiple linear regression</a:t>
            </a:r>
          </a:p>
          <a:p>
            <a:r>
              <a:rPr lang="en-US" dirty="0" smtClean="0"/>
              <a:t>C5</a:t>
            </a:r>
            <a:r>
              <a:rPr lang="en-US" dirty="0"/>
              <a:t>: </a:t>
            </a:r>
            <a:r>
              <a:rPr lang="en-US" dirty="0" err="1" smtClean="0"/>
              <a:t>Logit</a:t>
            </a:r>
            <a:r>
              <a:rPr lang="en-US" dirty="0" smtClean="0"/>
              <a:t> and </a:t>
            </a:r>
            <a:r>
              <a:rPr lang="en-US" dirty="0" err="1" smtClean="0"/>
              <a:t>probit</a:t>
            </a:r>
            <a:r>
              <a:rPr lang="en-US" dirty="0" smtClean="0"/>
              <a:t> regression </a:t>
            </a:r>
          </a:p>
          <a:p>
            <a:r>
              <a:rPr lang="en-US" dirty="0" smtClean="0"/>
              <a:t>C6: Multinomial regression and principal component analysis</a:t>
            </a:r>
          </a:p>
          <a:p>
            <a:r>
              <a:rPr lang="en-US" dirty="0" smtClean="0"/>
              <a:t>C7: Factor and Structural Equation Modeling (Path analysis, introduction)</a:t>
            </a:r>
          </a:p>
          <a:p>
            <a:r>
              <a:rPr lang="en-GB" dirty="0" smtClean="0"/>
              <a:t>C8: Students’ presentations (on a voluntary basis)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Textbooks (optional)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Francesca Hansstein SPEA (SHUFE) - Data Analysis &amp; Processing - Spring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6FA8244-2424-422D-A878-015CBFB7FCA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 An Introduction to Modern Econometrics using Stata, Christopher F. Baum (various editions)</a:t>
            </a:r>
          </a:p>
          <a:p>
            <a:r>
              <a:rPr lang="en-GB" dirty="0"/>
              <a:t> Statistics with STATA, Lawrence C. Hamilton (various editions)</a:t>
            </a:r>
          </a:p>
          <a:p>
            <a:r>
              <a:rPr lang="en-GB" dirty="0"/>
              <a:t> A </a:t>
            </a:r>
            <a:r>
              <a:rPr lang="en-GB" dirty="0" smtClean="0"/>
              <a:t>gentle </a:t>
            </a:r>
            <a:r>
              <a:rPr lang="en-GB" dirty="0"/>
              <a:t>introduction to STATA, Acock (various editions)</a:t>
            </a:r>
          </a:p>
          <a:p>
            <a:r>
              <a:rPr lang="en-GB" dirty="0"/>
              <a:t> </a:t>
            </a:r>
            <a:r>
              <a:rPr lang="en-GB" dirty="0" smtClean="0"/>
              <a:t>Discovering Structural Equation </a:t>
            </a:r>
            <a:r>
              <a:rPr lang="en-GB" dirty="0" err="1" smtClean="0"/>
              <a:t>Modeling</a:t>
            </a:r>
            <a:r>
              <a:rPr lang="en-GB" dirty="0" smtClean="0"/>
              <a:t> Using Stata, by Acock (various editions) – </a:t>
            </a:r>
            <a:r>
              <a:rPr lang="en-GB" i="1" dirty="0" smtClean="0"/>
              <a:t>recommended</a:t>
            </a:r>
            <a:r>
              <a:rPr lang="en-GB" dirty="0" smtClean="0"/>
              <a:t> </a:t>
            </a:r>
            <a:r>
              <a:rPr lang="en-GB" i="1" dirty="0" smtClean="0"/>
              <a:t>only for the last four classes 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01105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Getting help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Francesca Hansstein SPEA (SHUFE) - Data Analysis &amp; Processing - Spring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6FA8244-2424-422D-A878-015CBFB7FCA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77724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Statalist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http://www.statalist.org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(the Stata forum) </a:t>
            </a:r>
          </a:p>
          <a:p>
            <a:r>
              <a:rPr lang="en-US" dirty="0" smtClean="0"/>
              <a:t>Institute for Digital </a:t>
            </a:r>
            <a:r>
              <a:rPr lang="en-US" dirty="0"/>
              <a:t>Research and Education IDRE) of UCLA: </a:t>
            </a:r>
            <a:r>
              <a:rPr lang="en-US" dirty="0">
                <a:hlinkClick r:id="rId3"/>
              </a:rPr>
              <a:t>http://www.ats.ucla.edu/stat/stata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/>
              <a:t>Stata Tutorial Content of LSE: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www.lse.ac.uk/methodology/tutorials/Stata/home.aspx</a:t>
            </a:r>
            <a:r>
              <a:rPr lang="en-US" dirty="0" smtClean="0"/>
              <a:t> </a:t>
            </a:r>
          </a:p>
          <a:p>
            <a:r>
              <a:rPr lang="en-US" dirty="0" smtClean="0"/>
              <a:t>Use the help command followed by what you’re looking for (</a:t>
            </a:r>
            <a:r>
              <a:rPr lang="en-US" i="1" dirty="0" smtClean="0"/>
              <a:t>e.g. help regression</a:t>
            </a:r>
            <a:r>
              <a:rPr lang="en-US" dirty="0" smtClean="0"/>
              <a:t>) </a:t>
            </a:r>
          </a:p>
          <a:p>
            <a:r>
              <a:rPr lang="en-US" dirty="0" smtClean="0"/>
              <a:t>Type “help </a:t>
            </a:r>
            <a:r>
              <a:rPr lang="en-US" dirty="0" err="1" smtClean="0"/>
              <a:t>help</a:t>
            </a:r>
            <a:r>
              <a:rPr lang="en-US" dirty="0" smtClean="0"/>
              <a:t>” </a:t>
            </a:r>
            <a:r>
              <a:rPr lang="en-US" dirty="0"/>
              <a:t>in the command window </a:t>
            </a:r>
            <a:r>
              <a:rPr lang="en-US" dirty="0" smtClean="0"/>
              <a:t>and click on anything shown in blue in the viewer window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49808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Important Information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Francesca Hansstein SPEA (SHUFE) - Data Analysis &amp; Processing - Spring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8244-2424-422D-A878-015CBFB7FCA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565148"/>
            <a:ext cx="8001000" cy="4873752"/>
          </a:xfrm>
        </p:spPr>
        <p:txBody>
          <a:bodyPr>
            <a:normAutofit/>
          </a:bodyPr>
          <a:lstStyle/>
          <a:p>
            <a:r>
              <a:rPr lang="en-GB" dirty="0" smtClean="0"/>
              <a:t>Class slides, datasets, and do file will be uploaded on the BB system one day before the class </a:t>
            </a:r>
            <a:endParaRPr lang="en-US" dirty="0" smtClean="0"/>
          </a:p>
          <a:p>
            <a:r>
              <a:rPr lang="en-US" dirty="0" smtClean="0"/>
              <a:t>Office </a:t>
            </a:r>
            <a:r>
              <a:rPr lang="en-US" dirty="0"/>
              <a:t>hours: by appointment </a:t>
            </a:r>
            <a:endParaRPr lang="en-US" dirty="0" smtClean="0"/>
          </a:p>
          <a:p>
            <a:r>
              <a:rPr lang="en-US" dirty="0" smtClean="0"/>
              <a:t>Final </a:t>
            </a:r>
            <a:r>
              <a:rPr lang="en-US" dirty="0"/>
              <a:t>project: to be delivered by the last day of class </a:t>
            </a:r>
            <a:endParaRPr lang="en-US" dirty="0" smtClean="0"/>
          </a:p>
          <a:p>
            <a:r>
              <a:rPr lang="en-GB" dirty="0" smtClean="0"/>
              <a:t>My </a:t>
            </a:r>
            <a:r>
              <a:rPr lang="en-GB" dirty="0"/>
              <a:t>email: </a:t>
            </a:r>
            <a:r>
              <a:rPr lang="en-US" dirty="0" smtClean="0">
                <a:hlinkClick r:id="rId2"/>
              </a:rPr>
              <a:t>f.v.hansstein@mail.shufe.edu.cn</a:t>
            </a:r>
            <a:endParaRPr lang="en-US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782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Info about the final project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Francesca Hansstein SPEA (SHUFE) - Data Analysis &amp; Processing - Spring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8244-2424-422D-A878-015CBFB7FCA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Research project (3 to 5 pages) </a:t>
            </a:r>
          </a:p>
          <a:p>
            <a:r>
              <a:rPr lang="en-US" dirty="0" smtClean="0"/>
              <a:t>Project’s sections: </a:t>
            </a:r>
          </a:p>
          <a:p>
            <a:pPr marL="715963" indent="-271463"/>
            <a:r>
              <a:rPr lang="en-US" dirty="0" smtClean="0"/>
              <a:t>Introduction and background</a:t>
            </a:r>
          </a:p>
          <a:p>
            <a:pPr marL="715963" indent="-271463"/>
            <a:r>
              <a:rPr lang="en-US" dirty="0" smtClean="0"/>
              <a:t>Research question(s) and research hypothesis </a:t>
            </a:r>
          </a:p>
          <a:p>
            <a:pPr marL="715963" indent="-271463"/>
            <a:r>
              <a:rPr lang="en-US" dirty="0" smtClean="0"/>
              <a:t>Variable description and methodology</a:t>
            </a:r>
          </a:p>
          <a:p>
            <a:pPr marL="715963" indent="-271463"/>
            <a:r>
              <a:rPr lang="en-US" dirty="0" smtClean="0"/>
              <a:t>Results </a:t>
            </a:r>
          </a:p>
          <a:p>
            <a:pPr marL="715963" indent="-271463"/>
            <a:r>
              <a:rPr lang="en-US" dirty="0" smtClean="0"/>
              <a:t>Discussion </a:t>
            </a:r>
            <a:endParaRPr lang="en-US" dirty="0"/>
          </a:p>
          <a:p>
            <a:pPr marL="715963" indent="-271463"/>
            <a:r>
              <a:rPr lang="en-US" dirty="0" smtClean="0"/>
              <a:t>Conclusions </a:t>
            </a:r>
            <a:endParaRPr lang="en-US" dirty="0"/>
          </a:p>
          <a:p>
            <a:pPr marL="44450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What is a survey? 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Francesca Hansstein SPEA (SHUFE) - Data Analysis &amp; Processing - Spring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8244-2424-422D-A878-015CBFB7FCA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229600" cy="45720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A survey is a </a:t>
            </a:r>
            <a:r>
              <a:rPr lang="en-GB" dirty="0"/>
              <a:t>sampling, or partial collection, of facts, figures, or opinions taken and used to approximate or indicate what a complete collection and analysis might </a:t>
            </a:r>
            <a:r>
              <a:rPr lang="en-GB" dirty="0" smtClean="0"/>
              <a:t>reveal</a:t>
            </a:r>
          </a:p>
          <a:p>
            <a:r>
              <a:rPr lang="en-GB" dirty="0" smtClean="0"/>
              <a:t>Researchers usually use questionnaires to collect data</a:t>
            </a:r>
          </a:p>
          <a:p>
            <a:r>
              <a:rPr lang="en-GB" dirty="0" smtClean="0"/>
              <a:t>Type of questions: </a:t>
            </a:r>
          </a:p>
          <a:p>
            <a:pPr marL="803275" lvl="0" indent="-360363">
              <a:spcBef>
                <a:spcPts val="600"/>
              </a:spcBef>
              <a:buClr>
                <a:srgbClr val="FE8637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</a:rPr>
              <a:t>Socio-demographic: </a:t>
            </a:r>
            <a:r>
              <a:rPr lang="en-US" sz="2200" dirty="0">
                <a:solidFill>
                  <a:prstClr val="black"/>
                </a:solidFill>
              </a:rPr>
              <a:t>gender, age, income, education level, </a:t>
            </a:r>
            <a:r>
              <a:rPr lang="en-US" sz="2200" dirty="0" smtClean="0">
                <a:solidFill>
                  <a:prstClr val="black"/>
                </a:solidFill>
              </a:rPr>
              <a:t>etc.</a:t>
            </a:r>
            <a:endParaRPr lang="en-US" sz="2200" dirty="0">
              <a:solidFill>
                <a:prstClr val="black"/>
              </a:solidFill>
            </a:endParaRPr>
          </a:p>
          <a:p>
            <a:pPr marL="803275" lvl="0" indent="-360363">
              <a:spcBef>
                <a:spcPts val="600"/>
              </a:spcBef>
              <a:buClr>
                <a:srgbClr val="FE8637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</a:rPr>
              <a:t>Attitudinal: </a:t>
            </a:r>
            <a:r>
              <a:rPr lang="en-US" sz="2200" dirty="0">
                <a:solidFill>
                  <a:prstClr val="black"/>
                </a:solidFill>
              </a:rPr>
              <a:t> beliefs, opinions, attitudes, or expectations </a:t>
            </a:r>
            <a:endParaRPr lang="en-US" sz="2200" dirty="0" smtClean="0">
              <a:solidFill>
                <a:prstClr val="black"/>
              </a:solidFill>
            </a:endParaRPr>
          </a:p>
          <a:p>
            <a:pPr marL="803275" lvl="0" indent="-360363">
              <a:spcBef>
                <a:spcPts val="600"/>
              </a:spcBef>
              <a:buClr>
                <a:srgbClr val="FE8637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</a:rPr>
              <a:t>Behavioral: </a:t>
            </a:r>
            <a:r>
              <a:rPr lang="en-US" sz="2200" dirty="0">
                <a:solidFill>
                  <a:prstClr val="black"/>
                </a:solidFill>
              </a:rPr>
              <a:t>health behaviors, reading, physical activity, food choices etc</a:t>
            </a:r>
            <a:r>
              <a:rPr lang="en-US" sz="2200" dirty="0" smtClean="0">
                <a:solidFill>
                  <a:prstClr val="black"/>
                </a:solidFill>
              </a:rPr>
              <a:t>.</a:t>
            </a:r>
            <a:endParaRPr lang="en-US" sz="2200" dirty="0">
              <a:solidFill>
                <a:prstClr val="black"/>
              </a:solidFill>
            </a:endParaRPr>
          </a:p>
          <a:p>
            <a:pPr marL="803275" lvl="0" indent="-360363">
              <a:spcBef>
                <a:spcPts val="600"/>
              </a:spcBef>
              <a:buClr>
                <a:srgbClr val="FE8637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</a:rPr>
              <a:t>Environmental: </a:t>
            </a:r>
            <a:r>
              <a:rPr lang="en-US" sz="2200" dirty="0">
                <a:solidFill>
                  <a:prstClr val="black"/>
                </a:solidFill>
              </a:rPr>
              <a:t>neighborhood characteristics, </a:t>
            </a:r>
            <a:r>
              <a:rPr lang="en-US" sz="2200" dirty="0" smtClean="0">
                <a:solidFill>
                  <a:prstClr val="black"/>
                </a:solidFill>
              </a:rPr>
              <a:t>(number </a:t>
            </a:r>
            <a:r>
              <a:rPr lang="en-US" sz="2200" dirty="0">
                <a:solidFill>
                  <a:prstClr val="black"/>
                </a:solidFill>
              </a:rPr>
              <a:t>of </a:t>
            </a:r>
            <a:r>
              <a:rPr lang="en-US" sz="2200" dirty="0" smtClean="0">
                <a:solidFill>
                  <a:prstClr val="black"/>
                </a:solidFill>
              </a:rPr>
              <a:t>parks</a:t>
            </a:r>
            <a:r>
              <a:rPr lang="en-US" sz="2200" dirty="0">
                <a:solidFill>
                  <a:prstClr val="black"/>
                </a:solidFill>
              </a:rPr>
              <a:t>, shops, schools </a:t>
            </a:r>
            <a:r>
              <a:rPr lang="en-US" sz="2200" dirty="0" smtClean="0">
                <a:solidFill>
                  <a:prstClr val="black"/>
                </a:solidFill>
              </a:rPr>
              <a:t>etc.) </a:t>
            </a:r>
            <a:endParaRPr lang="en-US" sz="2200" dirty="0">
              <a:solidFill>
                <a:prstClr val="black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598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5506</TotalTime>
  <Words>1833</Words>
  <Application>Microsoft Office PowerPoint</Application>
  <PresentationFormat>全屏显示(4:3)</PresentationFormat>
  <Paragraphs>229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Century Schoolbook</vt:lpstr>
      <vt:lpstr>Franklin Gothic Book</vt:lpstr>
      <vt:lpstr>Perpetua</vt:lpstr>
      <vt:lpstr>Arial</vt:lpstr>
      <vt:lpstr>Calibri</vt:lpstr>
      <vt:lpstr>Wingdings</vt:lpstr>
      <vt:lpstr>Wingdings 2</vt:lpstr>
      <vt:lpstr>Equity</vt:lpstr>
      <vt:lpstr>DATA ANALYSIS AND PROCESSING</vt:lpstr>
      <vt:lpstr>Outline </vt:lpstr>
      <vt:lpstr>Goals and expectations  </vt:lpstr>
      <vt:lpstr>Course content (tentative) </vt:lpstr>
      <vt:lpstr>Textbooks (optional)  </vt:lpstr>
      <vt:lpstr>Getting help</vt:lpstr>
      <vt:lpstr>Important Information</vt:lpstr>
      <vt:lpstr>Info about the final project </vt:lpstr>
      <vt:lpstr>What is a survey? </vt:lpstr>
      <vt:lpstr>Survey used in this course</vt:lpstr>
      <vt:lpstr>Organic fruits and vegetables</vt:lpstr>
      <vt:lpstr>Organic fruits and vegetables</vt:lpstr>
      <vt:lpstr>Attitudes towards food recycling behaviors</vt:lpstr>
      <vt:lpstr>Attitudes towards food recycling behaviors </vt:lpstr>
      <vt:lpstr>Introuction: The dataset </vt:lpstr>
      <vt:lpstr>Types of variables</vt:lpstr>
      <vt:lpstr>Stata main windows</vt:lpstr>
      <vt:lpstr>Data Editor and Data Browser </vt:lpstr>
      <vt:lpstr>Variable manager</vt:lpstr>
      <vt:lpstr>Examples of research questions</vt:lpstr>
      <vt:lpstr>Variable, label and value label</vt:lpstr>
      <vt:lpstr>Exploring the data</vt:lpstr>
      <vt:lpstr>Qualifiers, Comparison operators, logical operators </vt:lpstr>
      <vt:lpstr>Commands for descriptive statistics</vt:lpstr>
      <vt:lpstr>Contingency tables</vt:lpstr>
      <vt:lpstr>Chi-squared test</vt:lpstr>
      <vt:lpstr>Confidence interval for the mean </vt:lpstr>
      <vt:lpstr>Confidence Level, Significance Level and Confidence interval</vt:lpstr>
      <vt:lpstr>Confidence interval for the mean in Stata </vt:lpstr>
    </vt:vector>
  </TitlesOfParts>
  <Company>上海财经大学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STATA</dc:title>
  <dc:creator>sufe</dc:creator>
  <cp:lastModifiedBy>Mashiro Yuuki</cp:lastModifiedBy>
  <cp:revision>822</cp:revision>
  <dcterms:created xsi:type="dcterms:W3CDTF">2014-02-24T02:14:18Z</dcterms:created>
  <dcterms:modified xsi:type="dcterms:W3CDTF">2018-06-12T16:04:47Z</dcterms:modified>
</cp:coreProperties>
</file>