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84" r:id="rId1"/>
  </p:sldMasterIdLst>
  <p:notesMasterIdLst>
    <p:notesMasterId r:id="rId31"/>
  </p:notesMasterIdLst>
  <p:handoutMasterIdLst>
    <p:handoutMasterId r:id="rId32"/>
  </p:handoutMasterIdLst>
  <p:sldIdLst>
    <p:sldId id="256" r:id="rId2"/>
    <p:sldId id="291" r:id="rId3"/>
    <p:sldId id="364" r:id="rId4"/>
    <p:sldId id="365" r:id="rId5"/>
    <p:sldId id="366" r:id="rId6"/>
    <p:sldId id="371" r:id="rId7"/>
    <p:sldId id="375" r:id="rId8"/>
    <p:sldId id="376" r:id="rId9"/>
    <p:sldId id="377" r:id="rId10"/>
    <p:sldId id="378" r:id="rId11"/>
    <p:sldId id="379" r:id="rId12"/>
    <p:sldId id="380" r:id="rId13"/>
    <p:sldId id="381" r:id="rId14"/>
    <p:sldId id="382" r:id="rId15"/>
    <p:sldId id="372" r:id="rId16"/>
    <p:sldId id="368" r:id="rId17"/>
    <p:sldId id="369" r:id="rId18"/>
    <p:sldId id="370" r:id="rId19"/>
    <p:sldId id="383" r:id="rId20"/>
    <p:sldId id="384" r:id="rId21"/>
    <p:sldId id="385" r:id="rId22"/>
    <p:sldId id="386" r:id="rId23"/>
    <p:sldId id="387" r:id="rId24"/>
    <p:sldId id="388" r:id="rId25"/>
    <p:sldId id="389" r:id="rId26"/>
    <p:sldId id="390" r:id="rId27"/>
    <p:sldId id="391" r:id="rId28"/>
    <p:sldId id="392" r:id="rId29"/>
    <p:sldId id="39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92800" autoAdjust="0"/>
  </p:normalViewPr>
  <p:slideViewPr>
    <p:cSldViewPr>
      <p:cViewPr>
        <p:scale>
          <a:sx n="120" d="100"/>
          <a:sy n="120" d="100"/>
        </p:scale>
        <p:origin x="636" y="-246"/>
      </p:cViewPr>
      <p:guideLst>
        <p:guide orient="horz" pos="2160"/>
        <p:guide pos="2880"/>
      </p:guideLst>
    </p:cSldViewPr>
  </p:slideViewPr>
  <p:notesTextViewPr>
    <p:cViewPr>
      <p:scale>
        <a:sx n="100" d="100"/>
        <a:sy n="100" d="100"/>
      </p:scale>
      <p:origin x="0" y="0"/>
    </p:cViewPr>
  </p:notesTextViewPr>
  <p:notesViewPr>
    <p:cSldViewPr>
      <p:cViewPr varScale="1">
        <p:scale>
          <a:sx n="86" d="100"/>
          <a:sy n="86" d="100"/>
        </p:scale>
        <p:origin x="378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FD9DAE3-CD82-4F0F-B29D-0DB3B3D76205}" type="datetimeFigureOut">
              <a:rPr lang="en-US" smtClean="0"/>
              <a:pPr/>
              <a:t>5/2/2018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0F105B-52CB-4CA2-AFC1-B2720ED671AB}" type="slidenum">
              <a:rPr lang="en-US" smtClean="0"/>
              <a:pPr/>
              <a:t>‹#›</a:t>
            </a:fld>
            <a:endParaRPr lang="en-US"/>
          </a:p>
        </p:txBody>
      </p:sp>
    </p:spTree>
    <p:extLst>
      <p:ext uri="{BB962C8B-B14F-4D97-AF65-F5344CB8AC3E}">
        <p14:creationId xmlns:p14="http://schemas.microsoft.com/office/powerpoint/2010/main" val="21482473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2E386C-A3FF-4E85-9E4B-13B3C0857D64}" type="datetimeFigureOut">
              <a:rPr lang="en-US" smtClean="0"/>
              <a:pPr/>
              <a:t>5/2/2018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D7C11-A28D-4869-B520-776996E0F67E}" type="slidenum">
              <a:rPr lang="en-US" smtClean="0"/>
              <a:pPr/>
              <a:t>‹#›</a:t>
            </a:fld>
            <a:endParaRPr lang="en-US"/>
          </a:p>
        </p:txBody>
      </p:sp>
    </p:spTree>
    <p:extLst>
      <p:ext uri="{BB962C8B-B14F-4D97-AF65-F5344CB8AC3E}">
        <p14:creationId xmlns:p14="http://schemas.microsoft.com/office/powerpoint/2010/main" val="411795668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000" b="1" dirty="0"/>
          </a:p>
        </p:txBody>
      </p:sp>
      <p:sp>
        <p:nvSpPr>
          <p:cNvPr id="4" name="Slide Number Placeholder 3"/>
          <p:cNvSpPr>
            <a:spLocks noGrp="1"/>
          </p:cNvSpPr>
          <p:nvPr>
            <p:ph type="sldNum" sz="quarter" idx="10"/>
          </p:nvPr>
        </p:nvSpPr>
        <p:spPr/>
        <p:txBody>
          <a:bodyPr/>
          <a:lstStyle/>
          <a:p>
            <a:fld id="{358D7C11-A28D-4869-B520-776996E0F67E}" type="slidenum">
              <a:rPr lang="en-US" smtClean="0"/>
              <a:pPr/>
              <a:t>18</a:t>
            </a:fld>
            <a:endParaRPr lang="en-US"/>
          </a:p>
        </p:txBody>
      </p:sp>
    </p:spTree>
    <p:extLst>
      <p:ext uri="{BB962C8B-B14F-4D97-AF65-F5344CB8AC3E}">
        <p14:creationId xmlns:p14="http://schemas.microsoft.com/office/powerpoint/2010/main" val="716898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811D5A0-BDDE-458C-9F10-E23493E4FAD8}" type="datetime1">
              <a:rPr lang="en-US" smtClean="0"/>
              <a:t>5/2/2018</a:t>
            </a:fld>
            <a:endParaRPr lang="en-US"/>
          </a:p>
        </p:txBody>
      </p:sp>
      <p:sp>
        <p:nvSpPr>
          <p:cNvPr id="17" name="Footer Placeholder 16"/>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6FA8244-2424-422D-A878-015CBFB7FCA7}"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C115FA-F5DE-4C9F-8465-5332C69AE2D2}" type="datetime1">
              <a:rPr lang="en-US" smtClean="0"/>
              <a:t>5/2/2018</a:t>
            </a:fld>
            <a:endParaRPr lang="en-US"/>
          </a:p>
        </p:txBody>
      </p:sp>
      <p:sp>
        <p:nvSpPr>
          <p:cNvPr id="5" name="Footer Placeholder 4"/>
          <p:cNvSpPr>
            <a:spLocks noGrp="1"/>
          </p:cNvSpPr>
          <p:nvPr>
            <p:ph type="ftr" sz="quarter" idx="11"/>
          </p:nvPr>
        </p:nvSpPr>
        <p:spPr/>
        <p:txBody>
          <a:bodyPr/>
          <a:lstStyle/>
          <a:p>
            <a:r>
              <a:rPr lang="en-GB" smtClean="0"/>
              <a:t>Francesca Hansstein SPEA (SHUFE) - Data Analysis &amp; Processing - Spring 2018</a:t>
            </a:r>
            <a:endParaRPr lang="en-US"/>
          </a:p>
        </p:txBody>
      </p:sp>
      <p:sp>
        <p:nvSpPr>
          <p:cNvPr id="6" name="Slide Number Placeholder 5"/>
          <p:cNvSpPr>
            <a:spLocks noGrp="1"/>
          </p:cNvSpPr>
          <p:nvPr>
            <p:ph type="sldNum" sz="quarter" idx="12"/>
          </p:nvPr>
        </p:nvSpPr>
        <p:spPr/>
        <p:txBody>
          <a:bodyPr/>
          <a:lstStyle/>
          <a:p>
            <a:fld id="{46FA8244-2424-422D-A878-015CBFB7FCA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1C1EA1-59CE-4449-948A-512BCAA89324}" type="datetime1">
              <a:rPr lang="en-US" smtClean="0"/>
              <a:t>5/2/2018</a:t>
            </a:fld>
            <a:endParaRPr lang="en-US"/>
          </a:p>
        </p:txBody>
      </p:sp>
      <p:sp>
        <p:nvSpPr>
          <p:cNvPr id="5" name="Footer Placeholder 4"/>
          <p:cNvSpPr>
            <a:spLocks noGrp="1"/>
          </p:cNvSpPr>
          <p:nvPr>
            <p:ph type="ftr" sz="quarter" idx="11"/>
          </p:nvPr>
        </p:nvSpPr>
        <p:spPr/>
        <p:txBody>
          <a:bodyPr/>
          <a:lstStyle/>
          <a:p>
            <a:r>
              <a:rPr lang="en-GB" smtClean="0"/>
              <a:t>Francesca Hansstein SPEA (SHUFE) - Data Analysis &amp; Processing - Spring 2018</a:t>
            </a:r>
            <a:endParaRPr lang="en-US"/>
          </a:p>
        </p:txBody>
      </p:sp>
      <p:sp>
        <p:nvSpPr>
          <p:cNvPr id="6" name="Slide Number Placeholder 5"/>
          <p:cNvSpPr>
            <a:spLocks noGrp="1"/>
          </p:cNvSpPr>
          <p:nvPr>
            <p:ph type="sldNum" sz="quarter" idx="12"/>
          </p:nvPr>
        </p:nvSpPr>
        <p:spPr/>
        <p:txBody>
          <a:bodyPr/>
          <a:lstStyle/>
          <a:p>
            <a:fld id="{46FA8244-2424-422D-A878-015CBFB7FCA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772400" cy="11430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a:xfrm>
            <a:off x="7696200" y="6191250"/>
            <a:ext cx="952500" cy="476250"/>
          </a:xfrm>
        </p:spPr>
        <p:txBody>
          <a:bodyPr/>
          <a:lstStyle/>
          <a:p>
            <a:fld id="{55918922-8C65-4EED-B76B-53A51A03FE55}" type="datetime1">
              <a:rPr lang="en-US" smtClean="0"/>
              <a:t>5/2/2018</a:t>
            </a:fld>
            <a:endParaRPr lang="en-US"/>
          </a:p>
        </p:txBody>
      </p:sp>
      <p:sp>
        <p:nvSpPr>
          <p:cNvPr id="5" name="Footer Placeholder 4"/>
          <p:cNvSpPr>
            <a:spLocks noGrp="1"/>
          </p:cNvSpPr>
          <p:nvPr>
            <p:ph type="ftr" sz="quarter" idx="11"/>
          </p:nvPr>
        </p:nvSpPr>
        <p:spPr>
          <a:xfrm>
            <a:off x="914400" y="6172200"/>
            <a:ext cx="6248400" cy="457200"/>
          </a:xfrm>
        </p:spPr>
        <p:txBody>
          <a:bodyPr/>
          <a:lstStyle/>
          <a:p>
            <a:r>
              <a:rPr lang="en-GB" smtClean="0"/>
              <a:t>Francesca Hansstein SPEA (SHUFE) - Data Analysis &amp; Processing - Spring 2018</a:t>
            </a:r>
            <a:endParaRPr lang="en-US" dirty="0"/>
          </a:p>
        </p:txBody>
      </p:sp>
      <p:sp>
        <p:nvSpPr>
          <p:cNvPr id="6" name="Slide Number Placeholder 5"/>
          <p:cNvSpPr>
            <a:spLocks noGrp="1"/>
          </p:cNvSpPr>
          <p:nvPr>
            <p:ph type="sldNum" sz="quarter" idx="12"/>
          </p:nvPr>
        </p:nvSpPr>
        <p:spPr/>
        <p:txBody>
          <a:bodyPr/>
          <a:lstStyle/>
          <a:p>
            <a:fld id="{46FA8244-2424-422D-A878-015CBFB7FCA7}" type="slidenum">
              <a:rPr lang="en-US" smtClean="0"/>
              <a:pPr/>
              <a:t>‹#›</a:t>
            </a:fld>
            <a:endParaRPr lang="en-US" dirty="0"/>
          </a:p>
        </p:txBody>
      </p:sp>
      <p:sp>
        <p:nvSpPr>
          <p:cNvPr id="8" name="Content Placeholder 7"/>
          <p:cNvSpPr>
            <a:spLocks noGrp="1"/>
          </p:cNvSpPr>
          <p:nvPr>
            <p:ph sz="quarter" idx="1"/>
          </p:nvPr>
        </p:nvSpPr>
        <p:spPr>
          <a:xfrm>
            <a:off x="381000" y="1447800"/>
            <a:ext cx="7772400" cy="4572000"/>
          </a:xfrm>
        </p:spPr>
        <p:txBody>
          <a:bodyPr vert="horz"/>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3060CF7-0AEF-40C2-9A14-8EB616DE50DB}" type="datetime1">
              <a:rPr lang="en-US" smtClean="0"/>
              <a:t>5/2/2018</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GB" smtClean="0"/>
              <a:t>Francesca Hansstein SPEA (SHUFE) - Data Analysis &amp; Processing - Spring 2018</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6FA8244-2424-422D-A878-015CBFB7FCA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B7E478B-180F-4B35-9969-0E773019D3E8}" type="datetime1">
              <a:rPr lang="en-US" smtClean="0"/>
              <a:t>5/2/2018</a:t>
            </a:fld>
            <a:endParaRPr lang="en-US"/>
          </a:p>
        </p:txBody>
      </p:sp>
      <p:sp>
        <p:nvSpPr>
          <p:cNvPr id="6" name="Footer Placeholder 5"/>
          <p:cNvSpPr>
            <a:spLocks noGrp="1"/>
          </p:cNvSpPr>
          <p:nvPr>
            <p:ph type="ftr" sz="quarter" idx="11"/>
          </p:nvPr>
        </p:nvSpPr>
        <p:spPr/>
        <p:txBody>
          <a:bodyPr/>
          <a:lstStyle/>
          <a:p>
            <a:r>
              <a:rPr lang="en-GB" smtClean="0"/>
              <a:t>Francesca Hansstein SPEA (SHUFE) - Data Analysis &amp; Processing - Spring 2018</a:t>
            </a:r>
            <a:endParaRPr lang="en-US"/>
          </a:p>
        </p:txBody>
      </p:sp>
      <p:sp>
        <p:nvSpPr>
          <p:cNvPr id="7" name="Slide Number Placeholder 6"/>
          <p:cNvSpPr>
            <a:spLocks noGrp="1"/>
          </p:cNvSpPr>
          <p:nvPr>
            <p:ph type="sldNum" sz="quarter" idx="12"/>
          </p:nvPr>
        </p:nvSpPr>
        <p:spPr/>
        <p:txBody>
          <a:bodyPr/>
          <a:lstStyle/>
          <a:p>
            <a:fld id="{46FA8244-2424-422D-A878-015CBFB7FCA7}"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773C591-972C-42A8-AAB7-85B15A062B5D}" type="datetime1">
              <a:rPr lang="en-US" smtClean="0"/>
              <a:t>5/2/2018</a:t>
            </a:fld>
            <a:endParaRPr lang="en-US"/>
          </a:p>
        </p:txBody>
      </p:sp>
      <p:sp>
        <p:nvSpPr>
          <p:cNvPr id="8" name="Footer Placeholder 7"/>
          <p:cNvSpPr>
            <a:spLocks noGrp="1"/>
          </p:cNvSpPr>
          <p:nvPr>
            <p:ph type="ftr" sz="quarter" idx="11"/>
          </p:nvPr>
        </p:nvSpPr>
        <p:spPr/>
        <p:txBody>
          <a:bodyPr/>
          <a:lstStyle/>
          <a:p>
            <a:r>
              <a:rPr lang="en-GB" smtClean="0"/>
              <a:t>Francesca Hansstein SPEA (SHUFE) - Data Analysis &amp; Processing - Spring 2018</a:t>
            </a:r>
            <a:endParaRPr lang="en-US"/>
          </a:p>
        </p:txBody>
      </p:sp>
      <p:sp>
        <p:nvSpPr>
          <p:cNvPr id="9" name="Slide Number Placeholder 8"/>
          <p:cNvSpPr>
            <a:spLocks noGrp="1"/>
          </p:cNvSpPr>
          <p:nvPr>
            <p:ph type="sldNum" sz="quarter" idx="12"/>
          </p:nvPr>
        </p:nvSpPr>
        <p:spPr/>
        <p:txBody>
          <a:bodyPr/>
          <a:lstStyle/>
          <a:p>
            <a:fld id="{46FA8244-2424-422D-A878-015CBFB7FCA7}"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53065B0-CF46-4C52-8133-3929E12D8D94}" type="datetime1">
              <a:rPr lang="en-US" smtClean="0"/>
              <a:t>5/2/2018</a:t>
            </a:fld>
            <a:endParaRPr lang="en-US"/>
          </a:p>
        </p:txBody>
      </p:sp>
      <p:sp>
        <p:nvSpPr>
          <p:cNvPr id="4" name="Footer Placeholder 3"/>
          <p:cNvSpPr>
            <a:spLocks noGrp="1"/>
          </p:cNvSpPr>
          <p:nvPr>
            <p:ph type="ftr" sz="quarter" idx="11"/>
          </p:nvPr>
        </p:nvSpPr>
        <p:spPr/>
        <p:txBody>
          <a:bodyPr/>
          <a:lstStyle/>
          <a:p>
            <a:r>
              <a:rPr lang="en-GB" smtClean="0"/>
              <a:t>Francesca Hansstein SPEA (SHUFE) - Data Analysis &amp; Processing - Spring 2018</a:t>
            </a:r>
            <a:endParaRPr lang="en-US"/>
          </a:p>
        </p:txBody>
      </p:sp>
      <p:sp>
        <p:nvSpPr>
          <p:cNvPr id="5" name="Slide Number Placeholder 4"/>
          <p:cNvSpPr>
            <a:spLocks noGrp="1"/>
          </p:cNvSpPr>
          <p:nvPr>
            <p:ph type="sldNum" sz="quarter" idx="12"/>
          </p:nvPr>
        </p:nvSpPr>
        <p:spPr/>
        <p:txBody>
          <a:bodyPr/>
          <a:lstStyle/>
          <a:p>
            <a:fld id="{46FA8244-2424-422D-A878-015CBFB7FCA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4BF427-D316-4F4B-B7D5-CDFC199077A6}" type="datetime1">
              <a:rPr lang="en-US" smtClean="0"/>
              <a:t>5/2/2018</a:t>
            </a:fld>
            <a:endParaRPr lang="en-US"/>
          </a:p>
        </p:txBody>
      </p:sp>
      <p:sp>
        <p:nvSpPr>
          <p:cNvPr id="3" name="Footer Placeholder 2"/>
          <p:cNvSpPr>
            <a:spLocks noGrp="1"/>
          </p:cNvSpPr>
          <p:nvPr>
            <p:ph type="ftr" sz="quarter" idx="11"/>
          </p:nvPr>
        </p:nvSpPr>
        <p:spPr/>
        <p:txBody>
          <a:bodyPr/>
          <a:lstStyle/>
          <a:p>
            <a:r>
              <a:rPr lang="en-GB" smtClean="0"/>
              <a:t>Francesca Hansstein SPEA (SHUFE) - Data Analysis &amp; Processing - Spring 2018</a:t>
            </a:r>
            <a:endParaRPr lang="en-US"/>
          </a:p>
        </p:txBody>
      </p:sp>
      <p:sp>
        <p:nvSpPr>
          <p:cNvPr id="4" name="Slide Number Placeholder 3"/>
          <p:cNvSpPr>
            <a:spLocks noGrp="1"/>
          </p:cNvSpPr>
          <p:nvPr>
            <p:ph type="sldNum" sz="quarter" idx="12"/>
          </p:nvPr>
        </p:nvSpPr>
        <p:spPr/>
        <p:txBody>
          <a:bodyPr/>
          <a:lstStyle/>
          <a:p>
            <a:fld id="{46FA8244-2424-422D-A878-015CBFB7FCA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0BE29BA-86B1-4CF1-B96C-76A44C9CE19F}" type="datetime1">
              <a:rPr lang="en-US" smtClean="0"/>
              <a:t>5/2/2018</a:t>
            </a:fld>
            <a:endParaRPr lang="en-US"/>
          </a:p>
        </p:txBody>
      </p:sp>
      <p:sp>
        <p:nvSpPr>
          <p:cNvPr id="6" name="Footer Placeholder 5"/>
          <p:cNvSpPr>
            <a:spLocks noGrp="1"/>
          </p:cNvSpPr>
          <p:nvPr>
            <p:ph type="ftr" sz="quarter" idx="11"/>
          </p:nvPr>
        </p:nvSpPr>
        <p:spPr/>
        <p:txBody>
          <a:bodyPr/>
          <a:lstStyle/>
          <a:p>
            <a:r>
              <a:rPr lang="en-GB" smtClean="0"/>
              <a:t>Francesca Hansstein SPEA (SHUFE) - Data Analysis &amp; Processing - Spring 2018</a:t>
            </a:r>
            <a:endParaRPr lang="en-US"/>
          </a:p>
        </p:txBody>
      </p:sp>
      <p:sp>
        <p:nvSpPr>
          <p:cNvPr id="7" name="Slide Number Placeholder 6"/>
          <p:cNvSpPr>
            <a:spLocks noGrp="1"/>
          </p:cNvSpPr>
          <p:nvPr>
            <p:ph type="sldNum" sz="quarter" idx="12"/>
          </p:nvPr>
        </p:nvSpPr>
        <p:spPr/>
        <p:txBody>
          <a:bodyPr/>
          <a:lstStyle/>
          <a:p>
            <a:fld id="{46FA8244-2424-422D-A878-015CBFB7FCA7}"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60D3573-E5B7-473D-8D92-45182F1E2F48}" type="datetime1">
              <a:rPr lang="en-US" smtClean="0"/>
              <a:t>5/2/2018</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GB" smtClean="0"/>
              <a:t>Francesca Hansstein SPEA (SHUFE) - Data Analysis &amp; Processing - Spring 2018</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46FA8244-2424-422D-A878-015CBFB7FCA7}"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407D48D-261B-498A-A22E-E7F82DEED513}" type="datetime1">
              <a:rPr lang="en-US" smtClean="0"/>
              <a:t>5/2/2018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GB" smtClean="0"/>
              <a:t>Francesca Hansstein SPEA (SHUFE) - Data Analysis &amp; Processing - Spring 2018</a:t>
            </a:r>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6FA8244-2424-422D-A878-015CBFB7FCA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71800" y="4572000"/>
            <a:ext cx="6172200" cy="1371600"/>
          </a:xfrm>
        </p:spPr>
        <p:txBody>
          <a:bodyPr>
            <a:normAutofit fontScale="77500" lnSpcReduction="20000"/>
          </a:bodyPr>
          <a:lstStyle/>
          <a:p>
            <a:r>
              <a:rPr lang="en-US" dirty="0" smtClean="0">
                <a:solidFill>
                  <a:srgbClr val="FF0000"/>
                </a:solidFill>
              </a:rPr>
              <a:t>Francesca Valeria Hansstein</a:t>
            </a:r>
          </a:p>
          <a:p>
            <a:r>
              <a:rPr lang="en-US" dirty="0" smtClean="0">
                <a:solidFill>
                  <a:srgbClr val="FF0000"/>
                </a:solidFill>
              </a:rPr>
              <a:t>Research Assistant Professor</a:t>
            </a:r>
          </a:p>
          <a:p>
            <a:r>
              <a:rPr lang="en-US" dirty="0" smtClean="0">
                <a:solidFill>
                  <a:srgbClr val="FF0000"/>
                </a:solidFill>
              </a:rPr>
              <a:t>School of Public Economics &amp; Administration </a:t>
            </a:r>
          </a:p>
          <a:p>
            <a:r>
              <a:rPr lang="en-US" dirty="0" smtClean="0">
                <a:solidFill>
                  <a:srgbClr val="FF0000"/>
                </a:solidFill>
              </a:rPr>
              <a:t>f.v.hansstein@mail.shufe.edu.cn</a:t>
            </a:r>
            <a:endParaRPr lang="en-US" dirty="0">
              <a:solidFill>
                <a:srgbClr val="FF0000"/>
              </a:solidFill>
            </a:endParaRPr>
          </a:p>
        </p:txBody>
      </p:sp>
      <p:sp>
        <p:nvSpPr>
          <p:cNvPr id="2" name="Title 1"/>
          <p:cNvSpPr>
            <a:spLocks noGrp="1"/>
          </p:cNvSpPr>
          <p:nvPr>
            <p:ph type="ctrTitle"/>
          </p:nvPr>
        </p:nvSpPr>
        <p:spPr>
          <a:xfrm>
            <a:off x="228600" y="1524000"/>
            <a:ext cx="8686800" cy="1284762"/>
          </a:xfrm>
        </p:spPr>
        <p:txBody>
          <a:bodyPr>
            <a:noAutofit/>
          </a:bodyPr>
          <a:lstStyle/>
          <a:p>
            <a:r>
              <a:rPr lang="en-US" sz="4400" dirty="0" smtClean="0"/>
              <a:t>DATA ANALYSIS AND PROCESSING</a:t>
            </a:r>
            <a:endParaRPr lang="en-US" sz="4400" dirty="0"/>
          </a:p>
        </p:txBody>
      </p:sp>
      <p:pic>
        <p:nvPicPr>
          <p:cNvPr id="6" name="Picture 5" descr="th.jpg"/>
          <p:cNvPicPr>
            <a:picLocks noChangeAspect="1"/>
          </p:cNvPicPr>
          <p:nvPr/>
        </p:nvPicPr>
        <p:blipFill>
          <a:blip r:embed="rId2" cstate="print"/>
          <a:stretch>
            <a:fillRect/>
          </a:stretch>
        </p:blipFill>
        <p:spPr>
          <a:xfrm>
            <a:off x="1447800" y="4572000"/>
            <a:ext cx="1295400" cy="1295400"/>
          </a:xfrm>
          <a:prstGeom prst="ellipse">
            <a:avLst/>
          </a:prstGeom>
          <a:ln>
            <a:noFill/>
          </a:ln>
          <a:effectLst>
            <a:softEdge rad="1125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rPr>
              <a:t>Statistics and parameters</a:t>
            </a:r>
            <a:endParaRPr lang="en-GB" b="1" dirty="0">
              <a:solidFill>
                <a:srgbClr val="FF0000"/>
              </a:solidFill>
            </a:endParaRPr>
          </a:p>
        </p:txBody>
      </p:sp>
      <p:sp>
        <p:nvSpPr>
          <p:cNvPr id="3" name="Footer Placeholder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lide Number Placeholder 3"/>
          <p:cNvSpPr>
            <a:spLocks noGrp="1"/>
          </p:cNvSpPr>
          <p:nvPr>
            <p:ph type="sldNum" sz="quarter" idx="12"/>
          </p:nvPr>
        </p:nvSpPr>
        <p:spPr/>
        <p:txBody>
          <a:bodyPr/>
          <a:lstStyle/>
          <a:p>
            <a:fld id="{46FA8244-2424-422D-A878-015CBFB7FCA7}" type="slidenum">
              <a:rPr lang="en-US" smtClean="0"/>
              <a:pPr/>
              <a:t>10</a:t>
            </a:fld>
            <a:endParaRPr lang="en-US" dirty="0"/>
          </a:p>
        </p:txBody>
      </p:sp>
      <p:pic>
        <p:nvPicPr>
          <p:cNvPr id="8" name="Content Placeholder 7"/>
          <p:cNvPicPr>
            <a:picLocks noGrp="1" noChangeAspect="1"/>
          </p:cNvPicPr>
          <p:nvPr>
            <p:ph sz="quarter" idx="1"/>
          </p:nvPr>
        </p:nvPicPr>
        <p:blipFill>
          <a:blip r:embed="rId2"/>
          <a:stretch>
            <a:fillRect/>
          </a:stretch>
        </p:blipFill>
        <p:spPr>
          <a:xfrm>
            <a:off x="603504" y="1730379"/>
            <a:ext cx="7504826" cy="3981033"/>
          </a:xfrm>
          <a:prstGeom prst="rect">
            <a:avLst/>
          </a:prstGeom>
        </p:spPr>
      </p:pic>
      <p:pic>
        <p:nvPicPr>
          <p:cNvPr id="9"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05000" y="2209800"/>
            <a:ext cx="1314450" cy="790575"/>
          </a:xfrm>
          <a:prstGeom prst="rect">
            <a:avLst/>
          </a:prstGeom>
          <a:noFill/>
        </p:spPr>
      </p:pic>
      <p:pic>
        <p:nvPicPr>
          <p:cNvPr id="10"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486400" y="2190750"/>
            <a:ext cx="1352550" cy="809625"/>
          </a:xfrm>
          <a:prstGeom prst="rect">
            <a:avLst/>
          </a:prstGeom>
          <a:noFill/>
        </p:spPr>
      </p:pic>
      <p:pic>
        <p:nvPicPr>
          <p:cNvPr id="11" name="Picture 9"/>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447800" y="3359154"/>
            <a:ext cx="2505075" cy="790575"/>
          </a:xfrm>
          <a:prstGeom prst="rect">
            <a:avLst/>
          </a:prstGeom>
          <a:noFill/>
        </p:spPr>
      </p:pic>
      <p:pic>
        <p:nvPicPr>
          <p:cNvPr id="12" name="Picture 7"/>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5029200" y="3200400"/>
            <a:ext cx="2028825" cy="809625"/>
          </a:xfrm>
          <a:prstGeom prst="rect">
            <a:avLst/>
          </a:prstGeom>
          <a:noFill/>
        </p:spPr>
      </p:pic>
      <p:pic>
        <p:nvPicPr>
          <p:cNvPr id="13" name="Picture 12"/>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1143000" y="4495800"/>
            <a:ext cx="2524125" cy="1104900"/>
          </a:xfrm>
          <a:prstGeom prst="rect">
            <a:avLst/>
          </a:prstGeom>
          <a:noFill/>
        </p:spPr>
      </p:pic>
      <p:pic>
        <p:nvPicPr>
          <p:cNvPr id="14" name="Picture 14"/>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4752975" y="4470396"/>
            <a:ext cx="2085975" cy="1104900"/>
          </a:xfrm>
          <a:prstGeom prst="rect">
            <a:avLst/>
          </a:prstGeom>
          <a:noFill/>
        </p:spPr>
      </p:pic>
    </p:spTree>
    <p:extLst>
      <p:ext uri="{BB962C8B-B14F-4D97-AF65-F5344CB8AC3E}">
        <p14:creationId xmlns:p14="http://schemas.microsoft.com/office/powerpoint/2010/main" val="1664240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rPr>
              <a:t>The Gaussian (Normal) distribution</a:t>
            </a:r>
            <a:endParaRPr lang="en-GB" b="1" dirty="0">
              <a:solidFill>
                <a:srgbClr val="FF0000"/>
              </a:solidFill>
            </a:endParaRPr>
          </a:p>
        </p:txBody>
      </p:sp>
      <p:sp>
        <p:nvSpPr>
          <p:cNvPr id="3" name="Footer Placeholder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lide Number Placeholder 3"/>
          <p:cNvSpPr>
            <a:spLocks noGrp="1"/>
          </p:cNvSpPr>
          <p:nvPr>
            <p:ph type="sldNum" sz="quarter" idx="12"/>
          </p:nvPr>
        </p:nvSpPr>
        <p:spPr/>
        <p:txBody>
          <a:bodyPr/>
          <a:lstStyle/>
          <a:p>
            <a:fld id="{46FA8244-2424-422D-A878-015CBFB7FCA7}" type="slidenum">
              <a:rPr lang="en-US" smtClean="0"/>
              <a:pPr/>
              <a:t>11</a:t>
            </a:fld>
            <a:endParaRPr lang="en-US" dirty="0"/>
          </a:p>
        </p:txBody>
      </p:sp>
      <p:sp>
        <p:nvSpPr>
          <p:cNvPr id="5" name="Content Placeholder 4"/>
          <p:cNvSpPr>
            <a:spLocks noGrp="1"/>
          </p:cNvSpPr>
          <p:nvPr>
            <p:ph sz="quarter" idx="1"/>
          </p:nvPr>
        </p:nvSpPr>
        <p:spPr/>
        <p:txBody>
          <a:bodyPr/>
          <a:lstStyle/>
          <a:p>
            <a:r>
              <a:rPr lang="en-GB" dirty="0" smtClean="0"/>
              <a:t>Many phenomena in nature have been shown to have a normal probability distribution, symmetric respect to the mean (central) value </a:t>
            </a:r>
          </a:p>
          <a:p>
            <a:pPr marL="0" indent="0">
              <a:buNone/>
            </a:pPr>
            <a:endParaRPr lang="en-GB" dirty="0"/>
          </a:p>
        </p:txBody>
      </p:sp>
      <p:pic>
        <p:nvPicPr>
          <p:cNvPr id="6" name="Picture 4"/>
          <p:cNvPicPr>
            <a:picLocks noChangeAspect="1" noChangeArrowheads="1"/>
          </p:cNvPicPr>
          <p:nvPr/>
        </p:nvPicPr>
        <p:blipFill>
          <a:blip r:embed="rId2" cstate="print"/>
          <a:srcRect/>
          <a:stretch>
            <a:fillRect/>
          </a:stretch>
        </p:blipFill>
        <p:spPr bwMode="auto">
          <a:xfrm>
            <a:off x="1752600" y="2895600"/>
            <a:ext cx="5029200" cy="2917405"/>
          </a:xfrm>
          <a:prstGeom prst="rect">
            <a:avLst/>
          </a:prstGeom>
          <a:noFill/>
          <a:ln w="9525">
            <a:noFill/>
            <a:miter lim="800000"/>
            <a:headEnd/>
            <a:tailEnd/>
          </a:ln>
        </p:spPr>
      </p:pic>
    </p:spTree>
    <p:extLst>
      <p:ext uri="{BB962C8B-B14F-4D97-AF65-F5344CB8AC3E}">
        <p14:creationId xmlns:p14="http://schemas.microsoft.com/office/powerpoint/2010/main" val="2786597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rPr>
              <a:t>Central Limit Theory</a:t>
            </a:r>
            <a:endParaRPr lang="en-GB" b="1" dirty="0">
              <a:solidFill>
                <a:srgbClr val="FF0000"/>
              </a:solidFill>
            </a:endParaRPr>
          </a:p>
        </p:txBody>
      </p:sp>
      <p:sp>
        <p:nvSpPr>
          <p:cNvPr id="3" name="Footer Placeholder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lide Number Placeholder 3"/>
          <p:cNvSpPr>
            <a:spLocks noGrp="1"/>
          </p:cNvSpPr>
          <p:nvPr>
            <p:ph type="sldNum" sz="quarter" idx="12"/>
          </p:nvPr>
        </p:nvSpPr>
        <p:spPr/>
        <p:txBody>
          <a:bodyPr/>
          <a:lstStyle/>
          <a:p>
            <a:fld id="{46FA8244-2424-422D-A878-015CBFB7FCA7}" type="slidenum">
              <a:rPr lang="en-US" smtClean="0"/>
              <a:pPr/>
              <a:t>12</a:t>
            </a:fld>
            <a:endParaRPr lang="en-US" dirty="0"/>
          </a:p>
        </p:txBody>
      </p:sp>
      <p:sp>
        <p:nvSpPr>
          <p:cNvPr id="5" name="Content Placeholder 4"/>
          <p:cNvSpPr>
            <a:spLocks noGrp="1"/>
          </p:cNvSpPr>
          <p:nvPr>
            <p:ph sz="quarter" idx="1"/>
          </p:nvPr>
        </p:nvSpPr>
        <p:spPr/>
        <p:txBody>
          <a:bodyPr/>
          <a:lstStyle/>
          <a:p>
            <a:r>
              <a:rPr lang="en-GB" dirty="0" smtClean="0"/>
              <a:t>This is the fundamental theorem that allows us to use sample parameters to estimate population parameters </a:t>
            </a:r>
          </a:p>
          <a:p>
            <a:r>
              <a:rPr lang="en-US" dirty="0"/>
              <a:t>The </a:t>
            </a:r>
            <a:r>
              <a:rPr lang="en-US" b="1" dirty="0"/>
              <a:t>central limit theorem </a:t>
            </a:r>
            <a:r>
              <a:rPr lang="en-US" dirty="0"/>
              <a:t>states that the distribution of all the possible sample means of a random variable approaches to a Normal Distribution as the sample size </a:t>
            </a:r>
            <a:r>
              <a:rPr lang="en-US" dirty="0" smtClean="0"/>
              <a:t>increases</a:t>
            </a:r>
            <a:r>
              <a:rPr lang="en-US" dirty="0"/>
              <a:t> </a:t>
            </a:r>
            <a:endParaRPr lang="en-GB" dirty="0" smtClean="0"/>
          </a:p>
          <a:p>
            <a:r>
              <a:rPr lang="en-GB" dirty="0" smtClean="0"/>
              <a:t>So if we have a large enough sample size, the distribution of the variables will follow a normal distribution, provided that the sample units have been extracted randomly from the population</a:t>
            </a:r>
            <a:endParaRPr lang="en-US" dirty="0"/>
          </a:p>
        </p:txBody>
      </p:sp>
    </p:spTree>
    <p:extLst>
      <p:ext uri="{BB962C8B-B14F-4D97-AF65-F5344CB8AC3E}">
        <p14:creationId xmlns:p14="http://schemas.microsoft.com/office/powerpoint/2010/main" val="1408100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rPr>
              <a:t>The Standard Normal</a:t>
            </a:r>
            <a:endParaRPr lang="en-GB" b="1" dirty="0">
              <a:solidFill>
                <a:srgbClr val="FF0000"/>
              </a:solidFill>
            </a:endParaRPr>
          </a:p>
        </p:txBody>
      </p:sp>
      <p:sp>
        <p:nvSpPr>
          <p:cNvPr id="3" name="Footer Placeholder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lide Number Placeholder 3"/>
          <p:cNvSpPr>
            <a:spLocks noGrp="1"/>
          </p:cNvSpPr>
          <p:nvPr>
            <p:ph type="sldNum" sz="quarter" idx="12"/>
          </p:nvPr>
        </p:nvSpPr>
        <p:spPr/>
        <p:txBody>
          <a:bodyPr/>
          <a:lstStyle/>
          <a:p>
            <a:fld id="{46FA8244-2424-422D-A878-015CBFB7FCA7}" type="slidenum">
              <a:rPr lang="en-US" smtClean="0"/>
              <a:pPr/>
              <a:t>13</a:t>
            </a:fld>
            <a:endParaRPr lang="en-US" dirty="0"/>
          </a:p>
        </p:txBody>
      </p:sp>
      <p:sp>
        <p:nvSpPr>
          <p:cNvPr id="5" name="Content Placeholder 4"/>
          <p:cNvSpPr>
            <a:spLocks noGrp="1"/>
          </p:cNvSpPr>
          <p:nvPr>
            <p:ph sz="quarter" idx="1"/>
          </p:nvPr>
        </p:nvSpPr>
        <p:spPr/>
        <p:txBody>
          <a:bodyPr/>
          <a:lstStyle/>
          <a:p>
            <a:r>
              <a:rPr lang="en-GB" dirty="0" smtClean="0"/>
              <a:t>The standard normal is a special normal distribution with zero mean an unit variance </a:t>
            </a:r>
          </a:p>
          <a:p>
            <a:r>
              <a:rPr lang="en-GB" dirty="0"/>
              <a:t>The normal random variable of a standard normal distribution is called a </a:t>
            </a:r>
            <a:r>
              <a:rPr lang="en-GB" b="1" dirty="0"/>
              <a:t>standard score</a:t>
            </a:r>
            <a:r>
              <a:rPr lang="en-GB" dirty="0"/>
              <a:t> or a </a:t>
            </a:r>
            <a:r>
              <a:rPr lang="en-GB" b="1" dirty="0"/>
              <a:t>z-score</a:t>
            </a:r>
            <a:r>
              <a:rPr lang="en-GB" dirty="0"/>
              <a:t>. </a:t>
            </a:r>
            <a:endParaRPr lang="en-GB" dirty="0" smtClean="0"/>
          </a:p>
          <a:p>
            <a:r>
              <a:rPr lang="en-GB" dirty="0" smtClean="0"/>
              <a:t>Every </a:t>
            </a:r>
            <a:r>
              <a:rPr lang="en-GB" dirty="0"/>
              <a:t>normal random variable </a:t>
            </a:r>
            <a:r>
              <a:rPr lang="en-GB" i="1" dirty="0"/>
              <a:t>X</a:t>
            </a:r>
            <a:r>
              <a:rPr lang="en-GB" dirty="0"/>
              <a:t> can be transformed into a </a:t>
            </a:r>
            <a:r>
              <a:rPr lang="en-GB" i="1" dirty="0"/>
              <a:t>z</a:t>
            </a:r>
            <a:r>
              <a:rPr lang="en-GB" dirty="0"/>
              <a:t> score via the following </a:t>
            </a:r>
            <a:r>
              <a:rPr lang="en-GB" dirty="0" smtClean="0"/>
              <a:t>equation:   </a:t>
            </a:r>
            <a:r>
              <a:rPr lang="en-GB" b="1" i="1" dirty="0" smtClean="0"/>
              <a:t>z</a:t>
            </a:r>
            <a:r>
              <a:rPr lang="en-GB" b="1" dirty="0"/>
              <a:t> = (</a:t>
            </a:r>
            <a:r>
              <a:rPr lang="en-GB" b="1" i="1" dirty="0"/>
              <a:t>X</a:t>
            </a:r>
            <a:r>
              <a:rPr lang="en-GB" b="1" dirty="0"/>
              <a:t> - μ) / σ</a:t>
            </a:r>
          </a:p>
          <a:p>
            <a:pPr marL="268288" indent="-268288">
              <a:buNone/>
            </a:pPr>
            <a:r>
              <a:rPr lang="en-GB" i="1" dirty="0" smtClean="0"/>
              <a:t>    where</a:t>
            </a:r>
            <a:r>
              <a:rPr lang="en-GB" i="1" dirty="0"/>
              <a:t> X is a normal random variable, μ is the mean of X, and σ is </a:t>
            </a:r>
            <a:r>
              <a:rPr lang="en-GB" i="1" dirty="0" smtClean="0"/>
              <a:t>    the </a:t>
            </a:r>
            <a:r>
              <a:rPr lang="en-GB" i="1" dirty="0"/>
              <a:t>standard deviation of X.</a:t>
            </a:r>
            <a:endParaRPr lang="en-GB" i="1" dirty="0" smtClean="0"/>
          </a:p>
        </p:txBody>
      </p:sp>
    </p:spTree>
    <p:extLst>
      <p:ext uri="{BB962C8B-B14F-4D97-AF65-F5344CB8AC3E}">
        <p14:creationId xmlns:p14="http://schemas.microsoft.com/office/powerpoint/2010/main" val="2444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The Standard Normal</a:t>
            </a:r>
            <a:endParaRPr lang="en-GB" b="1" dirty="0"/>
          </a:p>
        </p:txBody>
      </p:sp>
      <p:sp>
        <p:nvSpPr>
          <p:cNvPr id="3" name="Footer Placeholder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lide Number Placeholder 3"/>
          <p:cNvSpPr>
            <a:spLocks noGrp="1"/>
          </p:cNvSpPr>
          <p:nvPr>
            <p:ph type="sldNum" sz="quarter" idx="12"/>
          </p:nvPr>
        </p:nvSpPr>
        <p:spPr/>
        <p:txBody>
          <a:bodyPr/>
          <a:lstStyle/>
          <a:p>
            <a:fld id="{46FA8244-2424-422D-A878-015CBFB7FCA7}" type="slidenum">
              <a:rPr lang="en-US" smtClean="0"/>
              <a:pPr/>
              <a:t>14</a:t>
            </a:fld>
            <a:endParaRPr lang="en-US" dirty="0"/>
          </a:p>
        </p:txBody>
      </p:sp>
      <p:sp>
        <p:nvSpPr>
          <p:cNvPr id="5" name="Content Placeholder 4"/>
          <p:cNvSpPr>
            <a:spLocks noGrp="1"/>
          </p:cNvSpPr>
          <p:nvPr>
            <p:ph sz="quarter" idx="1"/>
          </p:nvPr>
        </p:nvSpPr>
        <p:spPr>
          <a:xfrm>
            <a:off x="381000" y="1447800"/>
            <a:ext cx="8305800" cy="4572000"/>
          </a:xfrm>
        </p:spPr>
        <p:txBody>
          <a:bodyPr>
            <a:normAutofit lnSpcReduction="10000"/>
          </a:bodyPr>
          <a:lstStyle/>
          <a:p>
            <a:r>
              <a:rPr lang="en-GB" dirty="0" smtClean="0"/>
              <a:t>To each z-score value is associated to a p-value (probability) usually expresses in terms of cumulative probability or intervals </a:t>
            </a:r>
          </a:p>
          <a:p>
            <a:endParaRPr lang="en-GB" dirty="0"/>
          </a:p>
          <a:p>
            <a:endParaRPr lang="en-GB" dirty="0" smtClean="0"/>
          </a:p>
          <a:p>
            <a:endParaRPr lang="en-GB" dirty="0"/>
          </a:p>
          <a:p>
            <a:endParaRPr lang="en-GB" dirty="0" smtClean="0"/>
          </a:p>
          <a:p>
            <a:endParaRPr lang="en-GB" dirty="0"/>
          </a:p>
          <a:p>
            <a:endParaRPr lang="en-GB" dirty="0" smtClean="0"/>
          </a:p>
          <a:p>
            <a:r>
              <a:rPr lang="en-GB" dirty="0" smtClean="0"/>
              <a:t>For large sample size, instead of the Standard Normal, the T-Student distribution is used instead</a:t>
            </a:r>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379677"/>
            <a:ext cx="4337334" cy="2280454"/>
          </a:xfrm>
          <a:prstGeom prst="rect">
            <a:avLst/>
          </a:prstGeom>
        </p:spPr>
      </p:pic>
      <p:sp>
        <p:nvSpPr>
          <p:cNvPr id="8" name="Rounded Rectangle 7"/>
          <p:cNvSpPr/>
          <p:nvPr/>
        </p:nvSpPr>
        <p:spPr>
          <a:xfrm>
            <a:off x="5172088" y="3114315"/>
            <a:ext cx="1606296" cy="609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solidFill>
                  <a:srgbClr val="FF0000"/>
                </a:solidFill>
              </a:rPr>
              <a:t>z-scores</a:t>
            </a:r>
            <a:endParaRPr lang="en-GB" dirty="0">
              <a:solidFill>
                <a:srgbClr val="FF0000"/>
              </a:solidFill>
            </a:endParaRPr>
          </a:p>
        </p:txBody>
      </p:sp>
      <p:cxnSp>
        <p:nvCxnSpPr>
          <p:cNvPr id="10" name="Straight Arrow Connector 9"/>
          <p:cNvCxnSpPr/>
          <p:nvPr/>
        </p:nvCxnSpPr>
        <p:spPr>
          <a:xfrm flipH="1">
            <a:off x="4932525" y="3723915"/>
            <a:ext cx="919466" cy="734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898236" y="3114315"/>
            <a:ext cx="1606296" cy="609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solidFill>
                  <a:srgbClr val="FF0000"/>
                </a:solidFill>
              </a:rPr>
              <a:t>probability</a:t>
            </a:r>
            <a:endParaRPr lang="en-GB" dirty="0">
              <a:solidFill>
                <a:srgbClr val="FF0000"/>
              </a:solidFill>
            </a:endParaRPr>
          </a:p>
        </p:txBody>
      </p:sp>
      <p:cxnSp>
        <p:nvCxnSpPr>
          <p:cNvPr id="14" name="Straight Arrow Connector 13"/>
          <p:cNvCxnSpPr/>
          <p:nvPr/>
        </p:nvCxnSpPr>
        <p:spPr>
          <a:xfrm>
            <a:off x="2504532" y="3519904"/>
            <a:ext cx="1454727" cy="598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181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fade">
                                      <p:cBhvr>
                                        <p:cTn id="34"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solidFill>
                  <a:srgbClr val="FF0000"/>
                </a:solidFill>
              </a:rPr>
              <a:t>Confidence interval for the mean </a:t>
            </a:r>
            <a:endParaRPr lang="en-US">
              <a:solidFill>
                <a:srgbClr val="FF0000"/>
              </a:solidFill>
            </a:endParaRPr>
          </a:p>
        </p:txBody>
      </p:sp>
      <p:sp>
        <p:nvSpPr>
          <p:cNvPr id="3" name="Footer Placeholder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lide Number Placeholder 3"/>
          <p:cNvSpPr>
            <a:spLocks noGrp="1"/>
          </p:cNvSpPr>
          <p:nvPr>
            <p:ph type="sldNum" sz="quarter" idx="12"/>
          </p:nvPr>
        </p:nvSpPr>
        <p:spPr/>
        <p:txBody>
          <a:bodyPr/>
          <a:lstStyle/>
          <a:p>
            <a:fld id="{46FA8244-2424-422D-A878-015CBFB7FCA7}" type="slidenum">
              <a:rPr lang="en-US" smtClean="0"/>
              <a:pPr/>
              <a:t>15</a:t>
            </a:fld>
            <a:endParaRPr lang="en-US" dirty="0"/>
          </a:p>
        </p:txBody>
      </p:sp>
      <p:sp>
        <p:nvSpPr>
          <p:cNvPr id="5" name="Content Placeholder 4"/>
          <p:cNvSpPr>
            <a:spLocks noGrp="1"/>
          </p:cNvSpPr>
          <p:nvPr>
            <p:ph sz="quarter" idx="1"/>
          </p:nvPr>
        </p:nvSpPr>
        <p:spPr/>
        <p:txBody>
          <a:bodyPr/>
          <a:lstStyle/>
          <a:p>
            <a:r>
              <a:rPr lang="en-GB" dirty="0" smtClean="0"/>
              <a:t>For continuous variables, it is useful to calculate the confidence interval </a:t>
            </a:r>
          </a:p>
          <a:p>
            <a:r>
              <a:rPr lang="en-GB" dirty="0" smtClean="0"/>
              <a:t>If the sample units have been extracted randomly – so that they are representative of the population under study – it is possible to calculate the CI </a:t>
            </a:r>
          </a:p>
          <a:p>
            <a:r>
              <a:rPr lang="en-GB" dirty="0" smtClean="0"/>
              <a:t>CI a </a:t>
            </a:r>
            <a:r>
              <a:rPr lang="en-GB" i="1" dirty="0"/>
              <a:t>range of values </a:t>
            </a:r>
            <a:r>
              <a:rPr lang="en-GB" dirty="0"/>
              <a:t>so defined that there is a </a:t>
            </a:r>
            <a:r>
              <a:rPr lang="en-GB" i="1" dirty="0"/>
              <a:t>specified probability</a:t>
            </a:r>
            <a:r>
              <a:rPr lang="en-GB" dirty="0"/>
              <a:t> that the value of a </a:t>
            </a:r>
            <a:r>
              <a:rPr lang="en-GB" dirty="0" smtClean="0"/>
              <a:t>parameter (of the unobserved and </a:t>
            </a:r>
            <a:r>
              <a:rPr lang="en-GB" smtClean="0"/>
              <a:t>real population value) that </a:t>
            </a:r>
            <a:r>
              <a:rPr lang="en-GB" dirty="0"/>
              <a:t>lies within it.</a:t>
            </a:r>
            <a:endParaRPr lang="en-US"/>
          </a:p>
        </p:txBody>
      </p:sp>
    </p:spTree>
    <p:extLst>
      <p:ext uri="{BB962C8B-B14F-4D97-AF65-F5344CB8AC3E}">
        <p14:creationId xmlns:p14="http://schemas.microsoft.com/office/powerpoint/2010/main" val="3558081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Confidence interval for the mean </a:t>
            </a:r>
            <a:endParaRPr lang="en-US" b="1" dirty="0">
              <a:solidFill>
                <a:srgbClr val="FF0000"/>
              </a:solidFill>
            </a:endParaRPr>
          </a:p>
        </p:txBody>
      </p:sp>
      <p:sp>
        <p:nvSpPr>
          <p:cNvPr id="4" name="Slide Number Placeholder 3"/>
          <p:cNvSpPr>
            <a:spLocks noGrp="1"/>
          </p:cNvSpPr>
          <p:nvPr>
            <p:ph type="sldNum" sz="quarter" idx="4294967295"/>
          </p:nvPr>
        </p:nvSpPr>
        <p:spPr>
          <a:xfrm>
            <a:off x="8153400" y="5715000"/>
            <a:ext cx="609600" cy="521208"/>
          </a:xfrm>
          <a:prstGeom prst="rect">
            <a:avLst/>
          </a:prstGeom>
        </p:spPr>
        <p:txBody>
          <a:bodyPr/>
          <a:lstStyle/>
          <a:p>
            <a:fld id="{46FA8244-2424-422D-A878-015CBFB7FCA7}" type="slidenum">
              <a:rPr lang="en-US" smtClean="0"/>
              <a:pPr/>
              <a:t>16</a:t>
            </a:fld>
            <a:endParaRPr lang="en-US" dirty="0"/>
          </a:p>
        </p:txBody>
      </p:sp>
      <p:sp>
        <p:nvSpPr>
          <p:cNvPr id="583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8371" name="Rectangle 3"/>
          <p:cNvSpPr>
            <a:spLocks noChangeArrowheads="1"/>
          </p:cNvSpPr>
          <p:nvPr/>
        </p:nvSpPr>
        <p:spPr bwMode="auto">
          <a:xfrm>
            <a:off x="0" y="1028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2" name="Rounded Rectangle 11"/>
          <p:cNvSpPr/>
          <p:nvPr/>
        </p:nvSpPr>
        <p:spPr>
          <a:xfrm>
            <a:off x="914400" y="5334000"/>
            <a:ext cx="3200400" cy="76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Z</a:t>
            </a:r>
            <a:r>
              <a:rPr lang="el-GR" sz="1400" baseline="-25000" dirty="0" smtClean="0">
                <a:solidFill>
                  <a:schemeClr val="tx1"/>
                </a:solidFill>
                <a:latin typeface="Century Schoolbook"/>
              </a:rPr>
              <a:t>α</a:t>
            </a:r>
            <a:r>
              <a:rPr lang="en-US" sz="1400" baseline="-25000" dirty="0" smtClean="0">
                <a:solidFill>
                  <a:schemeClr val="tx1"/>
                </a:solidFill>
                <a:latin typeface="Century Schoolbook"/>
              </a:rPr>
              <a:t>/2</a:t>
            </a:r>
            <a:r>
              <a:rPr lang="en-US" sz="1400" baseline="-25000" dirty="0" smtClean="0">
                <a:solidFill>
                  <a:schemeClr val="tx1"/>
                </a:solidFill>
              </a:rPr>
              <a:t> </a:t>
            </a:r>
            <a:r>
              <a:rPr lang="en-US" sz="1400" dirty="0" smtClean="0">
                <a:solidFill>
                  <a:schemeClr val="tx1"/>
                </a:solidFill>
              </a:rPr>
              <a:t>indicates the </a:t>
            </a:r>
            <a:r>
              <a:rPr lang="en-US" sz="1400" i="1" dirty="0" smtClean="0">
                <a:solidFill>
                  <a:schemeClr val="tx1"/>
                </a:solidFill>
              </a:rPr>
              <a:t>zeta statistics  </a:t>
            </a:r>
            <a:r>
              <a:rPr lang="en-US" sz="1400" dirty="0" smtClean="0">
                <a:solidFill>
                  <a:schemeClr val="tx1"/>
                </a:solidFill>
              </a:rPr>
              <a:t>which is it the z-value associated to the  probability of </a:t>
            </a:r>
            <a:r>
              <a:rPr lang="el-GR" sz="1400" dirty="0" smtClean="0">
                <a:solidFill>
                  <a:schemeClr val="tx1"/>
                </a:solidFill>
                <a:latin typeface="Century Schoolbook"/>
              </a:rPr>
              <a:t>α</a:t>
            </a:r>
            <a:r>
              <a:rPr lang="en-US" sz="1400" dirty="0" smtClean="0">
                <a:solidFill>
                  <a:schemeClr val="tx1"/>
                </a:solidFill>
                <a:latin typeface="Century Schoolbook"/>
              </a:rPr>
              <a:t>/2</a:t>
            </a:r>
            <a:endParaRPr lang="en-US" sz="1400" i="1" dirty="0">
              <a:solidFill>
                <a:schemeClr val="tx1"/>
              </a:solidFill>
            </a:endParaRPr>
          </a:p>
        </p:txBody>
      </p:sp>
      <p:sp>
        <p:nvSpPr>
          <p:cNvPr id="5837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8374" name="Rectangle 6"/>
          <p:cNvSpPr>
            <a:spLocks noChangeArrowheads="1"/>
          </p:cNvSpPr>
          <p:nvPr/>
        </p:nvSpPr>
        <p:spPr bwMode="auto">
          <a:xfrm>
            <a:off x="0" y="1028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17" name="Picture 16" descr="c_interval.gif"/>
          <p:cNvPicPr>
            <a:picLocks noChangeAspect="1"/>
          </p:cNvPicPr>
          <p:nvPr/>
        </p:nvPicPr>
        <p:blipFill>
          <a:blip r:embed="rId2" cstate="print"/>
          <a:srcRect l="9091" b="12088"/>
          <a:stretch>
            <a:fillRect/>
          </a:stretch>
        </p:blipFill>
        <p:spPr>
          <a:xfrm>
            <a:off x="1143000" y="1524000"/>
            <a:ext cx="3048000" cy="2286000"/>
          </a:xfrm>
          <a:prstGeom prst="rect">
            <a:avLst/>
          </a:prstGeom>
        </p:spPr>
      </p:pic>
      <p:cxnSp>
        <p:nvCxnSpPr>
          <p:cNvPr id="19" name="Straight Arrow Connector 18"/>
          <p:cNvCxnSpPr/>
          <p:nvPr/>
        </p:nvCxnSpPr>
        <p:spPr>
          <a:xfrm flipV="1">
            <a:off x="1905000" y="4572000"/>
            <a:ext cx="76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4267200" y="5181600"/>
            <a:ext cx="3200400" cy="76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The interval between brackets is the confidence interval </a:t>
            </a:r>
            <a:endParaRPr lang="en-US" sz="1400" i="1" dirty="0">
              <a:solidFill>
                <a:schemeClr val="tx1"/>
              </a:solidFill>
            </a:endParaRPr>
          </a:p>
        </p:txBody>
      </p:sp>
      <p:cxnSp>
        <p:nvCxnSpPr>
          <p:cNvPr id="25" name="Straight Arrow Connector 24"/>
          <p:cNvCxnSpPr/>
          <p:nvPr/>
        </p:nvCxnSpPr>
        <p:spPr>
          <a:xfrm flipH="1" flipV="1">
            <a:off x="4114800" y="4800600"/>
            <a:ext cx="533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5105400" y="2743200"/>
            <a:ext cx="3200400" cy="76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a:t>
            </a:r>
            <a:r>
              <a:rPr lang="el-GR" sz="1400" dirty="0" smtClean="0">
                <a:solidFill>
                  <a:schemeClr val="tx1"/>
                </a:solidFill>
                <a:latin typeface="Century Schoolbook"/>
              </a:rPr>
              <a:t>α</a:t>
            </a:r>
            <a:r>
              <a:rPr lang="en-US" sz="1400" dirty="0" smtClean="0">
                <a:solidFill>
                  <a:schemeClr val="tx1"/>
                </a:solidFill>
                <a:latin typeface="Century Schoolbook"/>
              </a:rPr>
              <a:t> is the confidence level which is usually set by the researcher and can be 0.95, 0.99 and 0.90</a:t>
            </a:r>
            <a:endParaRPr lang="en-US" sz="1400" i="1" dirty="0">
              <a:solidFill>
                <a:schemeClr val="tx1"/>
              </a:solidFill>
            </a:endParaRPr>
          </a:p>
        </p:txBody>
      </p:sp>
      <p:cxnSp>
        <p:nvCxnSpPr>
          <p:cNvPr id="29" name="Straight Arrow Connector 28"/>
          <p:cNvCxnSpPr/>
          <p:nvPr/>
        </p:nvCxnSpPr>
        <p:spPr>
          <a:xfrm flipH="1">
            <a:off x="5181600" y="3505200"/>
            <a:ext cx="533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1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9217"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066800" y="4038600"/>
            <a:ext cx="4098925" cy="571500"/>
          </a:xfrm>
          <a:prstGeom prst="rect">
            <a:avLst/>
          </a:prstGeom>
          <a:noFill/>
        </p:spPr>
      </p:pic>
      <p:sp>
        <p:nvSpPr>
          <p:cNvPr id="9219" name="Rectangle 3"/>
          <p:cNvSpPr>
            <a:spLocks noChangeArrowheads="1"/>
          </p:cNvSpPr>
          <p:nvPr/>
        </p:nvSpPr>
        <p:spPr bwMode="auto">
          <a:xfrm>
            <a:off x="0" y="1028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Footer Placeholder 2"/>
          <p:cNvSpPr>
            <a:spLocks noGrp="1"/>
          </p:cNvSpPr>
          <p:nvPr>
            <p:ph type="ftr" sz="quarter" idx="11"/>
          </p:nvPr>
        </p:nvSpPr>
        <p:spPr/>
        <p:txBody>
          <a:bodyPr/>
          <a:lstStyle/>
          <a:p>
            <a:r>
              <a:rPr lang="en-GB" smtClean="0"/>
              <a:t>Francesca Hansstein SPEA (SHUFE) - Data Analysis &amp; Processing - Spring 2018</a:t>
            </a:r>
            <a:endParaRPr lang="en-US" dirty="0"/>
          </a:p>
        </p:txBody>
      </p:sp>
    </p:spTree>
    <p:extLst>
      <p:ext uri="{BB962C8B-B14F-4D97-AF65-F5344CB8AC3E}">
        <p14:creationId xmlns:p14="http://schemas.microsoft.com/office/powerpoint/2010/main" val="142008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par>
                                <p:cTn id="13" presetID="3" presetClass="entr" presetSubtype="1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blinds(horizontal)">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par>
                                <p:cTn id="21" presetID="3" presetClass="entr" presetSubtype="1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linds(horizontal)">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linds(horizontal)">
                                      <p:cBhvr>
                                        <p:cTn id="28" dur="500"/>
                                        <p:tgtEl>
                                          <p:spTgt spid="28"/>
                                        </p:tgtEl>
                                      </p:cBhvr>
                                    </p:animEffect>
                                  </p:childTnLst>
                                </p:cTn>
                              </p:par>
                              <p:par>
                                <p:cTn id="29" presetID="3" presetClass="entr" presetSubtype="1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blinds(horizontal)">
                                      <p:cBhvr>
                                        <p:cTn id="3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animBg="1"/>
      <p:bldP spid="2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Confidence Level, Significance Level and</a:t>
            </a:r>
            <a:r>
              <a:rPr lang="en-US" dirty="0" smtClean="0">
                <a:solidFill>
                  <a:srgbClr val="FF0000"/>
                </a:solidFill>
              </a:rPr>
              <a:t> </a:t>
            </a:r>
            <a:r>
              <a:rPr lang="en-US" b="1" dirty="0" smtClean="0">
                <a:solidFill>
                  <a:srgbClr val="FF0000"/>
                </a:solidFill>
              </a:rPr>
              <a:t>Confidence interval</a:t>
            </a:r>
            <a:endParaRPr lang="en-US" dirty="0">
              <a:solidFill>
                <a:srgbClr val="FF0000"/>
              </a:solidFill>
            </a:endParaRPr>
          </a:p>
        </p:txBody>
      </p:sp>
      <p:sp>
        <p:nvSpPr>
          <p:cNvPr id="3" name="Content Placeholder 2"/>
          <p:cNvSpPr>
            <a:spLocks noGrp="1"/>
          </p:cNvSpPr>
          <p:nvPr>
            <p:ph sz="quarter" idx="1"/>
          </p:nvPr>
        </p:nvSpPr>
        <p:spPr/>
        <p:txBody>
          <a:bodyPr>
            <a:noAutofit/>
          </a:bodyPr>
          <a:lstStyle/>
          <a:p>
            <a:r>
              <a:rPr lang="en-US" dirty="0" smtClean="0"/>
              <a:t>The </a:t>
            </a:r>
            <a:r>
              <a:rPr lang="en-US" b="1" dirty="0" smtClean="0"/>
              <a:t>confidence level 1 – </a:t>
            </a:r>
            <a:r>
              <a:rPr lang="el-GR" b="1" dirty="0" smtClean="0"/>
              <a:t>α</a:t>
            </a:r>
            <a:r>
              <a:rPr lang="en-US" b="1" dirty="0" smtClean="0"/>
              <a:t> </a:t>
            </a:r>
            <a:r>
              <a:rPr lang="en-US" dirty="0" smtClean="0"/>
              <a:t>refers to the % of all possible samples that are expected to include the true population parameter. It  indicates how sure we want to be that the population parameter falls within the interval (90% - 95% - 99%) </a:t>
            </a:r>
          </a:p>
          <a:p>
            <a:r>
              <a:rPr lang="en-US" dirty="0" smtClean="0"/>
              <a:t>The confidence level depends on the </a:t>
            </a:r>
            <a:r>
              <a:rPr lang="en-US" b="1" dirty="0" smtClean="0"/>
              <a:t>significance level </a:t>
            </a:r>
            <a:r>
              <a:rPr lang="el-GR" b="1" dirty="0" smtClean="0"/>
              <a:t>α</a:t>
            </a:r>
            <a:r>
              <a:rPr lang="en-US" b="1" dirty="0" smtClean="0"/>
              <a:t> </a:t>
            </a:r>
            <a:r>
              <a:rPr lang="en-US" dirty="0" smtClean="0"/>
              <a:t>which is the error we are willing to accept (0.1 - 0.05 - 0.01) and, as the CI, it is also set by the researcher </a:t>
            </a:r>
          </a:p>
          <a:p>
            <a:r>
              <a:rPr lang="en-US" dirty="0" smtClean="0"/>
              <a:t>The </a:t>
            </a:r>
            <a:r>
              <a:rPr lang="en-US" b="1" dirty="0" smtClean="0"/>
              <a:t>confidence interval </a:t>
            </a:r>
            <a:r>
              <a:rPr lang="en-US" dirty="0" smtClean="0"/>
              <a:t>is a range of values towards the sample average that is expected to contain the real population value</a:t>
            </a:r>
          </a:p>
        </p:txBody>
      </p:sp>
      <p:sp>
        <p:nvSpPr>
          <p:cNvPr id="4" name="Slide Number Placeholder 3"/>
          <p:cNvSpPr>
            <a:spLocks noGrp="1"/>
          </p:cNvSpPr>
          <p:nvPr>
            <p:ph type="sldNum" sz="quarter" idx="4294967295"/>
          </p:nvPr>
        </p:nvSpPr>
        <p:spPr>
          <a:xfrm>
            <a:off x="8153400" y="5715000"/>
            <a:ext cx="609600" cy="521208"/>
          </a:xfrm>
          <a:prstGeom prst="rect">
            <a:avLst/>
          </a:prstGeom>
        </p:spPr>
        <p:txBody>
          <a:bodyPr/>
          <a:lstStyle/>
          <a:p>
            <a:fld id="{46FA8244-2424-422D-A878-015CBFB7FCA7}" type="slidenum">
              <a:rPr lang="en-US" smtClean="0"/>
              <a:pPr/>
              <a:t>17</a:t>
            </a:fld>
            <a:endParaRPr lang="en-US" dirty="0"/>
          </a:p>
        </p:txBody>
      </p:sp>
      <p:sp>
        <p:nvSpPr>
          <p:cNvPr id="5" name="Footer Placeholder 4"/>
          <p:cNvSpPr>
            <a:spLocks noGrp="1"/>
          </p:cNvSpPr>
          <p:nvPr>
            <p:ph type="ftr" sz="quarter" idx="11"/>
          </p:nvPr>
        </p:nvSpPr>
        <p:spPr/>
        <p:txBody>
          <a:bodyPr/>
          <a:lstStyle/>
          <a:p>
            <a:r>
              <a:rPr lang="en-GB" smtClean="0"/>
              <a:t>Francesca Hansstein SPEA (SHUFE) - Data Analysis &amp; Processing - Spring 2018</a:t>
            </a:r>
            <a:endParaRPr lang="en-US" dirty="0"/>
          </a:p>
        </p:txBody>
      </p:sp>
    </p:spTree>
    <p:extLst>
      <p:ext uri="{BB962C8B-B14F-4D97-AF65-F5344CB8AC3E}">
        <p14:creationId xmlns:p14="http://schemas.microsoft.com/office/powerpoint/2010/main" val="1832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Confidence interval for the mean in Stata </a:t>
            </a:r>
            <a:endParaRPr lang="en-US" dirty="0">
              <a:solidFill>
                <a:srgbClr val="FF0000"/>
              </a:solidFill>
            </a:endParaRPr>
          </a:p>
        </p:txBody>
      </p:sp>
      <p:sp>
        <p:nvSpPr>
          <p:cNvPr id="3" name="Content Placeholder 2"/>
          <p:cNvSpPr>
            <a:spLocks noGrp="1"/>
          </p:cNvSpPr>
          <p:nvPr>
            <p:ph sz="quarter" idx="1"/>
          </p:nvPr>
        </p:nvSpPr>
        <p:spPr/>
        <p:txBody>
          <a:bodyPr>
            <a:noAutofit/>
          </a:bodyPr>
          <a:lstStyle/>
          <a:p>
            <a:pPr marL="0" indent="0">
              <a:buNone/>
            </a:pPr>
            <a:r>
              <a:rPr lang="en-US" b="1" dirty="0" smtClean="0"/>
              <a:t>Calculating the confidence interval is very easy in Stata </a:t>
            </a:r>
          </a:p>
          <a:p>
            <a:r>
              <a:rPr lang="en-US" b="1" dirty="0" smtClean="0"/>
              <a:t>mean</a:t>
            </a:r>
            <a:r>
              <a:rPr lang="en-US" dirty="0" smtClean="0"/>
              <a:t> </a:t>
            </a:r>
            <a:r>
              <a:rPr lang="en-US" i="1" dirty="0" smtClean="0"/>
              <a:t>var1</a:t>
            </a:r>
            <a:r>
              <a:rPr lang="en-US" dirty="0" smtClean="0"/>
              <a:t>, level ( ) </a:t>
            </a:r>
          </a:p>
          <a:p>
            <a:r>
              <a:rPr lang="en-US" b="1" dirty="0" err="1" smtClean="0"/>
              <a:t>ci</a:t>
            </a:r>
            <a:r>
              <a:rPr lang="en-US" b="1" dirty="0" smtClean="0"/>
              <a:t> </a:t>
            </a:r>
            <a:r>
              <a:rPr lang="en-US" i="1" dirty="0" smtClean="0"/>
              <a:t>vari1, </a:t>
            </a:r>
            <a:r>
              <a:rPr lang="en-US" dirty="0" smtClean="0"/>
              <a:t>level ( ) </a:t>
            </a:r>
            <a:endParaRPr lang="en-US" b="1" dirty="0" smtClean="0"/>
          </a:p>
          <a:p>
            <a:r>
              <a:rPr lang="en-US" dirty="0" smtClean="0"/>
              <a:t>If you do not specify any level as option, Stata gives a 95% confidence level by default </a:t>
            </a:r>
          </a:p>
          <a:p>
            <a:pPr>
              <a:buNone/>
            </a:pPr>
            <a:endParaRPr lang="en-US" dirty="0" smtClean="0"/>
          </a:p>
          <a:p>
            <a:r>
              <a:rPr lang="en-US" dirty="0" smtClean="0"/>
              <a:t>What do you think happen to </a:t>
            </a:r>
            <a:r>
              <a:rPr lang="en-US" i="1" dirty="0" smtClean="0"/>
              <a:t>the confidence interval</a:t>
            </a:r>
            <a:r>
              <a:rPr lang="en-US" dirty="0" smtClean="0"/>
              <a:t> if you increase the confidence level (99)?</a:t>
            </a:r>
          </a:p>
          <a:p>
            <a:r>
              <a:rPr lang="en-US" dirty="0" smtClean="0"/>
              <a:t>What if you </a:t>
            </a:r>
            <a:r>
              <a:rPr lang="en-US" i="1" dirty="0" smtClean="0"/>
              <a:t>decrease </a:t>
            </a:r>
            <a:r>
              <a:rPr lang="en-US" dirty="0" smtClean="0"/>
              <a:t>the confidence level (90)? </a:t>
            </a:r>
          </a:p>
        </p:txBody>
      </p:sp>
      <p:sp>
        <p:nvSpPr>
          <p:cNvPr id="4" name="Slide Number Placeholder 3"/>
          <p:cNvSpPr>
            <a:spLocks noGrp="1"/>
          </p:cNvSpPr>
          <p:nvPr>
            <p:ph type="sldNum" sz="quarter" idx="4294967295"/>
          </p:nvPr>
        </p:nvSpPr>
        <p:spPr>
          <a:xfrm>
            <a:off x="8153400" y="5715000"/>
            <a:ext cx="609600" cy="521208"/>
          </a:xfrm>
          <a:prstGeom prst="rect">
            <a:avLst/>
          </a:prstGeom>
        </p:spPr>
        <p:txBody>
          <a:bodyPr/>
          <a:lstStyle/>
          <a:p>
            <a:fld id="{46FA8244-2424-422D-A878-015CBFB7FCA7}" type="slidenum">
              <a:rPr lang="en-US" smtClean="0"/>
              <a:pPr/>
              <a:t>18</a:t>
            </a:fld>
            <a:endParaRPr lang="en-US" dirty="0"/>
          </a:p>
        </p:txBody>
      </p:sp>
      <p:sp>
        <p:nvSpPr>
          <p:cNvPr id="5" name="Footer Placeholder 4"/>
          <p:cNvSpPr>
            <a:spLocks noGrp="1"/>
          </p:cNvSpPr>
          <p:nvPr>
            <p:ph type="ftr" sz="quarter" idx="11"/>
          </p:nvPr>
        </p:nvSpPr>
        <p:spPr/>
        <p:txBody>
          <a:bodyPr/>
          <a:lstStyle/>
          <a:p>
            <a:r>
              <a:rPr lang="en-GB" smtClean="0"/>
              <a:t>Francesca Hansstein SPEA (SHUFE) - Data Analysis &amp; Processing - Spring 2018</a:t>
            </a:r>
            <a:endParaRPr lang="en-US" dirty="0"/>
          </a:p>
        </p:txBody>
      </p:sp>
    </p:spTree>
    <p:extLst>
      <p:ext uri="{BB962C8B-B14F-4D97-AF65-F5344CB8AC3E}">
        <p14:creationId xmlns:p14="http://schemas.microsoft.com/office/powerpoint/2010/main" val="138386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rPr>
              <a:t>Hypothesis testing</a:t>
            </a:r>
            <a:endParaRPr lang="en-GB" b="1" dirty="0">
              <a:solidFill>
                <a:srgbClr val="FF0000"/>
              </a:solidFill>
            </a:endParaRPr>
          </a:p>
        </p:txBody>
      </p:sp>
      <p:sp>
        <p:nvSpPr>
          <p:cNvPr id="3" name="Footer Placeholder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lide Number Placeholder 3"/>
          <p:cNvSpPr>
            <a:spLocks noGrp="1"/>
          </p:cNvSpPr>
          <p:nvPr>
            <p:ph type="sldNum" sz="quarter" idx="12"/>
          </p:nvPr>
        </p:nvSpPr>
        <p:spPr/>
        <p:txBody>
          <a:bodyPr/>
          <a:lstStyle/>
          <a:p>
            <a:fld id="{46FA8244-2424-422D-A878-015CBFB7FCA7}" type="slidenum">
              <a:rPr lang="en-US" smtClean="0"/>
              <a:pPr/>
              <a:t>19</a:t>
            </a:fld>
            <a:endParaRPr lang="en-US" dirty="0"/>
          </a:p>
        </p:txBody>
      </p:sp>
      <p:sp>
        <p:nvSpPr>
          <p:cNvPr id="5" name="Content Placeholder 4"/>
          <p:cNvSpPr>
            <a:spLocks noGrp="1"/>
          </p:cNvSpPr>
          <p:nvPr>
            <p:ph sz="quarter" idx="1"/>
          </p:nvPr>
        </p:nvSpPr>
        <p:spPr/>
        <p:txBody>
          <a:bodyPr/>
          <a:lstStyle/>
          <a:p>
            <a:r>
              <a:rPr lang="en-GB" dirty="0" smtClean="0"/>
              <a:t>Hypothesis testing is the method with which we select the samples to learn more about the population characteristics </a:t>
            </a:r>
          </a:p>
          <a:p>
            <a:r>
              <a:rPr lang="en-GB" dirty="0" smtClean="0"/>
              <a:t>This method can be summarized in four steps: </a:t>
            </a:r>
          </a:p>
          <a:p>
            <a:pPr marL="1081088" indent="-360363">
              <a:buAutoNum type="arabicParenR"/>
            </a:pPr>
            <a:r>
              <a:rPr lang="en-GB" dirty="0" smtClean="0"/>
              <a:t>State the hypothesis </a:t>
            </a:r>
          </a:p>
          <a:p>
            <a:pPr marL="1081088" indent="-360363">
              <a:buAutoNum type="arabicParenR"/>
            </a:pPr>
            <a:r>
              <a:rPr lang="en-GB" dirty="0" smtClean="0"/>
              <a:t>Set the criteria for a decision</a:t>
            </a:r>
          </a:p>
          <a:p>
            <a:pPr marL="1081088" indent="-360363">
              <a:buAutoNum type="arabicParenR"/>
            </a:pPr>
            <a:r>
              <a:rPr lang="en-GB" dirty="0" smtClean="0"/>
              <a:t>Compute the test statistics</a:t>
            </a:r>
          </a:p>
          <a:p>
            <a:pPr marL="1081088" indent="-360363">
              <a:buAutoNum type="arabicParenR"/>
            </a:pPr>
            <a:r>
              <a:rPr lang="en-GB" dirty="0" smtClean="0"/>
              <a:t>Make a decision </a:t>
            </a:r>
          </a:p>
          <a:p>
            <a:endParaRPr lang="en-GB" dirty="0"/>
          </a:p>
        </p:txBody>
      </p:sp>
    </p:spTree>
    <p:extLst>
      <p:ext uri="{BB962C8B-B14F-4D97-AF65-F5344CB8AC3E}">
        <p14:creationId xmlns:p14="http://schemas.microsoft.com/office/powerpoint/2010/main" val="757991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Outline </a:t>
            </a:r>
            <a:endParaRPr lang="en-US" b="1" dirty="0">
              <a:solidFill>
                <a:srgbClr val="FF0000"/>
              </a:solidFill>
            </a:endParaRPr>
          </a:p>
        </p:txBody>
      </p:sp>
      <p:sp>
        <p:nvSpPr>
          <p:cNvPr id="5" name="Footer Placeholder 4"/>
          <p:cNvSpPr>
            <a:spLocks noGrp="1"/>
          </p:cNvSpPr>
          <p:nvPr>
            <p:ph type="ftr" sz="quarter" idx="11"/>
          </p:nvPr>
        </p:nvSpPr>
        <p:spPr>
          <a:xfrm>
            <a:off x="1143000" y="6248400"/>
            <a:ext cx="8001000" cy="476250"/>
          </a:xfrm>
        </p:spPr>
        <p:txBody>
          <a:bodyPr/>
          <a:lstStyle/>
          <a:p>
            <a:r>
              <a:rPr lang="en-GB" smtClean="0"/>
              <a:t>Francesca Hansstein SPEA (SHUFE) - Data Analysis &amp; Processing - Spring 2018</a:t>
            </a:r>
            <a:endParaRPr lang="en-US" dirty="0"/>
          </a:p>
        </p:txBody>
      </p:sp>
      <p:sp>
        <p:nvSpPr>
          <p:cNvPr id="4" name="Slide Number Placeholder 3"/>
          <p:cNvSpPr>
            <a:spLocks noGrp="1"/>
          </p:cNvSpPr>
          <p:nvPr>
            <p:ph type="sldNum" sz="quarter" idx="12"/>
          </p:nvPr>
        </p:nvSpPr>
        <p:spPr/>
        <p:txBody>
          <a:bodyPr>
            <a:normAutofit/>
          </a:bodyPr>
          <a:lstStyle/>
          <a:p>
            <a:fld id="{46FA8244-2424-422D-A878-015CBFB7FCA7}" type="slidenum">
              <a:rPr lang="en-US" smtClean="0"/>
              <a:pPr/>
              <a:t>2</a:t>
            </a:fld>
            <a:endParaRPr lang="en-US" dirty="0"/>
          </a:p>
        </p:txBody>
      </p:sp>
      <p:sp>
        <p:nvSpPr>
          <p:cNvPr id="3" name="Content Placeholder 2"/>
          <p:cNvSpPr>
            <a:spLocks noGrp="1"/>
          </p:cNvSpPr>
          <p:nvPr>
            <p:ph sz="quarter" idx="1"/>
          </p:nvPr>
        </p:nvSpPr>
        <p:spPr/>
        <p:txBody>
          <a:bodyPr/>
          <a:lstStyle/>
          <a:p>
            <a:r>
              <a:rPr lang="en-GB" dirty="0" smtClean="0"/>
              <a:t>Descriptive </a:t>
            </a:r>
            <a:r>
              <a:rPr lang="en-GB" dirty="0" smtClean="0"/>
              <a:t>statistics and association </a:t>
            </a:r>
            <a:r>
              <a:rPr lang="en-GB" dirty="0" smtClean="0"/>
              <a:t>tests</a:t>
            </a:r>
          </a:p>
          <a:p>
            <a:r>
              <a:rPr lang="en-GB" dirty="0" smtClean="0"/>
              <a:t>Hypothesis testing</a:t>
            </a:r>
            <a:endParaRPr lang="en-US" dirty="0" smtClean="0"/>
          </a:p>
          <a:p>
            <a:pPr marL="0" indent="0">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rPr>
              <a:t>1. State the hypothesis </a:t>
            </a:r>
            <a:endParaRPr lang="en-GB" b="1" dirty="0">
              <a:solidFill>
                <a:srgbClr val="FF0000"/>
              </a:solidFill>
            </a:endParaRPr>
          </a:p>
        </p:txBody>
      </p:sp>
      <p:sp>
        <p:nvSpPr>
          <p:cNvPr id="3" name="Footer Placeholder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lide Number Placeholder 3"/>
          <p:cNvSpPr>
            <a:spLocks noGrp="1"/>
          </p:cNvSpPr>
          <p:nvPr>
            <p:ph type="sldNum" sz="quarter" idx="12"/>
          </p:nvPr>
        </p:nvSpPr>
        <p:spPr/>
        <p:txBody>
          <a:bodyPr/>
          <a:lstStyle/>
          <a:p>
            <a:fld id="{46FA8244-2424-422D-A878-015CBFB7FCA7}" type="slidenum">
              <a:rPr lang="en-US" smtClean="0"/>
              <a:pPr/>
              <a:t>20</a:t>
            </a:fld>
            <a:endParaRPr lang="en-US" dirty="0"/>
          </a:p>
        </p:txBody>
      </p:sp>
      <mc:AlternateContent xmlns:mc="http://schemas.openxmlformats.org/markup-compatibility/2006">
        <mc:Choice xmlns:a14="http://schemas.microsoft.com/office/drawing/2010/main" Requires="a14">
          <p:sp>
            <p:nvSpPr>
              <p:cNvPr id="5" name="Content Placeholder 4"/>
              <p:cNvSpPr>
                <a:spLocks noGrp="1"/>
              </p:cNvSpPr>
              <p:nvPr>
                <p:ph sz="quarter" idx="1"/>
              </p:nvPr>
            </p:nvSpPr>
            <p:spPr/>
            <p:txBody>
              <a:bodyPr>
                <a:normAutofit/>
              </a:bodyPr>
              <a:lstStyle/>
              <a:p>
                <a:r>
                  <a:rPr lang="en-GB" dirty="0" smtClean="0"/>
                  <a:t>A null hypothesis (H</a:t>
                </a:r>
                <a:r>
                  <a:rPr lang="en-GB" baseline="-25000" dirty="0" smtClean="0"/>
                  <a:t>0</a:t>
                </a:r>
                <a:r>
                  <a:rPr lang="en-GB" dirty="0" smtClean="0"/>
                  <a:t>) is believed to be true </a:t>
                </a:r>
              </a:p>
              <a:p>
                <a:r>
                  <a:rPr lang="en-GB" dirty="0" smtClean="0"/>
                  <a:t>An alternative hypothesis </a:t>
                </a:r>
                <a:r>
                  <a:rPr lang="en-GB" dirty="0"/>
                  <a:t>(</a:t>
                </a:r>
                <a:r>
                  <a:rPr lang="en-GB" dirty="0" smtClean="0"/>
                  <a:t>H</a:t>
                </a:r>
                <a:r>
                  <a:rPr lang="en-GB" baseline="-25000" dirty="0" smtClean="0"/>
                  <a:t>1</a:t>
                </a:r>
                <a:r>
                  <a:rPr lang="en-GB" dirty="0" smtClean="0"/>
                  <a:t>) is tested against the null hypothesis </a:t>
                </a:r>
              </a:p>
              <a:p>
                <a:r>
                  <a:rPr lang="en-GB" dirty="0" smtClean="0"/>
                  <a:t>For example:  </a:t>
                </a:r>
                <a:endParaRPr lang="en-GB" dirty="0" smtClean="0"/>
              </a:p>
              <a:p>
                <a:pPr marL="0" indent="0">
                  <a:buNone/>
                </a:pPr>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i="1">
                              <a:latin typeface="Cambria Math" panose="02040503050406030204" pitchFamily="18" charset="0"/>
                            </a:rPr>
                            <m:t>𝐻</m:t>
                          </m:r>
                        </m:e>
                        <m:sub>
                          <m:r>
                            <a:rPr lang="en-GB" sz="2400" b="0" i="1" smtClean="0">
                              <a:latin typeface="Cambria Math" panose="02040503050406030204" pitchFamily="18" charset="0"/>
                            </a:rPr>
                            <m:t>0</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𝜇</m:t>
                          </m:r>
                        </m:e>
                        <m:sub>
                          <m:r>
                            <a:rPr lang="en-GB" sz="2400" b="0" i="1" smtClean="0">
                              <a:latin typeface="Cambria Math" panose="02040503050406030204" pitchFamily="18" charset="0"/>
                              <a:ea typeface="Cambria Math" panose="02040503050406030204" pitchFamily="18" charset="0"/>
                            </a:rPr>
                            <m:t>𝐻</m:t>
                          </m:r>
                          <m:r>
                            <a:rPr lang="en-GB" sz="2400" b="0" i="1" smtClean="0">
                              <a:latin typeface="Cambria Math" panose="02040503050406030204" pitchFamily="18" charset="0"/>
                              <a:ea typeface="Cambria Math" panose="02040503050406030204" pitchFamily="18" charset="0"/>
                            </a:rPr>
                            <m:t>1</m:t>
                          </m:r>
                        </m:sub>
                      </m:sSub>
                      <m:r>
                        <a:rPr lang="en-GB" sz="2400" b="0" i="1" smtClean="0">
                          <a:latin typeface="Cambria Math" panose="02040503050406030204" pitchFamily="18" charset="0"/>
                          <a:ea typeface="Cambria Math" panose="02040503050406030204" pitchFamily="18" charset="0"/>
                        </a:rPr>
                        <m:t>=</m:t>
                      </m:r>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𝜇</m:t>
                          </m:r>
                        </m:e>
                        <m:sub>
                          <m:r>
                            <a:rPr lang="en-GB" sz="2400" i="1">
                              <a:latin typeface="Cambria Math" panose="02040503050406030204" pitchFamily="18" charset="0"/>
                              <a:ea typeface="Cambria Math" panose="02040503050406030204" pitchFamily="18" charset="0"/>
                            </a:rPr>
                            <m:t>𝐻</m:t>
                          </m:r>
                          <m:r>
                            <a:rPr lang="en-GB" sz="2400" b="0" i="1" smtClean="0">
                              <a:latin typeface="Cambria Math" panose="02040503050406030204" pitchFamily="18" charset="0"/>
                              <a:ea typeface="Cambria Math" panose="02040503050406030204" pitchFamily="18" charset="0"/>
                            </a:rPr>
                            <m:t>0</m:t>
                          </m:r>
                        </m:sub>
                      </m:sSub>
                    </m:oMath>
                  </m:oMathPara>
                </a14:m>
                <a:endParaRPr lang="en-GB" sz="2400" dirty="0" smtClean="0"/>
              </a:p>
              <a:p>
                <a:pPr marL="0" indent="0">
                  <a:buNone/>
                </a:pPr>
                <a14:m>
                  <m:oMathPara xmlns:m="http://schemas.openxmlformats.org/officeDocument/2006/math">
                    <m:oMathParaPr>
                      <m:jc m:val="centerGroup"/>
                    </m:oMathParaPr>
                    <m:oMath xmlns:m="http://schemas.openxmlformats.org/officeDocument/2006/math">
                      <m:sSub>
                        <m:sSubPr>
                          <m:ctrlPr>
                            <a:rPr lang="en-GB" sz="2400" i="1" smtClean="0">
                              <a:solidFill>
                                <a:schemeClr val="tx1"/>
                              </a:solidFill>
                              <a:latin typeface="Cambria Math" panose="02040503050406030204" pitchFamily="18" charset="0"/>
                            </a:rPr>
                          </m:ctrlPr>
                        </m:sSubPr>
                        <m:e>
                          <m:r>
                            <a:rPr lang="en-GB" sz="2400" i="1">
                              <a:solidFill>
                                <a:schemeClr val="tx1"/>
                              </a:solidFill>
                              <a:latin typeface="Cambria Math" panose="02040503050406030204" pitchFamily="18" charset="0"/>
                            </a:rPr>
                            <m:t>𝐻</m:t>
                          </m:r>
                        </m:e>
                        <m:sub>
                          <m:r>
                            <a:rPr lang="en-GB" sz="2400" b="0" i="1" smtClean="0">
                              <a:solidFill>
                                <a:schemeClr val="tx1"/>
                              </a:solidFill>
                              <a:latin typeface="Cambria Math" panose="02040503050406030204" pitchFamily="18" charset="0"/>
                            </a:rPr>
                            <m:t>1</m:t>
                          </m:r>
                        </m:sub>
                      </m:sSub>
                      <m:r>
                        <a:rPr lang="en-GB" sz="2400" i="1">
                          <a:solidFill>
                            <a:schemeClr val="tx1"/>
                          </a:solidFill>
                          <a:latin typeface="Cambria Math" panose="02040503050406030204" pitchFamily="18" charset="0"/>
                        </a:rPr>
                        <m:t>:</m:t>
                      </m:r>
                      <m:sSub>
                        <m:sSubPr>
                          <m:ctrlPr>
                            <a:rPr lang="en-GB" sz="2400" i="1">
                              <a:solidFill>
                                <a:schemeClr val="tx1"/>
                              </a:solidFill>
                              <a:latin typeface="Cambria Math" panose="02040503050406030204" pitchFamily="18" charset="0"/>
                              <a:ea typeface="Cambria Math" panose="02040503050406030204" pitchFamily="18" charset="0"/>
                            </a:rPr>
                          </m:ctrlPr>
                        </m:sSubPr>
                        <m:e>
                          <m:r>
                            <a:rPr lang="en-GB" sz="2400" i="1">
                              <a:solidFill>
                                <a:schemeClr val="tx1"/>
                              </a:solidFill>
                              <a:latin typeface="Cambria Math" panose="02040503050406030204" pitchFamily="18" charset="0"/>
                              <a:ea typeface="Cambria Math" panose="02040503050406030204" pitchFamily="18" charset="0"/>
                            </a:rPr>
                            <m:t>𝜇</m:t>
                          </m:r>
                        </m:e>
                        <m:sub>
                          <m:r>
                            <a:rPr lang="en-GB" sz="2400" i="1">
                              <a:solidFill>
                                <a:schemeClr val="tx1"/>
                              </a:solidFill>
                              <a:latin typeface="Cambria Math" panose="02040503050406030204" pitchFamily="18" charset="0"/>
                              <a:ea typeface="Cambria Math" panose="02040503050406030204" pitchFamily="18" charset="0"/>
                            </a:rPr>
                            <m:t>𝐻</m:t>
                          </m:r>
                          <m:r>
                            <a:rPr lang="en-GB" sz="2400" i="1">
                              <a:solidFill>
                                <a:schemeClr val="tx1"/>
                              </a:solidFill>
                              <a:latin typeface="Cambria Math" panose="02040503050406030204" pitchFamily="18" charset="0"/>
                              <a:ea typeface="Cambria Math" panose="02040503050406030204" pitchFamily="18" charset="0"/>
                            </a:rPr>
                            <m:t>1</m:t>
                          </m:r>
                        </m:sub>
                      </m:sSub>
                      <m:r>
                        <a:rPr lang="en-GB" sz="2400" i="1" smtClean="0">
                          <a:solidFill>
                            <a:schemeClr val="tx1"/>
                          </a:solidFill>
                          <a:latin typeface="Cambria Math" panose="02040503050406030204" pitchFamily="18" charset="0"/>
                          <a:ea typeface="Cambria Math" panose="02040503050406030204" pitchFamily="18" charset="0"/>
                        </a:rPr>
                        <m:t>≠</m:t>
                      </m:r>
                      <m:sSub>
                        <m:sSubPr>
                          <m:ctrlPr>
                            <a:rPr lang="en-GB" sz="2400" i="1">
                              <a:solidFill>
                                <a:schemeClr val="tx1"/>
                              </a:solidFill>
                              <a:latin typeface="Cambria Math" panose="02040503050406030204" pitchFamily="18" charset="0"/>
                              <a:ea typeface="Cambria Math" panose="02040503050406030204" pitchFamily="18" charset="0"/>
                            </a:rPr>
                          </m:ctrlPr>
                        </m:sSubPr>
                        <m:e>
                          <m:r>
                            <a:rPr lang="en-GB" sz="2400" i="1">
                              <a:solidFill>
                                <a:schemeClr val="tx1"/>
                              </a:solidFill>
                              <a:latin typeface="Cambria Math" panose="02040503050406030204" pitchFamily="18" charset="0"/>
                              <a:ea typeface="Cambria Math" panose="02040503050406030204" pitchFamily="18" charset="0"/>
                            </a:rPr>
                            <m:t>𝜇</m:t>
                          </m:r>
                        </m:e>
                        <m:sub>
                          <m:r>
                            <a:rPr lang="en-GB" sz="2400" i="1">
                              <a:solidFill>
                                <a:schemeClr val="tx1"/>
                              </a:solidFill>
                              <a:latin typeface="Cambria Math" panose="02040503050406030204" pitchFamily="18" charset="0"/>
                              <a:ea typeface="Cambria Math" panose="02040503050406030204" pitchFamily="18" charset="0"/>
                            </a:rPr>
                            <m:t>𝐻</m:t>
                          </m:r>
                          <m:r>
                            <a:rPr lang="en-GB" sz="2400" i="1">
                              <a:solidFill>
                                <a:schemeClr val="tx1"/>
                              </a:solidFill>
                              <a:latin typeface="Cambria Math" panose="02040503050406030204" pitchFamily="18" charset="0"/>
                              <a:ea typeface="Cambria Math" panose="02040503050406030204" pitchFamily="18" charset="0"/>
                            </a:rPr>
                            <m:t>0</m:t>
                          </m:r>
                        </m:sub>
                      </m:sSub>
                    </m:oMath>
                  </m:oMathPara>
                </a14:m>
                <a:endParaRPr lang="en-GB" sz="2400" i="1" dirty="0" smtClean="0">
                  <a:solidFill>
                    <a:srgbClr val="FF0000"/>
                  </a:solidFill>
                  <a:latin typeface="Cambria Math" panose="02040503050406030204" pitchFamily="18" charset="0"/>
                  <a:ea typeface="Cambria Math" panose="02040503050406030204" pitchFamily="18" charset="0"/>
                </a:endParaRPr>
              </a:p>
              <a:p>
                <a:pPr marL="0" indent="0">
                  <a:buNone/>
                </a:pPr>
                <a:endParaRPr lang="en-GB" sz="2400" dirty="0"/>
              </a:p>
              <a:p>
                <a:r>
                  <a:rPr lang="en-GB" dirty="0" smtClean="0"/>
                  <a:t>The </a:t>
                </a:r>
                <a:r>
                  <a:rPr lang="en-GB" dirty="0" smtClean="0"/>
                  <a:t>specified set </a:t>
                </a:r>
                <a:r>
                  <a:rPr lang="en-GB" dirty="0" smtClean="0"/>
                  <a:t>depends on the research question </a:t>
                </a:r>
                <a:endParaRPr lang="en-GB" dirty="0"/>
              </a:p>
              <a:p>
                <a:endParaRPr lang="en-GB" dirty="0" smtClean="0"/>
              </a:p>
              <a:p>
                <a:endParaRPr lang="en-GB" sz="1800" dirty="0"/>
              </a:p>
              <a:p>
                <a:endParaRPr lang="en-GB" dirty="0"/>
              </a:p>
              <a:p>
                <a:endParaRPr lang="en-GB" dirty="0"/>
              </a:p>
            </p:txBody>
          </p:sp>
        </mc:Choice>
        <mc:Fallback>
          <p:sp>
            <p:nvSpPr>
              <p:cNvPr id="5" name="Content Placeholder 4"/>
              <p:cNvSpPr>
                <a:spLocks noGrp="1" noRot="1" noChangeAspect="1" noMove="1" noResize="1" noEditPoints="1" noAdjustHandles="1" noChangeArrowheads="1" noChangeShapeType="1" noTextEdit="1"/>
              </p:cNvSpPr>
              <p:nvPr>
                <p:ph sz="quarter" idx="1"/>
              </p:nvPr>
            </p:nvSpPr>
            <p:spPr>
              <a:blipFill rotWithShape="0">
                <a:blip r:embed="rId2"/>
                <a:stretch>
                  <a:fillRect l="-784" t="-1200"/>
                </a:stretch>
              </a:blipFill>
            </p:spPr>
            <p:txBody>
              <a:bodyPr/>
              <a:lstStyle/>
              <a:p>
                <a:r>
                  <a:rPr lang="en-US">
                    <a:noFill/>
                  </a:rPr>
                  <a:t> </a:t>
                </a:r>
              </a:p>
            </p:txBody>
          </p:sp>
        </mc:Fallback>
      </mc:AlternateContent>
    </p:spTree>
    <p:extLst>
      <p:ext uri="{BB962C8B-B14F-4D97-AF65-F5344CB8AC3E}">
        <p14:creationId xmlns:p14="http://schemas.microsoft.com/office/powerpoint/2010/main" val="1489096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rPr>
              <a:t>2. Set the criteria for decision</a:t>
            </a:r>
            <a:endParaRPr lang="en-GB" b="1" dirty="0">
              <a:solidFill>
                <a:srgbClr val="FF0000"/>
              </a:solidFill>
            </a:endParaRPr>
          </a:p>
        </p:txBody>
      </p:sp>
      <p:sp>
        <p:nvSpPr>
          <p:cNvPr id="3" name="Footer Placeholder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lide Number Placeholder 3"/>
          <p:cNvSpPr>
            <a:spLocks noGrp="1"/>
          </p:cNvSpPr>
          <p:nvPr>
            <p:ph type="sldNum" sz="quarter" idx="12"/>
          </p:nvPr>
        </p:nvSpPr>
        <p:spPr/>
        <p:txBody>
          <a:bodyPr/>
          <a:lstStyle/>
          <a:p>
            <a:fld id="{46FA8244-2424-422D-A878-015CBFB7FCA7}" type="slidenum">
              <a:rPr lang="en-US" smtClean="0"/>
              <a:pPr/>
              <a:t>21</a:t>
            </a:fld>
            <a:endParaRPr lang="en-US" dirty="0"/>
          </a:p>
        </p:txBody>
      </p:sp>
      <p:sp>
        <p:nvSpPr>
          <p:cNvPr id="5" name="Content Placeholder 4"/>
          <p:cNvSpPr>
            <a:spLocks noGrp="1"/>
          </p:cNvSpPr>
          <p:nvPr>
            <p:ph sz="quarter" idx="1"/>
          </p:nvPr>
        </p:nvSpPr>
        <p:spPr/>
        <p:txBody>
          <a:bodyPr/>
          <a:lstStyle/>
          <a:p>
            <a:r>
              <a:rPr lang="en-GB" dirty="0" smtClean="0"/>
              <a:t>We state the level of significance </a:t>
            </a:r>
            <a:r>
              <a:rPr lang="el-GR" dirty="0" smtClean="0">
                <a:latin typeface="Times New Roman" panose="02020603050405020304" pitchFamily="18" charset="0"/>
                <a:cs typeface="Times New Roman" panose="02020603050405020304" pitchFamily="18" charset="0"/>
              </a:rPr>
              <a:t>α</a:t>
            </a:r>
            <a:r>
              <a:rPr lang="en-GB" dirty="0" smtClean="0">
                <a:latin typeface="Times New Roman" panose="02020603050405020304" pitchFamily="18" charset="0"/>
                <a:cs typeface="Times New Roman" panose="02020603050405020304" pitchFamily="18" charset="0"/>
              </a:rPr>
              <a:t> </a:t>
            </a:r>
            <a:r>
              <a:rPr lang="en-GB" dirty="0" smtClean="0">
                <a:cs typeface="Times New Roman" panose="02020603050405020304" pitchFamily="18" charset="0"/>
              </a:rPr>
              <a:t>for a test. In behavioural science is set at 5%</a:t>
            </a:r>
          </a:p>
          <a:p>
            <a:r>
              <a:rPr lang="en-GB" dirty="0" smtClean="0">
                <a:cs typeface="Times New Roman" panose="02020603050405020304" pitchFamily="18" charset="0"/>
              </a:rPr>
              <a:t>It means that we make a </a:t>
            </a:r>
            <a:r>
              <a:rPr lang="en-GB" dirty="0" smtClean="0">
                <a:cs typeface="Times New Roman" panose="02020603050405020304" pitchFamily="18" charset="0"/>
              </a:rPr>
              <a:t>conclusion </a:t>
            </a:r>
            <a:r>
              <a:rPr lang="en-GB" dirty="0" smtClean="0">
                <a:cs typeface="Times New Roman" panose="02020603050405020304" pitchFamily="18" charset="0"/>
              </a:rPr>
              <a:t>by accepting the possibility that the decision is correct 95% of times and wrong 5% </a:t>
            </a:r>
            <a:endParaRPr lang="en-GB" dirty="0"/>
          </a:p>
        </p:txBody>
      </p:sp>
    </p:spTree>
    <p:extLst>
      <p:ext uri="{BB962C8B-B14F-4D97-AF65-F5344CB8AC3E}">
        <p14:creationId xmlns:p14="http://schemas.microsoft.com/office/powerpoint/2010/main" val="2852398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rPr>
              <a:t>3. Compute the test statistics </a:t>
            </a:r>
            <a:endParaRPr lang="en-GB" b="1" dirty="0">
              <a:solidFill>
                <a:srgbClr val="FF0000"/>
              </a:solidFill>
            </a:endParaRPr>
          </a:p>
        </p:txBody>
      </p:sp>
      <p:sp>
        <p:nvSpPr>
          <p:cNvPr id="3" name="Footer Placeholder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lide Number Placeholder 3"/>
          <p:cNvSpPr>
            <a:spLocks noGrp="1"/>
          </p:cNvSpPr>
          <p:nvPr>
            <p:ph type="sldNum" sz="quarter" idx="12"/>
          </p:nvPr>
        </p:nvSpPr>
        <p:spPr/>
        <p:txBody>
          <a:bodyPr/>
          <a:lstStyle/>
          <a:p>
            <a:fld id="{46FA8244-2424-422D-A878-015CBFB7FCA7}" type="slidenum">
              <a:rPr lang="en-US" smtClean="0"/>
              <a:pPr/>
              <a:t>22</a:t>
            </a:fld>
            <a:endParaRPr lang="en-US" dirty="0"/>
          </a:p>
        </p:txBody>
      </p:sp>
      <p:sp>
        <p:nvSpPr>
          <p:cNvPr id="5" name="Content Placeholder 4"/>
          <p:cNvSpPr>
            <a:spLocks noGrp="1"/>
          </p:cNvSpPr>
          <p:nvPr>
            <p:ph sz="quarter" idx="1"/>
          </p:nvPr>
        </p:nvSpPr>
        <p:spPr/>
        <p:txBody>
          <a:bodyPr/>
          <a:lstStyle/>
          <a:p>
            <a:r>
              <a:rPr lang="en-GB" dirty="0" smtClean="0"/>
              <a:t>Stata computes a test statistic (or z-statistic) that is compared with the test score associated to the significance level </a:t>
            </a:r>
          </a:p>
          <a:p>
            <a:r>
              <a:rPr lang="en-GB" dirty="0" smtClean="0"/>
              <a:t>The greater the value of the test statistic, the greater the probability that our alternative hypothesis is true </a:t>
            </a:r>
            <a:endParaRPr lang="en-GB" dirty="0"/>
          </a:p>
        </p:txBody>
      </p:sp>
    </p:spTree>
    <p:extLst>
      <p:ext uri="{BB962C8B-B14F-4D97-AF65-F5344CB8AC3E}">
        <p14:creationId xmlns:p14="http://schemas.microsoft.com/office/powerpoint/2010/main" val="80649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4. Make a decision </a:t>
            </a:r>
            <a:endParaRPr lang="en-GB" dirty="0">
              <a:solidFill>
                <a:srgbClr val="FF0000"/>
              </a:solidFill>
            </a:endParaRPr>
          </a:p>
        </p:txBody>
      </p:sp>
      <p:sp>
        <p:nvSpPr>
          <p:cNvPr id="3" name="Footer Placeholder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lide Number Placeholder 3"/>
          <p:cNvSpPr>
            <a:spLocks noGrp="1"/>
          </p:cNvSpPr>
          <p:nvPr>
            <p:ph type="sldNum" sz="quarter" idx="12"/>
          </p:nvPr>
        </p:nvSpPr>
        <p:spPr/>
        <p:txBody>
          <a:bodyPr/>
          <a:lstStyle/>
          <a:p>
            <a:fld id="{46FA8244-2424-422D-A878-015CBFB7FCA7}" type="slidenum">
              <a:rPr lang="en-US" smtClean="0"/>
              <a:pPr/>
              <a:t>23</a:t>
            </a:fld>
            <a:endParaRPr lang="en-US" dirty="0"/>
          </a:p>
        </p:txBody>
      </p:sp>
      <p:sp>
        <p:nvSpPr>
          <p:cNvPr id="5" name="Content Placeholder 4"/>
          <p:cNvSpPr>
            <a:spLocks noGrp="1"/>
          </p:cNvSpPr>
          <p:nvPr>
            <p:ph sz="quarter" idx="1"/>
          </p:nvPr>
        </p:nvSpPr>
        <p:spPr/>
        <p:txBody>
          <a:bodyPr/>
          <a:lstStyle/>
          <a:p>
            <a:r>
              <a:rPr lang="en-GB" dirty="0" smtClean="0"/>
              <a:t>If your test statistic follows in the rejection region, the null hypothesis is rejected and the alternative is considered as the true one  (the rejection region depends on the type of H1) </a:t>
            </a:r>
            <a:endParaRPr lang="en-GB"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895600"/>
            <a:ext cx="5562600" cy="2927684"/>
          </a:xfrm>
          <a:prstGeom prst="rect">
            <a:avLst/>
          </a:prstGeom>
        </p:spPr>
      </p:pic>
    </p:spTree>
    <p:extLst>
      <p:ext uri="{BB962C8B-B14F-4D97-AF65-F5344CB8AC3E}">
        <p14:creationId xmlns:p14="http://schemas.microsoft.com/office/powerpoint/2010/main" val="3044511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rPr>
              <a:t>Power, Types of errors </a:t>
            </a:r>
            <a:endParaRPr lang="en-GB" b="1" dirty="0">
              <a:solidFill>
                <a:srgbClr val="FF0000"/>
              </a:solidFill>
            </a:endParaRPr>
          </a:p>
        </p:txBody>
      </p:sp>
      <p:sp>
        <p:nvSpPr>
          <p:cNvPr id="3" name="Footer Placeholder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lide Number Placeholder 3"/>
          <p:cNvSpPr>
            <a:spLocks noGrp="1"/>
          </p:cNvSpPr>
          <p:nvPr>
            <p:ph type="sldNum" sz="quarter" idx="12"/>
          </p:nvPr>
        </p:nvSpPr>
        <p:spPr/>
        <p:txBody>
          <a:bodyPr/>
          <a:lstStyle/>
          <a:p>
            <a:fld id="{46FA8244-2424-422D-A878-015CBFB7FCA7}" type="slidenum">
              <a:rPr lang="en-US" smtClean="0"/>
              <a:pPr/>
              <a:t>24</a:t>
            </a:fld>
            <a:endParaRPr lang="en-US" dirty="0"/>
          </a:p>
        </p:txBody>
      </p:sp>
      <p:pic>
        <p:nvPicPr>
          <p:cNvPr id="6" name="Content Placeholder 5"/>
          <p:cNvPicPr>
            <a:picLocks noGrp="1" noChangeAspect="1"/>
          </p:cNvPicPr>
          <p:nvPr>
            <p:ph sz="quarter" idx="1"/>
          </p:nvPr>
        </p:nvPicPr>
        <p:blipFill>
          <a:blip r:embed="rId2"/>
          <a:stretch>
            <a:fillRect/>
          </a:stretch>
        </p:blipFill>
        <p:spPr>
          <a:xfrm>
            <a:off x="851055" y="1371600"/>
            <a:ext cx="6464146" cy="1824470"/>
          </a:xfrm>
          <a:prstGeom prst="rect">
            <a:avLst/>
          </a:prstGeom>
        </p:spPr>
      </p:pic>
      <p:pic>
        <p:nvPicPr>
          <p:cNvPr id="7" name="Picture 6" descr="paired4.jpg"/>
          <p:cNvPicPr>
            <a:picLocks noChangeAspect="1"/>
          </p:cNvPicPr>
          <p:nvPr/>
        </p:nvPicPr>
        <p:blipFill>
          <a:blip r:embed="rId3" cstate="print"/>
          <a:srcRect t="7778" b="54444"/>
          <a:stretch>
            <a:fillRect/>
          </a:stretch>
        </p:blipFill>
        <p:spPr>
          <a:xfrm>
            <a:off x="1981200" y="3307238"/>
            <a:ext cx="5486400" cy="2903062"/>
          </a:xfrm>
          <a:prstGeom prst="rect">
            <a:avLst/>
          </a:prstGeom>
        </p:spPr>
      </p:pic>
      <p:sp>
        <p:nvSpPr>
          <p:cNvPr id="8" name="Rectangle 7"/>
          <p:cNvSpPr/>
          <p:nvPr/>
        </p:nvSpPr>
        <p:spPr>
          <a:xfrm>
            <a:off x="304800" y="3886200"/>
            <a:ext cx="1143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smtClean="0">
                <a:solidFill>
                  <a:srgbClr val="FF0000"/>
                </a:solidFill>
              </a:rPr>
              <a:t>Distribution of X under H0</a:t>
            </a:r>
            <a:endParaRPr lang="en-US" sz="1200" dirty="0">
              <a:solidFill>
                <a:srgbClr val="FF0000"/>
              </a:solidFill>
            </a:endParaRPr>
          </a:p>
        </p:txBody>
      </p:sp>
      <p:cxnSp>
        <p:nvCxnSpPr>
          <p:cNvPr id="9" name="Straight Arrow Connector 8"/>
          <p:cNvCxnSpPr/>
          <p:nvPr/>
        </p:nvCxnSpPr>
        <p:spPr>
          <a:xfrm>
            <a:off x="1447800" y="4191000"/>
            <a:ext cx="1981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96200" y="4080164"/>
            <a:ext cx="1143000" cy="6096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smtClean="0">
                <a:solidFill>
                  <a:schemeClr val="accent2">
                    <a:lumMod val="50000"/>
                  </a:schemeClr>
                </a:solidFill>
              </a:rPr>
              <a:t>Distribution of X under H1</a:t>
            </a:r>
            <a:endParaRPr lang="en-US" sz="1200" dirty="0">
              <a:solidFill>
                <a:schemeClr val="accent2">
                  <a:lumMod val="50000"/>
                </a:schemeClr>
              </a:solidFill>
            </a:endParaRPr>
          </a:p>
        </p:txBody>
      </p:sp>
      <p:cxnSp>
        <p:nvCxnSpPr>
          <p:cNvPr id="11" name="Straight Arrow Connector 10"/>
          <p:cNvCxnSpPr/>
          <p:nvPr/>
        </p:nvCxnSpPr>
        <p:spPr>
          <a:xfrm flipH="1">
            <a:off x="6705600" y="4457700"/>
            <a:ext cx="990600" cy="45720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699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par>
                                <p:cTn id="18" presetID="3" presetClass="entr" presetSubtype="1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par>
                                <p:cTn id="26" presetID="3" presetClass="entr" presetSubtype="1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linds(horizontal)">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b="1" dirty="0" smtClean="0">
                <a:solidFill>
                  <a:srgbClr val="FF0000"/>
                </a:solidFill>
              </a:rPr>
              <a:t>Example</a:t>
            </a:r>
            <a:endParaRPr lang="en-GB" b="1" dirty="0"/>
          </a:p>
        </p:txBody>
      </p:sp>
      <p:sp>
        <p:nvSpPr>
          <p:cNvPr id="3" name="Segnaposto piè di pagina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egnaposto numero diapositiva 3"/>
          <p:cNvSpPr>
            <a:spLocks noGrp="1"/>
          </p:cNvSpPr>
          <p:nvPr>
            <p:ph type="sldNum" sz="quarter" idx="12"/>
          </p:nvPr>
        </p:nvSpPr>
        <p:spPr/>
        <p:txBody>
          <a:bodyPr/>
          <a:lstStyle/>
          <a:p>
            <a:fld id="{46FA8244-2424-422D-A878-015CBFB7FCA7}" type="slidenum">
              <a:rPr lang="en-US" smtClean="0"/>
              <a:pPr/>
              <a:t>25</a:t>
            </a:fld>
            <a:endParaRPr lang="en-US" dirty="0"/>
          </a:p>
        </p:txBody>
      </p:sp>
      <mc:AlternateContent xmlns:mc="http://schemas.openxmlformats.org/markup-compatibility/2006">
        <mc:Choice xmlns:a14="http://schemas.microsoft.com/office/drawing/2010/main" Requires="a14">
          <p:sp>
            <p:nvSpPr>
              <p:cNvPr id="6" name="Segnaposto contenuto 5"/>
              <p:cNvSpPr>
                <a:spLocks noGrp="1"/>
              </p:cNvSpPr>
              <p:nvPr>
                <p:ph sz="quarter" idx="1"/>
              </p:nvPr>
            </p:nvSpPr>
            <p:spPr>
              <a:xfrm>
                <a:off x="457200" y="1447800"/>
                <a:ext cx="7772400" cy="4572000"/>
              </a:xfrm>
            </p:spPr>
            <p:txBody>
              <a:bodyPr>
                <a:noAutofit/>
              </a:bodyPr>
              <a:lstStyle/>
              <a:p>
                <a:r>
                  <a:rPr lang="en-GB" dirty="0" smtClean="0"/>
                  <a:t>Suppose that in 2010, </a:t>
                </a:r>
                <a:r>
                  <a:rPr lang="en-GB" dirty="0" smtClean="0"/>
                  <a:t>the average age of the </a:t>
                </a:r>
                <a:r>
                  <a:rPr lang="en-GB" dirty="0" smtClean="0"/>
                  <a:t>sample </a:t>
                </a:r>
                <a:r>
                  <a:rPr lang="en-GB" dirty="0" smtClean="0"/>
                  <a:t>population was </a:t>
                </a:r>
                <a:r>
                  <a:rPr lang="en-GB" dirty="0" smtClean="0"/>
                  <a:t>34. </a:t>
                </a:r>
                <a:r>
                  <a:rPr lang="en-GB" dirty="0" smtClean="0"/>
                  <a:t>In </a:t>
                </a:r>
                <a:r>
                  <a:rPr lang="en-GB" dirty="0" smtClean="0"/>
                  <a:t>2015, </a:t>
                </a:r>
                <a:r>
                  <a:rPr lang="en-GB" dirty="0" smtClean="0"/>
                  <a:t>the mean value of age is </a:t>
                </a:r>
                <a:r>
                  <a:rPr lang="en-GB" dirty="0" smtClean="0"/>
                  <a:t>36. </a:t>
                </a:r>
                <a:r>
                  <a:rPr lang="en-GB" dirty="0" smtClean="0"/>
                  <a:t>Is this difference due to random error or the </a:t>
                </a:r>
                <a:r>
                  <a:rPr lang="en-GB" dirty="0" smtClean="0"/>
                  <a:t>mean age is actually increasing?</a:t>
                </a:r>
                <a:endParaRPr lang="en-GB" dirty="0" smtClean="0"/>
              </a:p>
              <a:p>
                <a:r>
                  <a:rPr lang="en-GB" dirty="0" smtClean="0"/>
                  <a:t>We are testing the </a:t>
                </a:r>
                <a:r>
                  <a:rPr lang="en-GB" dirty="0" smtClean="0"/>
                  <a:t>following hypothesis </a:t>
                </a:r>
                <a:r>
                  <a:rPr lang="en-GB" dirty="0" smtClean="0"/>
                  <a:t>scheme</a:t>
                </a:r>
                <a:endParaRPr lang="en-GB" sz="2000" dirty="0" smtClean="0"/>
              </a:p>
              <a:p>
                <a:pPr>
                  <a:buNone/>
                </a:pPr>
                <a14:m>
                  <m:oMathPara xmlns:m="http://schemas.openxmlformats.org/officeDocument/2006/math">
                    <m:oMathParaPr>
                      <m:jc m:val="left"/>
                    </m:oMathParaPr>
                    <m:oMath xmlns:m="http://schemas.openxmlformats.org/officeDocument/2006/math">
                      <m:sSub>
                        <m:sSubPr>
                          <m:ctrlPr>
                            <a:rPr lang="en-GB" sz="2400" i="1" dirty="0" smtClean="0">
                              <a:latin typeface="Cambria Math" panose="02040503050406030204" pitchFamily="18" charset="0"/>
                            </a:rPr>
                          </m:ctrlPr>
                        </m:sSubPr>
                        <m:e>
                          <m:r>
                            <a:rPr lang="en-GB" sz="2400" i="1">
                              <a:latin typeface="Cambria Math" panose="02040503050406030204" pitchFamily="18" charset="0"/>
                            </a:rPr>
                            <m:t>𝐻</m:t>
                          </m:r>
                        </m:e>
                        <m:sub>
                          <m:r>
                            <a:rPr lang="en-GB" sz="2400" i="1">
                              <a:latin typeface="Cambria Math" panose="02040503050406030204" pitchFamily="18" charset="0"/>
                            </a:rPr>
                            <m:t>0</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i="1">
                              <a:latin typeface="Cambria Math" panose="02040503050406030204" pitchFamily="18" charset="0"/>
                            </a:rPr>
                            <m:t>𝑎𝑔𝑒</m:t>
                          </m:r>
                        </m:e>
                        <m:sub>
                          <m:r>
                            <a:rPr lang="en-GB" sz="2400" i="1">
                              <a:latin typeface="Cambria Math" panose="02040503050406030204" pitchFamily="18" charset="0"/>
                            </a:rPr>
                            <m:t>20</m:t>
                          </m:r>
                          <m:r>
                            <a:rPr lang="en-GB" sz="2400" b="0" i="1" smtClean="0">
                              <a:latin typeface="Cambria Math" panose="02040503050406030204" pitchFamily="18" charset="0"/>
                            </a:rPr>
                            <m:t>15</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i="1">
                              <a:latin typeface="Cambria Math" panose="02040503050406030204" pitchFamily="18" charset="0"/>
                            </a:rPr>
                            <m:t>𝑎𝑔𝑒</m:t>
                          </m:r>
                        </m:e>
                        <m:sub>
                          <m:r>
                            <a:rPr lang="en-GB" sz="2400" i="1">
                              <a:latin typeface="Cambria Math" panose="02040503050406030204" pitchFamily="18" charset="0"/>
                            </a:rPr>
                            <m:t>20</m:t>
                          </m:r>
                          <m:r>
                            <a:rPr lang="en-GB" sz="2400" b="0" i="1" smtClean="0">
                              <a:latin typeface="Cambria Math" panose="02040503050406030204" pitchFamily="18" charset="0"/>
                            </a:rPr>
                            <m:t>10</m:t>
                          </m:r>
                        </m:sub>
                      </m:sSub>
                    </m:oMath>
                  </m:oMathPara>
                </a14:m>
                <a:endParaRPr lang="en-GB" sz="2400" dirty="0" smtClean="0"/>
              </a:p>
              <a:p>
                <a:pPr>
                  <a:buNone/>
                </a:pPr>
                <a14:m>
                  <m:oMathPara xmlns:m="http://schemas.openxmlformats.org/officeDocument/2006/math">
                    <m:oMathParaPr>
                      <m:jc m:val="left"/>
                    </m:oMathParaPr>
                    <m:oMath xmlns:m="http://schemas.openxmlformats.org/officeDocument/2006/math">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𝐻</m:t>
                          </m:r>
                        </m:e>
                        <m:sub>
                          <m:r>
                            <m:rPr>
                              <m:nor/>
                            </m:rPr>
                            <a:rPr lang="en-GB" sz="2400" dirty="0"/>
                            <m:t>1</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i="1">
                              <a:latin typeface="Cambria Math" panose="02040503050406030204" pitchFamily="18" charset="0"/>
                            </a:rPr>
                            <m:t>𝑎𝑔𝑒</m:t>
                          </m:r>
                        </m:e>
                        <m:sub>
                          <m:r>
                            <a:rPr lang="en-GB" sz="2400" i="1">
                              <a:latin typeface="Cambria Math" panose="02040503050406030204" pitchFamily="18" charset="0"/>
                            </a:rPr>
                            <m:t>20</m:t>
                          </m:r>
                          <m:r>
                            <a:rPr lang="en-GB" sz="2400" b="0" i="1" smtClean="0">
                              <a:latin typeface="Cambria Math" panose="02040503050406030204" pitchFamily="18" charset="0"/>
                            </a:rPr>
                            <m:t>15</m:t>
                          </m:r>
                        </m:sub>
                      </m:sSub>
                      <m:r>
                        <a:rPr lang="en-GB" sz="2400" b="0" i="1" smtClean="0">
                          <a:latin typeface="Cambria Math" panose="02040503050406030204" pitchFamily="18" charset="0"/>
                        </a:rPr>
                        <m:t>&gt;</m:t>
                      </m:r>
                      <m:sSub>
                        <m:sSubPr>
                          <m:ctrlPr>
                            <a:rPr lang="en-GB" sz="2400" b="0" i="1" smtClean="0">
                              <a:latin typeface="Cambria Math" panose="02040503050406030204" pitchFamily="18" charset="0"/>
                            </a:rPr>
                          </m:ctrlPr>
                        </m:sSubPr>
                        <m:e>
                          <m:r>
                            <a:rPr lang="en-GB" sz="2400" i="1">
                              <a:latin typeface="Cambria Math" panose="02040503050406030204" pitchFamily="18" charset="0"/>
                            </a:rPr>
                            <m:t>𝑎𝑔𝑒</m:t>
                          </m:r>
                        </m:e>
                        <m:sub>
                          <m:r>
                            <a:rPr lang="en-GB" sz="2400" i="1">
                              <a:latin typeface="Cambria Math" panose="02040503050406030204" pitchFamily="18" charset="0"/>
                            </a:rPr>
                            <m:t>20</m:t>
                          </m:r>
                          <m:r>
                            <a:rPr lang="en-GB" sz="2400" b="0" i="1" smtClean="0">
                              <a:latin typeface="Cambria Math" panose="02040503050406030204" pitchFamily="18" charset="0"/>
                            </a:rPr>
                            <m:t>10</m:t>
                          </m:r>
                          <m:r>
                            <m:rPr>
                              <m:nor/>
                            </m:rPr>
                            <a:rPr lang="en-GB" sz="2400" dirty="0"/>
                            <m:t> </m:t>
                          </m:r>
                        </m:sub>
                      </m:sSub>
                    </m:oMath>
                  </m:oMathPara>
                </a14:m>
                <a:endParaRPr lang="en-GB" sz="2000" dirty="0" smtClean="0"/>
              </a:p>
              <a:p>
                <a:pPr marL="0" indent="0">
                  <a:buNone/>
                </a:pPr>
                <a:endParaRPr lang="en-GB" dirty="0" smtClean="0"/>
              </a:p>
              <a:p>
                <a:pPr marL="0" indent="0">
                  <a:buNone/>
                </a:pPr>
                <a:endParaRPr lang="en-GB" dirty="0" smtClean="0">
                  <a:solidFill>
                    <a:srgbClr val="0070C0"/>
                  </a:solidFill>
                </a:endParaRPr>
              </a:p>
              <a:p>
                <a:pPr marL="0" indent="0">
                  <a:buNone/>
                </a:pPr>
                <a:endParaRPr lang="en-GB" dirty="0"/>
              </a:p>
              <a:p>
                <a:pPr marL="0" indent="0">
                  <a:buNone/>
                </a:pPr>
                <a:endParaRPr lang="en-GB" dirty="0" smtClean="0"/>
              </a:p>
            </p:txBody>
          </p:sp>
        </mc:Choice>
        <mc:Fallback>
          <p:sp>
            <p:nvSpPr>
              <p:cNvPr id="6" name="Segnaposto contenuto 5"/>
              <p:cNvSpPr>
                <a:spLocks noGrp="1" noRot="1" noChangeAspect="1" noMove="1" noResize="1" noEditPoints="1" noAdjustHandles="1" noChangeArrowheads="1" noChangeShapeType="1" noTextEdit="1"/>
              </p:cNvSpPr>
              <p:nvPr>
                <p:ph sz="quarter" idx="1"/>
              </p:nvPr>
            </p:nvSpPr>
            <p:spPr>
              <a:xfrm>
                <a:off x="457200" y="1447800"/>
                <a:ext cx="7772400" cy="4572000"/>
              </a:xfrm>
              <a:blipFill rotWithShape="0">
                <a:blip r:embed="rId2"/>
                <a:stretch>
                  <a:fillRect l="-784" t="-1200"/>
                </a:stretch>
              </a:blipFill>
            </p:spPr>
            <p:txBody>
              <a:bodyPr/>
              <a:lstStyle/>
              <a:p>
                <a:r>
                  <a:rPr lang="en-US">
                    <a:noFill/>
                  </a:rPr>
                  <a:t> </a:t>
                </a:r>
              </a:p>
            </p:txBody>
          </p:sp>
        </mc:Fallback>
      </mc:AlternateContent>
    </p:spTree>
    <p:extLst>
      <p:ext uri="{BB962C8B-B14F-4D97-AF65-F5344CB8AC3E}">
        <p14:creationId xmlns:p14="http://schemas.microsoft.com/office/powerpoint/2010/main" val="3336151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b="1" dirty="0" smtClean="0">
                <a:solidFill>
                  <a:srgbClr val="FF0000"/>
                </a:solidFill>
              </a:rPr>
              <a:t>Research Hypothesis on one mean </a:t>
            </a:r>
            <a:endParaRPr lang="en-GB" b="1" dirty="0"/>
          </a:p>
        </p:txBody>
      </p:sp>
      <p:sp>
        <p:nvSpPr>
          <p:cNvPr id="3" name="Segnaposto piè di pagina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egnaposto numero diapositiva 3"/>
          <p:cNvSpPr>
            <a:spLocks noGrp="1"/>
          </p:cNvSpPr>
          <p:nvPr>
            <p:ph type="sldNum" sz="quarter" idx="12"/>
          </p:nvPr>
        </p:nvSpPr>
        <p:spPr/>
        <p:txBody>
          <a:bodyPr/>
          <a:lstStyle/>
          <a:p>
            <a:fld id="{46FA8244-2424-422D-A878-015CBFB7FCA7}" type="slidenum">
              <a:rPr lang="en-US" smtClean="0"/>
              <a:pPr/>
              <a:t>26</a:t>
            </a:fld>
            <a:endParaRPr lang="en-US" dirty="0"/>
          </a:p>
        </p:txBody>
      </p:sp>
      <p:sp>
        <p:nvSpPr>
          <p:cNvPr id="5" name="Segnaposto contenuto 4"/>
          <p:cNvSpPr>
            <a:spLocks noGrp="1"/>
          </p:cNvSpPr>
          <p:nvPr>
            <p:ph sz="quarter" idx="1"/>
          </p:nvPr>
        </p:nvSpPr>
        <p:spPr/>
        <p:txBody>
          <a:bodyPr/>
          <a:lstStyle/>
          <a:p>
            <a:r>
              <a:rPr lang="en-GB" dirty="0" smtClean="0"/>
              <a:t>The Stata command is the following: </a:t>
            </a:r>
          </a:p>
          <a:p>
            <a:pPr marL="268288" indent="0">
              <a:buNone/>
            </a:pPr>
            <a:r>
              <a:rPr lang="en-GB" dirty="0">
                <a:solidFill>
                  <a:srgbClr val="FF0000"/>
                </a:solidFill>
              </a:rPr>
              <a:t>t</a:t>
            </a:r>
            <a:r>
              <a:rPr lang="en-GB" dirty="0" smtClean="0">
                <a:solidFill>
                  <a:srgbClr val="FF0000"/>
                </a:solidFill>
              </a:rPr>
              <a:t>test age = </a:t>
            </a:r>
            <a:r>
              <a:rPr lang="en-GB" dirty="0" smtClean="0">
                <a:solidFill>
                  <a:srgbClr val="FF0000"/>
                </a:solidFill>
              </a:rPr>
              <a:t>34</a:t>
            </a:r>
            <a:endParaRPr lang="en-GB" dirty="0" smtClean="0">
              <a:solidFill>
                <a:srgbClr val="FF0000"/>
              </a:solidFill>
            </a:endParaRPr>
          </a:p>
          <a:p>
            <a:endParaRPr lang="en-GB" dirty="0" smtClean="0"/>
          </a:p>
          <a:p>
            <a:pPr marL="0" indent="0">
              <a:buNone/>
            </a:pPr>
            <a:r>
              <a:rPr lang="en-GB" i="1" dirty="0"/>
              <a:t> </a:t>
            </a:r>
            <a:r>
              <a:rPr lang="en-GB" i="1" dirty="0" smtClean="0"/>
              <a:t>   </a:t>
            </a:r>
            <a:endParaRPr lang="en-GB" i="1" dirty="0"/>
          </a:p>
        </p:txBody>
      </p:sp>
      <p:sp>
        <p:nvSpPr>
          <p:cNvPr id="9" name="Rounded Rectangle 8"/>
          <p:cNvSpPr/>
          <p:nvPr/>
        </p:nvSpPr>
        <p:spPr>
          <a:xfrm>
            <a:off x="919018" y="4895275"/>
            <a:ext cx="3048000" cy="114299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smtClean="0">
                <a:solidFill>
                  <a:srgbClr val="FF0000"/>
                </a:solidFill>
              </a:rPr>
              <a:t>Stata by default always tests three alternative hypotheses. However we are only interested in looking at the third one</a:t>
            </a:r>
            <a:endParaRPr lang="en-GB" sz="1600" dirty="0">
              <a:solidFill>
                <a:srgbClr val="FF0000"/>
              </a:solidFill>
            </a:endParaRPr>
          </a:p>
        </p:txBody>
      </p:sp>
      <p:sp>
        <p:nvSpPr>
          <p:cNvPr id="10" name="Rounded Rectangle 9"/>
          <p:cNvSpPr/>
          <p:nvPr/>
        </p:nvSpPr>
        <p:spPr>
          <a:xfrm>
            <a:off x="5410200" y="1608843"/>
            <a:ext cx="3124200" cy="85901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smtClean="0">
                <a:solidFill>
                  <a:srgbClr val="FF0000"/>
                </a:solidFill>
              </a:rPr>
              <a:t>Stata by default always set the confidence interval at 95%. You can change it by using the option </a:t>
            </a:r>
            <a:r>
              <a:rPr lang="en-GB" sz="1600" i="1" dirty="0" smtClean="0">
                <a:solidFill>
                  <a:srgbClr val="FF0000"/>
                </a:solidFill>
              </a:rPr>
              <a:t>level (99)</a:t>
            </a:r>
            <a:endParaRPr lang="en-GB" sz="1600" i="1" dirty="0">
              <a:solidFill>
                <a:srgbClr val="FF0000"/>
              </a:solidFill>
            </a:endParaRPr>
          </a:p>
        </p:txBody>
      </p:sp>
      <p:sp>
        <p:nvSpPr>
          <p:cNvPr id="11" name="Rounded Rectangle 10"/>
          <p:cNvSpPr/>
          <p:nvPr/>
        </p:nvSpPr>
        <p:spPr>
          <a:xfrm>
            <a:off x="4953000" y="4962238"/>
            <a:ext cx="3048000" cy="114299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smtClean="0">
                <a:solidFill>
                  <a:srgbClr val="FF0000"/>
                </a:solidFill>
              </a:rPr>
              <a:t>If the p-value &lt; 0.05, H</a:t>
            </a:r>
            <a:r>
              <a:rPr lang="en-GB" sz="1600" baseline="-25000" dirty="0" smtClean="0">
                <a:solidFill>
                  <a:srgbClr val="FF0000"/>
                </a:solidFill>
              </a:rPr>
              <a:t>0</a:t>
            </a:r>
            <a:r>
              <a:rPr lang="en-GB" sz="1600" dirty="0" smtClean="0">
                <a:solidFill>
                  <a:srgbClr val="FF0000"/>
                </a:solidFill>
              </a:rPr>
              <a:t> is rejected with a 95% confidence level </a:t>
            </a:r>
            <a:endParaRPr lang="en-GB" sz="1600" dirty="0">
              <a:solidFill>
                <a:srgbClr val="FF0000"/>
              </a:solidFill>
            </a:endParaRPr>
          </a:p>
        </p:txBody>
      </p:sp>
      <p:sp>
        <p:nvSpPr>
          <p:cNvPr id="14" name="Oval 13"/>
          <p:cNvSpPr/>
          <p:nvPr/>
        </p:nvSpPr>
        <p:spPr>
          <a:xfrm>
            <a:off x="643128" y="4229101"/>
            <a:ext cx="237744" cy="24764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ln w="0"/>
                <a:solidFill>
                  <a:schemeClr val="accent1"/>
                </a:solidFill>
                <a:effectLst>
                  <a:outerShdw blurRad="38100" dist="25400" dir="5400000" algn="ctr" rotWithShape="0">
                    <a:srgbClr val="6E747A">
                      <a:alpha val="43000"/>
                    </a:srgbClr>
                  </a:outerShdw>
                </a:effectLst>
              </a:rPr>
              <a:t>1</a:t>
            </a:r>
            <a:endParaRPr lang="en-GB" dirty="0">
              <a:ln w="0"/>
              <a:solidFill>
                <a:schemeClr val="accent1"/>
              </a:solidFill>
              <a:effectLst>
                <a:outerShdw blurRad="38100" dist="25400" dir="5400000" algn="ctr" rotWithShape="0">
                  <a:srgbClr val="6E747A">
                    <a:alpha val="43000"/>
                  </a:srgbClr>
                </a:outerShdw>
              </a:effectLst>
            </a:endParaRPr>
          </a:p>
        </p:txBody>
      </p:sp>
      <p:sp>
        <p:nvSpPr>
          <p:cNvPr id="15" name="Oval 14"/>
          <p:cNvSpPr/>
          <p:nvPr/>
        </p:nvSpPr>
        <p:spPr>
          <a:xfrm>
            <a:off x="3352800" y="4229100"/>
            <a:ext cx="237744" cy="24764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ln w="0"/>
                <a:solidFill>
                  <a:schemeClr val="accent1"/>
                </a:solidFill>
                <a:effectLst>
                  <a:outerShdw blurRad="38100" dist="25400" dir="5400000" algn="ctr" rotWithShape="0">
                    <a:srgbClr val="6E747A">
                      <a:alpha val="43000"/>
                    </a:srgbClr>
                  </a:outerShdw>
                </a:effectLst>
              </a:rPr>
              <a:t>2</a:t>
            </a:r>
            <a:endParaRPr lang="en-GB" dirty="0">
              <a:ln w="0"/>
              <a:solidFill>
                <a:schemeClr val="accent1"/>
              </a:solidFill>
              <a:effectLst>
                <a:outerShdw blurRad="38100" dist="25400" dir="5400000" algn="ctr" rotWithShape="0">
                  <a:srgbClr val="6E747A">
                    <a:alpha val="43000"/>
                  </a:srgbClr>
                </a:outerShdw>
              </a:effectLst>
            </a:endParaRPr>
          </a:p>
        </p:txBody>
      </p:sp>
      <p:sp>
        <p:nvSpPr>
          <p:cNvPr id="16" name="Oval 15"/>
          <p:cNvSpPr/>
          <p:nvPr/>
        </p:nvSpPr>
        <p:spPr>
          <a:xfrm>
            <a:off x="6062472" y="4229099"/>
            <a:ext cx="237744" cy="24764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ln w="0"/>
                <a:solidFill>
                  <a:schemeClr val="accent1"/>
                </a:solidFill>
                <a:effectLst>
                  <a:outerShdw blurRad="38100" dist="25400" dir="5400000" algn="ctr" rotWithShape="0">
                    <a:srgbClr val="6E747A">
                      <a:alpha val="43000"/>
                    </a:srgbClr>
                  </a:outerShdw>
                </a:effectLst>
              </a:rPr>
              <a:t>3</a:t>
            </a:r>
            <a:endParaRPr lang="en-GB" dirty="0">
              <a:ln w="0"/>
              <a:solidFill>
                <a:schemeClr val="accent1"/>
              </a:solidFill>
              <a:effectLst>
                <a:outerShdw blurRad="38100" dist="25400" dir="5400000" algn="ctr" rotWithShape="0">
                  <a:srgbClr val="6E747A">
                    <a:alpha val="43000"/>
                  </a:srgbClr>
                </a:outerShdw>
              </a:effectLst>
            </a:endParaRPr>
          </a:p>
        </p:txBody>
      </p:sp>
      <p:cxnSp>
        <p:nvCxnSpPr>
          <p:cNvPr id="18" name="Straight Arrow Connector 17"/>
          <p:cNvCxnSpPr/>
          <p:nvPr/>
        </p:nvCxnSpPr>
        <p:spPr>
          <a:xfrm flipV="1">
            <a:off x="6934200" y="4586432"/>
            <a:ext cx="457200" cy="390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7266709" y="4420170"/>
            <a:ext cx="762000" cy="209553"/>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pic>
        <p:nvPicPr>
          <p:cNvPr id="7" name="Picture 6"/>
          <p:cNvPicPr>
            <a:picLocks noChangeAspect="1"/>
          </p:cNvPicPr>
          <p:nvPr/>
        </p:nvPicPr>
        <p:blipFill rotWithShape="1">
          <a:blip r:embed="rId2"/>
          <a:srcRect l="-1" t="12682" r="25365"/>
          <a:stretch/>
        </p:blipFill>
        <p:spPr>
          <a:xfrm>
            <a:off x="1377620" y="2450482"/>
            <a:ext cx="6966280" cy="2219038"/>
          </a:xfrm>
          <a:prstGeom prst="rect">
            <a:avLst/>
          </a:prstGeom>
        </p:spPr>
      </p:pic>
    </p:spTree>
    <p:extLst>
      <p:ext uri="{BB962C8B-B14F-4D97-AF65-F5344CB8AC3E}">
        <p14:creationId xmlns:p14="http://schemas.microsoft.com/office/powerpoint/2010/main" val="478275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10" presetClass="entr" presetSubtype="0" fill="hold"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9" grpId="0" animBg="1"/>
      <p:bldP spid="10" grpId="0" animBg="1"/>
      <p:bldP spid="11" grpId="0" animBg="1"/>
      <p:bldP spid="14" grpId="0" animBg="1"/>
      <p:bldP spid="15" grpId="0" animBg="1"/>
      <p:bldP spid="16" grpId="0" animBg="1"/>
      <p:bldP spid="1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a:solidFill>
                  <a:srgbClr val="FF0000"/>
                </a:solidFill>
              </a:rPr>
              <a:t>Research</a:t>
            </a:r>
            <a:r>
              <a:rPr lang="en-US" b="1" dirty="0">
                <a:solidFill>
                  <a:srgbClr val="FF0000"/>
                </a:solidFill>
              </a:rPr>
              <a:t> Hypothesis on two means </a:t>
            </a:r>
            <a:endParaRPr lang="en-GB" dirty="0"/>
          </a:p>
        </p:txBody>
      </p:sp>
      <p:sp>
        <p:nvSpPr>
          <p:cNvPr id="3" name="Footer Placeholder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lide Number Placeholder 3"/>
          <p:cNvSpPr>
            <a:spLocks noGrp="1"/>
          </p:cNvSpPr>
          <p:nvPr>
            <p:ph type="sldNum" sz="quarter" idx="12"/>
          </p:nvPr>
        </p:nvSpPr>
        <p:spPr/>
        <p:txBody>
          <a:bodyPr/>
          <a:lstStyle/>
          <a:p>
            <a:fld id="{46FA8244-2424-422D-A878-015CBFB7FCA7}" type="slidenum">
              <a:rPr lang="en-US" smtClean="0"/>
              <a:pPr/>
              <a:t>27</a:t>
            </a:fld>
            <a:endParaRPr lang="en-US" dirty="0"/>
          </a:p>
        </p:txBody>
      </p:sp>
      <p:sp>
        <p:nvSpPr>
          <p:cNvPr id="5" name="Content Placeholder 4"/>
          <p:cNvSpPr>
            <a:spLocks noGrp="1"/>
          </p:cNvSpPr>
          <p:nvPr>
            <p:ph sz="quarter" idx="1"/>
          </p:nvPr>
        </p:nvSpPr>
        <p:spPr/>
        <p:txBody>
          <a:bodyPr/>
          <a:lstStyle/>
          <a:p>
            <a:r>
              <a:rPr lang="en-GB" dirty="0" smtClean="0"/>
              <a:t>Sometimes we want to understand if two sub-groups (a, b) of our population are differ in some aspects </a:t>
            </a:r>
          </a:p>
          <a:p>
            <a:r>
              <a:rPr lang="en-GB" dirty="0" smtClean="0"/>
              <a:t>The two means research hypothesis scheme is the following:</a:t>
            </a:r>
          </a:p>
          <a:p>
            <a:pPr marL="0" indent="0">
              <a:buNone/>
            </a:pPr>
            <a:endParaRPr lang="en-GB" dirty="0"/>
          </a:p>
          <a:p>
            <a:endParaRPr lang="en-GB" dirty="0" smtClean="0"/>
          </a:p>
          <a:p>
            <a:pPr marL="0" indent="0">
              <a:buNone/>
            </a:pPr>
            <a:endParaRPr lang="en-GB" dirty="0" smtClean="0"/>
          </a:p>
          <a:p>
            <a:pPr marL="0" indent="0">
              <a:buNone/>
            </a:pPr>
            <a:endParaRPr lang="en-GB" dirty="0" smtClean="0"/>
          </a:p>
          <a:p>
            <a:r>
              <a:rPr lang="en-GB" dirty="0" smtClean="0"/>
              <a:t>For example, </a:t>
            </a:r>
            <a:r>
              <a:rPr lang="en-GB" dirty="0" smtClean="0"/>
              <a:t>is the age different between individuals wh</a:t>
            </a:r>
            <a:r>
              <a:rPr lang="en-GB" dirty="0" smtClean="0"/>
              <a:t>o are more likely to recycle</a:t>
            </a:r>
            <a:r>
              <a:rPr lang="en-GB" dirty="0" smtClean="0"/>
              <a:t>?   </a:t>
            </a:r>
            <a:endParaRPr lang="en-GB" dirty="0"/>
          </a:p>
        </p:txBody>
      </p:sp>
      <mc:AlternateContent xmlns:mc="http://schemas.openxmlformats.org/markup-compatibility/2006">
        <mc:Choice xmlns:a14="http://schemas.microsoft.com/office/drawing/2010/main" Requires="a14">
          <p:sp>
            <p:nvSpPr>
              <p:cNvPr id="6" name="Rectangle 5"/>
              <p:cNvSpPr/>
              <p:nvPr/>
            </p:nvSpPr>
            <p:spPr>
              <a:xfrm>
                <a:off x="1409700" y="3133635"/>
                <a:ext cx="5715000" cy="1200329"/>
              </a:xfrm>
              <a:prstGeom prst="rect">
                <a:avLst/>
              </a:prstGeom>
            </p:spPr>
            <p:txBody>
              <a:bodyPr wrap="square">
                <a:spAutoFit/>
              </a:bodyPr>
              <a:lstStyle/>
              <a:p>
                <a:pPr algn="ctr"/>
                <a14:m>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𝐻</m:t>
                        </m:r>
                      </m:e>
                      <m:sub>
                        <m:r>
                          <a:rPr lang="en-GB" i="1">
                            <a:latin typeface="Cambria Math" panose="02040503050406030204" pitchFamily="18" charset="0"/>
                          </a:rPr>
                          <m:t>0</m:t>
                        </m:r>
                      </m:sub>
                    </m:sSub>
                    <m:r>
                      <a:rPr lang="en-GB" i="1">
                        <a:latin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𝜇</m:t>
                        </m:r>
                      </m:e>
                      <m:sub>
                        <m:r>
                          <a:rPr lang="en-GB" b="0" i="1" smtClean="0">
                            <a:latin typeface="Cambria Math" panose="02040503050406030204" pitchFamily="18" charset="0"/>
                            <a:ea typeface="Cambria Math" panose="02040503050406030204" pitchFamily="18" charset="0"/>
                          </a:rPr>
                          <m:t>𝑎</m:t>
                        </m:r>
                      </m:sub>
                    </m:sSub>
                    <m:r>
                      <a:rPr lang="en-GB" b="0" i="1" smtClean="0">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𝜇</m:t>
                        </m:r>
                      </m:e>
                      <m:sub>
                        <m:r>
                          <a:rPr lang="en-GB" b="0" i="1" smtClean="0">
                            <a:latin typeface="Cambria Math" panose="02040503050406030204" pitchFamily="18" charset="0"/>
                            <a:ea typeface="Cambria Math" panose="02040503050406030204" pitchFamily="18" charset="0"/>
                          </a:rPr>
                          <m:t>𝑏</m:t>
                        </m:r>
                      </m:sub>
                    </m:sSub>
                    <m:r>
                      <a:rPr lang="en-GB"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0</m:t>
                    </m:r>
                  </m:oMath>
                </a14:m>
                <a:r>
                  <a:rPr lang="en-GB" dirty="0" smtClean="0"/>
                  <a:t> </a:t>
                </a:r>
                <a:endParaRPr lang="en-GB" dirty="0"/>
              </a:p>
              <a:p>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𝐻</m:t>
                          </m:r>
                        </m:e>
                        <m:sub>
                          <m:r>
                            <a:rPr lang="en-GB" b="0" i="1" smtClean="0">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𝜇</m:t>
                          </m:r>
                        </m:e>
                        <m:sub>
                          <m:r>
                            <a:rPr lang="en-GB" i="1">
                              <a:latin typeface="Cambria Math" panose="02040503050406030204" pitchFamily="18" charset="0"/>
                              <a:ea typeface="Cambria Math" panose="02040503050406030204" pitchFamily="18" charset="0"/>
                            </a:rPr>
                            <m:t>𝑎</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𝜇</m:t>
                          </m:r>
                        </m:e>
                        <m:sub>
                          <m:r>
                            <a:rPr lang="en-GB" i="1">
                              <a:latin typeface="Cambria Math" panose="02040503050406030204" pitchFamily="18" charset="0"/>
                              <a:ea typeface="Cambria Math" panose="02040503050406030204" pitchFamily="18" charset="0"/>
                            </a:rPr>
                            <m:t>𝑏</m:t>
                          </m:r>
                        </m:sub>
                      </m:sSub>
                      <m:r>
                        <a:rPr lang="en-GB" i="1" smtClean="0">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0</m:t>
                      </m:r>
                    </m:oMath>
                  </m:oMathPara>
                </a14:m>
                <a:endParaRPr lang="en-GB" i="1" dirty="0">
                  <a:solidFill>
                    <a:srgbClr val="FF0000"/>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𝐻</m:t>
                          </m:r>
                        </m:e>
                        <m:sub>
                          <m:r>
                            <a:rPr lang="en-GB" b="0" i="1" smtClean="0">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𝜇</m:t>
                          </m:r>
                        </m:e>
                        <m:sub>
                          <m:r>
                            <a:rPr lang="en-GB" i="1">
                              <a:latin typeface="Cambria Math" panose="02040503050406030204" pitchFamily="18" charset="0"/>
                              <a:ea typeface="Cambria Math" panose="02040503050406030204" pitchFamily="18" charset="0"/>
                            </a:rPr>
                            <m:t>𝑎</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𝜇</m:t>
                          </m:r>
                        </m:e>
                        <m:sub>
                          <m:r>
                            <a:rPr lang="en-GB" i="1">
                              <a:latin typeface="Cambria Math" panose="02040503050406030204" pitchFamily="18" charset="0"/>
                              <a:ea typeface="Cambria Math" panose="02040503050406030204" pitchFamily="18" charset="0"/>
                            </a:rPr>
                            <m:t>𝑏</m:t>
                          </m:r>
                        </m:sub>
                      </m:sSub>
                      <m:r>
                        <a:rPr lang="en-GB" b="0" i="1" smtClean="0">
                          <a:latin typeface="Cambria Math" panose="02040503050406030204" pitchFamily="18" charset="0"/>
                          <a:ea typeface="Cambria Math" panose="02040503050406030204" pitchFamily="18" charset="0"/>
                        </a:rPr>
                        <m:t>&gt;</m:t>
                      </m:r>
                      <m:r>
                        <a:rPr lang="en-GB" i="1">
                          <a:latin typeface="Cambria Math" panose="02040503050406030204" pitchFamily="18" charset="0"/>
                          <a:ea typeface="Cambria Math" panose="02040503050406030204" pitchFamily="18" charset="0"/>
                        </a:rPr>
                        <m:t>0</m:t>
                      </m:r>
                    </m:oMath>
                  </m:oMathPara>
                </a14:m>
                <a:endParaRPr lang="en-GB" i="1" dirty="0">
                  <a:solidFill>
                    <a:srgbClr val="FF0000"/>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𝐻</m:t>
                          </m:r>
                        </m:e>
                        <m:sub>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𝜇</m:t>
                          </m:r>
                        </m:e>
                        <m:sub>
                          <m:r>
                            <a:rPr lang="en-GB" i="1">
                              <a:latin typeface="Cambria Math" panose="02040503050406030204" pitchFamily="18" charset="0"/>
                              <a:ea typeface="Cambria Math" panose="02040503050406030204" pitchFamily="18" charset="0"/>
                            </a:rPr>
                            <m:t>𝑎</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𝜇</m:t>
                          </m:r>
                        </m:e>
                        <m:sub>
                          <m:r>
                            <a:rPr lang="en-GB" i="1">
                              <a:latin typeface="Cambria Math" panose="02040503050406030204" pitchFamily="18" charset="0"/>
                              <a:ea typeface="Cambria Math" panose="02040503050406030204" pitchFamily="18" charset="0"/>
                            </a:rPr>
                            <m:t>𝑏</m:t>
                          </m:r>
                        </m:sub>
                      </m:sSub>
                      <m:r>
                        <a:rPr lang="en-GB" b="0" i="1" smtClean="0">
                          <a:latin typeface="Cambria Math" panose="02040503050406030204" pitchFamily="18" charset="0"/>
                          <a:ea typeface="Cambria Math" panose="02040503050406030204" pitchFamily="18" charset="0"/>
                        </a:rPr>
                        <m:t>&lt;</m:t>
                      </m:r>
                      <m:r>
                        <a:rPr lang="en-GB" i="1">
                          <a:latin typeface="Cambria Math" panose="02040503050406030204" pitchFamily="18" charset="0"/>
                          <a:ea typeface="Cambria Math" panose="02040503050406030204" pitchFamily="18" charset="0"/>
                        </a:rPr>
                        <m:t>0</m:t>
                      </m:r>
                    </m:oMath>
                  </m:oMathPara>
                </a14:m>
                <a:endParaRPr lang="en-GB" i="1" dirty="0">
                  <a:solidFill>
                    <a:srgbClr val="FF0000"/>
                  </a:solidFill>
                  <a:latin typeface="Cambria Math" panose="02040503050406030204" pitchFamily="18" charset="0"/>
                  <a:ea typeface="Cambria Math" panose="02040503050406030204" pitchFamily="18" charset="0"/>
                </a:endParaRPr>
              </a:p>
            </p:txBody>
          </p:sp>
        </mc:Choice>
        <mc:Fallback>
          <p:sp>
            <p:nvSpPr>
              <p:cNvPr id="6" name="Rectangle 5"/>
              <p:cNvSpPr>
                <a:spLocks noRot="1" noChangeAspect="1" noMove="1" noResize="1" noEditPoints="1" noAdjustHandles="1" noChangeArrowheads="1" noChangeShapeType="1" noTextEdit="1"/>
              </p:cNvSpPr>
              <p:nvPr/>
            </p:nvSpPr>
            <p:spPr>
              <a:xfrm>
                <a:off x="1409700" y="3133635"/>
                <a:ext cx="5715000" cy="1200329"/>
              </a:xfrm>
              <a:prstGeom prst="rect">
                <a:avLst/>
              </a:prstGeom>
              <a:blipFill rotWithShape="0">
                <a:blip r:embed="rId2"/>
                <a:stretch>
                  <a:fillRect b="-1015"/>
                </a:stretch>
              </a:blipFill>
            </p:spPr>
            <p:txBody>
              <a:bodyPr/>
              <a:lstStyle/>
              <a:p>
                <a:r>
                  <a:rPr lang="en-US">
                    <a:noFill/>
                  </a:rPr>
                  <a:t> </a:t>
                </a:r>
              </a:p>
            </p:txBody>
          </p:sp>
        </mc:Fallback>
      </mc:AlternateContent>
    </p:spTree>
    <p:extLst>
      <p:ext uri="{BB962C8B-B14F-4D97-AF65-F5344CB8AC3E}">
        <p14:creationId xmlns:p14="http://schemas.microsoft.com/office/powerpoint/2010/main" val="246697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FF0000"/>
                </a:solidFill>
              </a:rPr>
              <a:t>Research Hypothesis on two means </a:t>
            </a:r>
            <a:endParaRPr lang="en-GB" sz="3600" b="1" dirty="0"/>
          </a:p>
        </p:txBody>
      </p:sp>
      <p:sp>
        <p:nvSpPr>
          <p:cNvPr id="3" name="Footer Placeholder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lide Number Placeholder 3"/>
          <p:cNvSpPr>
            <a:spLocks noGrp="1"/>
          </p:cNvSpPr>
          <p:nvPr>
            <p:ph type="sldNum" sz="quarter" idx="12"/>
          </p:nvPr>
        </p:nvSpPr>
        <p:spPr/>
        <p:txBody>
          <a:bodyPr/>
          <a:lstStyle/>
          <a:p>
            <a:fld id="{46FA8244-2424-422D-A878-015CBFB7FCA7}" type="slidenum">
              <a:rPr lang="en-US" smtClean="0"/>
              <a:pPr/>
              <a:t>28</a:t>
            </a:fld>
            <a:endParaRPr lang="en-US" dirty="0"/>
          </a:p>
        </p:txBody>
      </p:sp>
      <p:sp>
        <p:nvSpPr>
          <p:cNvPr id="5" name="Content Placeholder 4"/>
          <p:cNvSpPr>
            <a:spLocks noGrp="1"/>
          </p:cNvSpPr>
          <p:nvPr>
            <p:ph sz="quarter" idx="1"/>
          </p:nvPr>
        </p:nvSpPr>
        <p:spPr/>
        <p:txBody>
          <a:bodyPr/>
          <a:lstStyle/>
          <a:p>
            <a:r>
              <a:rPr lang="en-GB" dirty="0" smtClean="0">
                <a:solidFill>
                  <a:srgbClr val="FF0000"/>
                </a:solidFill>
              </a:rPr>
              <a:t>ttest </a:t>
            </a:r>
            <a:r>
              <a:rPr lang="en-GB" dirty="0" smtClean="0">
                <a:solidFill>
                  <a:srgbClr val="FF0000"/>
                </a:solidFill>
              </a:rPr>
              <a:t>age</a:t>
            </a:r>
            <a:r>
              <a:rPr lang="en-GB" smtClean="0">
                <a:solidFill>
                  <a:srgbClr val="FF0000"/>
                </a:solidFill>
              </a:rPr>
              <a:t>, by(s3_1dummy)</a:t>
            </a:r>
            <a:endParaRPr lang="en-GB" dirty="0">
              <a:solidFill>
                <a:srgbClr val="FF0000"/>
              </a:solidFill>
            </a:endParaRPr>
          </a:p>
        </p:txBody>
      </p:sp>
      <p:sp>
        <p:nvSpPr>
          <p:cNvPr id="7" name="Rounded Rectangle 6"/>
          <p:cNvSpPr/>
          <p:nvPr/>
        </p:nvSpPr>
        <p:spPr>
          <a:xfrm>
            <a:off x="3124200" y="5305952"/>
            <a:ext cx="3505200" cy="79004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smtClean="0">
                <a:solidFill>
                  <a:srgbClr val="FF0000"/>
                </a:solidFill>
              </a:rPr>
              <a:t>The </a:t>
            </a:r>
            <a:r>
              <a:rPr lang="en-GB" sz="1600" dirty="0">
                <a:solidFill>
                  <a:srgbClr val="FF0000"/>
                </a:solidFill>
              </a:rPr>
              <a:t>p-value </a:t>
            </a:r>
            <a:r>
              <a:rPr lang="en-GB" sz="1600" dirty="0" smtClean="0">
                <a:solidFill>
                  <a:srgbClr val="FF0000"/>
                </a:solidFill>
              </a:rPr>
              <a:t>&gt; </a:t>
            </a:r>
            <a:r>
              <a:rPr lang="en-GB" sz="1600" dirty="0">
                <a:solidFill>
                  <a:srgbClr val="FF0000"/>
                </a:solidFill>
              </a:rPr>
              <a:t>0.05, </a:t>
            </a:r>
            <a:r>
              <a:rPr lang="en-GB" sz="1600" dirty="0" smtClean="0">
                <a:solidFill>
                  <a:srgbClr val="FF0000"/>
                </a:solidFill>
              </a:rPr>
              <a:t>in all cases.  Therefore we do not reject the null hypothesis.</a:t>
            </a:r>
            <a:endParaRPr lang="en-GB" sz="1600" dirty="0">
              <a:solidFill>
                <a:srgbClr val="FF0000"/>
              </a:solidFill>
            </a:endParaRPr>
          </a:p>
        </p:txBody>
      </p:sp>
      <p:sp>
        <p:nvSpPr>
          <p:cNvPr id="9" name="Oval 8"/>
          <p:cNvSpPr/>
          <p:nvPr/>
        </p:nvSpPr>
        <p:spPr>
          <a:xfrm>
            <a:off x="6248400" y="4698284"/>
            <a:ext cx="762000" cy="209553"/>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pic>
        <p:nvPicPr>
          <p:cNvPr id="8" name="Picture 7"/>
          <p:cNvPicPr>
            <a:picLocks noChangeAspect="1"/>
          </p:cNvPicPr>
          <p:nvPr/>
        </p:nvPicPr>
        <p:blipFill rotWithShape="1">
          <a:blip r:embed="rId2"/>
          <a:srcRect r="25757"/>
          <a:stretch/>
        </p:blipFill>
        <p:spPr>
          <a:xfrm>
            <a:off x="838200" y="2089710"/>
            <a:ext cx="6477000" cy="2827653"/>
          </a:xfrm>
          <a:prstGeom prst="rect">
            <a:avLst/>
          </a:prstGeom>
        </p:spPr>
      </p:pic>
      <p:sp>
        <p:nvSpPr>
          <p:cNvPr id="10" name="Oval 9"/>
          <p:cNvSpPr/>
          <p:nvPr/>
        </p:nvSpPr>
        <p:spPr>
          <a:xfrm>
            <a:off x="4076700" y="4698283"/>
            <a:ext cx="762000" cy="209553"/>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pic>
        <p:nvPicPr>
          <p:cNvPr id="11" name="Picture 10"/>
          <p:cNvPicPr>
            <a:picLocks noChangeAspect="1"/>
          </p:cNvPicPr>
          <p:nvPr/>
        </p:nvPicPr>
        <p:blipFill>
          <a:blip r:embed="rId3"/>
          <a:stretch>
            <a:fillRect/>
          </a:stretch>
        </p:blipFill>
        <p:spPr>
          <a:xfrm>
            <a:off x="1683191" y="4688363"/>
            <a:ext cx="774259" cy="219475"/>
          </a:xfrm>
          <a:prstGeom prst="rect">
            <a:avLst/>
          </a:prstGeom>
        </p:spPr>
      </p:pic>
    </p:spTree>
    <p:extLst>
      <p:ext uri="{BB962C8B-B14F-4D97-AF65-F5344CB8AC3E}">
        <p14:creationId xmlns:p14="http://schemas.microsoft.com/office/powerpoint/2010/main" val="2878828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p:bldP spid="9"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rPr>
              <a:t>Exercises </a:t>
            </a:r>
            <a:r>
              <a:rPr lang="en-GB" b="1" dirty="0" smtClean="0">
                <a:solidFill>
                  <a:srgbClr val="FF0000"/>
                </a:solidFill>
              </a:rPr>
              <a:t>(food waste) </a:t>
            </a:r>
            <a:endParaRPr lang="en-GB" b="1" dirty="0">
              <a:solidFill>
                <a:srgbClr val="FF0000"/>
              </a:solidFill>
            </a:endParaRPr>
          </a:p>
        </p:txBody>
      </p:sp>
      <p:sp>
        <p:nvSpPr>
          <p:cNvPr id="3" name="Footer Placeholder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lide Number Placeholder 3"/>
          <p:cNvSpPr>
            <a:spLocks noGrp="1"/>
          </p:cNvSpPr>
          <p:nvPr>
            <p:ph type="sldNum" sz="quarter" idx="12"/>
          </p:nvPr>
        </p:nvSpPr>
        <p:spPr/>
        <p:txBody>
          <a:bodyPr/>
          <a:lstStyle/>
          <a:p>
            <a:fld id="{46FA8244-2424-422D-A878-015CBFB7FCA7}" type="slidenum">
              <a:rPr lang="en-US" smtClean="0"/>
              <a:pPr/>
              <a:t>29</a:t>
            </a:fld>
            <a:endParaRPr lang="en-US" dirty="0"/>
          </a:p>
        </p:txBody>
      </p:sp>
      <p:sp>
        <p:nvSpPr>
          <p:cNvPr id="5" name="Content Placeholder 4"/>
          <p:cNvSpPr>
            <a:spLocks noGrp="1"/>
          </p:cNvSpPr>
          <p:nvPr>
            <p:ph sz="quarter" idx="1"/>
          </p:nvPr>
        </p:nvSpPr>
        <p:spPr>
          <a:xfrm>
            <a:off x="381000" y="1447800"/>
            <a:ext cx="8305800" cy="4572000"/>
          </a:xfrm>
        </p:spPr>
        <p:txBody>
          <a:bodyPr/>
          <a:lstStyle/>
          <a:p>
            <a:pPr marL="514350" indent="-514350">
              <a:buAutoNum type="arabicPeriod"/>
            </a:pPr>
            <a:r>
              <a:rPr lang="en-GB" dirty="0" smtClean="0"/>
              <a:t>Is the average age significantly different between men and women?</a:t>
            </a:r>
          </a:p>
          <a:p>
            <a:pPr marL="514350" indent="-514350">
              <a:buAutoNum type="arabicPeriod"/>
            </a:pPr>
            <a:r>
              <a:rPr lang="en-GB" dirty="0" smtClean="0"/>
              <a:t>Is the average age significantly different between people who live nearby a recycling site than those who don’t? </a:t>
            </a:r>
            <a:r>
              <a:rPr lang="en-GB" dirty="0" smtClean="0"/>
              <a:t>(variable s5_4). If so why? </a:t>
            </a:r>
          </a:p>
          <a:p>
            <a:pPr marL="514350" indent="-514350">
              <a:buAutoNum type="arabicPeriod"/>
            </a:pPr>
            <a:r>
              <a:rPr lang="en-GB" dirty="0" smtClean="0"/>
              <a:t>Concerning the belief that recycling is </a:t>
            </a:r>
            <a:r>
              <a:rPr lang="en-GB" dirty="0" smtClean="0"/>
              <a:t>fully a personal </a:t>
            </a:r>
            <a:r>
              <a:rPr lang="en-GB" dirty="0" smtClean="0"/>
              <a:t>choice (variable s4_2), is </a:t>
            </a:r>
            <a:r>
              <a:rPr lang="en-GB" dirty="0" smtClean="0"/>
              <a:t>this belief stronger in respondents below 30 years old compared to respondents above 30 years old? </a:t>
            </a:r>
            <a:endParaRPr lang="en-GB" dirty="0"/>
          </a:p>
        </p:txBody>
      </p:sp>
    </p:spTree>
    <p:extLst>
      <p:ext uri="{BB962C8B-B14F-4D97-AF65-F5344CB8AC3E}">
        <p14:creationId xmlns:p14="http://schemas.microsoft.com/office/powerpoint/2010/main" val="2935309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solidFill>
                  <a:srgbClr val="FF0000"/>
                </a:solidFill>
              </a:rPr>
              <a:t>Commands for descriptive statistics</a:t>
            </a:r>
            <a:endParaRPr lang="en-US" b="1" dirty="0">
              <a:solidFill>
                <a:srgbClr val="FF0000"/>
              </a:solidFill>
            </a:endParaRPr>
          </a:p>
        </p:txBody>
      </p:sp>
      <p:sp>
        <p:nvSpPr>
          <p:cNvPr id="3" name="Footer Placeholder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lide Number Placeholder 3"/>
          <p:cNvSpPr>
            <a:spLocks noGrp="1"/>
          </p:cNvSpPr>
          <p:nvPr>
            <p:ph type="sldNum" sz="quarter" idx="12"/>
          </p:nvPr>
        </p:nvSpPr>
        <p:spPr/>
        <p:txBody>
          <a:bodyPr/>
          <a:lstStyle/>
          <a:p>
            <a:fld id="{46FA8244-2424-422D-A878-015CBFB7FCA7}" type="slidenum">
              <a:rPr lang="en-US" smtClean="0"/>
              <a:pPr/>
              <a:t>3</a:t>
            </a:fld>
            <a:endParaRPr lang="en-US" dirty="0"/>
          </a:p>
        </p:txBody>
      </p:sp>
      <p:sp>
        <p:nvSpPr>
          <p:cNvPr id="5" name="Content Placeholder 4"/>
          <p:cNvSpPr>
            <a:spLocks noGrp="1"/>
          </p:cNvSpPr>
          <p:nvPr>
            <p:ph sz="quarter" idx="1"/>
          </p:nvPr>
        </p:nvSpPr>
        <p:spPr/>
        <p:txBody>
          <a:bodyPr/>
          <a:lstStyle/>
          <a:p>
            <a:r>
              <a:rPr lang="en-GB" dirty="0" smtClean="0"/>
              <a:t>tabulate </a:t>
            </a:r>
            <a:r>
              <a:rPr lang="en-GB" i="1" dirty="0" smtClean="0"/>
              <a:t>varname</a:t>
            </a:r>
            <a:r>
              <a:rPr lang="en-GB" dirty="0" smtClean="0"/>
              <a:t> (used for categorical variables) </a:t>
            </a:r>
          </a:p>
          <a:p>
            <a:r>
              <a:rPr lang="en-GB" dirty="0" smtClean="0"/>
              <a:t>tabulate </a:t>
            </a:r>
            <a:r>
              <a:rPr lang="en-GB" i="1" dirty="0" err="1" smtClean="0"/>
              <a:t>varlist</a:t>
            </a:r>
            <a:endParaRPr lang="en-GB" i="1" dirty="0" smtClean="0"/>
          </a:p>
          <a:p>
            <a:r>
              <a:rPr lang="en-GB" dirty="0" smtClean="0"/>
              <a:t>summarize </a:t>
            </a:r>
            <a:r>
              <a:rPr lang="en-GB" i="1" dirty="0" smtClean="0"/>
              <a:t>varname</a:t>
            </a:r>
            <a:r>
              <a:rPr lang="en-GB" dirty="0" smtClean="0"/>
              <a:t> (used for continuous variables) </a:t>
            </a:r>
          </a:p>
          <a:p>
            <a:r>
              <a:rPr lang="en-GB" dirty="0" smtClean="0"/>
              <a:t>summarize </a:t>
            </a:r>
            <a:r>
              <a:rPr lang="en-GB" i="1" dirty="0" err="1" smtClean="0"/>
              <a:t>varlist</a:t>
            </a:r>
            <a:endParaRPr lang="en-US" i="1" dirty="0" smtClean="0"/>
          </a:p>
          <a:p>
            <a:r>
              <a:rPr lang="en-GB" dirty="0" smtClean="0"/>
              <a:t>Note: sometimes summarize is also used for categorical variables </a:t>
            </a:r>
          </a:p>
        </p:txBody>
      </p:sp>
    </p:spTree>
    <p:extLst>
      <p:ext uri="{BB962C8B-B14F-4D97-AF65-F5344CB8AC3E}">
        <p14:creationId xmlns:p14="http://schemas.microsoft.com/office/powerpoint/2010/main" val="2567541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rPr>
              <a:t>Contingency tables</a:t>
            </a:r>
            <a:endParaRPr lang="en-US" b="1" dirty="0">
              <a:solidFill>
                <a:srgbClr val="FF0000"/>
              </a:solidFill>
            </a:endParaRPr>
          </a:p>
        </p:txBody>
      </p:sp>
      <p:sp>
        <p:nvSpPr>
          <p:cNvPr id="3" name="Footer Placeholder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lide Number Placeholder 3"/>
          <p:cNvSpPr>
            <a:spLocks noGrp="1"/>
          </p:cNvSpPr>
          <p:nvPr>
            <p:ph type="sldNum" sz="quarter" idx="12"/>
          </p:nvPr>
        </p:nvSpPr>
        <p:spPr/>
        <p:txBody>
          <a:bodyPr/>
          <a:lstStyle/>
          <a:p>
            <a:fld id="{46FA8244-2424-422D-A878-015CBFB7FCA7}" type="slidenum">
              <a:rPr lang="en-US" smtClean="0"/>
              <a:pPr/>
              <a:t>4</a:t>
            </a:fld>
            <a:endParaRPr lang="en-US" dirty="0"/>
          </a:p>
        </p:txBody>
      </p:sp>
      <p:sp>
        <p:nvSpPr>
          <p:cNvPr id="5" name="Content Placeholder 4"/>
          <p:cNvSpPr>
            <a:spLocks noGrp="1"/>
          </p:cNvSpPr>
          <p:nvPr>
            <p:ph sz="quarter" idx="1"/>
          </p:nvPr>
        </p:nvSpPr>
        <p:spPr/>
        <p:txBody>
          <a:bodyPr>
            <a:normAutofit/>
          </a:bodyPr>
          <a:lstStyle/>
          <a:p>
            <a:r>
              <a:rPr lang="en-GB" dirty="0"/>
              <a:t>Contingency tables: the category a person is in one of the variables is contingent on the category the person is in another variable </a:t>
            </a:r>
          </a:p>
          <a:p>
            <a:r>
              <a:rPr lang="en-GB" dirty="0" smtClean="0"/>
              <a:t>tabulate </a:t>
            </a:r>
            <a:r>
              <a:rPr lang="en-GB" dirty="0"/>
              <a:t>var1 var2 </a:t>
            </a:r>
          </a:p>
          <a:p>
            <a:pPr marL="0" indent="0">
              <a:buNone/>
            </a:pPr>
            <a:r>
              <a:rPr lang="en-GB" dirty="0" smtClean="0"/>
              <a:t>                (</a:t>
            </a:r>
            <a:r>
              <a:rPr lang="en-GB" dirty="0"/>
              <a:t>row) (column) </a:t>
            </a:r>
          </a:p>
          <a:p>
            <a:r>
              <a:rPr lang="en-GB" dirty="0"/>
              <a:t>If you have an hypothesis on variable dependency  </a:t>
            </a:r>
            <a:r>
              <a:rPr lang="en-GB" dirty="0" smtClean="0"/>
              <a:t>(</a:t>
            </a:r>
            <a:r>
              <a:rPr lang="en-GB" dirty="0"/>
              <a:t>x = independent) (y=dependent), remember that var1 goes first (row) and var2 goes after (column) </a:t>
            </a:r>
          </a:p>
          <a:p>
            <a:pPr marL="0" indent="0">
              <a:buNone/>
            </a:pPr>
            <a:endParaRPr lang="en-US" dirty="0"/>
          </a:p>
        </p:txBody>
      </p:sp>
    </p:spTree>
    <p:extLst>
      <p:ext uri="{BB962C8B-B14F-4D97-AF65-F5344CB8AC3E}">
        <p14:creationId xmlns:p14="http://schemas.microsoft.com/office/powerpoint/2010/main" val="1679589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solidFill>
                  <a:srgbClr val="FF0000"/>
                </a:solidFill>
              </a:rPr>
              <a:t>Chi-squared </a:t>
            </a:r>
            <a:r>
              <a:rPr lang="en-GB" b="1" dirty="0" smtClean="0">
                <a:solidFill>
                  <a:srgbClr val="FF0000"/>
                </a:solidFill>
              </a:rPr>
              <a:t>test (categorical variables) </a:t>
            </a:r>
            <a:endParaRPr lang="en-US" b="1" dirty="0">
              <a:solidFill>
                <a:srgbClr val="FF0000"/>
              </a:solidFill>
            </a:endParaRPr>
          </a:p>
        </p:txBody>
      </p:sp>
      <p:sp>
        <p:nvSpPr>
          <p:cNvPr id="3" name="Footer Placeholder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lide Number Placeholder 3"/>
          <p:cNvSpPr>
            <a:spLocks noGrp="1"/>
          </p:cNvSpPr>
          <p:nvPr>
            <p:ph type="sldNum" sz="quarter" idx="12"/>
          </p:nvPr>
        </p:nvSpPr>
        <p:spPr/>
        <p:txBody>
          <a:bodyPr/>
          <a:lstStyle/>
          <a:p>
            <a:fld id="{46FA8244-2424-422D-A878-015CBFB7FCA7}" type="slidenum">
              <a:rPr lang="en-US" smtClean="0"/>
              <a:pPr/>
              <a:t>5</a:t>
            </a:fld>
            <a:endParaRPr lang="en-US" dirty="0"/>
          </a:p>
        </p:txBody>
      </p:sp>
      <p:sp>
        <p:nvSpPr>
          <p:cNvPr id="5" name="Content Placeholder 4"/>
          <p:cNvSpPr>
            <a:spLocks noGrp="1"/>
          </p:cNvSpPr>
          <p:nvPr>
            <p:ph sz="quarter" idx="1"/>
          </p:nvPr>
        </p:nvSpPr>
        <p:spPr/>
        <p:txBody>
          <a:bodyPr>
            <a:normAutofit lnSpcReduction="10000"/>
          </a:bodyPr>
          <a:lstStyle/>
          <a:p>
            <a:r>
              <a:rPr lang="en-GB" dirty="0"/>
              <a:t>The Chi-squared test compares the observed frequency with the expected frequency we would have observed if the two variables were independent </a:t>
            </a:r>
          </a:p>
          <a:p>
            <a:r>
              <a:rPr lang="en-GB" dirty="0"/>
              <a:t>Is this difference sufficiently different from zero? </a:t>
            </a:r>
          </a:p>
          <a:p>
            <a:endParaRPr lang="en-GB" dirty="0"/>
          </a:p>
          <a:p>
            <a:pPr marL="0" indent="0">
              <a:buNone/>
            </a:pPr>
            <a:endParaRPr lang="en-GB" dirty="0"/>
          </a:p>
          <a:p>
            <a:r>
              <a:rPr lang="en-GB" dirty="0" smtClean="0"/>
              <a:t>if  Yes the </a:t>
            </a:r>
            <a:r>
              <a:rPr lang="en-GB" dirty="0"/>
              <a:t>variables are dependent </a:t>
            </a:r>
          </a:p>
          <a:p>
            <a:r>
              <a:rPr lang="en-GB" dirty="0" smtClean="0"/>
              <a:t>if No the </a:t>
            </a:r>
            <a:r>
              <a:rPr lang="en-GB" dirty="0"/>
              <a:t>variables are independent </a:t>
            </a:r>
          </a:p>
          <a:p>
            <a:r>
              <a:rPr lang="en-GB" dirty="0"/>
              <a:t>As a rule of thumb, a large value indicates that the two variables are not independent, but we always have to check for the statistical significance </a:t>
            </a:r>
            <a:r>
              <a:rPr lang="en-GB" dirty="0" smtClean="0"/>
              <a:t>(p &lt; 0.05) </a:t>
            </a:r>
            <a:endParaRPr lang="en-GB" dirty="0"/>
          </a:p>
          <a:p>
            <a:endParaRPr lang="en-US" dirty="0"/>
          </a:p>
        </p:txBody>
      </p:sp>
      <p:pic>
        <p:nvPicPr>
          <p:cNvPr id="6" name="Picture 5"/>
          <p:cNvPicPr>
            <a:picLocks noChangeAspect="1"/>
          </p:cNvPicPr>
          <p:nvPr/>
        </p:nvPicPr>
        <p:blipFill>
          <a:blip r:embed="rId2"/>
          <a:stretch>
            <a:fillRect/>
          </a:stretch>
        </p:blipFill>
        <p:spPr>
          <a:xfrm>
            <a:off x="762000" y="3048000"/>
            <a:ext cx="5786535" cy="792549"/>
          </a:xfrm>
          <a:prstGeom prst="rect">
            <a:avLst/>
          </a:prstGeom>
        </p:spPr>
      </p:pic>
    </p:spTree>
    <p:extLst>
      <p:ext uri="{BB962C8B-B14F-4D97-AF65-F5344CB8AC3E}">
        <p14:creationId xmlns:p14="http://schemas.microsoft.com/office/powerpoint/2010/main" val="302600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Chi-squared test (categorical variables) </a:t>
            </a:r>
          </a:p>
        </p:txBody>
      </p:sp>
      <p:sp>
        <p:nvSpPr>
          <p:cNvPr id="3" name="Footer Placeholder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lide Number Placeholder 3"/>
          <p:cNvSpPr>
            <a:spLocks noGrp="1"/>
          </p:cNvSpPr>
          <p:nvPr>
            <p:ph type="sldNum" sz="quarter" idx="12"/>
          </p:nvPr>
        </p:nvSpPr>
        <p:spPr/>
        <p:txBody>
          <a:bodyPr/>
          <a:lstStyle/>
          <a:p>
            <a:fld id="{46FA8244-2424-422D-A878-015CBFB7FCA7}" type="slidenum">
              <a:rPr lang="en-US" smtClean="0"/>
              <a:pPr/>
              <a:t>6</a:t>
            </a:fld>
            <a:endParaRPr lang="en-US" dirty="0"/>
          </a:p>
        </p:txBody>
      </p:sp>
      <p:pic>
        <p:nvPicPr>
          <p:cNvPr id="6" name="Content Placeholder 5"/>
          <p:cNvPicPr>
            <a:picLocks noGrp="1" noChangeAspect="1"/>
          </p:cNvPicPr>
          <p:nvPr>
            <p:ph sz="quarter" idx="1"/>
          </p:nvPr>
        </p:nvPicPr>
        <p:blipFill rotWithShape="1">
          <a:blip r:embed="rId2"/>
          <a:srcRect r="54041"/>
          <a:stretch/>
        </p:blipFill>
        <p:spPr>
          <a:xfrm>
            <a:off x="707923" y="1676400"/>
            <a:ext cx="4191000" cy="3880445"/>
          </a:xfrm>
          <a:prstGeom prst="rect">
            <a:avLst/>
          </a:prstGeom>
        </p:spPr>
      </p:pic>
      <p:sp>
        <p:nvSpPr>
          <p:cNvPr id="7" name="Oval 6"/>
          <p:cNvSpPr/>
          <p:nvPr/>
        </p:nvSpPr>
        <p:spPr>
          <a:xfrm>
            <a:off x="3581400" y="5178722"/>
            <a:ext cx="13716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5184058" y="1905000"/>
            <a:ext cx="3556819" cy="36518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FF0000"/>
                </a:solidFill>
              </a:rPr>
              <a:t>Does the belief towards recycling affect the </a:t>
            </a:r>
            <a:r>
              <a:rPr lang="en-GB" dirty="0" err="1" smtClean="0">
                <a:solidFill>
                  <a:srgbClr val="FF0000"/>
                </a:solidFill>
              </a:rPr>
              <a:t>behavior</a:t>
            </a:r>
            <a:r>
              <a:rPr lang="en-GB" dirty="0" smtClean="0">
                <a:solidFill>
                  <a:srgbClr val="FF0000"/>
                </a:solidFill>
              </a:rPr>
              <a:t>? No, because the test is not statistically significant.  The p-value &gt; 0.05. If the p-value was &lt; 0.05 the variables would have been said to be dependent. </a:t>
            </a:r>
          </a:p>
        </p:txBody>
      </p:sp>
    </p:spTree>
    <p:extLst>
      <p:ext uri="{BB962C8B-B14F-4D97-AF65-F5344CB8AC3E}">
        <p14:creationId xmlns:p14="http://schemas.microsoft.com/office/powerpoint/2010/main" val="92104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solidFill>
                  <a:srgbClr val="FF0000"/>
                </a:solidFill>
              </a:rPr>
              <a:t>Summary: summary stats and graphics in Stata</a:t>
            </a:r>
            <a:endParaRPr lang="en-GB" b="1" dirty="0">
              <a:solidFill>
                <a:srgbClr val="FF0000"/>
              </a:solidFill>
            </a:endParaRPr>
          </a:p>
        </p:txBody>
      </p:sp>
      <p:sp>
        <p:nvSpPr>
          <p:cNvPr id="3" name="Footer Placeholder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lide Number Placeholder 3"/>
          <p:cNvSpPr>
            <a:spLocks noGrp="1"/>
          </p:cNvSpPr>
          <p:nvPr>
            <p:ph type="sldNum" sz="quarter" idx="12"/>
          </p:nvPr>
        </p:nvSpPr>
        <p:spPr/>
        <p:txBody>
          <a:bodyPr/>
          <a:lstStyle/>
          <a:p>
            <a:fld id="{46FA8244-2424-422D-A878-015CBFB7FCA7}" type="slidenum">
              <a:rPr lang="en-US" smtClean="0"/>
              <a:pPr/>
              <a:t>7</a:t>
            </a:fld>
            <a:endParaRPr lang="en-US" dirty="0"/>
          </a:p>
        </p:txBody>
      </p:sp>
      <p:pic>
        <p:nvPicPr>
          <p:cNvPr id="6" name="Content Placeholder 5"/>
          <p:cNvPicPr>
            <a:picLocks noGrp="1" noChangeAspect="1"/>
          </p:cNvPicPr>
          <p:nvPr>
            <p:ph sz="quarter" idx="1"/>
          </p:nvPr>
        </p:nvPicPr>
        <p:blipFill rotWithShape="1">
          <a:blip r:embed="rId2"/>
          <a:srcRect t="1" r="-3750" b="46552"/>
          <a:stretch/>
        </p:blipFill>
        <p:spPr>
          <a:xfrm>
            <a:off x="1262589" y="1371600"/>
            <a:ext cx="6009221" cy="4800600"/>
          </a:xfrm>
          <a:prstGeom prst="rect">
            <a:avLst/>
          </a:prstGeom>
        </p:spPr>
      </p:pic>
    </p:spTree>
    <p:extLst>
      <p:ext uri="{BB962C8B-B14F-4D97-AF65-F5344CB8AC3E}">
        <p14:creationId xmlns:p14="http://schemas.microsoft.com/office/powerpoint/2010/main" val="165169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From sample to population </a:t>
            </a:r>
            <a:endParaRPr lang="en-US" sz="4000" b="1" dirty="0">
              <a:solidFill>
                <a:srgbClr val="FF0000"/>
              </a:solidFill>
            </a:endParaRPr>
          </a:p>
        </p:txBody>
      </p:sp>
      <p:sp>
        <p:nvSpPr>
          <p:cNvPr id="6" name="Footer Placeholder 5"/>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5" name="Slide Number Placeholder 4"/>
          <p:cNvSpPr>
            <a:spLocks noGrp="1"/>
          </p:cNvSpPr>
          <p:nvPr>
            <p:ph type="sldNum" sz="quarter" idx="12"/>
          </p:nvPr>
        </p:nvSpPr>
        <p:spPr/>
        <p:txBody>
          <a:bodyPr>
            <a:normAutofit/>
          </a:bodyPr>
          <a:lstStyle/>
          <a:p>
            <a:fld id="{46FA8244-2424-422D-A878-015CBFB7FCA7}" type="slidenum">
              <a:rPr lang="en-US" smtClean="0"/>
              <a:pPr/>
              <a:t>8</a:t>
            </a:fld>
            <a:endParaRPr lang="en-US"/>
          </a:p>
        </p:txBody>
      </p:sp>
      <p:sp>
        <p:nvSpPr>
          <p:cNvPr id="3" name="Content Placeholder 2"/>
          <p:cNvSpPr>
            <a:spLocks noGrp="1"/>
          </p:cNvSpPr>
          <p:nvPr>
            <p:ph sz="quarter" idx="1"/>
          </p:nvPr>
        </p:nvSpPr>
        <p:spPr/>
        <p:txBody>
          <a:bodyPr>
            <a:normAutofit/>
          </a:bodyPr>
          <a:lstStyle/>
          <a:p>
            <a:r>
              <a:rPr lang="en-US" dirty="0" smtClean="0"/>
              <a:t>We need a </a:t>
            </a:r>
            <a:r>
              <a:rPr lang="en-US" dirty="0" smtClean="0">
                <a:solidFill>
                  <a:srgbClr val="FF0000"/>
                </a:solidFill>
              </a:rPr>
              <a:t>sample</a:t>
            </a:r>
            <a:r>
              <a:rPr lang="en-US" dirty="0" smtClean="0"/>
              <a:t> to estimate the real value in the </a:t>
            </a:r>
            <a:r>
              <a:rPr lang="en-US" dirty="0" smtClean="0">
                <a:solidFill>
                  <a:srgbClr val="FF0000"/>
                </a:solidFill>
              </a:rPr>
              <a:t>population</a:t>
            </a:r>
          </a:p>
          <a:p>
            <a:r>
              <a:rPr lang="en-US" dirty="0" smtClean="0"/>
              <a:t>Randomness, selection rule, sample &amp; population</a:t>
            </a:r>
          </a:p>
          <a:p>
            <a:pPr>
              <a:buNone/>
            </a:pPr>
            <a:endParaRPr lang="en-US" dirty="0" smtClean="0"/>
          </a:p>
          <a:p>
            <a:pPr>
              <a:buNone/>
            </a:pPr>
            <a:endParaRPr lang="en-US" dirty="0" smtClean="0"/>
          </a:p>
          <a:p>
            <a:pPr>
              <a:buNone/>
            </a:pPr>
            <a:endParaRPr lang="en-US" dirty="0" smtClean="0"/>
          </a:p>
          <a:p>
            <a:endParaRPr lang="en-US" dirty="0" smtClean="0"/>
          </a:p>
          <a:p>
            <a:r>
              <a:rPr lang="en-US" dirty="0" smtClean="0"/>
              <a:t>Not all the surveys follow a random selection of the sample, but if we want to generalize the findings to a broader population, it is important to make sure that sample units are extracted randomly </a:t>
            </a:r>
          </a:p>
          <a:p>
            <a:endParaRPr lang="en-US" dirty="0" smtClean="0"/>
          </a:p>
        </p:txBody>
      </p:sp>
      <p:pic>
        <p:nvPicPr>
          <p:cNvPr id="7" name="Picture 6" descr="th.jpg"/>
          <p:cNvPicPr>
            <a:picLocks noChangeAspect="1"/>
          </p:cNvPicPr>
          <p:nvPr/>
        </p:nvPicPr>
        <p:blipFill>
          <a:blip r:embed="rId2" cstate="print"/>
          <a:stretch>
            <a:fillRect/>
          </a:stretch>
        </p:blipFill>
        <p:spPr>
          <a:xfrm>
            <a:off x="533400" y="2809010"/>
            <a:ext cx="1752600" cy="1314450"/>
          </a:xfrm>
          <a:prstGeom prst="rect">
            <a:avLst/>
          </a:prstGeom>
        </p:spPr>
      </p:pic>
      <p:pic>
        <p:nvPicPr>
          <p:cNvPr id="8" name="Picture 7" descr="download.jpg"/>
          <p:cNvPicPr>
            <a:picLocks noChangeAspect="1"/>
          </p:cNvPicPr>
          <p:nvPr/>
        </p:nvPicPr>
        <p:blipFill>
          <a:blip r:embed="rId3" cstate="print"/>
          <a:stretch>
            <a:fillRect/>
          </a:stretch>
        </p:blipFill>
        <p:spPr>
          <a:xfrm>
            <a:off x="3238500" y="2428875"/>
            <a:ext cx="1524000" cy="1943100"/>
          </a:xfrm>
          <a:prstGeom prst="rect">
            <a:avLst/>
          </a:prstGeom>
        </p:spPr>
      </p:pic>
      <p:pic>
        <p:nvPicPr>
          <p:cNvPr id="9" name="Picture 8" descr="th (1).jpg"/>
          <p:cNvPicPr>
            <a:picLocks noChangeAspect="1"/>
          </p:cNvPicPr>
          <p:nvPr/>
        </p:nvPicPr>
        <p:blipFill>
          <a:blip r:embed="rId4" cstate="print"/>
          <a:stretch>
            <a:fillRect/>
          </a:stretch>
        </p:blipFill>
        <p:spPr>
          <a:xfrm>
            <a:off x="5715000" y="2705100"/>
            <a:ext cx="2102069" cy="1524000"/>
          </a:xfrm>
          <a:prstGeom prst="rect">
            <a:avLst/>
          </a:prstGeom>
          <a:solidFill>
            <a:schemeClr val="bg2">
              <a:alpha val="5000"/>
            </a:schemeClr>
          </a:solidFill>
          <a:ln>
            <a:solidFill>
              <a:schemeClr val="accent1"/>
            </a:solidFill>
          </a:ln>
        </p:spPr>
      </p:pic>
      <p:sp>
        <p:nvSpPr>
          <p:cNvPr id="10" name="Right Arrow 9"/>
          <p:cNvSpPr/>
          <p:nvPr/>
        </p:nvSpPr>
        <p:spPr>
          <a:xfrm>
            <a:off x="2552700" y="3351935"/>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029200" y="3376180"/>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49775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Inferential Statistics </a:t>
            </a:r>
            <a:endParaRPr lang="en-GB" dirty="0"/>
          </a:p>
        </p:txBody>
      </p:sp>
      <p:sp>
        <p:nvSpPr>
          <p:cNvPr id="3" name="Footer Placeholder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lide Number Placeholder 3"/>
          <p:cNvSpPr>
            <a:spLocks noGrp="1"/>
          </p:cNvSpPr>
          <p:nvPr>
            <p:ph type="sldNum" sz="quarter" idx="12"/>
          </p:nvPr>
        </p:nvSpPr>
        <p:spPr/>
        <p:txBody>
          <a:bodyPr/>
          <a:lstStyle/>
          <a:p>
            <a:fld id="{46FA8244-2424-422D-A878-015CBFB7FCA7}" type="slidenum">
              <a:rPr lang="en-US" smtClean="0"/>
              <a:pPr/>
              <a:t>9</a:t>
            </a:fld>
            <a:endParaRPr lang="en-US" dirty="0"/>
          </a:p>
        </p:txBody>
      </p:sp>
      <p:sp>
        <p:nvSpPr>
          <p:cNvPr id="5" name="Content Placeholder 4"/>
          <p:cNvSpPr>
            <a:spLocks noGrp="1"/>
          </p:cNvSpPr>
          <p:nvPr>
            <p:ph sz="quarter" idx="1"/>
          </p:nvPr>
        </p:nvSpPr>
        <p:spPr/>
        <p:txBody>
          <a:bodyPr/>
          <a:lstStyle/>
          <a:p>
            <a:r>
              <a:rPr lang="en-GB" dirty="0"/>
              <a:t>Sampling all the </a:t>
            </a:r>
            <a:r>
              <a:rPr lang="en-GB" dirty="0">
                <a:solidFill>
                  <a:srgbClr val="FF0000"/>
                </a:solidFill>
              </a:rPr>
              <a:t>units</a:t>
            </a:r>
            <a:r>
              <a:rPr lang="en-GB" dirty="0"/>
              <a:t> in the </a:t>
            </a:r>
            <a:r>
              <a:rPr lang="en-GB" dirty="0">
                <a:solidFill>
                  <a:srgbClr val="FF0000"/>
                </a:solidFill>
              </a:rPr>
              <a:t>population</a:t>
            </a:r>
            <a:r>
              <a:rPr lang="en-GB" dirty="0"/>
              <a:t> is often unfeasible due to time and money </a:t>
            </a:r>
            <a:r>
              <a:rPr lang="en-GB" dirty="0" smtClean="0"/>
              <a:t>constraints</a:t>
            </a:r>
          </a:p>
          <a:p>
            <a:r>
              <a:rPr lang="en-GB" dirty="0" smtClean="0"/>
              <a:t>The goal of </a:t>
            </a:r>
            <a:r>
              <a:rPr lang="en-GB" dirty="0" smtClean="0">
                <a:solidFill>
                  <a:srgbClr val="FF0000"/>
                </a:solidFill>
              </a:rPr>
              <a:t>inferential statistics </a:t>
            </a:r>
            <a:r>
              <a:rPr lang="en-GB" dirty="0" smtClean="0"/>
              <a:t>is to estimate </a:t>
            </a:r>
            <a:r>
              <a:rPr lang="en-GB" dirty="0" smtClean="0">
                <a:solidFill>
                  <a:srgbClr val="FF0000"/>
                </a:solidFill>
              </a:rPr>
              <a:t>parameters</a:t>
            </a:r>
            <a:r>
              <a:rPr lang="en-GB" dirty="0" smtClean="0"/>
              <a:t> in the population by observing </a:t>
            </a:r>
            <a:r>
              <a:rPr lang="en-GB" dirty="0" smtClean="0">
                <a:solidFill>
                  <a:srgbClr val="FF0000"/>
                </a:solidFill>
              </a:rPr>
              <a:t>statistics</a:t>
            </a:r>
            <a:r>
              <a:rPr lang="en-GB" dirty="0" smtClean="0"/>
              <a:t> in the sample</a:t>
            </a:r>
          </a:p>
          <a:p>
            <a:r>
              <a:rPr lang="en-GB" dirty="0" smtClean="0"/>
              <a:t>Inferential statistics is rooted in probability theory </a:t>
            </a:r>
          </a:p>
          <a:p>
            <a:r>
              <a:rPr lang="en-US" dirty="0"/>
              <a:t>We observe </a:t>
            </a:r>
            <a:r>
              <a:rPr lang="en-US" dirty="0">
                <a:solidFill>
                  <a:srgbClr val="FF0000"/>
                </a:solidFill>
              </a:rPr>
              <a:t>statistics</a:t>
            </a:r>
            <a:r>
              <a:rPr lang="en-US" dirty="0"/>
              <a:t> in the sample (mean and standard deviation) to make inference on the population </a:t>
            </a:r>
            <a:r>
              <a:rPr lang="en-US" dirty="0">
                <a:solidFill>
                  <a:srgbClr val="FF0000"/>
                </a:solidFill>
              </a:rPr>
              <a:t>parameters</a:t>
            </a:r>
            <a:r>
              <a:rPr lang="en-US" dirty="0"/>
              <a:t> (pop. mean and standard deviation) </a:t>
            </a:r>
          </a:p>
          <a:p>
            <a:pPr marL="0" indent="0">
              <a:buNone/>
            </a:pPr>
            <a:endParaRPr lang="en-GB" dirty="0" smtClean="0"/>
          </a:p>
          <a:p>
            <a:pPr marL="0" indent="0">
              <a:buNone/>
            </a:pPr>
            <a:endParaRPr lang="en-GB" dirty="0" smtClean="0"/>
          </a:p>
        </p:txBody>
      </p:sp>
    </p:spTree>
    <p:extLst>
      <p:ext uri="{BB962C8B-B14F-4D97-AF65-F5344CB8AC3E}">
        <p14:creationId xmlns:p14="http://schemas.microsoft.com/office/powerpoint/2010/main" val="312031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5609</TotalTime>
  <Words>1826</Words>
  <Application>Microsoft Office PowerPoint</Application>
  <PresentationFormat>On-screen Show (4:3)</PresentationFormat>
  <Paragraphs>208</Paragraphs>
  <Slides>29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Calibri</vt:lpstr>
      <vt:lpstr>Cambria</vt:lpstr>
      <vt:lpstr>Cambria Math</vt:lpstr>
      <vt:lpstr>Century Schoolbook</vt:lpstr>
      <vt:lpstr>Franklin Gothic Book</vt:lpstr>
      <vt:lpstr>Perpetua</vt:lpstr>
      <vt:lpstr>Times New Roman</vt:lpstr>
      <vt:lpstr>Wingdings 2</vt:lpstr>
      <vt:lpstr>Equity</vt:lpstr>
      <vt:lpstr>DATA ANALYSIS AND PROCESSING</vt:lpstr>
      <vt:lpstr>Outline </vt:lpstr>
      <vt:lpstr>Commands for descriptive statistics</vt:lpstr>
      <vt:lpstr>Contingency tables</vt:lpstr>
      <vt:lpstr>Chi-squared test (categorical variables) </vt:lpstr>
      <vt:lpstr>Chi-squared test (categorical variables) </vt:lpstr>
      <vt:lpstr>Summary: summary stats and graphics in Stata</vt:lpstr>
      <vt:lpstr>From sample to population </vt:lpstr>
      <vt:lpstr>Inferential Statistics </vt:lpstr>
      <vt:lpstr>Statistics and parameters</vt:lpstr>
      <vt:lpstr>The Gaussian (Normal) distribution</vt:lpstr>
      <vt:lpstr>Central Limit Theory</vt:lpstr>
      <vt:lpstr>The Standard Normal</vt:lpstr>
      <vt:lpstr>The Standard Normal</vt:lpstr>
      <vt:lpstr>Confidence interval for the mean </vt:lpstr>
      <vt:lpstr>Confidence interval for the mean </vt:lpstr>
      <vt:lpstr>Confidence Level, Significance Level and Confidence interval</vt:lpstr>
      <vt:lpstr>Confidence interval for the mean in Stata </vt:lpstr>
      <vt:lpstr>Hypothesis testing</vt:lpstr>
      <vt:lpstr>1. State the hypothesis </vt:lpstr>
      <vt:lpstr>2. Set the criteria for decision</vt:lpstr>
      <vt:lpstr>3. Compute the test statistics </vt:lpstr>
      <vt:lpstr>4. Make a decision </vt:lpstr>
      <vt:lpstr>Power, Types of errors </vt:lpstr>
      <vt:lpstr>Example</vt:lpstr>
      <vt:lpstr>Research Hypothesis on one mean </vt:lpstr>
      <vt:lpstr>Research Hypothesis on two means </vt:lpstr>
      <vt:lpstr>Research Hypothesis on two means </vt:lpstr>
      <vt:lpstr>Exercises (food waste) </vt:lpstr>
    </vt:vector>
  </TitlesOfParts>
  <Company>上海财经大学</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STATA</dc:title>
  <dc:creator>sufe</dc:creator>
  <cp:lastModifiedBy>Francesca Hansstein</cp:lastModifiedBy>
  <cp:revision>841</cp:revision>
  <dcterms:created xsi:type="dcterms:W3CDTF">2014-02-24T02:14:18Z</dcterms:created>
  <dcterms:modified xsi:type="dcterms:W3CDTF">2018-05-02T04:00:22Z</dcterms:modified>
</cp:coreProperties>
</file>