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4" r:id="rId1"/>
  </p:sldMasterIdLst>
  <p:notesMasterIdLst>
    <p:notesMasterId r:id="rId26"/>
  </p:notesMasterIdLst>
  <p:handoutMasterIdLst>
    <p:handoutMasterId r:id="rId27"/>
  </p:handoutMasterIdLst>
  <p:sldIdLst>
    <p:sldId id="256" r:id="rId2"/>
    <p:sldId id="291"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16" r:id="rId19"/>
    <p:sldId id="318" r:id="rId20"/>
    <p:sldId id="319" r:id="rId21"/>
    <p:sldId id="308" r:id="rId22"/>
    <p:sldId id="320" r:id="rId23"/>
    <p:sldId id="321" r:id="rId24"/>
    <p:sldId id="32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2800" autoAdjust="0"/>
  </p:normalViewPr>
  <p:slideViewPr>
    <p:cSldViewPr>
      <p:cViewPr varScale="1">
        <p:scale>
          <a:sx n="104" d="100"/>
          <a:sy n="104" d="100"/>
        </p:scale>
        <p:origin x="1662" y="10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D9DAE3-CD82-4F0F-B29D-0DB3B3D76205}" type="datetimeFigureOut">
              <a:rPr lang="en-US" smtClean="0"/>
              <a:pPr/>
              <a:t>5/16/2018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F105B-52CB-4CA2-AFC1-B2720ED671AB}" type="slidenum">
              <a:rPr lang="en-US" smtClean="0"/>
              <a:pPr/>
              <a:t>‹#›</a:t>
            </a:fld>
            <a:endParaRPr lang="en-US"/>
          </a:p>
        </p:txBody>
      </p:sp>
    </p:spTree>
    <p:extLst>
      <p:ext uri="{BB962C8B-B14F-4D97-AF65-F5344CB8AC3E}">
        <p14:creationId xmlns:p14="http://schemas.microsoft.com/office/powerpoint/2010/main" val="2148247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E386C-A3FF-4E85-9E4B-13B3C0857D64}" type="datetimeFigureOut">
              <a:rPr lang="en-US" smtClean="0"/>
              <a:pPr/>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7C11-A28D-4869-B520-776996E0F67E}" type="slidenum">
              <a:rPr lang="en-US" smtClean="0"/>
              <a:pPr/>
              <a:t>‹#›</a:t>
            </a:fld>
            <a:endParaRPr lang="en-US"/>
          </a:p>
        </p:txBody>
      </p:sp>
    </p:spTree>
    <p:extLst>
      <p:ext uri="{BB962C8B-B14F-4D97-AF65-F5344CB8AC3E}">
        <p14:creationId xmlns:p14="http://schemas.microsoft.com/office/powerpoint/2010/main" val="41179566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8953FF3-BADA-489E-A7B8-1EC5DE7E96C2}" type="datetime1">
              <a:rPr lang="en-US" smtClean="0"/>
              <a:t>5/16/2018</a:t>
            </a:fld>
            <a:endParaRPr lang="en-US"/>
          </a:p>
        </p:txBody>
      </p:sp>
      <p:sp>
        <p:nvSpPr>
          <p:cNvPr id="17" name="Footer Placeholder 16"/>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FA8244-2424-422D-A878-015CBFB7FCA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BA870B-1F90-4682-AEB5-0CEDC3D189F7}" type="datetime1">
              <a:rPr lang="en-US" smtClean="0"/>
              <a:t>5/16/2018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D373BA-F9C4-465F-9083-6FD0B04B67FF}" type="datetime1">
              <a:rPr lang="en-US" smtClean="0"/>
              <a:t>5/16/2018</a:t>
            </a:fld>
            <a:endParaRPr lang="en-US"/>
          </a:p>
        </p:txBody>
      </p:sp>
      <p:sp>
        <p:nvSpPr>
          <p:cNvPr id="5" name="Footer Placeholder 4"/>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7696200" y="6191250"/>
            <a:ext cx="952500" cy="476250"/>
          </a:xfrm>
        </p:spPr>
        <p:txBody>
          <a:bodyPr/>
          <a:lstStyle/>
          <a:p>
            <a:fld id="{4FC568BC-57EF-43A0-A631-E239C94C7AE9}" type="datetime1">
              <a:rPr lang="en-US" smtClean="0"/>
              <a:t>5/16/2018</a:t>
            </a:fld>
            <a:endParaRPr lang="en-US"/>
          </a:p>
        </p:txBody>
      </p:sp>
      <p:sp>
        <p:nvSpPr>
          <p:cNvPr id="5" name="Footer Placeholder 4"/>
          <p:cNvSpPr>
            <a:spLocks noGrp="1"/>
          </p:cNvSpPr>
          <p:nvPr>
            <p:ph type="ftr" sz="quarter" idx="11"/>
          </p:nvPr>
        </p:nvSpPr>
        <p:spPr>
          <a:xfrm>
            <a:off x="914400" y="6172200"/>
            <a:ext cx="6248400" cy="457200"/>
          </a:xfrm>
        </p:spPr>
        <p:txBody>
          <a:bodyPr/>
          <a:lstStyle/>
          <a:p>
            <a:r>
              <a:rPr lang="en-GB" smtClean="0"/>
              <a:t>Francesca Hansstein SPEA (SHUFE) - Data Analysis &amp; Processing - Spring 2018</a:t>
            </a:r>
            <a:endParaRPr lang="en-US" dirty="0"/>
          </a:p>
        </p:txBody>
      </p:sp>
      <p:sp>
        <p:nvSpPr>
          <p:cNvPr id="6" name="Slide Number Placeholder 5"/>
          <p:cNvSpPr>
            <a:spLocks noGrp="1"/>
          </p:cNvSpPr>
          <p:nvPr>
            <p:ph type="sldNum" sz="quarter" idx="12"/>
          </p:nvPr>
        </p:nvSpPr>
        <p:spPr/>
        <p:txBody>
          <a:bodyPr/>
          <a:lstStyle/>
          <a:p>
            <a:fld id="{46FA8244-2424-422D-A878-015CBFB7FCA7}" type="slidenum">
              <a:rPr lang="en-US" smtClean="0"/>
              <a:pPr/>
              <a:t>‹#›</a:t>
            </a:fld>
            <a:endParaRPr lang="en-US" dirty="0"/>
          </a:p>
        </p:txBody>
      </p:sp>
      <p:sp>
        <p:nvSpPr>
          <p:cNvPr id="8" name="Content Placeholder 7"/>
          <p:cNvSpPr>
            <a:spLocks noGrp="1"/>
          </p:cNvSpPr>
          <p:nvPr>
            <p:ph sz="quarter" idx="1"/>
          </p:nvPr>
        </p:nvSpPr>
        <p:spPr>
          <a:xfrm>
            <a:off x="3810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1DED69-2ACD-4252-B355-0C304B1EE371}" type="datetime1">
              <a:rPr lang="en-US" smtClean="0"/>
              <a:t>5/16/2018</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GB" smtClean="0"/>
              <a:t>Francesca Hansstein SPEA (SHUFE) - Data Analysis &amp; Processing - Spring 2018</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56CEC65-248B-4CFD-9917-D6695BF48ADD}" type="datetime1">
              <a:rPr lang="en-US" smtClean="0"/>
              <a:t>5/16/2018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EDDB945-F723-4F65-9187-A28ABA8B421F}" type="datetime1">
              <a:rPr lang="en-US" smtClean="0"/>
              <a:t>5/16/2018</a:t>
            </a:fld>
            <a:endParaRPr lang="en-US"/>
          </a:p>
        </p:txBody>
      </p:sp>
      <p:sp>
        <p:nvSpPr>
          <p:cNvPr id="8" name="Footer Placeholder 7"/>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9" name="Slide Number Placeholder 8"/>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AADF7E-F3BE-4EFC-8F89-732A62353227}" type="datetime1">
              <a:rPr lang="en-US" smtClean="0"/>
              <a:t>5/16/2018</a:t>
            </a:fld>
            <a:endParaRPr lang="en-US"/>
          </a:p>
        </p:txBody>
      </p:sp>
      <p:sp>
        <p:nvSpPr>
          <p:cNvPr id="4" name="Footer Placeholder 3"/>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5" name="Slide Number Placeholder 4"/>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02053-DE6D-4A1D-ADE1-40011DD02B44}" type="datetime1">
              <a:rPr lang="en-US" smtClean="0"/>
              <a:t>5/16/2018</a:t>
            </a:fld>
            <a:endParaRPr lang="en-US"/>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4" name="Slide Number Placeholder 3"/>
          <p:cNvSpPr>
            <a:spLocks noGrp="1"/>
          </p:cNvSpPr>
          <p:nvPr>
            <p:ph type="sldNum" sz="quarter" idx="12"/>
          </p:nvPr>
        </p:nvSpPr>
        <p:spPr/>
        <p:txBody>
          <a:bodyPr/>
          <a:lstStyle/>
          <a:p>
            <a:fld id="{46FA8244-2424-422D-A878-015CBFB7FC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B0E08E3-AC6B-4224-AF64-6B2B5450E887}" type="datetime1">
              <a:rPr lang="en-US" smtClean="0"/>
              <a:t>5/16/2018</a:t>
            </a:fld>
            <a:endParaRPr lang="en-US"/>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p:txBody>
          <a:bodyPr/>
          <a:lstStyle/>
          <a:p>
            <a:fld id="{46FA8244-2424-422D-A878-015CBFB7FCA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71713B-B966-42A0-9B38-3FB0FF1908A8}" type="datetime1">
              <a:rPr lang="en-US" smtClean="0"/>
              <a:t>5/16/2018</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GB" smtClean="0"/>
              <a:t>Francesca Hansstein SPEA (SHUFE) - Data Analysis &amp; Processing - Spring 2018</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6FA8244-2424-422D-A878-015CBFB7FCA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5AB69D2-600C-44D3-AA75-2F267D8E77A2}" type="datetime1">
              <a:rPr lang="en-US" smtClean="0"/>
              <a:t>5/16/2018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GB" smtClean="0"/>
              <a:t>Francesca Hansstein SPEA (SHUFE) - Data Analysis &amp; Processing - Spring 2018</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FA8244-2424-422D-A878-015CBFB7FC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4572000"/>
            <a:ext cx="6172200" cy="1371600"/>
          </a:xfrm>
        </p:spPr>
        <p:txBody>
          <a:bodyPr>
            <a:normAutofit fontScale="77500" lnSpcReduction="20000"/>
          </a:bodyPr>
          <a:lstStyle/>
          <a:p>
            <a:r>
              <a:rPr lang="en-US" dirty="0" smtClean="0">
                <a:solidFill>
                  <a:srgbClr val="FF0000"/>
                </a:solidFill>
              </a:rPr>
              <a:t>Francesca Valeria Hansstein</a:t>
            </a:r>
          </a:p>
          <a:p>
            <a:r>
              <a:rPr lang="en-US" dirty="0" smtClean="0">
                <a:solidFill>
                  <a:srgbClr val="FF0000"/>
                </a:solidFill>
              </a:rPr>
              <a:t>Research Assistant Professor</a:t>
            </a:r>
          </a:p>
          <a:p>
            <a:r>
              <a:rPr lang="en-US" dirty="0" smtClean="0">
                <a:solidFill>
                  <a:srgbClr val="FF0000"/>
                </a:solidFill>
              </a:rPr>
              <a:t>School of Public Economics &amp; Administration </a:t>
            </a:r>
          </a:p>
          <a:p>
            <a:r>
              <a:rPr lang="en-US" dirty="0" smtClean="0">
                <a:solidFill>
                  <a:srgbClr val="FF0000"/>
                </a:solidFill>
              </a:rPr>
              <a:t>f.v.hansstein@mail.shufe.edu.cn</a:t>
            </a:r>
            <a:endParaRPr lang="en-US" dirty="0">
              <a:solidFill>
                <a:srgbClr val="FF0000"/>
              </a:solidFill>
            </a:endParaRPr>
          </a:p>
        </p:txBody>
      </p:sp>
      <p:sp>
        <p:nvSpPr>
          <p:cNvPr id="2" name="Title 1"/>
          <p:cNvSpPr>
            <a:spLocks noGrp="1"/>
          </p:cNvSpPr>
          <p:nvPr>
            <p:ph type="ctrTitle"/>
          </p:nvPr>
        </p:nvSpPr>
        <p:spPr>
          <a:xfrm>
            <a:off x="228600" y="1524000"/>
            <a:ext cx="8686800" cy="1284762"/>
          </a:xfrm>
        </p:spPr>
        <p:txBody>
          <a:bodyPr>
            <a:noAutofit/>
          </a:bodyPr>
          <a:lstStyle/>
          <a:p>
            <a:r>
              <a:rPr lang="en-US" sz="4400" dirty="0" smtClean="0"/>
              <a:t>DATA ANALYSIS AND PROCESSING</a:t>
            </a:r>
            <a:endParaRPr lang="en-US" sz="4400" dirty="0"/>
          </a:p>
        </p:txBody>
      </p:sp>
      <p:pic>
        <p:nvPicPr>
          <p:cNvPr id="6" name="Picture 5" descr="th.jpg"/>
          <p:cNvPicPr>
            <a:picLocks noChangeAspect="1"/>
          </p:cNvPicPr>
          <p:nvPr/>
        </p:nvPicPr>
        <p:blipFill>
          <a:blip r:embed="rId2" cstate="print"/>
          <a:stretch>
            <a:fillRect/>
          </a:stretch>
        </p:blipFill>
        <p:spPr>
          <a:xfrm>
            <a:off x="1447800" y="4572000"/>
            <a:ext cx="1295400" cy="12954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smtClean="0">
                <a:solidFill>
                  <a:srgbClr val="FF0000"/>
                </a:solidFill>
              </a:rPr>
              <a:t>Post-hoc comparison tests for One-way ANOVA</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10</a:t>
            </a:fld>
            <a:endParaRPr lang="en-US" dirty="0"/>
          </a:p>
        </p:txBody>
      </p:sp>
      <p:sp>
        <p:nvSpPr>
          <p:cNvPr id="5" name="Segnaposto contenuto 4"/>
          <p:cNvSpPr>
            <a:spLocks noGrp="1"/>
          </p:cNvSpPr>
          <p:nvPr>
            <p:ph sz="quarter" idx="1"/>
          </p:nvPr>
        </p:nvSpPr>
        <p:spPr/>
        <p:txBody>
          <a:bodyPr/>
          <a:lstStyle/>
          <a:p>
            <a:r>
              <a:rPr lang="en-GB" dirty="0" smtClean="0"/>
              <a:t>ANOVA analysis only tells us whether the means are different or not </a:t>
            </a:r>
          </a:p>
          <a:p>
            <a:r>
              <a:rPr lang="en-GB" dirty="0" smtClean="0"/>
              <a:t>To know what group is different from the other, we need to run post-hoc comparisons tests </a:t>
            </a:r>
          </a:p>
          <a:p>
            <a:r>
              <a:rPr lang="en-GB" dirty="0" smtClean="0"/>
              <a:t>Stata offers three options for post-hoc tests:</a:t>
            </a:r>
          </a:p>
          <a:p>
            <a:pPr marL="895350" indent="-265113">
              <a:buFont typeface="Wingdings" pitchFamily="2" charset="2"/>
              <a:buChar char="ü"/>
            </a:pPr>
            <a:r>
              <a:rPr lang="en-US" dirty="0" smtClean="0"/>
              <a:t>Bonferroni </a:t>
            </a:r>
          </a:p>
          <a:p>
            <a:pPr marL="895350" indent="-265113">
              <a:buFont typeface="Wingdings" pitchFamily="2" charset="2"/>
              <a:buChar char="ü"/>
            </a:pPr>
            <a:r>
              <a:rPr lang="en-US" dirty="0" err="1" smtClean="0"/>
              <a:t>Sheffe</a:t>
            </a:r>
            <a:endParaRPr lang="en-US" dirty="0"/>
          </a:p>
          <a:p>
            <a:pPr marL="895350" indent="-265113">
              <a:buFont typeface="Wingdings" pitchFamily="2" charset="2"/>
              <a:buChar char="ü"/>
            </a:pPr>
            <a:r>
              <a:rPr lang="en-US" dirty="0"/>
              <a:t>Sidak </a:t>
            </a:r>
          </a:p>
          <a:p>
            <a:pPr marL="0" indent="0">
              <a:buNone/>
            </a:pPr>
            <a:endParaRPr lang="en-GB" dirty="0"/>
          </a:p>
        </p:txBody>
      </p:sp>
    </p:spTree>
    <p:extLst>
      <p:ext uri="{BB962C8B-B14F-4D97-AF65-F5344CB8AC3E}">
        <p14:creationId xmlns:p14="http://schemas.microsoft.com/office/powerpoint/2010/main" val="3917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smtClean="0">
                <a:solidFill>
                  <a:srgbClr val="FF0000"/>
                </a:solidFill>
              </a:rPr>
              <a:t>Example </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11</a:t>
            </a:fld>
            <a:endParaRPr lang="en-US" dirty="0"/>
          </a:p>
        </p:txBody>
      </p:sp>
      <p:sp>
        <p:nvSpPr>
          <p:cNvPr id="5" name="Segnaposto contenuto 4"/>
          <p:cNvSpPr>
            <a:spLocks noGrp="1"/>
          </p:cNvSpPr>
          <p:nvPr>
            <p:ph sz="quarter" idx="1"/>
          </p:nvPr>
        </p:nvSpPr>
        <p:spPr/>
        <p:txBody>
          <a:bodyPr/>
          <a:lstStyle/>
          <a:p>
            <a:r>
              <a:rPr lang="en-GB" dirty="0" smtClean="0"/>
              <a:t>For the example in Stata we will use the default dataset “systolic” </a:t>
            </a:r>
          </a:p>
          <a:p>
            <a:r>
              <a:rPr lang="en-GB" dirty="0" smtClean="0"/>
              <a:t>How does the systolic blood pressure of different patients change with the drug employed? </a:t>
            </a:r>
          </a:p>
          <a:p>
            <a:r>
              <a:rPr lang="en-GB" dirty="0" smtClean="0"/>
              <a:t>What is the goal? To individuate which drugs is more effective </a:t>
            </a:r>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310019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smtClean="0">
                <a:solidFill>
                  <a:srgbClr val="FF0000"/>
                </a:solidFill>
              </a:rPr>
              <a:t>ANOVA output in Stata</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12</a:t>
            </a:fld>
            <a:endParaRPr lang="en-US" dirty="0"/>
          </a:p>
        </p:txBody>
      </p:sp>
      <p:sp>
        <p:nvSpPr>
          <p:cNvPr id="8" name="Oval 14"/>
          <p:cNvSpPr/>
          <p:nvPr/>
        </p:nvSpPr>
        <p:spPr>
          <a:xfrm>
            <a:off x="5734050" y="3969124"/>
            <a:ext cx="2781300"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The p-value of the F statistics is &lt; 0.0000 so we reject the null hypothesis of equal means across groups.  </a:t>
            </a:r>
            <a:endParaRPr lang="en-US" sz="1200" b="1" dirty="0">
              <a:solidFill>
                <a:srgbClr val="FF0000"/>
              </a:solidFill>
            </a:endParaRPr>
          </a:p>
        </p:txBody>
      </p:sp>
      <p:sp>
        <p:nvSpPr>
          <p:cNvPr id="9" name="Oval 14"/>
          <p:cNvSpPr/>
          <p:nvPr/>
        </p:nvSpPr>
        <p:spPr>
          <a:xfrm>
            <a:off x="5867400" y="1295400"/>
            <a:ext cx="2514600" cy="14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We expect MS of Between groups &gt; MS of within groups </a:t>
            </a:r>
          </a:p>
          <a:p>
            <a:pPr algn="ctr"/>
            <a:r>
              <a:rPr lang="en-US" sz="1200" b="1" dirty="0" smtClean="0">
                <a:solidFill>
                  <a:srgbClr val="FF0000"/>
                </a:solidFill>
              </a:rPr>
              <a:t>MS = SS/DF</a:t>
            </a:r>
            <a:endParaRPr lang="en-US" sz="1200" b="1" dirty="0">
              <a:solidFill>
                <a:srgbClr val="FF0000"/>
              </a:solidFill>
            </a:endParaRPr>
          </a:p>
        </p:txBody>
      </p:sp>
      <p:cxnSp>
        <p:nvCxnSpPr>
          <p:cNvPr id="10" name="Straight Arrow Connector 19"/>
          <p:cNvCxnSpPr/>
          <p:nvPr/>
        </p:nvCxnSpPr>
        <p:spPr>
          <a:xfrm flipH="1">
            <a:off x="5181600" y="2086898"/>
            <a:ext cx="685800" cy="457200"/>
          </a:xfrm>
          <a:prstGeom prst="straightConnector1">
            <a:avLst/>
          </a:prstGeom>
          <a:ln w="158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9"/>
          <p:cNvCxnSpPr/>
          <p:nvPr/>
        </p:nvCxnSpPr>
        <p:spPr>
          <a:xfrm flipH="1" flipV="1">
            <a:off x="5600700" y="3142311"/>
            <a:ext cx="838200" cy="914400"/>
          </a:xfrm>
          <a:prstGeom prst="straightConnector1">
            <a:avLst/>
          </a:prstGeom>
          <a:ln w="15875" cmpd="sng">
            <a:prstDash val="sysDash"/>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762998" y="2420651"/>
            <a:ext cx="7008404" cy="1530000"/>
          </a:xfrm>
          <a:prstGeom prst="rect">
            <a:avLst/>
          </a:prstGeom>
        </p:spPr>
      </p:pic>
      <p:sp>
        <p:nvSpPr>
          <p:cNvPr id="16" name="Oval 14"/>
          <p:cNvSpPr/>
          <p:nvPr/>
        </p:nvSpPr>
        <p:spPr>
          <a:xfrm>
            <a:off x="1035471" y="4588480"/>
            <a:ext cx="3506198" cy="137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By default, Stata also tests the assumption about the equality of variance.  The test is non-significant which is good, because we do not reject H0 </a:t>
            </a:r>
            <a:r>
              <a:rPr lang="en-US" sz="1200" b="1" i="1" dirty="0" smtClean="0">
                <a:solidFill>
                  <a:srgbClr val="FF0000"/>
                </a:solidFill>
              </a:rPr>
              <a:t>(equal variance among groups) </a:t>
            </a:r>
            <a:endParaRPr lang="en-US" sz="1200" b="1" i="1" dirty="0">
              <a:solidFill>
                <a:srgbClr val="FF0000"/>
              </a:solidFill>
            </a:endParaRPr>
          </a:p>
        </p:txBody>
      </p:sp>
      <p:cxnSp>
        <p:nvCxnSpPr>
          <p:cNvPr id="17" name="Straight Arrow Connector 19"/>
          <p:cNvCxnSpPr/>
          <p:nvPr/>
        </p:nvCxnSpPr>
        <p:spPr>
          <a:xfrm flipV="1">
            <a:off x="4346262" y="4022809"/>
            <a:ext cx="835338" cy="919222"/>
          </a:xfrm>
          <a:prstGeom prst="straightConnector1">
            <a:avLst/>
          </a:prstGeom>
          <a:ln w="15875" cmpd="sng">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83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smtClean="0">
                <a:solidFill>
                  <a:srgbClr val="FF0000"/>
                </a:solidFill>
              </a:rPr>
              <a:t>One-way ANOVA </a:t>
            </a:r>
            <a:r>
              <a:rPr lang="en-GB" b="1" dirty="0">
                <a:solidFill>
                  <a:srgbClr val="FF0000"/>
                </a:solidFill>
              </a:rPr>
              <a:t>output in Stata</a:t>
            </a: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13</a:t>
            </a:fld>
            <a:endParaRPr lang="en-US" dirty="0"/>
          </a:p>
        </p:txBody>
      </p:sp>
      <p:sp>
        <p:nvSpPr>
          <p:cNvPr id="13" name="Oval 14"/>
          <p:cNvSpPr/>
          <p:nvPr/>
        </p:nvSpPr>
        <p:spPr>
          <a:xfrm>
            <a:off x="4419600" y="2860548"/>
            <a:ext cx="442782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Which groups are different? Bonferroni test takes the difference between row mean and column mean of the respective groups and determine its significance. In our case, all groups are different but the highest difference in systolic blood pressure is observed between treatment 3 and treatment 1.</a:t>
            </a:r>
            <a:endParaRPr lang="en-US" sz="1200" b="1" dirty="0">
              <a:solidFill>
                <a:srgbClr val="FF0000"/>
              </a:solidFill>
            </a:endParaRPr>
          </a:p>
        </p:txBody>
      </p:sp>
      <p:pic>
        <p:nvPicPr>
          <p:cNvPr id="5" name="Picture 4"/>
          <p:cNvPicPr>
            <a:picLocks noChangeAspect="1"/>
          </p:cNvPicPr>
          <p:nvPr/>
        </p:nvPicPr>
        <p:blipFill rotWithShape="1">
          <a:blip r:embed="rId2"/>
          <a:srcRect r="36953"/>
          <a:stretch/>
        </p:blipFill>
        <p:spPr>
          <a:xfrm>
            <a:off x="685800" y="2703150"/>
            <a:ext cx="4418602" cy="2137500"/>
          </a:xfrm>
          <a:prstGeom prst="rect">
            <a:avLst/>
          </a:prstGeom>
        </p:spPr>
      </p:pic>
    </p:spTree>
    <p:extLst>
      <p:ext uri="{BB962C8B-B14F-4D97-AF65-F5344CB8AC3E}">
        <p14:creationId xmlns:p14="http://schemas.microsoft.com/office/powerpoint/2010/main" val="189410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smtClean="0">
                <a:solidFill>
                  <a:srgbClr val="FF0000"/>
                </a:solidFill>
              </a:rPr>
              <a:t>Effect size</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14</a:t>
            </a:fld>
            <a:endParaRPr lang="en-US" dirty="0"/>
          </a:p>
        </p:txBody>
      </p:sp>
      <mc:AlternateContent xmlns:mc="http://schemas.openxmlformats.org/markup-compatibility/2006" xmlns:a14="http://schemas.microsoft.com/office/drawing/2010/main">
        <mc:Choice Requires="a14">
          <p:sp>
            <p:nvSpPr>
              <p:cNvPr id="5" name="Segnaposto contenuto 4"/>
              <p:cNvSpPr>
                <a:spLocks noGrp="1"/>
              </p:cNvSpPr>
              <p:nvPr>
                <p:ph sz="quarter" idx="1"/>
              </p:nvPr>
            </p:nvSpPr>
            <p:spPr/>
            <p:txBody>
              <a:bodyPr/>
              <a:lstStyle/>
              <a:p>
                <a:r>
                  <a:rPr lang="en-GB" dirty="0" smtClean="0"/>
                  <a:t>To determine how strong is the association, we can calculate eta squared </a:t>
                </a:r>
                <a14:m>
                  <m:oMath xmlns:m="http://schemas.openxmlformats.org/officeDocument/2006/math">
                    <m:sSup>
                      <m:sSupPr>
                        <m:ctrlPr>
                          <a:rPr lang="en-GB" i="1" smtClean="0">
                            <a:latin typeface="Cambria Math" panose="02040503050406030204" pitchFamily="18" charset="0"/>
                          </a:rPr>
                        </m:ctrlPr>
                      </m:sSupPr>
                      <m:e>
                        <m:r>
                          <a:rPr lang="en-GB" i="1" smtClean="0">
                            <a:latin typeface="Cambria Math"/>
                            <a:ea typeface="Cambria Math"/>
                          </a:rPr>
                          <m:t>𝜂</m:t>
                        </m:r>
                      </m:e>
                      <m:sup>
                        <m:r>
                          <a:rPr lang="en-GB" b="0" i="1" smtClean="0">
                            <a:latin typeface="Cambria Math"/>
                          </a:rPr>
                          <m:t>2</m:t>
                        </m:r>
                      </m:sup>
                    </m:sSup>
                  </m:oMath>
                </a14:m>
                <a:r>
                  <a:rPr lang="en-GB" dirty="0" smtClean="0"/>
                  <a:t> (or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a:rPr>
                          <m:t>𝑟</m:t>
                        </m:r>
                      </m:e>
                      <m:sup>
                        <m:r>
                          <a:rPr lang="en-GB" b="0" i="1" smtClean="0">
                            <a:latin typeface="Cambria Math"/>
                          </a:rPr>
                          <m:t>2</m:t>
                        </m:r>
                      </m:sup>
                    </m:sSup>
                  </m:oMath>
                </a14:m>
                <a:r>
                  <a:rPr lang="en-GB" dirty="0" smtClean="0"/>
                  <a:t>which is a measure of explained variation) </a:t>
                </a:r>
              </a:p>
              <a:p>
                <a:r>
                  <a:rPr lang="en-GB" dirty="0" smtClean="0"/>
                  <a:t>It can be calculated as follows: </a:t>
                </a:r>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a:rPr lang="en-GB" i="1">
                              <a:latin typeface="Cambria Math"/>
                              <a:ea typeface="Cambria Math"/>
                            </a:rPr>
                            <m:t>𝜂</m:t>
                          </m:r>
                        </m:e>
                        <m:sup>
                          <m:r>
                            <a:rPr lang="en-GB" i="1">
                              <a:latin typeface="Cambria Math"/>
                            </a:rPr>
                            <m:t>2</m:t>
                          </m:r>
                        </m:sup>
                      </m:sSup>
                      <m:r>
                        <a:rPr lang="en-GB" i="1" smtClean="0">
                          <a:latin typeface="Cambria Math"/>
                        </a:rPr>
                        <m:t>=</m:t>
                      </m:r>
                      <m:sSup>
                        <m:sSupPr>
                          <m:ctrlPr>
                            <a:rPr lang="en-GB" i="1" smtClean="0">
                              <a:latin typeface="Cambria Math" panose="02040503050406030204" pitchFamily="18" charset="0"/>
                            </a:rPr>
                          </m:ctrlPr>
                        </m:sSupPr>
                        <m:e>
                          <m:r>
                            <a:rPr lang="en-GB" i="1" smtClean="0">
                              <a:latin typeface="Cambria Math"/>
                            </a:rPr>
                            <m:t>𝑟</m:t>
                          </m:r>
                        </m:e>
                        <m:sup>
                          <m:r>
                            <a:rPr lang="en-GB" i="1" smtClean="0">
                              <a:latin typeface="Cambria Math"/>
                            </a:rPr>
                            <m:t>2</m:t>
                          </m:r>
                        </m:sup>
                      </m:sSup>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𝐵</m:t>
                          </m:r>
                          <m:r>
                            <a:rPr lang="en-GB" b="0" i="1" smtClean="0">
                              <a:latin typeface="Cambria Math"/>
                            </a:rPr>
                            <m:t>_</m:t>
                          </m:r>
                          <m:r>
                            <a:rPr lang="en-GB" b="0" i="1" smtClean="0">
                              <a:latin typeface="Cambria Math"/>
                            </a:rPr>
                            <m:t>𝑆𝑆</m:t>
                          </m:r>
                        </m:num>
                        <m:den>
                          <m:r>
                            <a:rPr lang="en-GB" b="0" i="1" smtClean="0">
                              <a:latin typeface="Cambria Math"/>
                            </a:rPr>
                            <m:t>𝑇𝑜𝑡𝑎𝑙𝑆𝑆</m:t>
                          </m:r>
                        </m:den>
                      </m:f>
                    </m:oMath>
                  </m:oMathPara>
                </a14:m>
                <a:endParaRPr lang="en-GB" dirty="0" smtClean="0"/>
              </a:p>
              <a:p>
                <a:pPr marL="0" indent="0">
                  <a:buNone/>
                </a:pPr>
                <a:endParaRPr lang="en-GB" dirty="0" smtClean="0"/>
              </a:p>
              <a:p>
                <a:r>
                  <a:rPr lang="en-GB" dirty="0" smtClean="0"/>
                  <a:t>Rounded to percentage, the result gives you the proportion of variance explained by the grouping variable </a:t>
                </a:r>
                <a:endParaRPr lang="en-GB" dirty="0"/>
              </a:p>
            </p:txBody>
          </p:sp>
        </mc:Choice>
        <mc:Fallback xmlns="">
          <p:sp>
            <p:nvSpPr>
              <p:cNvPr id="5" name="Segnaposto contenuto 4"/>
              <p:cNvSpPr>
                <a:spLocks noGrp="1" noRot="1" noChangeAspect="1" noMove="1" noResize="1" noEditPoints="1" noAdjustHandles="1" noChangeArrowheads="1" noChangeShapeType="1" noTextEdit="1"/>
              </p:cNvSpPr>
              <p:nvPr>
                <p:ph sz="quarter" idx="1"/>
              </p:nvPr>
            </p:nvSpPr>
            <p:spPr>
              <a:blipFill rotWithShape="0">
                <a:blip r:embed="rId2"/>
                <a:stretch>
                  <a:fillRect l="-784" t="-1200" r="-78"/>
                </a:stretch>
              </a:blipFill>
            </p:spPr>
            <p:txBody>
              <a:bodyPr/>
              <a:lstStyle/>
              <a:p>
                <a:r>
                  <a:rPr lang="en-US">
                    <a:noFill/>
                  </a:rPr>
                  <a:t> </a:t>
                </a:r>
              </a:p>
            </p:txBody>
          </p:sp>
        </mc:Fallback>
      </mc:AlternateContent>
    </p:spTree>
    <p:extLst>
      <p:ext uri="{BB962C8B-B14F-4D97-AF65-F5344CB8AC3E}">
        <p14:creationId xmlns:p14="http://schemas.microsoft.com/office/powerpoint/2010/main" val="3634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a:solidFill>
                  <a:srgbClr val="FF0000"/>
                </a:solidFill>
              </a:rPr>
              <a:t>Effect size</a:t>
            </a: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15</a:t>
            </a:fld>
            <a:endParaRPr lang="en-US" dirty="0"/>
          </a:p>
        </p:txBody>
      </p:sp>
      <p:sp>
        <p:nvSpPr>
          <p:cNvPr id="5" name="Segnaposto contenuto 4"/>
          <p:cNvSpPr>
            <a:spLocks noGrp="1"/>
          </p:cNvSpPr>
          <p:nvPr>
            <p:ph sz="quarter" idx="1"/>
          </p:nvPr>
        </p:nvSpPr>
        <p:spPr/>
        <p:txBody>
          <a:bodyPr/>
          <a:lstStyle/>
          <a:p>
            <a:r>
              <a:rPr lang="en-GB" dirty="0" smtClean="0"/>
              <a:t>Alternatively, you can also use omega2 or Cohen’s F </a:t>
            </a:r>
          </a:p>
          <a:p>
            <a:r>
              <a:rPr lang="en-GB" dirty="0" smtClean="0"/>
              <a:t>Omega2, compared to eta squared, is adjusted y degrees of freedom and error term</a:t>
            </a:r>
          </a:p>
          <a:p>
            <a:r>
              <a:rPr lang="en-GB" dirty="0" smtClean="0"/>
              <a:t>You can install the command </a:t>
            </a:r>
            <a:r>
              <a:rPr lang="en-GB" i="1" dirty="0" smtClean="0"/>
              <a:t>effectsize</a:t>
            </a:r>
            <a:r>
              <a:rPr lang="en-GB" dirty="0" smtClean="0"/>
              <a:t> for a display of all the size measures</a:t>
            </a:r>
          </a:p>
          <a:p>
            <a:r>
              <a:rPr lang="en-GB" dirty="0" smtClean="0"/>
              <a:t>Roughly, the interpretation of the coefficient’s values is the following:  </a:t>
            </a:r>
            <a:endParaRPr lang="en-GB" dirty="0"/>
          </a:p>
        </p:txBody>
      </p:sp>
      <p:graphicFrame>
        <p:nvGraphicFramePr>
          <p:cNvPr id="6" name="Tabella 5"/>
          <p:cNvGraphicFramePr>
            <a:graphicFrameLocks noGrp="1"/>
          </p:cNvGraphicFramePr>
          <p:nvPr>
            <p:extLst/>
          </p:nvPr>
        </p:nvGraphicFramePr>
        <p:xfrm>
          <a:off x="1447800" y="4724400"/>
          <a:ext cx="5943600" cy="995534"/>
        </p:xfrm>
        <a:graphic>
          <a:graphicData uri="http://schemas.openxmlformats.org/drawingml/2006/table">
            <a:tbl>
              <a:tblPr firstRow="1" bandRow="1">
                <a:tableStyleId>{5C22544A-7EE6-4342-B048-85BDC9FD1C3A}</a:tableStyleId>
              </a:tblPr>
              <a:tblGrid>
                <a:gridCol w="1485900"/>
                <a:gridCol w="1485900"/>
                <a:gridCol w="1485900"/>
                <a:gridCol w="1485900"/>
              </a:tblGrid>
              <a:tr h="385934">
                <a:tc>
                  <a:txBody>
                    <a:bodyPr/>
                    <a:lstStyle/>
                    <a:p>
                      <a:r>
                        <a:rPr lang="en-US" sz="1600" dirty="0" smtClean="0"/>
                        <a:t>Test </a:t>
                      </a:r>
                      <a:endParaRPr lang="en-US" sz="1600" dirty="0"/>
                    </a:p>
                  </a:txBody>
                  <a:tcPr/>
                </a:tc>
                <a:tc>
                  <a:txBody>
                    <a:bodyPr/>
                    <a:lstStyle/>
                    <a:p>
                      <a:r>
                        <a:rPr lang="en-US" sz="1600" dirty="0" smtClean="0"/>
                        <a:t>Small</a:t>
                      </a:r>
                      <a:endParaRPr lang="en-US" sz="1600" dirty="0"/>
                    </a:p>
                  </a:txBody>
                  <a:tcPr/>
                </a:tc>
                <a:tc>
                  <a:txBody>
                    <a:bodyPr/>
                    <a:lstStyle/>
                    <a:p>
                      <a:r>
                        <a:rPr lang="en-US" sz="1600" dirty="0" smtClean="0"/>
                        <a:t>Medium</a:t>
                      </a:r>
                      <a:r>
                        <a:rPr lang="en-US" sz="1600" baseline="0" dirty="0" smtClean="0"/>
                        <a:t> </a:t>
                      </a:r>
                      <a:endParaRPr lang="en-US" sz="1600" dirty="0"/>
                    </a:p>
                  </a:txBody>
                  <a:tcPr/>
                </a:tc>
                <a:tc>
                  <a:txBody>
                    <a:bodyPr/>
                    <a:lstStyle/>
                    <a:p>
                      <a:r>
                        <a:rPr lang="en-US" sz="1600" dirty="0" smtClean="0"/>
                        <a:t>Large</a:t>
                      </a:r>
                      <a:r>
                        <a:rPr lang="en-US" sz="1600" baseline="0" dirty="0" smtClean="0"/>
                        <a:t> </a:t>
                      </a:r>
                      <a:endParaRPr lang="en-US" sz="1600" dirty="0"/>
                    </a:p>
                  </a:txBody>
                  <a:tcPr/>
                </a:tc>
              </a:tr>
              <a:tr h="299866">
                <a:tc>
                  <a:txBody>
                    <a:bodyPr/>
                    <a:lstStyle/>
                    <a:p>
                      <a:r>
                        <a:rPr lang="en-US" sz="1400" dirty="0" smtClean="0"/>
                        <a:t>Omega2</a:t>
                      </a:r>
                      <a:r>
                        <a:rPr lang="en-US" sz="1400" baseline="0" dirty="0"/>
                        <a:t> </a:t>
                      </a:r>
                      <a:r>
                        <a:rPr lang="en-US" sz="1400" baseline="0" dirty="0" smtClean="0"/>
                        <a:t>/ </a:t>
                      </a:r>
                      <a:r>
                        <a:rPr lang="en-US" sz="1400" dirty="0" smtClean="0"/>
                        <a:t>Eta2</a:t>
                      </a:r>
                      <a:endParaRPr lang="en-US" sz="1400" dirty="0"/>
                    </a:p>
                  </a:txBody>
                  <a:tcPr/>
                </a:tc>
                <a:tc>
                  <a:txBody>
                    <a:bodyPr/>
                    <a:lstStyle/>
                    <a:p>
                      <a:r>
                        <a:rPr lang="en-US" sz="1400" i="1" dirty="0" smtClean="0"/>
                        <a:t>.01</a:t>
                      </a:r>
                      <a:endParaRPr lang="en-US" sz="1400" dirty="0"/>
                    </a:p>
                  </a:txBody>
                  <a:tcPr/>
                </a:tc>
                <a:tc>
                  <a:txBody>
                    <a:bodyPr/>
                    <a:lstStyle/>
                    <a:p>
                      <a:r>
                        <a:rPr lang="en-US" sz="1400" i="1" dirty="0" smtClean="0"/>
                        <a:t>.06 </a:t>
                      </a:r>
                      <a:endParaRPr lang="en-US" sz="1400" dirty="0"/>
                    </a:p>
                  </a:txBody>
                  <a:tcPr/>
                </a:tc>
                <a:tc>
                  <a:txBody>
                    <a:bodyPr/>
                    <a:lstStyle/>
                    <a:p>
                      <a:r>
                        <a:rPr lang="en-US" sz="1400" i="1" dirty="0" smtClean="0"/>
                        <a:t>.14 </a:t>
                      </a:r>
                      <a:endParaRPr lang="en-US" sz="1400" dirty="0"/>
                    </a:p>
                  </a:txBody>
                  <a:tcPr/>
                </a:tc>
              </a:tr>
              <a:tr h="289450">
                <a:tc>
                  <a:txBody>
                    <a:bodyPr/>
                    <a:lstStyle/>
                    <a:p>
                      <a:r>
                        <a:rPr lang="en-US" sz="1400" dirty="0" smtClean="0"/>
                        <a:t>F</a:t>
                      </a:r>
                      <a:r>
                        <a:rPr lang="en-US" sz="1400" baseline="0" dirty="0" smtClean="0"/>
                        <a:t> Cohen’s </a:t>
                      </a:r>
                      <a:endParaRPr lang="en-US" sz="1400" dirty="0"/>
                    </a:p>
                  </a:txBody>
                  <a:tcPr/>
                </a:tc>
                <a:tc>
                  <a:txBody>
                    <a:bodyPr/>
                    <a:lstStyle/>
                    <a:p>
                      <a:r>
                        <a:rPr lang="en-US" sz="1400" i="1" dirty="0" smtClean="0"/>
                        <a:t>.10 </a:t>
                      </a:r>
                      <a:endParaRPr lang="en-US" sz="1400" dirty="0"/>
                    </a:p>
                  </a:txBody>
                  <a:tcPr/>
                </a:tc>
                <a:tc>
                  <a:txBody>
                    <a:bodyPr/>
                    <a:lstStyle/>
                    <a:p>
                      <a:r>
                        <a:rPr lang="en-US" sz="1400" i="1" dirty="0" smtClean="0"/>
                        <a:t>.15 </a:t>
                      </a:r>
                      <a:endParaRPr lang="en-US" sz="1400" dirty="0"/>
                    </a:p>
                  </a:txBody>
                  <a:tcPr/>
                </a:tc>
                <a:tc>
                  <a:txBody>
                    <a:bodyPr/>
                    <a:lstStyle/>
                    <a:p>
                      <a:r>
                        <a:rPr lang="en-US" sz="1400" i="1" dirty="0" smtClean="0"/>
                        <a:t>.40 </a:t>
                      </a:r>
                      <a:endParaRPr lang="en-US" sz="1400" dirty="0"/>
                    </a:p>
                  </a:txBody>
                  <a:tcPr/>
                </a:tc>
              </a:tr>
            </a:tbl>
          </a:graphicData>
        </a:graphic>
      </p:graphicFrame>
    </p:spTree>
    <p:extLst>
      <p:ext uri="{BB962C8B-B14F-4D97-AF65-F5344CB8AC3E}">
        <p14:creationId xmlns:p14="http://schemas.microsoft.com/office/powerpoint/2010/main" val="238239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smtClean="0">
                <a:solidFill>
                  <a:srgbClr val="FF0000"/>
                </a:solidFill>
              </a:rPr>
              <a:t>Two-way ANOVA </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16</a:t>
            </a:fld>
            <a:endParaRPr lang="en-US" dirty="0"/>
          </a:p>
        </p:txBody>
      </p:sp>
      <p:sp>
        <p:nvSpPr>
          <p:cNvPr id="5" name="Segnaposto contenuto 4"/>
          <p:cNvSpPr>
            <a:spLocks noGrp="1"/>
          </p:cNvSpPr>
          <p:nvPr>
            <p:ph sz="quarter" idx="1"/>
          </p:nvPr>
        </p:nvSpPr>
        <p:spPr/>
        <p:txBody>
          <a:bodyPr/>
          <a:lstStyle/>
          <a:p>
            <a:r>
              <a:rPr lang="en-GB" dirty="0" smtClean="0"/>
              <a:t>Two-way ANOVA has </a:t>
            </a:r>
            <a:r>
              <a:rPr lang="en-GB" dirty="0" smtClean="0">
                <a:solidFill>
                  <a:srgbClr val="FF0000"/>
                </a:solidFill>
              </a:rPr>
              <a:t>two predictors </a:t>
            </a:r>
            <a:r>
              <a:rPr lang="en-GB" dirty="0" smtClean="0"/>
              <a:t>and </a:t>
            </a:r>
            <a:r>
              <a:rPr lang="en-GB" dirty="0" smtClean="0">
                <a:solidFill>
                  <a:srgbClr val="FF0000"/>
                </a:solidFill>
              </a:rPr>
              <a:t>one outcome</a:t>
            </a:r>
          </a:p>
          <a:p>
            <a:r>
              <a:rPr lang="en-GB" dirty="0" smtClean="0"/>
              <a:t>Considering our previous example, suppose that we want to see how </a:t>
            </a:r>
            <a:r>
              <a:rPr lang="en-GB" dirty="0" smtClean="0">
                <a:solidFill>
                  <a:srgbClr val="FF0000"/>
                </a:solidFill>
              </a:rPr>
              <a:t>systolic blood pressure </a:t>
            </a:r>
            <a:r>
              <a:rPr lang="en-GB" dirty="0" smtClean="0"/>
              <a:t>changes with </a:t>
            </a:r>
            <a:r>
              <a:rPr lang="en-GB" dirty="0" smtClean="0">
                <a:solidFill>
                  <a:srgbClr val="FF0000"/>
                </a:solidFill>
              </a:rPr>
              <a:t>drug </a:t>
            </a:r>
            <a:r>
              <a:rPr lang="en-GB" dirty="0" smtClean="0"/>
              <a:t>and </a:t>
            </a:r>
            <a:r>
              <a:rPr lang="en-GB" dirty="0" smtClean="0">
                <a:solidFill>
                  <a:srgbClr val="FF0000"/>
                </a:solidFill>
              </a:rPr>
              <a:t>type of disease</a:t>
            </a:r>
          </a:p>
          <a:p>
            <a:r>
              <a:rPr lang="en-GB" dirty="0" smtClean="0"/>
              <a:t>To fully evaluate the efficacy of a treatment we need to “control” for other external and potential confounding factors</a:t>
            </a:r>
          </a:p>
          <a:p>
            <a:r>
              <a:rPr lang="en-GB" dirty="0" smtClean="0"/>
              <a:t>It is also useful to observe the interaction effect </a:t>
            </a:r>
          </a:p>
        </p:txBody>
      </p:sp>
    </p:spTree>
    <p:extLst>
      <p:ext uri="{BB962C8B-B14F-4D97-AF65-F5344CB8AC3E}">
        <p14:creationId xmlns:p14="http://schemas.microsoft.com/office/powerpoint/2010/main" val="350728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b="1" dirty="0">
                <a:solidFill>
                  <a:srgbClr val="FF0000"/>
                </a:solidFill>
              </a:rPr>
              <a:t>Two-way ANOVA </a:t>
            </a: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17</a:t>
            </a:fld>
            <a:endParaRPr lang="en-US" dirty="0"/>
          </a:p>
        </p:txBody>
      </p:sp>
      <p:sp>
        <p:nvSpPr>
          <p:cNvPr id="5" name="Segnaposto contenuto 4"/>
          <p:cNvSpPr>
            <a:spLocks noGrp="1"/>
          </p:cNvSpPr>
          <p:nvPr>
            <p:ph sz="quarter" idx="1"/>
          </p:nvPr>
        </p:nvSpPr>
        <p:spPr/>
        <p:txBody>
          <a:bodyPr/>
          <a:lstStyle/>
          <a:p>
            <a:r>
              <a:rPr lang="en-GB" dirty="0" smtClean="0"/>
              <a:t>Steps for two-way ANOVA: </a:t>
            </a:r>
          </a:p>
          <a:p>
            <a:pPr marL="628650" indent="-360363"/>
            <a:r>
              <a:rPr lang="en-GB" dirty="0" smtClean="0"/>
              <a:t>Descriptive statistics: report the mean of the outcome for each predictors </a:t>
            </a:r>
          </a:p>
          <a:p>
            <a:pPr marL="628650" indent="-360363"/>
            <a:r>
              <a:rPr lang="en-GB" dirty="0" smtClean="0"/>
              <a:t>Run the ANOVA and discuss the results: are the variables both significant?</a:t>
            </a:r>
          </a:p>
          <a:p>
            <a:pPr marL="628650" indent="-360363"/>
            <a:r>
              <a:rPr lang="en-GB" dirty="0" smtClean="0"/>
              <a:t>Determine the effect size </a:t>
            </a:r>
            <a:endParaRPr lang="en-GB" dirty="0"/>
          </a:p>
        </p:txBody>
      </p:sp>
    </p:spTree>
    <p:extLst>
      <p:ext uri="{BB962C8B-B14F-4D97-AF65-F5344CB8AC3E}">
        <p14:creationId xmlns:p14="http://schemas.microsoft.com/office/powerpoint/2010/main" val="183562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Two-way ANOVA </a:t>
            </a: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18</a:t>
            </a:fld>
            <a:endParaRPr lang="en-US" dirty="0"/>
          </a:p>
        </p:txBody>
      </p:sp>
      <p:pic>
        <p:nvPicPr>
          <p:cNvPr id="6" name="Picture 5"/>
          <p:cNvPicPr>
            <a:picLocks noChangeAspect="1"/>
          </p:cNvPicPr>
          <p:nvPr/>
        </p:nvPicPr>
        <p:blipFill>
          <a:blip r:embed="rId2"/>
          <a:stretch>
            <a:fillRect/>
          </a:stretch>
        </p:blipFill>
        <p:spPr>
          <a:xfrm>
            <a:off x="1295400" y="1676400"/>
            <a:ext cx="6368672" cy="4660246"/>
          </a:xfrm>
          <a:prstGeom prst="rect">
            <a:avLst/>
          </a:prstGeom>
        </p:spPr>
      </p:pic>
      <p:sp>
        <p:nvSpPr>
          <p:cNvPr id="7" name="Rectangle 6"/>
          <p:cNvSpPr/>
          <p:nvPr/>
        </p:nvSpPr>
        <p:spPr>
          <a:xfrm>
            <a:off x="3810000" y="1701800"/>
            <a:ext cx="3663696" cy="3886200"/>
          </a:xfrm>
          <a:prstGeom prst="rect">
            <a:avLst/>
          </a:prstGeom>
          <a:solidFill>
            <a:srgbClr val="FFFFFF">
              <a:alpha val="74000"/>
            </a:srgbClr>
          </a:solidFill>
          <a:ln>
            <a:solidFill>
              <a:schemeClr val="bg1"/>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10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Two-way ANOVA </a:t>
            </a: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1295400" y="1676400"/>
            <a:ext cx="6368672" cy="4660246"/>
          </a:xfrm>
          <a:prstGeom prst="rect">
            <a:avLst/>
          </a:prstGeom>
        </p:spPr>
      </p:pic>
      <p:sp>
        <p:nvSpPr>
          <p:cNvPr id="7" name="Rectangle 6"/>
          <p:cNvSpPr/>
          <p:nvPr/>
        </p:nvSpPr>
        <p:spPr>
          <a:xfrm>
            <a:off x="1981200" y="1694873"/>
            <a:ext cx="1828800" cy="3867727"/>
          </a:xfrm>
          <a:prstGeom prst="rect">
            <a:avLst/>
          </a:prstGeom>
          <a:solidFill>
            <a:srgbClr val="FFFFFF">
              <a:alpha val="74000"/>
            </a:srgbClr>
          </a:solidFill>
          <a:ln>
            <a:solidFill>
              <a:schemeClr val="bg1"/>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15000" y="1694872"/>
            <a:ext cx="1828800" cy="3867727"/>
          </a:xfrm>
          <a:prstGeom prst="rect">
            <a:avLst/>
          </a:prstGeom>
          <a:solidFill>
            <a:srgbClr val="FFFFFF">
              <a:alpha val="74000"/>
            </a:srgbClr>
          </a:solidFill>
          <a:ln>
            <a:solidFill>
              <a:schemeClr val="bg1"/>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311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 </a:t>
            </a:r>
            <a:endParaRPr lang="en-US" b="1" dirty="0">
              <a:solidFill>
                <a:srgbClr val="FF0000"/>
              </a:solidFill>
            </a:endParaRPr>
          </a:p>
        </p:txBody>
      </p:sp>
      <p:sp>
        <p:nvSpPr>
          <p:cNvPr id="5" name="Footer Placeholder 4"/>
          <p:cNvSpPr>
            <a:spLocks noGrp="1"/>
          </p:cNvSpPr>
          <p:nvPr>
            <p:ph type="ftr" sz="quarter" idx="11"/>
          </p:nvPr>
        </p:nvSpPr>
        <p:spPr>
          <a:xfrm>
            <a:off x="1143000" y="6248400"/>
            <a:ext cx="8001000" cy="476250"/>
          </a:xfrm>
        </p:spPr>
        <p:txBody>
          <a:bodyPr/>
          <a:lstStyle/>
          <a:p>
            <a:r>
              <a:rPr lang="en-GB" dirty="0"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normAutofit/>
          </a:bodyPr>
          <a:lstStyle/>
          <a:p>
            <a:fld id="{46FA8244-2424-422D-A878-015CBFB7FCA7}" type="slidenum">
              <a:rPr lang="en-US" smtClean="0"/>
              <a:pPr/>
              <a:t>2</a:t>
            </a:fld>
            <a:endParaRPr lang="en-US" dirty="0"/>
          </a:p>
        </p:txBody>
      </p:sp>
      <p:sp>
        <p:nvSpPr>
          <p:cNvPr id="3" name="Content Placeholder 2"/>
          <p:cNvSpPr>
            <a:spLocks noGrp="1"/>
          </p:cNvSpPr>
          <p:nvPr>
            <p:ph sz="quarter" idx="1"/>
          </p:nvPr>
        </p:nvSpPr>
        <p:spPr/>
        <p:txBody>
          <a:bodyPr/>
          <a:lstStyle/>
          <a:p>
            <a:r>
              <a:rPr lang="en-GB" dirty="0" smtClean="0"/>
              <a:t>Analysis of  Variance (ANOVA)</a:t>
            </a:r>
          </a:p>
          <a:p>
            <a:pPr marL="722313" indent="-368300"/>
            <a:r>
              <a:rPr lang="en-GB" dirty="0" smtClean="0"/>
              <a:t>One-way</a:t>
            </a:r>
          </a:p>
          <a:p>
            <a:pPr marL="722313" indent="-368300"/>
            <a:r>
              <a:rPr lang="en-GB" dirty="0" smtClean="0"/>
              <a:t>Two-way</a:t>
            </a:r>
          </a:p>
          <a:p>
            <a:pPr marL="360363" indent="-360363"/>
            <a:r>
              <a:rPr lang="en-GB" dirty="0" smtClean="0"/>
              <a:t>Examples</a:t>
            </a:r>
            <a:endParaRPr lang="en-US" dirty="0" smtClean="0"/>
          </a:p>
          <a:p>
            <a:pPr marL="0" indent="0">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Two-way ANOVA </a:t>
            </a: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20</a:t>
            </a:fld>
            <a:endParaRPr lang="en-US" dirty="0"/>
          </a:p>
        </p:txBody>
      </p:sp>
      <p:pic>
        <p:nvPicPr>
          <p:cNvPr id="6" name="Picture 5"/>
          <p:cNvPicPr>
            <a:picLocks noChangeAspect="1"/>
          </p:cNvPicPr>
          <p:nvPr/>
        </p:nvPicPr>
        <p:blipFill>
          <a:blip r:embed="rId2"/>
          <a:stretch>
            <a:fillRect/>
          </a:stretch>
        </p:blipFill>
        <p:spPr>
          <a:xfrm>
            <a:off x="1295400" y="1676400"/>
            <a:ext cx="6368672" cy="4660246"/>
          </a:xfrm>
          <a:prstGeom prst="rect">
            <a:avLst/>
          </a:prstGeom>
        </p:spPr>
      </p:pic>
      <p:sp>
        <p:nvSpPr>
          <p:cNvPr id="7" name="Rectangle 6"/>
          <p:cNvSpPr/>
          <p:nvPr/>
        </p:nvSpPr>
        <p:spPr>
          <a:xfrm>
            <a:off x="2057400" y="1676400"/>
            <a:ext cx="3663696" cy="3886200"/>
          </a:xfrm>
          <a:prstGeom prst="rect">
            <a:avLst/>
          </a:prstGeom>
          <a:solidFill>
            <a:srgbClr val="FFFFFF">
              <a:alpha val="74000"/>
            </a:srgbClr>
          </a:solidFill>
          <a:ln>
            <a:solidFill>
              <a:schemeClr val="bg1"/>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83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Two-way </a:t>
            </a:r>
            <a:r>
              <a:rPr lang="en-GB" b="1" dirty="0" smtClean="0">
                <a:solidFill>
                  <a:srgbClr val="FF0000"/>
                </a:solidFill>
              </a:rPr>
              <a:t>ANOVA: Stata Output</a:t>
            </a:r>
            <a:endParaRPr lang="en-GB" dirty="0"/>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21</a:t>
            </a:fld>
            <a:endParaRPr lang="en-US" dirty="0"/>
          </a:p>
        </p:txBody>
      </p:sp>
      <p:sp>
        <p:nvSpPr>
          <p:cNvPr id="7" name="Rounded Rectangle 6"/>
          <p:cNvSpPr/>
          <p:nvPr/>
        </p:nvSpPr>
        <p:spPr>
          <a:xfrm>
            <a:off x="6248400" y="1759082"/>
            <a:ext cx="2590800" cy="121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Overall the model is statistically significant, with a p-value &lt; 0.001</a:t>
            </a:r>
            <a:endParaRPr lang="en-GB" dirty="0"/>
          </a:p>
        </p:txBody>
      </p:sp>
      <p:cxnSp>
        <p:nvCxnSpPr>
          <p:cNvPr id="9" name="Straight Arrow Connector 8"/>
          <p:cNvCxnSpPr>
            <a:stCxn id="7" idx="1"/>
          </p:cNvCxnSpPr>
          <p:nvPr/>
        </p:nvCxnSpPr>
        <p:spPr>
          <a:xfrm flipH="1">
            <a:off x="5791200" y="2368682"/>
            <a:ext cx="4572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035821" y="3861104"/>
            <a:ext cx="2590800" cy="22144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In this example, the blood pressure does not vary with the type of diseases (p-value &gt; 0.05), but only with the type of drug</a:t>
            </a:r>
            <a:endParaRPr lang="en-GB" dirty="0"/>
          </a:p>
        </p:txBody>
      </p:sp>
      <p:cxnSp>
        <p:nvCxnSpPr>
          <p:cNvPr id="11" name="Straight Arrow Connector 10"/>
          <p:cNvCxnSpPr/>
          <p:nvPr/>
        </p:nvCxnSpPr>
        <p:spPr>
          <a:xfrm flipH="1" flipV="1">
            <a:off x="5486400" y="3581400"/>
            <a:ext cx="526473" cy="814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322817" y="1870904"/>
            <a:ext cx="7008404" cy="2295000"/>
          </a:xfrm>
          <a:prstGeom prst="rect">
            <a:avLst/>
          </a:prstGeom>
        </p:spPr>
      </p:pic>
    </p:spTree>
    <p:extLst>
      <p:ext uri="{BB962C8B-B14F-4D97-AF65-F5344CB8AC3E}">
        <p14:creationId xmlns:p14="http://schemas.microsoft.com/office/powerpoint/2010/main" val="8905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Two-way ANOVA: Stata Output</a:t>
            </a:r>
          </a:p>
        </p:txBody>
      </p:sp>
      <p:sp>
        <p:nvSpPr>
          <p:cNvPr id="3" name="Footer Placeholder 2"/>
          <p:cNvSpPr>
            <a:spLocks noGrp="1"/>
          </p:cNvSpPr>
          <p:nvPr>
            <p:ph type="ftr" sz="quarter" idx="11"/>
          </p:nvPr>
        </p:nvSpPr>
        <p:spPr/>
        <p:txBody>
          <a:bodyPr/>
          <a:lstStyle/>
          <a:p>
            <a:r>
              <a:rPr lang="en-GB" dirty="0"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22</a:t>
            </a:fld>
            <a:endParaRPr lang="en-US" dirty="0"/>
          </a:p>
        </p:txBody>
      </p:sp>
      <p:pic>
        <p:nvPicPr>
          <p:cNvPr id="6" name="Content Placeholder 5"/>
          <p:cNvPicPr>
            <a:picLocks noGrp="1" noChangeAspect="1"/>
          </p:cNvPicPr>
          <p:nvPr>
            <p:ph sz="quarter" idx="1"/>
          </p:nvPr>
        </p:nvPicPr>
        <p:blipFill rotWithShape="1">
          <a:blip r:embed="rId2"/>
          <a:srcRect r="21731"/>
          <a:stretch/>
        </p:blipFill>
        <p:spPr>
          <a:xfrm>
            <a:off x="603504" y="1600200"/>
            <a:ext cx="5983463" cy="2667000"/>
          </a:xfrm>
          <a:prstGeom prst="rect">
            <a:avLst/>
          </a:prstGeom>
        </p:spPr>
      </p:pic>
      <p:sp>
        <p:nvSpPr>
          <p:cNvPr id="7" name="Rounded Rectangle 6"/>
          <p:cNvSpPr/>
          <p:nvPr/>
        </p:nvSpPr>
        <p:spPr>
          <a:xfrm>
            <a:off x="4257964" y="4648200"/>
            <a:ext cx="4435621" cy="13511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The interaction term between disease and drug is also not significant</a:t>
            </a:r>
            <a:endParaRPr lang="en-GB" dirty="0"/>
          </a:p>
        </p:txBody>
      </p:sp>
      <p:cxnSp>
        <p:nvCxnSpPr>
          <p:cNvPr id="9" name="Straight Arrow Connector 8"/>
          <p:cNvCxnSpPr/>
          <p:nvPr/>
        </p:nvCxnSpPr>
        <p:spPr>
          <a:xfrm flipV="1">
            <a:off x="5257800" y="3581400"/>
            <a:ext cx="7620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77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Two-way </a:t>
            </a:r>
            <a:r>
              <a:rPr lang="en-US" b="1" dirty="0" smtClean="0">
                <a:solidFill>
                  <a:srgbClr val="FF0000"/>
                </a:solidFill>
              </a:rPr>
              <a:t>ANOVA</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23</a:t>
            </a:fld>
            <a:endParaRPr lang="en-US" dirty="0"/>
          </a:p>
        </p:txBody>
      </p:sp>
      <p:sp>
        <p:nvSpPr>
          <p:cNvPr id="5" name="Content Placeholder 4"/>
          <p:cNvSpPr>
            <a:spLocks noGrp="1"/>
          </p:cNvSpPr>
          <p:nvPr>
            <p:ph sz="quarter" idx="1"/>
          </p:nvPr>
        </p:nvSpPr>
        <p:spPr/>
        <p:txBody>
          <a:bodyPr>
            <a:normAutofit/>
          </a:bodyPr>
          <a:lstStyle/>
          <a:p>
            <a:r>
              <a:rPr lang="en-GB" i="1" dirty="0" smtClean="0">
                <a:solidFill>
                  <a:srgbClr val="FF0000"/>
                </a:solidFill>
              </a:rPr>
              <a:t>Sequential </a:t>
            </a:r>
            <a:r>
              <a:rPr lang="en-GB" i="1" dirty="0">
                <a:solidFill>
                  <a:srgbClr val="FF0000"/>
                </a:solidFill>
              </a:rPr>
              <a:t>sums of squares </a:t>
            </a:r>
            <a:r>
              <a:rPr lang="en-GB" dirty="0"/>
              <a:t>depend on the order the factors are entered into the model. It is the unique portion of SS Regression explained by a factor, given any previously entered factors</a:t>
            </a:r>
            <a:r>
              <a:rPr lang="en-GB" dirty="0" smtClean="0"/>
              <a:t>.</a:t>
            </a:r>
            <a:endParaRPr lang="en-GB" dirty="0"/>
          </a:p>
          <a:p>
            <a:r>
              <a:rPr lang="en-GB" dirty="0"/>
              <a:t>For example, if you have a model with three factors, X1, X2, and X3, the sequential sums of squares for X2 shows how much of the remaining variation X2 explains, given that X1 is already in the model. To obtain a different sequence of factors, repeat the regression procedure entering the factors in a different order.</a:t>
            </a:r>
            <a:endParaRPr lang="en-US" dirty="0"/>
          </a:p>
        </p:txBody>
      </p:sp>
    </p:spTree>
    <p:extLst>
      <p:ext uri="{BB962C8B-B14F-4D97-AF65-F5344CB8AC3E}">
        <p14:creationId xmlns:p14="http://schemas.microsoft.com/office/powerpoint/2010/main" val="3845500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Two-way ANOVA</a:t>
            </a: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24</a:t>
            </a:fld>
            <a:endParaRPr lang="en-US" dirty="0"/>
          </a:p>
        </p:txBody>
      </p:sp>
      <p:pic>
        <p:nvPicPr>
          <p:cNvPr id="6" name="Content Placeholder 5"/>
          <p:cNvPicPr>
            <a:picLocks noGrp="1" noChangeAspect="1"/>
          </p:cNvPicPr>
          <p:nvPr>
            <p:ph sz="quarter" idx="1"/>
          </p:nvPr>
        </p:nvPicPr>
        <p:blipFill rotWithShape="1">
          <a:blip r:embed="rId2"/>
          <a:srcRect r="23067"/>
          <a:stretch/>
        </p:blipFill>
        <p:spPr>
          <a:xfrm>
            <a:off x="685800" y="1600200"/>
            <a:ext cx="6382327" cy="2894210"/>
          </a:xfrm>
          <a:prstGeom prst="rect">
            <a:avLst/>
          </a:prstGeom>
        </p:spPr>
      </p:pic>
      <p:sp>
        <p:nvSpPr>
          <p:cNvPr id="7" name="Rounded Rectangle 6"/>
          <p:cNvSpPr/>
          <p:nvPr/>
        </p:nvSpPr>
        <p:spPr>
          <a:xfrm>
            <a:off x="4257964" y="4648200"/>
            <a:ext cx="4435621" cy="135118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As an extra  check, we can run the ANOVA by specifying that the sum of squares is calculated with sequential sum </a:t>
            </a:r>
            <a:r>
              <a:rPr lang="en-GB" smtClean="0"/>
              <a:t>of squares</a:t>
            </a:r>
            <a:endParaRPr lang="en-GB" dirty="0"/>
          </a:p>
        </p:txBody>
      </p:sp>
    </p:spTree>
    <p:extLst>
      <p:ext uri="{BB962C8B-B14F-4D97-AF65-F5344CB8AC3E}">
        <p14:creationId xmlns:p14="http://schemas.microsoft.com/office/powerpoint/2010/main" val="14403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b="1" dirty="0" smtClean="0">
                <a:solidFill>
                  <a:srgbClr val="FF0000"/>
                </a:solidFill>
              </a:rPr>
              <a:t>Analysis of Variance (ANOVA)</a:t>
            </a:r>
            <a:endParaRPr lang="en-US" b="1" dirty="0">
              <a:solidFill>
                <a:srgbClr val="FF0000"/>
              </a:solidFill>
            </a:endParaRPr>
          </a:p>
        </p:txBody>
      </p:sp>
      <p:sp>
        <p:nvSpPr>
          <p:cNvPr id="3" name="Footer Placeholder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lide Number Placeholder 3"/>
          <p:cNvSpPr>
            <a:spLocks noGrp="1"/>
          </p:cNvSpPr>
          <p:nvPr>
            <p:ph type="sldNum" sz="quarter" idx="12"/>
          </p:nvPr>
        </p:nvSpPr>
        <p:spPr/>
        <p:txBody>
          <a:bodyPr/>
          <a:lstStyle/>
          <a:p>
            <a:fld id="{46FA8244-2424-422D-A878-015CBFB7FCA7}" type="slidenum">
              <a:rPr lang="en-US" smtClean="0"/>
              <a:pPr/>
              <a:t>3</a:t>
            </a:fld>
            <a:endParaRPr lang="en-US" dirty="0"/>
          </a:p>
        </p:txBody>
      </p:sp>
      <p:sp>
        <p:nvSpPr>
          <p:cNvPr id="5" name="Content Placeholder 4"/>
          <p:cNvSpPr>
            <a:spLocks noGrp="1"/>
          </p:cNvSpPr>
          <p:nvPr>
            <p:ph sz="quarter" idx="1"/>
          </p:nvPr>
        </p:nvSpPr>
        <p:spPr/>
        <p:txBody>
          <a:bodyPr/>
          <a:lstStyle/>
          <a:p>
            <a:r>
              <a:rPr lang="en-US" dirty="0" smtClean="0"/>
              <a:t>ANOVA is a statistical technique largely used in </a:t>
            </a:r>
            <a:r>
              <a:rPr lang="en-US" dirty="0" smtClean="0">
                <a:solidFill>
                  <a:srgbClr val="FF0000"/>
                </a:solidFill>
              </a:rPr>
              <a:t>experimental settings</a:t>
            </a:r>
            <a:r>
              <a:rPr lang="en-US" dirty="0" smtClean="0"/>
              <a:t> where the researcher has control on the potential noise that could lead to biased results </a:t>
            </a:r>
          </a:p>
          <a:p>
            <a:r>
              <a:rPr lang="en-GB" dirty="0" smtClean="0"/>
              <a:t>Experimental design is the only research design that allows to claim causality because </a:t>
            </a:r>
            <a:r>
              <a:rPr lang="en-GB" dirty="0" smtClean="0">
                <a:solidFill>
                  <a:srgbClr val="FF0000"/>
                </a:solidFill>
              </a:rPr>
              <a:t>observations are randomly assignment to different treatments  </a:t>
            </a:r>
            <a:endParaRPr lang="en-US" dirty="0" smtClean="0">
              <a:solidFill>
                <a:srgbClr val="FF0000"/>
              </a:solidFill>
            </a:endParaRPr>
          </a:p>
          <a:p>
            <a:r>
              <a:rPr lang="en-US" dirty="0" smtClean="0"/>
              <a:t>For example: a researcher wants to compare three teaching methods and </a:t>
            </a:r>
            <a:r>
              <a:rPr lang="en-US" i="1" dirty="0" smtClean="0"/>
              <a:t>randomly</a:t>
            </a:r>
            <a:r>
              <a:rPr lang="en-US" dirty="0" smtClean="0"/>
              <a:t> assigns students to the three groups. Do the three different methods lead to a different student’s performance?</a:t>
            </a:r>
            <a:endParaRPr lang="en-US" dirty="0"/>
          </a:p>
        </p:txBody>
      </p:sp>
    </p:spTree>
    <p:extLst>
      <p:ext uri="{BB962C8B-B14F-4D97-AF65-F5344CB8AC3E}">
        <p14:creationId xmlns:p14="http://schemas.microsoft.com/office/powerpoint/2010/main" val="8864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smtClean="0">
                <a:solidFill>
                  <a:srgbClr val="FF0000"/>
                </a:solidFill>
              </a:rPr>
              <a:t>ANOVA with survey data</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4</a:t>
            </a:fld>
            <a:endParaRPr lang="en-US" dirty="0"/>
          </a:p>
        </p:txBody>
      </p:sp>
      <p:sp>
        <p:nvSpPr>
          <p:cNvPr id="5" name="Segnaposto contenuto 4"/>
          <p:cNvSpPr>
            <a:spLocks noGrp="1"/>
          </p:cNvSpPr>
          <p:nvPr>
            <p:ph sz="quarter" idx="1"/>
          </p:nvPr>
        </p:nvSpPr>
        <p:spPr/>
        <p:txBody>
          <a:bodyPr/>
          <a:lstStyle/>
          <a:p>
            <a:r>
              <a:rPr lang="en-GB" dirty="0" smtClean="0"/>
              <a:t>Nowadays, ANOVA is also largely used with </a:t>
            </a:r>
            <a:r>
              <a:rPr lang="en-GB" dirty="0" smtClean="0">
                <a:solidFill>
                  <a:srgbClr val="FF0000"/>
                </a:solidFill>
              </a:rPr>
              <a:t>survey data </a:t>
            </a:r>
            <a:r>
              <a:rPr lang="en-GB" dirty="0" smtClean="0"/>
              <a:t>especially for measuring differences in </a:t>
            </a:r>
            <a:r>
              <a:rPr lang="en-GB" dirty="0" smtClean="0">
                <a:solidFill>
                  <a:srgbClr val="FF0000"/>
                </a:solidFill>
              </a:rPr>
              <a:t>attitudes, opinions and behaviors </a:t>
            </a:r>
            <a:r>
              <a:rPr lang="en-GB" dirty="0" smtClean="0"/>
              <a:t>among groups </a:t>
            </a:r>
          </a:p>
          <a:p>
            <a:r>
              <a:rPr lang="en-GB" dirty="0" smtClean="0"/>
              <a:t>Some researchers use ANOVA as the main method of their analysis, while others use it together with other more sophisticated method</a:t>
            </a:r>
          </a:p>
          <a:p>
            <a:pPr marL="804863" indent="-265113"/>
            <a:r>
              <a:rPr lang="en-GB" i="1" dirty="0" smtClean="0"/>
              <a:t>Opinions Toward Using Volunteers in Ecological Restoration: A Survey of Federal Land Manager (Bruce et al, 2014, Restoration Ecology) </a:t>
            </a:r>
          </a:p>
        </p:txBody>
      </p:sp>
    </p:spTree>
    <p:extLst>
      <p:ext uri="{BB962C8B-B14F-4D97-AF65-F5344CB8AC3E}">
        <p14:creationId xmlns:p14="http://schemas.microsoft.com/office/powerpoint/2010/main" val="251396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Introduction to one-way ANOVA </a:t>
            </a:r>
            <a:endParaRPr lang="en-US" sz="4000" b="1" dirty="0">
              <a:solidFill>
                <a:srgbClr val="FF0000"/>
              </a:solidFill>
            </a:endParaRPr>
          </a:p>
        </p:txBody>
      </p:sp>
      <p:sp>
        <p:nvSpPr>
          <p:cNvPr id="6" name="Footer Placeholder 5"/>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5" name="Slide Number Placeholder 4"/>
          <p:cNvSpPr>
            <a:spLocks noGrp="1"/>
          </p:cNvSpPr>
          <p:nvPr>
            <p:ph type="sldNum" sz="quarter" idx="12"/>
          </p:nvPr>
        </p:nvSpPr>
        <p:spPr/>
        <p:txBody>
          <a:bodyPr>
            <a:normAutofit/>
          </a:bodyPr>
          <a:lstStyle/>
          <a:p>
            <a:fld id="{46FA8244-2424-422D-A878-015CBFB7FCA7}" type="slidenum">
              <a:rPr lang="en-US" smtClean="0"/>
              <a:pPr/>
              <a:t>5</a:t>
            </a:fld>
            <a:endParaRPr lang="en-US"/>
          </a:p>
        </p:txBody>
      </p:sp>
      <p:sp>
        <p:nvSpPr>
          <p:cNvPr id="3" name="Content Placeholder 2"/>
          <p:cNvSpPr>
            <a:spLocks noGrp="1"/>
          </p:cNvSpPr>
          <p:nvPr>
            <p:ph sz="quarter" idx="1"/>
          </p:nvPr>
        </p:nvSpPr>
        <p:spPr/>
        <p:txBody>
          <a:bodyPr>
            <a:normAutofit/>
          </a:bodyPr>
          <a:lstStyle/>
          <a:p>
            <a:r>
              <a:rPr lang="en-US" dirty="0" smtClean="0"/>
              <a:t>The Analysis of Variance is a statistical technique that allows to test how an </a:t>
            </a:r>
            <a:r>
              <a:rPr lang="en-US" dirty="0" smtClean="0">
                <a:solidFill>
                  <a:srgbClr val="FF0000"/>
                </a:solidFill>
              </a:rPr>
              <a:t>outcome</a:t>
            </a:r>
            <a:r>
              <a:rPr lang="en-US" dirty="0" smtClean="0"/>
              <a:t> varies among different </a:t>
            </a:r>
            <a:r>
              <a:rPr lang="en-US" dirty="0" smtClean="0">
                <a:solidFill>
                  <a:srgbClr val="FF0000"/>
                </a:solidFill>
              </a:rPr>
              <a:t>groups</a:t>
            </a:r>
            <a:r>
              <a:rPr lang="en-US" dirty="0" smtClean="0"/>
              <a:t> or conditions (groups or conditions &gt; 2) </a:t>
            </a:r>
          </a:p>
          <a:p>
            <a:r>
              <a:rPr lang="en-US" dirty="0" smtClean="0"/>
              <a:t>With the test of hypothesis on two means we compared the average distribution of one variable among two groups </a:t>
            </a:r>
            <a:r>
              <a:rPr lang="en-US" i="1" dirty="0" smtClean="0"/>
              <a:t>(body mass index by gender) </a:t>
            </a:r>
          </a:p>
          <a:p>
            <a:r>
              <a:rPr lang="en-US" dirty="0" smtClean="0"/>
              <a:t>The ANOVA allows us to test how a continuous variable varies among more than two groups </a:t>
            </a:r>
            <a:r>
              <a:rPr lang="en-US" i="1" dirty="0" smtClean="0"/>
              <a:t>(body mass index by education level) </a:t>
            </a:r>
          </a:p>
          <a:p>
            <a:pPr marL="0" indent="0">
              <a:buNone/>
            </a:pPr>
            <a:endParaRPr lang="en-US" dirty="0" smtClean="0"/>
          </a:p>
        </p:txBody>
      </p:sp>
    </p:spTree>
    <p:extLst>
      <p:ext uri="{BB962C8B-B14F-4D97-AF65-F5344CB8AC3E}">
        <p14:creationId xmlns:p14="http://schemas.microsoft.com/office/powerpoint/2010/main" val="630837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ANOVA’s terminology</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6</a:t>
            </a:fld>
            <a:endParaRPr lang="en-US" dirty="0"/>
          </a:p>
        </p:txBody>
      </p:sp>
      <p:sp>
        <p:nvSpPr>
          <p:cNvPr id="5" name="Segnaposto contenuto 4"/>
          <p:cNvSpPr>
            <a:spLocks noGrp="1"/>
          </p:cNvSpPr>
          <p:nvPr>
            <p:ph sz="quarter" idx="1"/>
          </p:nvPr>
        </p:nvSpPr>
        <p:spPr/>
        <p:txBody>
          <a:bodyPr>
            <a:normAutofit/>
          </a:bodyPr>
          <a:lstStyle/>
          <a:p>
            <a:r>
              <a:rPr lang="en-GB" dirty="0" smtClean="0"/>
              <a:t>The main idea is that ANOVA tests whether the </a:t>
            </a:r>
            <a:r>
              <a:rPr lang="en-GB" b="1" dirty="0" smtClean="0">
                <a:solidFill>
                  <a:srgbClr val="FF0000"/>
                </a:solidFill>
              </a:rPr>
              <a:t>variance between</a:t>
            </a:r>
            <a:r>
              <a:rPr lang="en-GB" dirty="0" smtClean="0">
                <a:solidFill>
                  <a:srgbClr val="FF0000"/>
                </a:solidFill>
              </a:rPr>
              <a:t> </a:t>
            </a:r>
            <a:r>
              <a:rPr lang="en-GB" dirty="0" smtClean="0"/>
              <a:t>groups</a:t>
            </a:r>
            <a:r>
              <a:rPr lang="en-GB" dirty="0" smtClean="0">
                <a:solidFill>
                  <a:srgbClr val="FF0000"/>
                </a:solidFill>
              </a:rPr>
              <a:t> </a:t>
            </a:r>
            <a:r>
              <a:rPr lang="en-GB" dirty="0" smtClean="0"/>
              <a:t>is higher or lower than the </a:t>
            </a:r>
            <a:r>
              <a:rPr lang="en-GB" b="1" dirty="0" smtClean="0">
                <a:solidFill>
                  <a:srgbClr val="FF0000"/>
                </a:solidFill>
              </a:rPr>
              <a:t>variance within </a:t>
            </a:r>
            <a:r>
              <a:rPr lang="en-GB" dirty="0" smtClean="0"/>
              <a:t>groups </a:t>
            </a:r>
          </a:p>
          <a:p>
            <a:r>
              <a:rPr lang="en-US" sz="2800" dirty="0"/>
              <a:t>The intuitive idea is that if the </a:t>
            </a:r>
            <a:r>
              <a:rPr lang="en-US" sz="2800" dirty="0" smtClean="0"/>
              <a:t>outcome varies between groups, </a:t>
            </a:r>
            <a:r>
              <a:rPr lang="en-US" sz="2800" dirty="0"/>
              <a:t>then the variability </a:t>
            </a:r>
            <a:r>
              <a:rPr lang="en-US" sz="2800" i="1" dirty="0"/>
              <a:t>between</a:t>
            </a:r>
            <a:r>
              <a:rPr lang="en-US" sz="2800" dirty="0"/>
              <a:t> </a:t>
            </a:r>
            <a:r>
              <a:rPr lang="en-US" sz="2800" dirty="0" smtClean="0"/>
              <a:t>them will </a:t>
            </a:r>
            <a:r>
              <a:rPr lang="en-US" sz="2800" dirty="0"/>
              <a:t>be larger than the variability </a:t>
            </a:r>
            <a:r>
              <a:rPr lang="en-US" sz="2800" i="1" dirty="0"/>
              <a:t>within</a:t>
            </a:r>
            <a:r>
              <a:rPr lang="en-US" sz="2800" dirty="0"/>
              <a:t> the groups. </a:t>
            </a:r>
          </a:p>
          <a:p>
            <a:r>
              <a:rPr lang="en-GB" dirty="0" smtClean="0"/>
              <a:t>ANOVA is based on variance decomposition: </a:t>
            </a:r>
          </a:p>
          <a:p>
            <a:pPr marL="0" indent="0">
              <a:buNone/>
            </a:pPr>
            <a:r>
              <a:rPr lang="en-GB" sz="2800" i="1" dirty="0"/>
              <a:t> </a:t>
            </a:r>
            <a:r>
              <a:rPr lang="en-GB" sz="2800" i="1" dirty="0" smtClean="0"/>
              <a:t>  </a:t>
            </a:r>
            <a:r>
              <a:rPr lang="en-US" sz="2800" i="1" dirty="0" smtClean="0">
                <a:solidFill>
                  <a:srgbClr val="FF0000"/>
                </a:solidFill>
              </a:rPr>
              <a:t>total </a:t>
            </a:r>
            <a:r>
              <a:rPr lang="en-US" sz="2800" i="1" dirty="0">
                <a:solidFill>
                  <a:srgbClr val="FF0000"/>
                </a:solidFill>
              </a:rPr>
              <a:t>variance = variance between + variance within </a:t>
            </a:r>
            <a:endParaRPr lang="en-GB" dirty="0" smtClean="0">
              <a:solidFill>
                <a:srgbClr val="FF0000"/>
              </a:solidFill>
            </a:endParaRPr>
          </a:p>
          <a:p>
            <a:pPr marL="0" indent="0">
              <a:buNone/>
            </a:pPr>
            <a:endParaRPr lang="en-GB" dirty="0"/>
          </a:p>
        </p:txBody>
      </p:sp>
    </p:spTree>
    <p:extLst>
      <p:ext uri="{BB962C8B-B14F-4D97-AF65-F5344CB8AC3E}">
        <p14:creationId xmlns:p14="http://schemas.microsoft.com/office/powerpoint/2010/main" val="28936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GB" b="1" dirty="0" smtClean="0">
                <a:solidFill>
                  <a:srgbClr val="FF0000"/>
                </a:solidFill>
              </a:rPr>
              <a:t>Variance decomposition: an example</a:t>
            </a:r>
            <a:endParaRPr lang="en-GB" b="1"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7</a:t>
            </a:fld>
            <a:endParaRPr lang="en-US" dirty="0"/>
          </a:p>
        </p:txBody>
      </p:sp>
      <p:sp>
        <p:nvSpPr>
          <p:cNvPr id="5" name="Segnaposto contenuto 4"/>
          <p:cNvSpPr>
            <a:spLocks noGrp="1"/>
          </p:cNvSpPr>
          <p:nvPr>
            <p:ph sz="quarter" idx="1"/>
          </p:nvPr>
        </p:nvSpPr>
        <p:spPr>
          <a:xfrm>
            <a:off x="304800" y="1447800"/>
            <a:ext cx="8723376" cy="4572000"/>
          </a:xfrm>
        </p:spPr>
        <p:txBody>
          <a:bodyPr>
            <a:normAutofit/>
          </a:bodyPr>
          <a:lstStyle/>
          <a:p>
            <a:pPr marL="0" indent="0">
              <a:buNone/>
            </a:pPr>
            <a:r>
              <a:rPr lang="en-GB" sz="2400" dirty="0" smtClean="0"/>
              <a:t>How does the expenditure </a:t>
            </a:r>
            <a:r>
              <a:rPr lang="en-GB" sz="2400" dirty="0"/>
              <a:t>for </a:t>
            </a:r>
            <a:r>
              <a:rPr lang="en-GB" sz="2400" dirty="0" smtClean="0"/>
              <a:t>organic food </a:t>
            </a:r>
            <a:r>
              <a:rPr lang="en-GB" sz="2400" dirty="0"/>
              <a:t>(</a:t>
            </a:r>
            <a:r>
              <a:rPr lang="en-GB" sz="2400" i="1" dirty="0" smtClean="0"/>
              <a:t>x</a:t>
            </a:r>
            <a:r>
              <a:rPr lang="en-GB" sz="2400" dirty="0" smtClean="0"/>
              <a:t>) vary between working status? </a:t>
            </a:r>
            <a:endParaRPr lang="en-GB" sz="2400" dirty="0"/>
          </a:p>
        </p:txBody>
      </p:sp>
      <p:pic>
        <p:nvPicPr>
          <p:cNvPr id="6" name="Picture 3"/>
          <p:cNvPicPr>
            <a:picLocks noChangeAspect="1" noChangeArrowheads="1"/>
          </p:cNvPicPr>
          <p:nvPr/>
        </p:nvPicPr>
        <p:blipFill>
          <a:blip r:embed="rId2" cstate="print"/>
          <a:srcRect/>
          <a:stretch>
            <a:fillRect/>
          </a:stretch>
        </p:blipFill>
        <p:spPr bwMode="auto">
          <a:xfrm>
            <a:off x="457200" y="2133600"/>
            <a:ext cx="6400800" cy="2820305"/>
          </a:xfrm>
          <a:prstGeom prst="rect">
            <a:avLst/>
          </a:prstGeom>
          <a:noFill/>
          <a:ln w="9525">
            <a:noFill/>
            <a:miter lim="800000"/>
            <a:headEnd/>
            <a:tailEnd/>
          </a:ln>
          <a:effectLst/>
        </p:spPr>
      </p:pic>
      <p:sp>
        <p:nvSpPr>
          <p:cNvPr id="7" name="Oval 24"/>
          <p:cNvSpPr/>
          <p:nvPr/>
        </p:nvSpPr>
        <p:spPr>
          <a:xfrm>
            <a:off x="6894576" y="2133600"/>
            <a:ext cx="2133600" cy="14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Each observation is defined by its position in the sample (</a:t>
            </a:r>
            <a:r>
              <a:rPr lang="en-US" sz="1200" b="1" dirty="0" smtClean="0">
                <a:solidFill>
                  <a:srgbClr val="FF0000"/>
                </a:solidFill>
              </a:rPr>
              <a:t>row</a:t>
            </a:r>
            <a:r>
              <a:rPr lang="en-US" sz="1200" dirty="0" smtClean="0">
                <a:solidFill>
                  <a:srgbClr val="FF0000"/>
                </a:solidFill>
              </a:rPr>
              <a:t>) and the group (</a:t>
            </a:r>
            <a:r>
              <a:rPr lang="en-US" sz="1200" b="1" dirty="0" smtClean="0">
                <a:solidFill>
                  <a:srgbClr val="FF0000"/>
                </a:solidFill>
              </a:rPr>
              <a:t>column</a:t>
            </a:r>
            <a:r>
              <a:rPr lang="en-US" sz="1200" dirty="0" smtClean="0">
                <a:solidFill>
                  <a:srgbClr val="FF0000"/>
                </a:solidFill>
              </a:rPr>
              <a:t>) </a:t>
            </a:r>
            <a:endParaRPr lang="en-US" sz="1200" dirty="0">
              <a:solidFill>
                <a:srgbClr val="FF0000"/>
              </a:solidFill>
            </a:endParaRPr>
          </a:p>
        </p:txBody>
      </p:sp>
      <p:cxnSp>
        <p:nvCxnSpPr>
          <p:cNvPr id="8" name="Straight Arrow Connector 26"/>
          <p:cNvCxnSpPr/>
          <p:nvPr/>
        </p:nvCxnSpPr>
        <p:spPr>
          <a:xfrm flipH="1">
            <a:off x="5836920" y="2781300"/>
            <a:ext cx="1066800" cy="7620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 y="5312644"/>
            <a:ext cx="2057400" cy="536714"/>
          </a:xfrm>
          <a:prstGeom prst="rect">
            <a:avLst/>
          </a:prstGeom>
          <a:noFill/>
        </p:spPr>
      </p:pic>
      <p:pic>
        <p:nvPicPr>
          <p:cNvPr id="16"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5223946"/>
            <a:ext cx="2819400" cy="658940"/>
          </a:xfrm>
          <a:prstGeom prst="rect">
            <a:avLst/>
          </a:prstGeom>
          <a:noFill/>
        </p:spPr>
      </p:pic>
      <p:pic>
        <p:nvPicPr>
          <p:cNvPr id="18"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943600" y="5181600"/>
            <a:ext cx="2667000" cy="612980"/>
          </a:xfrm>
          <a:prstGeom prst="rect">
            <a:avLst/>
          </a:prstGeom>
          <a:noFill/>
        </p:spPr>
      </p:pic>
    </p:spTree>
    <p:extLst>
      <p:ext uri="{BB962C8B-B14F-4D97-AF65-F5344CB8AC3E}">
        <p14:creationId xmlns:p14="http://schemas.microsoft.com/office/powerpoint/2010/main" val="36400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solidFill>
                  <a:srgbClr val="FF0000"/>
                </a:solidFill>
              </a:rPr>
              <a:t>ANOVA’s assumptions </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8</a:t>
            </a:fld>
            <a:endParaRPr lang="en-US" dirty="0"/>
          </a:p>
        </p:txBody>
      </p:sp>
      <p:sp>
        <p:nvSpPr>
          <p:cNvPr id="5" name="Segnaposto contenuto 4"/>
          <p:cNvSpPr>
            <a:spLocks noGrp="1"/>
          </p:cNvSpPr>
          <p:nvPr>
            <p:ph sz="quarter" idx="1"/>
          </p:nvPr>
        </p:nvSpPr>
        <p:spPr/>
        <p:txBody>
          <a:bodyPr>
            <a:normAutofit/>
          </a:bodyPr>
          <a:lstStyle/>
          <a:p>
            <a:r>
              <a:rPr lang="en-GB" sz="2400" dirty="0" smtClean="0"/>
              <a:t>The outcome variable is quantitative (or interval level)</a:t>
            </a:r>
          </a:p>
          <a:p>
            <a:r>
              <a:rPr lang="en-GB" sz="2400" dirty="0" smtClean="0"/>
              <a:t>The outcome variable is normally distributed (this is problematic if we have a small sample, while is not a problem for large samples) </a:t>
            </a:r>
          </a:p>
          <a:p>
            <a:r>
              <a:rPr lang="en-GB" sz="2400" dirty="0" smtClean="0"/>
              <a:t>The observations represent a random sample of the population </a:t>
            </a:r>
          </a:p>
          <a:p>
            <a:r>
              <a:rPr lang="en-GB" sz="2400" dirty="0" smtClean="0"/>
              <a:t>The variance of each group is equal (we can test this assumption) </a:t>
            </a:r>
          </a:p>
          <a:p>
            <a:r>
              <a:rPr lang="en-GB" sz="2400" dirty="0" smtClean="0"/>
              <a:t>The sample size of each group does not vary widely </a:t>
            </a:r>
          </a:p>
          <a:p>
            <a:pPr marL="0" indent="0">
              <a:buNone/>
            </a:pPr>
            <a:endParaRPr lang="en-GB" sz="2400" dirty="0" smtClean="0"/>
          </a:p>
          <a:p>
            <a:pPr marL="0" indent="0">
              <a:buNone/>
            </a:pPr>
            <a:r>
              <a:rPr lang="en-GB" sz="2400" dirty="0" smtClean="0">
                <a:solidFill>
                  <a:srgbClr val="FF0000"/>
                </a:solidFill>
              </a:rPr>
              <a:t>Violating combinations of this assumptions is problematic. For example, unequal Ns combined with unequal variances is far worse than unequal variances when Ns are equal. </a:t>
            </a:r>
            <a:endParaRPr lang="en-GB" sz="2400" dirty="0">
              <a:solidFill>
                <a:srgbClr val="FF0000"/>
              </a:solidFill>
            </a:endParaRPr>
          </a:p>
        </p:txBody>
      </p:sp>
    </p:spTree>
    <p:extLst>
      <p:ext uri="{BB962C8B-B14F-4D97-AF65-F5344CB8AC3E}">
        <p14:creationId xmlns:p14="http://schemas.microsoft.com/office/powerpoint/2010/main" val="27793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81000" y="228600"/>
            <a:ext cx="8458200" cy="1143000"/>
          </a:xfrm>
        </p:spPr>
        <p:txBody>
          <a:bodyPr>
            <a:normAutofit fontScale="90000"/>
          </a:bodyPr>
          <a:lstStyle/>
          <a:p>
            <a:r>
              <a:rPr lang="en-GB" dirty="0" smtClean="0">
                <a:solidFill>
                  <a:srgbClr val="FF0000"/>
                </a:solidFill>
              </a:rPr>
              <a:t>Testing hypotheses with one-way ANOVA</a:t>
            </a:r>
            <a:endParaRPr lang="en-GB" dirty="0">
              <a:solidFill>
                <a:srgbClr val="FF0000"/>
              </a:solidFill>
            </a:endParaRPr>
          </a:p>
        </p:txBody>
      </p:sp>
      <p:sp>
        <p:nvSpPr>
          <p:cNvPr id="3" name="Segnaposto piè di pagina 2"/>
          <p:cNvSpPr>
            <a:spLocks noGrp="1"/>
          </p:cNvSpPr>
          <p:nvPr>
            <p:ph type="ftr" sz="quarter" idx="11"/>
          </p:nvPr>
        </p:nvSpPr>
        <p:spPr/>
        <p:txBody>
          <a:bodyPr/>
          <a:lstStyle/>
          <a:p>
            <a:r>
              <a:rPr lang="en-GB" smtClean="0"/>
              <a:t>Francesca Hansstein SPEA (SHUFE) - Data Analysis &amp; Processing - Spring 2018</a:t>
            </a:r>
            <a:endParaRPr lang="en-US" dirty="0"/>
          </a:p>
        </p:txBody>
      </p:sp>
      <p:sp>
        <p:nvSpPr>
          <p:cNvPr id="4" name="Segnaposto numero diapositiva 3"/>
          <p:cNvSpPr>
            <a:spLocks noGrp="1"/>
          </p:cNvSpPr>
          <p:nvPr>
            <p:ph type="sldNum" sz="quarter" idx="12"/>
          </p:nvPr>
        </p:nvSpPr>
        <p:spPr/>
        <p:txBody>
          <a:bodyPr/>
          <a:lstStyle/>
          <a:p>
            <a:fld id="{46FA8244-2424-422D-A878-015CBFB7FCA7}" type="slidenum">
              <a:rPr lang="en-US" smtClean="0"/>
              <a:pPr/>
              <a:t>9</a:t>
            </a:fld>
            <a:endParaRPr lang="en-US" dirty="0"/>
          </a:p>
        </p:txBody>
      </p:sp>
      <p:sp>
        <p:nvSpPr>
          <p:cNvPr id="5" name="Segnaposto contenuto 4"/>
          <p:cNvSpPr>
            <a:spLocks noGrp="1"/>
          </p:cNvSpPr>
          <p:nvPr>
            <p:ph sz="quarter" idx="1"/>
          </p:nvPr>
        </p:nvSpPr>
        <p:spPr/>
        <p:txBody>
          <a:bodyPr/>
          <a:lstStyle/>
          <a:p>
            <a:r>
              <a:rPr lang="en-GB" dirty="0" smtClean="0"/>
              <a:t>How can we present our research hypothesis in a formal way?</a:t>
            </a:r>
          </a:p>
          <a:p>
            <a:pPr marL="0" indent="0">
              <a:buNone/>
            </a:pPr>
            <a:r>
              <a:rPr lang="en-GB" dirty="0" smtClean="0"/>
              <a:t> </a:t>
            </a:r>
          </a:p>
        </p:txBody>
      </p:sp>
      <p:pic>
        <p:nvPicPr>
          <p:cNvPr id="7"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2000" y="2438400"/>
            <a:ext cx="4095750" cy="381000"/>
          </a:xfrm>
          <a:prstGeom prst="rect">
            <a:avLst/>
          </a:prstGeom>
          <a:noFill/>
        </p:spPr>
      </p:pic>
      <p:pic>
        <p:nvPicPr>
          <p:cNvPr id="8"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4844796"/>
            <a:ext cx="5048250" cy="342900"/>
          </a:xfrm>
          <a:prstGeom prst="rect">
            <a:avLst/>
          </a:prstGeom>
          <a:noFill/>
        </p:spPr>
      </p:pic>
      <p:sp>
        <p:nvSpPr>
          <p:cNvPr id="9" name="Oval 14"/>
          <p:cNvSpPr/>
          <p:nvPr/>
        </p:nvSpPr>
        <p:spPr>
          <a:xfrm>
            <a:off x="5638800" y="2324100"/>
            <a:ext cx="2514600" cy="1447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With hypothesis testing we still refer to differences in the MEAN of an outcome between different groups. </a:t>
            </a:r>
            <a:endParaRPr lang="en-US" sz="1200" b="1" dirty="0">
              <a:solidFill>
                <a:srgbClr val="FF0000"/>
              </a:solidFill>
            </a:endParaRPr>
          </a:p>
        </p:txBody>
      </p:sp>
      <p:cxnSp>
        <p:nvCxnSpPr>
          <p:cNvPr id="10" name="Straight Arrow Connector 19"/>
          <p:cNvCxnSpPr>
            <a:stCxn id="9" idx="2"/>
          </p:cNvCxnSpPr>
          <p:nvPr/>
        </p:nvCxnSpPr>
        <p:spPr>
          <a:xfrm flipH="1" flipV="1">
            <a:off x="4953000" y="2819400"/>
            <a:ext cx="6858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Oval 14"/>
          <p:cNvSpPr/>
          <p:nvPr/>
        </p:nvSpPr>
        <p:spPr>
          <a:xfrm>
            <a:off x="6096000" y="4463796"/>
            <a:ext cx="2667000" cy="1708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rgbClr val="FF0000"/>
                </a:solidFill>
              </a:rPr>
              <a:t>You can be more specific according to your research goals. I.e. you expect that health expenditure is higher among individuals between 40-50  </a:t>
            </a:r>
            <a:endParaRPr lang="en-US" sz="1200" b="1" dirty="0">
              <a:solidFill>
                <a:srgbClr val="FF0000"/>
              </a:solidFill>
            </a:endParaRPr>
          </a:p>
        </p:txBody>
      </p:sp>
      <p:cxnSp>
        <p:nvCxnSpPr>
          <p:cNvPr id="15" name="Straight Arrow Connector 19"/>
          <p:cNvCxnSpPr/>
          <p:nvPr/>
        </p:nvCxnSpPr>
        <p:spPr>
          <a:xfrm flipH="1" flipV="1">
            <a:off x="5638800" y="5187696"/>
            <a:ext cx="514350" cy="3589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par>
                                <p:cTn id="31" presetID="3" presetClass="entr" presetSubtype="1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5993</TotalTime>
  <Words>1472</Words>
  <Application>Microsoft Office PowerPoint</Application>
  <PresentationFormat>On-screen Show (4:3)</PresentationFormat>
  <Paragraphs>153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Calibri</vt:lpstr>
      <vt:lpstr>Cambria Math</vt:lpstr>
      <vt:lpstr>Franklin Gothic Book</vt:lpstr>
      <vt:lpstr>Perpetua</vt:lpstr>
      <vt:lpstr>Wingdings</vt:lpstr>
      <vt:lpstr>Wingdings 2</vt:lpstr>
      <vt:lpstr>Equity</vt:lpstr>
      <vt:lpstr>DATA ANALYSIS AND PROCESSING</vt:lpstr>
      <vt:lpstr>Outline </vt:lpstr>
      <vt:lpstr>Analysis of Variance (ANOVA)</vt:lpstr>
      <vt:lpstr>ANOVA with survey data</vt:lpstr>
      <vt:lpstr>Introduction to one-way ANOVA </vt:lpstr>
      <vt:lpstr>ANOVA’s terminology</vt:lpstr>
      <vt:lpstr>Variance decomposition: an example</vt:lpstr>
      <vt:lpstr>ANOVA’s assumptions </vt:lpstr>
      <vt:lpstr>Testing hypotheses with one-way ANOVA</vt:lpstr>
      <vt:lpstr>Post-hoc comparison tests for One-way ANOVA</vt:lpstr>
      <vt:lpstr>Example </vt:lpstr>
      <vt:lpstr>ANOVA output in Stata</vt:lpstr>
      <vt:lpstr>One-way ANOVA output in Stata</vt:lpstr>
      <vt:lpstr>Effect size</vt:lpstr>
      <vt:lpstr>Effect size</vt:lpstr>
      <vt:lpstr>Two-way ANOVA </vt:lpstr>
      <vt:lpstr>Two-way ANOVA </vt:lpstr>
      <vt:lpstr>Two-way ANOVA </vt:lpstr>
      <vt:lpstr>Two-way ANOVA </vt:lpstr>
      <vt:lpstr>Two-way ANOVA </vt:lpstr>
      <vt:lpstr>Two-way ANOVA: Stata Output</vt:lpstr>
      <vt:lpstr>Two-way ANOVA: Stata Output</vt:lpstr>
      <vt:lpstr>Two-way ANOVA</vt:lpstr>
      <vt:lpstr>Two-way ANOVA</vt:lpstr>
    </vt:vector>
  </TitlesOfParts>
  <Company>上海财经大学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STATA</dc:title>
  <dc:creator>sufe</dc:creator>
  <cp:lastModifiedBy>Francesca Hansstein</cp:lastModifiedBy>
  <cp:revision>864</cp:revision>
  <dcterms:created xsi:type="dcterms:W3CDTF">2014-02-24T02:14:18Z</dcterms:created>
  <dcterms:modified xsi:type="dcterms:W3CDTF">2018-05-16T04:00:52Z</dcterms:modified>
</cp:coreProperties>
</file>