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84" r:id="rId1"/>
  </p:sldMasterIdLst>
  <p:notesMasterIdLst>
    <p:notesMasterId r:id="rId45"/>
  </p:notesMasterIdLst>
  <p:handoutMasterIdLst>
    <p:handoutMasterId r:id="rId46"/>
  </p:handoutMasterIdLst>
  <p:sldIdLst>
    <p:sldId id="256" r:id="rId2"/>
    <p:sldId id="291" r:id="rId3"/>
    <p:sldId id="336" r:id="rId4"/>
    <p:sldId id="293" r:id="rId5"/>
    <p:sldId id="294" r:id="rId6"/>
    <p:sldId id="295" r:id="rId7"/>
    <p:sldId id="296" r:id="rId8"/>
    <p:sldId id="297" r:id="rId9"/>
    <p:sldId id="298" r:id="rId10"/>
    <p:sldId id="299" r:id="rId11"/>
    <p:sldId id="300" r:id="rId12"/>
    <p:sldId id="301" r:id="rId13"/>
    <p:sldId id="302" r:id="rId14"/>
    <p:sldId id="303" r:id="rId15"/>
    <p:sldId id="304" r:id="rId16"/>
    <p:sldId id="306" r:id="rId17"/>
    <p:sldId id="307" r:id="rId18"/>
    <p:sldId id="308" r:id="rId19"/>
    <p:sldId id="309" r:id="rId20"/>
    <p:sldId id="310" r:id="rId21"/>
    <p:sldId id="311" r:id="rId22"/>
    <p:sldId id="312" r:id="rId23"/>
    <p:sldId id="313" r:id="rId24"/>
    <p:sldId id="314" r:id="rId25"/>
    <p:sldId id="315" r:id="rId26"/>
    <p:sldId id="316" r:id="rId27"/>
    <p:sldId id="317" r:id="rId28"/>
    <p:sldId id="338" r:id="rId29"/>
    <p:sldId id="318" r:id="rId30"/>
    <p:sldId id="319" r:id="rId31"/>
    <p:sldId id="320" r:id="rId32"/>
    <p:sldId id="322" r:id="rId33"/>
    <p:sldId id="323" r:id="rId34"/>
    <p:sldId id="324" r:id="rId35"/>
    <p:sldId id="325" r:id="rId36"/>
    <p:sldId id="326" r:id="rId37"/>
    <p:sldId id="327" r:id="rId38"/>
    <p:sldId id="328" r:id="rId39"/>
    <p:sldId id="329" r:id="rId40"/>
    <p:sldId id="331" r:id="rId41"/>
    <p:sldId id="332" r:id="rId42"/>
    <p:sldId id="333" r:id="rId43"/>
    <p:sldId id="334"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85" autoAdjust="0"/>
    <p:restoredTop sz="92800" autoAdjust="0"/>
  </p:normalViewPr>
  <p:slideViewPr>
    <p:cSldViewPr>
      <p:cViewPr varScale="1">
        <p:scale>
          <a:sx n="65" d="100"/>
          <a:sy n="65" d="100"/>
        </p:scale>
        <p:origin x="1392" y="78"/>
      </p:cViewPr>
      <p:guideLst>
        <p:guide orient="horz" pos="2160"/>
        <p:guide pos="2880"/>
      </p:guideLst>
    </p:cSldViewPr>
  </p:slideViewPr>
  <p:notesTextViewPr>
    <p:cViewPr>
      <p:scale>
        <a:sx n="100" d="100"/>
        <a:sy n="100" d="100"/>
      </p:scale>
      <p:origin x="0" y="0"/>
    </p:cViewPr>
  </p:notesTextViewPr>
  <p:notesViewPr>
    <p:cSldViewPr>
      <p:cViewPr varScale="1">
        <p:scale>
          <a:sx n="86" d="100"/>
          <a:sy n="86" d="100"/>
        </p:scale>
        <p:origin x="378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FD9DAE3-CD82-4F0F-B29D-0DB3B3D76205}" type="datetimeFigureOut">
              <a:rPr lang="en-US" smtClean="0"/>
              <a:pPr/>
              <a:t>5/24/2018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0F105B-52CB-4CA2-AFC1-B2720ED671AB}" type="slidenum">
              <a:rPr lang="en-US" smtClean="0"/>
              <a:pPr/>
              <a:t>‹#›</a:t>
            </a:fld>
            <a:endParaRPr lang="en-US"/>
          </a:p>
        </p:txBody>
      </p:sp>
    </p:spTree>
    <p:extLst>
      <p:ext uri="{BB962C8B-B14F-4D97-AF65-F5344CB8AC3E}">
        <p14:creationId xmlns:p14="http://schemas.microsoft.com/office/powerpoint/2010/main" val="214824739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2E386C-A3FF-4E85-9E4B-13B3C0857D64}" type="datetimeFigureOut">
              <a:rPr lang="en-US" smtClean="0"/>
              <a:pPr/>
              <a:t>5/24/2018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8D7C11-A28D-4869-B520-776996E0F67E}" type="slidenum">
              <a:rPr lang="en-US" smtClean="0"/>
              <a:pPr/>
              <a:t>‹#›</a:t>
            </a:fld>
            <a:endParaRPr lang="en-US"/>
          </a:p>
        </p:txBody>
      </p:sp>
    </p:spTree>
    <p:extLst>
      <p:ext uri="{BB962C8B-B14F-4D97-AF65-F5344CB8AC3E}">
        <p14:creationId xmlns:p14="http://schemas.microsoft.com/office/powerpoint/2010/main" val="411795668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Do not</a:t>
            </a:r>
            <a:r>
              <a:rPr lang="en-US" baseline="0" dirty="0" smtClean="0"/>
              <a:t> be confused with the regression: here we are still one step behind. We do not have any estimation of the beta coefficient yet, we are only observing if two variables are related and to what degree. </a:t>
            </a:r>
            <a:endParaRPr lang="en-US" dirty="0"/>
          </a:p>
        </p:txBody>
      </p:sp>
      <p:sp>
        <p:nvSpPr>
          <p:cNvPr id="4" name="Slide Number Placeholder 3"/>
          <p:cNvSpPr>
            <a:spLocks noGrp="1"/>
          </p:cNvSpPr>
          <p:nvPr>
            <p:ph type="sldNum" sz="quarter" idx="10"/>
          </p:nvPr>
        </p:nvSpPr>
        <p:spPr/>
        <p:txBody>
          <a:bodyPr/>
          <a:lstStyle/>
          <a:p>
            <a:fld id="{358D7C11-A28D-4869-B520-776996E0F67E}" type="slidenum">
              <a:rPr lang="en-US" smtClean="0"/>
              <a:pPr/>
              <a:t>8</a:t>
            </a:fld>
            <a:endParaRPr lang="en-US"/>
          </a:p>
        </p:txBody>
      </p:sp>
    </p:spTree>
    <p:extLst>
      <p:ext uri="{BB962C8B-B14F-4D97-AF65-F5344CB8AC3E}">
        <p14:creationId xmlns:p14="http://schemas.microsoft.com/office/powerpoint/2010/main" val="2060198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it-IT" dirty="0" smtClean="0"/>
              <a:t>Let’s start with</a:t>
            </a:r>
            <a:r>
              <a:rPr lang="it-IT" baseline="0" dirty="0" smtClean="0"/>
              <a:t> the basics. </a:t>
            </a:r>
            <a:endParaRPr lang="en-US" dirty="0"/>
          </a:p>
        </p:txBody>
      </p:sp>
      <p:sp>
        <p:nvSpPr>
          <p:cNvPr id="4" name="Slide Number Placeholder 3"/>
          <p:cNvSpPr>
            <a:spLocks noGrp="1"/>
          </p:cNvSpPr>
          <p:nvPr>
            <p:ph type="sldNum" sz="quarter" idx="10"/>
          </p:nvPr>
        </p:nvSpPr>
        <p:spPr/>
        <p:txBody>
          <a:bodyPr/>
          <a:lstStyle/>
          <a:p>
            <a:fld id="{358D7C11-A28D-4869-B520-776996E0F67E}" type="slidenum">
              <a:rPr lang="en-US" smtClean="0"/>
              <a:pPr/>
              <a:t>17</a:t>
            </a:fld>
            <a:endParaRPr lang="en-US"/>
          </a:p>
        </p:txBody>
      </p:sp>
    </p:spTree>
    <p:extLst>
      <p:ext uri="{BB962C8B-B14F-4D97-AF65-F5344CB8AC3E}">
        <p14:creationId xmlns:p14="http://schemas.microsoft.com/office/powerpoint/2010/main" val="3202330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8D7C11-A28D-4869-B520-776996E0F67E}" type="slidenum">
              <a:rPr lang="en-US" smtClean="0"/>
              <a:pPr/>
              <a:t>20</a:t>
            </a:fld>
            <a:endParaRPr lang="en-US"/>
          </a:p>
        </p:txBody>
      </p:sp>
    </p:spTree>
    <p:extLst>
      <p:ext uri="{BB962C8B-B14F-4D97-AF65-F5344CB8AC3E}">
        <p14:creationId xmlns:p14="http://schemas.microsoft.com/office/powerpoint/2010/main" val="23825769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a:t>
            </a:r>
            <a:r>
              <a:rPr lang="en-US" baseline="0" dirty="0" smtClean="0"/>
              <a:t> is theory: we never observed the true line, but with proper methodology we can estimate one. </a:t>
            </a:r>
            <a:endParaRPr lang="en-US" dirty="0"/>
          </a:p>
        </p:txBody>
      </p:sp>
      <p:sp>
        <p:nvSpPr>
          <p:cNvPr id="4" name="Slide Number Placeholder 3"/>
          <p:cNvSpPr>
            <a:spLocks noGrp="1"/>
          </p:cNvSpPr>
          <p:nvPr>
            <p:ph type="sldNum" sz="quarter" idx="10"/>
          </p:nvPr>
        </p:nvSpPr>
        <p:spPr/>
        <p:txBody>
          <a:bodyPr/>
          <a:lstStyle/>
          <a:p>
            <a:fld id="{358D7C11-A28D-4869-B520-776996E0F67E}" type="slidenum">
              <a:rPr lang="en-US" smtClean="0"/>
              <a:pPr/>
              <a:t>21</a:t>
            </a:fld>
            <a:endParaRPr lang="en-US"/>
          </a:p>
        </p:txBody>
      </p:sp>
    </p:spTree>
    <p:extLst>
      <p:ext uri="{BB962C8B-B14F-4D97-AF65-F5344CB8AC3E}">
        <p14:creationId xmlns:p14="http://schemas.microsoft.com/office/powerpoint/2010/main" val="7796336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it-IT" dirty="0" smtClean="0"/>
              <a:t>Tip: think about the variance</a:t>
            </a:r>
            <a:r>
              <a:rPr lang="it-IT" baseline="0" dirty="0" smtClean="0"/>
              <a:t> decomposition</a:t>
            </a:r>
            <a:endParaRPr lang="en-US" dirty="0"/>
          </a:p>
        </p:txBody>
      </p:sp>
      <p:sp>
        <p:nvSpPr>
          <p:cNvPr id="4" name="Slide Number Placeholder 3"/>
          <p:cNvSpPr>
            <a:spLocks noGrp="1"/>
          </p:cNvSpPr>
          <p:nvPr>
            <p:ph type="sldNum" sz="quarter" idx="10"/>
          </p:nvPr>
        </p:nvSpPr>
        <p:spPr/>
        <p:txBody>
          <a:bodyPr/>
          <a:lstStyle/>
          <a:p>
            <a:fld id="{358D7C11-A28D-4869-B520-776996E0F67E}" type="slidenum">
              <a:rPr lang="en-US" smtClean="0"/>
              <a:pPr/>
              <a:t>23</a:t>
            </a:fld>
            <a:endParaRPr lang="en-US"/>
          </a:p>
        </p:txBody>
      </p:sp>
    </p:spTree>
    <p:extLst>
      <p:ext uri="{BB962C8B-B14F-4D97-AF65-F5344CB8AC3E}">
        <p14:creationId xmlns:p14="http://schemas.microsoft.com/office/powerpoint/2010/main" val="36823727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8D7C11-A28D-4869-B520-776996E0F67E}" type="slidenum">
              <a:rPr lang="en-US" smtClean="0"/>
              <a:pPr/>
              <a:t>24</a:t>
            </a:fld>
            <a:endParaRPr lang="en-US"/>
          </a:p>
        </p:txBody>
      </p:sp>
    </p:spTree>
    <p:extLst>
      <p:ext uri="{BB962C8B-B14F-4D97-AF65-F5344CB8AC3E}">
        <p14:creationId xmlns:p14="http://schemas.microsoft.com/office/powerpoint/2010/main" val="3466973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the Four assumption: factors that affect</a:t>
            </a:r>
            <a:r>
              <a:rPr lang="en-US" baseline="0" dirty="0" smtClean="0"/>
              <a:t> my error are not related by factors that affect your error (if we are both part of a sample) </a:t>
            </a:r>
            <a:endParaRPr lang="en-US" dirty="0"/>
          </a:p>
        </p:txBody>
      </p:sp>
      <p:sp>
        <p:nvSpPr>
          <p:cNvPr id="4" name="Slide Number Placeholder 3"/>
          <p:cNvSpPr>
            <a:spLocks noGrp="1"/>
          </p:cNvSpPr>
          <p:nvPr>
            <p:ph type="sldNum" sz="quarter" idx="10"/>
          </p:nvPr>
        </p:nvSpPr>
        <p:spPr/>
        <p:txBody>
          <a:bodyPr/>
          <a:lstStyle/>
          <a:p>
            <a:fld id="{358D7C11-A28D-4869-B520-776996E0F67E}" type="slidenum">
              <a:rPr lang="en-US" smtClean="0"/>
              <a:pPr/>
              <a:t>34</a:t>
            </a:fld>
            <a:endParaRPr lang="en-US"/>
          </a:p>
        </p:txBody>
      </p:sp>
    </p:spTree>
    <p:extLst>
      <p:ext uri="{BB962C8B-B14F-4D97-AF65-F5344CB8AC3E}">
        <p14:creationId xmlns:p14="http://schemas.microsoft.com/office/powerpoint/2010/main" val="2850738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4896AD5E-E0CE-4DF6-9ECB-50EBB0A64959}" type="datetime1">
              <a:rPr lang="en-US" smtClean="0"/>
              <a:t>5/24/2018</a:t>
            </a:fld>
            <a:endParaRPr lang="en-US"/>
          </a:p>
        </p:txBody>
      </p:sp>
      <p:sp>
        <p:nvSpPr>
          <p:cNvPr id="17" name="Footer Placeholder 16"/>
          <p:cNvSpPr>
            <a:spLocks noGrp="1"/>
          </p:cNvSpPr>
          <p:nvPr>
            <p:ph type="ftr" sz="quarter" idx="11"/>
          </p:nvPr>
        </p:nvSpPr>
        <p:spPr/>
        <p:txBody>
          <a:bodyPr/>
          <a:lstStyle/>
          <a:p>
            <a:r>
              <a:rPr lang="en-GB" smtClean="0"/>
              <a:t>Francesca Hansstein SPEA (SHUFE) - Data Analysis &amp; Processing - Spring 2018</a:t>
            </a:r>
            <a:endParaRPr lang="en-US" dirty="0"/>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46FA8244-2424-422D-A878-015CBFB7FCA7}"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0E6D197-6637-4EDC-9D15-47563723FFEA}" type="datetime1">
              <a:rPr lang="en-US" smtClean="0"/>
              <a:t>5/24/2018</a:t>
            </a:fld>
            <a:endParaRPr lang="en-US"/>
          </a:p>
        </p:txBody>
      </p:sp>
      <p:sp>
        <p:nvSpPr>
          <p:cNvPr id="5" name="Footer Placeholder 4"/>
          <p:cNvSpPr>
            <a:spLocks noGrp="1"/>
          </p:cNvSpPr>
          <p:nvPr>
            <p:ph type="ftr" sz="quarter" idx="11"/>
          </p:nvPr>
        </p:nvSpPr>
        <p:spPr/>
        <p:txBody>
          <a:bodyPr/>
          <a:lstStyle/>
          <a:p>
            <a:r>
              <a:rPr lang="en-GB" smtClean="0"/>
              <a:t>Francesca Hansstein SPEA (SHUFE) - Data Analysis &amp; Processing - Spring 2018</a:t>
            </a:r>
            <a:endParaRPr lang="en-US"/>
          </a:p>
        </p:txBody>
      </p:sp>
      <p:sp>
        <p:nvSpPr>
          <p:cNvPr id="6" name="Slide Number Placeholder 5"/>
          <p:cNvSpPr>
            <a:spLocks noGrp="1"/>
          </p:cNvSpPr>
          <p:nvPr>
            <p:ph type="sldNum" sz="quarter" idx="12"/>
          </p:nvPr>
        </p:nvSpPr>
        <p:spPr/>
        <p:txBody>
          <a:bodyPr/>
          <a:lstStyle/>
          <a:p>
            <a:fld id="{46FA8244-2424-422D-A878-015CBFB7FCA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6B10156-B7EF-46F7-9608-D3ED420478DF}" type="datetime1">
              <a:rPr lang="en-US" smtClean="0"/>
              <a:t>5/24/2018</a:t>
            </a:fld>
            <a:endParaRPr lang="en-US"/>
          </a:p>
        </p:txBody>
      </p:sp>
      <p:sp>
        <p:nvSpPr>
          <p:cNvPr id="5" name="Footer Placeholder 4"/>
          <p:cNvSpPr>
            <a:spLocks noGrp="1"/>
          </p:cNvSpPr>
          <p:nvPr>
            <p:ph type="ftr" sz="quarter" idx="11"/>
          </p:nvPr>
        </p:nvSpPr>
        <p:spPr/>
        <p:txBody>
          <a:bodyPr/>
          <a:lstStyle/>
          <a:p>
            <a:r>
              <a:rPr lang="en-GB" smtClean="0"/>
              <a:t>Francesca Hansstein SPEA (SHUFE) - Data Analysis &amp; Processing - Spring 2018</a:t>
            </a:r>
            <a:endParaRPr lang="en-US"/>
          </a:p>
        </p:txBody>
      </p:sp>
      <p:sp>
        <p:nvSpPr>
          <p:cNvPr id="6" name="Slide Number Placeholder 5"/>
          <p:cNvSpPr>
            <a:spLocks noGrp="1"/>
          </p:cNvSpPr>
          <p:nvPr>
            <p:ph type="sldNum" sz="quarter" idx="12"/>
          </p:nvPr>
        </p:nvSpPr>
        <p:spPr/>
        <p:txBody>
          <a:bodyPr/>
          <a:lstStyle/>
          <a:p>
            <a:fld id="{46FA8244-2424-422D-A878-015CBFB7FCA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7772400" cy="11430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a:xfrm>
            <a:off x="7696200" y="6191250"/>
            <a:ext cx="952500" cy="476250"/>
          </a:xfrm>
        </p:spPr>
        <p:txBody>
          <a:bodyPr/>
          <a:lstStyle/>
          <a:p>
            <a:fld id="{2205926E-45A8-4E6F-A1B8-099E1F459F8B}" type="datetime1">
              <a:rPr lang="en-US" smtClean="0"/>
              <a:t>5/24/2018</a:t>
            </a:fld>
            <a:endParaRPr lang="en-US"/>
          </a:p>
        </p:txBody>
      </p:sp>
      <p:sp>
        <p:nvSpPr>
          <p:cNvPr id="5" name="Footer Placeholder 4"/>
          <p:cNvSpPr>
            <a:spLocks noGrp="1"/>
          </p:cNvSpPr>
          <p:nvPr>
            <p:ph type="ftr" sz="quarter" idx="11"/>
          </p:nvPr>
        </p:nvSpPr>
        <p:spPr>
          <a:xfrm>
            <a:off x="914400" y="6172200"/>
            <a:ext cx="6248400" cy="457200"/>
          </a:xfrm>
        </p:spPr>
        <p:txBody>
          <a:bodyPr/>
          <a:lstStyle/>
          <a:p>
            <a:r>
              <a:rPr lang="en-GB" smtClean="0"/>
              <a:t>Francesca Hansstein SPEA (SHUFE) - Data Analysis &amp; Processing - Spring 2018</a:t>
            </a:r>
            <a:endParaRPr lang="en-US" dirty="0"/>
          </a:p>
        </p:txBody>
      </p:sp>
      <p:sp>
        <p:nvSpPr>
          <p:cNvPr id="6" name="Slide Number Placeholder 5"/>
          <p:cNvSpPr>
            <a:spLocks noGrp="1"/>
          </p:cNvSpPr>
          <p:nvPr>
            <p:ph type="sldNum" sz="quarter" idx="12"/>
          </p:nvPr>
        </p:nvSpPr>
        <p:spPr/>
        <p:txBody>
          <a:bodyPr/>
          <a:lstStyle/>
          <a:p>
            <a:fld id="{46FA8244-2424-422D-A878-015CBFB7FCA7}" type="slidenum">
              <a:rPr lang="en-US" smtClean="0"/>
              <a:pPr/>
              <a:t>‹#›</a:t>
            </a:fld>
            <a:endParaRPr lang="en-US" dirty="0"/>
          </a:p>
        </p:txBody>
      </p:sp>
      <p:sp>
        <p:nvSpPr>
          <p:cNvPr id="8" name="Content Placeholder 7"/>
          <p:cNvSpPr>
            <a:spLocks noGrp="1"/>
          </p:cNvSpPr>
          <p:nvPr>
            <p:ph sz="quarter" idx="1"/>
          </p:nvPr>
        </p:nvSpPr>
        <p:spPr>
          <a:xfrm>
            <a:off x="381000" y="1447800"/>
            <a:ext cx="7772400" cy="4572000"/>
          </a:xfrm>
        </p:spPr>
        <p:txBody>
          <a:bodyPr vert="horz"/>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FB7DC6F-1AFA-4ABC-8E7A-51DA69214971}" type="datetime1">
              <a:rPr lang="en-US" smtClean="0"/>
              <a:t>5/24/2018</a:t>
            </a:fld>
            <a:endParaRPr lang="en-US"/>
          </a:p>
        </p:txBody>
      </p:sp>
      <p:sp>
        <p:nvSpPr>
          <p:cNvPr id="5" name="Footer Placeholder 4"/>
          <p:cNvSpPr>
            <a:spLocks noGrp="1"/>
          </p:cNvSpPr>
          <p:nvPr>
            <p:ph type="ftr" sz="quarter" idx="11"/>
          </p:nvPr>
        </p:nvSpPr>
        <p:spPr>
          <a:xfrm>
            <a:off x="800100" y="6172200"/>
            <a:ext cx="4000500" cy="457200"/>
          </a:xfrm>
        </p:spPr>
        <p:txBody>
          <a:bodyPr/>
          <a:lstStyle/>
          <a:p>
            <a:r>
              <a:rPr lang="en-GB" smtClean="0"/>
              <a:t>Francesca Hansstein SPEA (SHUFE) - Data Analysis &amp; Processing - Spring 2018</a:t>
            </a:r>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46FA8244-2424-422D-A878-015CBFB7FCA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9AB565B9-B583-439E-9188-19CB076C8270}" type="datetime1">
              <a:rPr lang="en-US" smtClean="0"/>
              <a:t>5/24/2018</a:t>
            </a:fld>
            <a:endParaRPr lang="en-US"/>
          </a:p>
        </p:txBody>
      </p:sp>
      <p:sp>
        <p:nvSpPr>
          <p:cNvPr id="6" name="Footer Placeholder 5"/>
          <p:cNvSpPr>
            <a:spLocks noGrp="1"/>
          </p:cNvSpPr>
          <p:nvPr>
            <p:ph type="ftr" sz="quarter" idx="11"/>
          </p:nvPr>
        </p:nvSpPr>
        <p:spPr/>
        <p:txBody>
          <a:bodyPr/>
          <a:lstStyle/>
          <a:p>
            <a:r>
              <a:rPr lang="en-GB" smtClean="0"/>
              <a:t>Francesca Hansstein SPEA (SHUFE) - Data Analysis &amp; Processing - Spring 2018</a:t>
            </a:r>
            <a:endParaRPr lang="en-US"/>
          </a:p>
        </p:txBody>
      </p:sp>
      <p:sp>
        <p:nvSpPr>
          <p:cNvPr id="7" name="Slide Number Placeholder 6"/>
          <p:cNvSpPr>
            <a:spLocks noGrp="1"/>
          </p:cNvSpPr>
          <p:nvPr>
            <p:ph type="sldNum" sz="quarter" idx="12"/>
          </p:nvPr>
        </p:nvSpPr>
        <p:spPr/>
        <p:txBody>
          <a:bodyPr/>
          <a:lstStyle/>
          <a:p>
            <a:fld id="{46FA8244-2424-422D-A878-015CBFB7FCA7}"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687AB689-0E40-4AC7-9A6C-5D3715D878D5}" type="datetime1">
              <a:rPr lang="en-US" smtClean="0"/>
              <a:t>5/24/2018</a:t>
            </a:fld>
            <a:endParaRPr lang="en-US"/>
          </a:p>
        </p:txBody>
      </p:sp>
      <p:sp>
        <p:nvSpPr>
          <p:cNvPr id="8" name="Footer Placeholder 7"/>
          <p:cNvSpPr>
            <a:spLocks noGrp="1"/>
          </p:cNvSpPr>
          <p:nvPr>
            <p:ph type="ftr" sz="quarter" idx="11"/>
          </p:nvPr>
        </p:nvSpPr>
        <p:spPr/>
        <p:txBody>
          <a:bodyPr/>
          <a:lstStyle/>
          <a:p>
            <a:r>
              <a:rPr lang="en-GB" smtClean="0"/>
              <a:t>Francesca Hansstein SPEA (SHUFE) - Data Analysis &amp; Processing - Spring 2018</a:t>
            </a:r>
            <a:endParaRPr lang="en-US"/>
          </a:p>
        </p:txBody>
      </p:sp>
      <p:sp>
        <p:nvSpPr>
          <p:cNvPr id="9" name="Slide Number Placeholder 8"/>
          <p:cNvSpPr>
            <a:spLocks noGrp="1"/>
          </p:cNvSpPr>
          <p:nvPr>
            <p:ph type="sldNum" sz="quarter" idx="12"/>
          </p:nvPr>
        </p:nvSpPr>
        <p:spPr/>
        <p:txBody>
          <a:bodyPr/>
          <a:lstStyle/>
          <a:p>
            <a:fld id="{46FA8244-2424-422D-A878-015CBFB7FCA7}"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B2E99D2-042E-4D46-BBA8-424F8461481B}" type="datetime1">
              <a:rPr lang="en-US" smtClean="0"/>
              <a:t>5/24/2018</a:t>
            </a:fld>
            <a:endParaRPr lang="en-US"/>
          </a:p>
        </p:txBody>
      </p:sp>
      <p:sp>
        <p:nvSpPr>
          <p:cNvPr id="4" name="Footer Placeholder 3"/>
          <p:cNvSpPr>
            <a:spLocks noGrp="1"/>
          </p:cNvSpPr>
          <p:nvPr>
            <p:ph type="ftr" sz="quarter" idx="11"/>
          </p:nvPr>
        </p:nvSpPr>
        <p:spPr/>
        <p:txBody>
          <a:bodyPr/>
          <a:lstStyle/>
          <a:p>
            <a:r>
              <a:rPr lang="en-GB" smtClean="0"/>
              <a:t>Francesca Hansstein SPEA (SHUFE) - Data Analysis &amp; Processing - Spring 2018</a:t>
            </a:r>
            <a:endParaRPr lang="en-US"/>
          </a:p>
        </p:txBody>
      </p:sp>
      <p:sp>
        <p:nvSpPr>
          <p:cNvPr id="5" name="Slide Number Placeholder 4"/>
          <p:cNvSpPr>
            <a:spLocks noGrp="1"/>
          </p:cNvSpPr>
          <p:nvPr>
            <p:ph type="sldNum" sz="quarter" idx="12"/>
          </p:nvPr>
        </p:nvSpPr>
        <p:spPr/>
        <p:txBody>
          <a:bodyPr/>
          <a:lstStyle/>
          <a:p>
            <a:fld id="{46FA8244-2424-422D-A878-015CBFB7FCA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15677C-FB11-44B9-9DD0-BD1612FBE184}" type="datetime1">
              <a:rPr lang="en-US" smtClean="0"/>
              <a:t>5/24/2018</a:t>
            </a:fld>
            <a:endParaRPr lang="en-US"/>
          </a:p>
        </p:txBody>
      </p:sp>
      <p:sp>
        <p:nvSpPr>
          <p:cNvPr id="3" name="Footer Placeholder 2"/>
          <p:cNvSpPr>
            <a:spLocks noGrp="1"/>
          </p:cNvSpPr>
          <p:nvPr>
            <p:ph type="ftr" sz="quarter" idx="11"/>
          </p:nvPr>
        </p:nvSpPr>
        <p:spPr/>
        <p:txBody>
          <a:bodyPr/>
          <a:lstStyle/>
          <a:p>
            <a:r>
              <a:rPr lang="en-GB" smtClean="0"/>
              <a:t>Francesca Hansstein SPEA (SHUFE) - Data Analysis &amp; Processing - Spring 2018</a:t>
            </a:r>
            <a:endParaRPr lang="en-US"/>
          </a:p>
        </p:txBody>
      </p:sp>
      <p:sp>
        <p:nvSpPr>
          <p:cNvPr id="4" name="Slide Number Placeholder 3"/>
          <p:cNvSpPr>
            <a:spLocks noGrp="1"/>
          </p:cNvSpPr>
          <p:nvPr>
            <p:ph type="sldNum" sz="quarter" idx="12"/>
          </p:nvPr>
        </p:nvSpPr>
        <p:spPr/>
        <p:txBody>
          <a:bodyPr/>
          <a:lstStyle/>
          <a:p>
            <a:fld id="{46FA8244-2424-422D-A878-015CBFB7FCA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084364C-5CD3-4BDD-B484-88E12AB52CE6}" type="datetime1">
              <a:rPr lang="en-US" smtClean="0"/>
              <a:t>5/24/2018</a:t>
            </a:fld>
            <a:endParaRPr lang="en-US"/>
          </a:p>
        </p:txBody>
      </p:sp>
      <p:sp>
        <p:nvSpPr>
          <p:cNvPr id="6" name="Footer Placeholder 5"/>
          <p:cNvSpPr>
            <a:spLocks noGrp="1"/>
          </p:cNvSpPr>
          <p:nvPr>
            <p:ph type="ftr" sz="quarter" idx="11"/>
          </p:nvPr>
        </p:nvSpPr>
        <p:spPr/>
        <p:txBody>
          <a:bodyPr/>
          <a:lstStyle/>
          <a:p>
            <a:r>
              <a:rPr lang="en-GB" smtClean="0"/>
              <a:t>Francesca Hansstein SPEA (SHUFE) - Data Analysis &amp; Processing - Spring 2018</a:t>
            </a:r>
            <a:endParaRPr lang="en-US"/>
          </a:p>
        </p:txBody>
      </p:sp>
      <p:sp>
        <p:nvSpPr>
          <p:cNvPr id="7" name="Slide Number Placeholder 6"/>
          <p:cNvSpPr>
            <a:spLocks noGrp="1"/>
          </p:cNvSpPr>
          <p:nvPr>
            <p:ph type="sldNum" sz="quarter" idx="12"/>
          </p:nvPr>
        </p:nvSpPr>
        <p:spPr/>
        <p:txBody>
          <a:bodyPr/>
          <a:lstStyle/>
          <a:p>
            <a:fld id="{46FA8244-2424-422D-A878-015CBFB7FCA7}"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8872F2F-2593-4DAD-B1AF-B5539AA10708}" type="datetime1">
              <a:rPr lang="en-US" smtClean="0"/>
              <a:t>5/24/2018</a:t>
            </a:fld>
            <a:endParaRPr lang="en-US"/>
          </a:p>
        </p:txBody>
      </p:sp>
      <p:sp>
        <p:nvSpPr>
          <p:cNvPr id="6" name="Footer Placeholder 5"/>
          <p:cNvSpPr>
            <a:spLocks noGrp="1"/>
          </p:cNvSpPr>
          <p:nvPr>
            <p:ph type="ftr" sz="quarter" idx="11"/>
          </p:nvPr>
        </p:nvSpPr>
        <p:spPr>
          <a:xfrm>
            <a:off x="914400" y="6172200"/>
            <a:ext cx="3886200" cy="457200"/>
          </a:xfrm>
        </p:spPr>
        <p:txBody>
          <a:bodyPr/>
          <a:lstStyle/>
          <a:p>
            <a:r>
              <a:rPr lang="en-GB" smtClean="0"/>
              <a:t>Francesca Hansstein SPEA (SHUFE) - Data Analysis &amp; Processing - Spring 2018</a:t>
            </a:r>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46FA8244-2424-422D-A878-015CBFB7FCA7}"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0C089C14-F979-4A4E-BCD1-FE7241C561B2}" type="datetime1">
              <a:rPr lang="en-US" smtClean="0"/>
              <a:t>5/24/2018</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GB" smtClean="0"/>
              <a:t>Francesca Hansstein SPEA (SHUFE) - Data Analysis &amp; Processing - Spring 2018</a:t>
            </a:r>
            <a:endParaRPr lang="en-US" dirty="0"/>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46FA8244-2424-422D-A878-015CBFB7FCA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85" r:id="rId1"/>
    <p:sldLayoutId id="2147483986" r:id="rId2"/>
    <p:sldLayoutId id="2147483987" r:id="rId3"/>
    <p:sldLayoutId id="2147483988" r:id="rId4"/>
    <p:sldLayoutId id="2147483989" r:id="rId5"/>
    <p:sldLayoutId id="2147483990" r:id="rId6"/>
    <p:sldLayoutId id="2147483991" r:id="rId7"/>
    <p:sldLayoutId id="2147483992" r:id="rId8"/>
    <p:sldLayoutId id="2147483993" r:id="rId9"/>
    <p:sldLayoutId id="2147483994" r:id="rId10"/>
    <p:sldLayoutId id="2147483995" r:id="rId11"/>
  </p:sldLayoutIdLst>
  <p:hf hd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71800" y="4572000"/>
            <a:ext cx="6172200" cy="1371600"/>
          </a:xfrm>
        </p:spPr>
        <p:txBody>
          <a:bodyPr>
            <a:normAutofit fontScale="77500" lnSpcReduction="20000"/>
          </a:bodyPr>
          <a:lstStyle/>
          <a:p>
            <a:r>
              <a:rPr lang="en-US" dirty="0" smtClean="0">
                <a:solidFill>
                  <a:srgbClr val="FF0000"/>
                </a:solidFill>
              </a:rPr>
              <a:t>Francesca Valeria Hansstein</a:t>
            </a:r>
          </a:p>
          <a:p>
            <a:r>
              <a:rPr lang="en-US" dirty="0" smtClean="0">
                <a:solidFill>
                  <a:srgbClr val="FF0000"/>
                </a:solidFill>
              </a:rPr>
              <a:t>Research Assistant Professor</a:t>
            </a:r>
          </a:p>
          <a:p>
            <a:r>
              <a:rPr lang="en-US" dirty="0" smtClean="0">
                <a:solidFill>
                  <a:srgbClr val="FF0000"/>
                </a:solidFill>
              </a:rPr>
              <a:t>School of Public Economics &amp; Administration </a:t>
            </a:r>
          </a:p>
          <a:p>
            <a:r>
              <a:rPr lang="en-US" dirty="0" smtClean="0">
                <a:solidFill>
                  <a:srgbClr val="FF0000"/>
                </a:solidFill>
              </a:rPr>
              <a:t>f.v.hansstein@mail.shufe.edu.cn</a:t>
            </a:r>
            <a:endParaRPr lang="en-US" dirty="0">
              <a:solidFill>
                <a:srgbClr val="FF0000"/>
              </a:solidFill>
            </a:endParaRPr>
          </a:p>
        </p:txBody>
      </p:sp>
      <p:sp>
        <p:nvSpPr>
          <p:cNvPr id="2" name="Title 1"/>
          <p:cNvSpPr>
            <a:spLocks noGrp="1"/>
          </p:cNvSpPr>
          <p:nvPr>
            <p:ph type="ctrTitle"/>
          </p:nvPr>
        </p:nvSpPr>
        <p:spPr>
          <a:xfrm>
            <a:off x="228600" y="1524000"/>
            <a:ext cx="8686800" cy="1284762"/>
          </a:xfrm>
        </p:spPr>
        <p:txBody>
          <a:bodyPr>
            <a:noAutofit/>
          </a:bodyPr>
          <a:lstStyle/>
          <a:p>
            <a:r>
              <a:rPr lang="en-US" sz="4400" dirty="0" smtClean="0"/>
              <a:t>DATA ANALYSIS AND PROCESSING</a:t>
            </a:r>
            <a:endParaRPr lang="en-US" sz="4400" dirty="0"/>
          </a:p>
        </p:txBody>
      </p:sp>
      <p:pic>
        <p:nvPicPr>
          <p:cNvPr id="6" name="Picture 5" descr="th.jpg"/>
          <p:cNvPicPr>
            <a:picLocks noChangeAspect="1"/>
          </p:cNvPicPr>
          <p:nvPr/>
        </p:nvPicPr>
        <p:blipFill>
          <a:blip r:embed="rId2" cstate="print"/>
          <a:stretch>
            <a:fillRect/>
          </a:stretch>
        </p:blipFill>
        <p:spPr>
          <a:xfrm>
            <a:off x="1447800" y="4572000"/>
            <a:ext cx="1295400" cy="1295400"/>
          </a:xfrm>
          <a:prstGeom prst="ellipse">
            <a:avLst/>
          </a:prstGeom>
          <a:ln>
            <a:noFill/>
          </a:ln>
          <a:effectLst>
            <a:softEdge rad="112500"/>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FF0000"/>
                </a:solidFill>
              </a:rPr>
              <a:t>Correlation in Stata</a:t>
            </a:r>
            <a:endParaRPr lang="en-GB" dirty="0">
              <a:solidFill>
                <a:srgbClr val="FF0000"/>
              </a:solidFill>
            </a:endParaRPr>
          </a:p>
        </p:txBody>
      </p:sp>
      <p:sp>
        <p:nvSpPr>
          <p:cNvPr id="3" name="Footer Placeholder 2"/>
          <p:cNvSpPr>
            <a:spLocks noGrp="1"/>
          </p:cNvSpPr>
          <p:nvPr>
            <p:ph type="ftr" sz="quarter" idx="11"/>
          </p:nvPr>
        </p:nvSpPr>
        <p:spPr/>
        <p:txBody>
          <a:bodyPr/>
          <a:lstStyle/>
          <a:p>
            <a:r>
              <a:rPr lang="en-GB" smtClean="0"/>
              <a:t>Francesca Hansstein SPEA (SHUFE) - Data Analysis &amp; Processing - Spring 2018</a:t>
            </a:r>
            <a:endParaRPr lang="en-US" dirty="0"/>
          </a:p>
        </p:txBody>
      </p:sp>
      <p:sp>
        <p:nvSpPr>
          <p:cNvPr id="4" name="Slide Number Placeholder 3"/>
          <p:cNvSpPr>
            <a:spLocks noGrp="1"/>
          </p:cNvSpPr>
          <p:nvPr>
            <p:ph type="sldNum" sz="quarter" idx="12"/>
          </p:nvPr>
        </p:nvSpPr>
        <p:spPr/>
        <p:txBody>
          <a:bodyPr/>
          <a:lstStyle/>
          <a:p>
            <a:fld id="{46FA8244-2424-422D-A878-015CBFB7FCA7}" type="slidenum">
              <a:rPr lang="en-US" smtClean="0"/>
              <a:pPr/>
              <a:t>10</a:t>
            </a:fld>
            <a:endParaRPr lang="en-US" dirty="0"/>
          </a:p>
        </p:txBody>
      </p:sp>
      <p:sp>
        <p:nvSpPr>
          <p:cNvPr id="7" name="TextBox 6"/>
          <p:cNvSpPr txBox="1"/>
          <p:nvPr/>
        </p:nvSpPr>
        <p:spPr>
          <a:xfrm>
            <a:off x="768784" y="4391737"/>
            <a:ext cx="7458014" cy="1477328"/>
          </a:xfrm>
          <a:prstGeom prst="rect">
            <a:avLst/>
          </a:prstGeom>
          <a:noFill/>
        </p:spPr>
        <p:txBody>
          <a:bodyPr wrap="square" rtlCol="0">
            <a:spAutoFit/>
          </a:bodyPr>
          <a:lstStyle/>
          <a:p>
            <a:r>
              <a:rPr lang="en-GB" dirty="0" smtClean="0"/>
              <a:t>a8, trust level towards food chain stakeholders</a:t>
            </a:r>
          </a:p>
          <a:p>
            <a:r>
              <a:rPr lang="en-GB" dirty="0" smtClean="0"/>
              <a:t>b8, trust level towards  mass media</a:t>
            </a:r>
          </a:p>
          <a:p>
            <a:r>
              <a:rPr lang="en-GB" dirty="0" smtClean="0"/>
              <a:t>c8, trust level towards doctors</a:t>
            </a:r>
          </a:p>
          <a:p>
            <a:r>
              <a:rPr lang="en-GB" dirty="0" smtClean="0"/>
              <a:t>d8, trust level towards labels</a:t>
            </a:r>
            <a:endParaRPr lang="en-GB" dirty="0"/>
          </a:p>
          <a:p>
            <a:r>
              <a:rPr lang="en-GB" dirty="0" smtClean="0"/>
              <a:t>e8, trust level towards supermarket</a:t>
            </a:r>
          </a:p>
        </p:txBody>
      </p:sp>
      <p:pic>
        <p:nvPicPr>
          <p:cNvPr id="9" name="Content Placeholder 8"/>
          <p:cNvPicPr>
            <a:picLocks noGrp="1" noChangeAspect="1"/>
          </p:cNvPicPr>
          <p:nvPr>
            <p:ph sz="quarter" idx="1"/>
          </p:nvPr>
        </p:nvPicPr>
        <p:blipFill rotWithShape="1">
          <a:blip r:embed="rId2"/>
          <a:srcRect r="29936"/>
          <a:stretch/>
        </p:blipFill>
        <p:spPr>
          <a:xfrm>
            <a:off x="758952" y="1674735"/>
            <a:ext cx="6374351" cy="2844416"/>
          </a:xfrm>
          <a:prstGeom prst="rect">
            <a:avLst/>
          </a:prstGeom>
        </p:spPr>
      </p:pic>
      <p:cxnSp>
        <p:nvCxnSpPr>
          <p:cNvPr id="11" name="Straight Connector 10"/>
          <p:cNvCxnSpPr/>
          <p:nvPr/>
        </p:nvCxnSpPr>
        <p:spPr>
          <a:xfrm>
            <a:off x="5334000" y="4038600"/>
            <a:ext cx="685800" cy="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12" name="Straight Connector 11"/>
          <p:cNvCxnSpPr/>
          <p:nvPr/>
        </p:nvCxnSpPr>
        <p:spPr>
          <a:xfrm>
            <a:off x="4343400" y="4038600"/>
            <a:ext cx="685800" cy="0"/>
          </a:xfrm>
          <a:prstGeom prst="line">
            <a:avLst/>
          </a:prstGeom>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95138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FF0000"/>
                </a:solidFill>
              </a:rPr>
              <a:t>Covariance in Stata</a:t>
            </a:r>
            <a:endParaRPr lang="en-GB" dirty="0">
              <a:solidFill>
                <a:srgbClr val="FF0000"/>
              </a:solidFill>
            </a:endParaRPr>
          </a:p>
        </p:txBody>
      </p:sp>
      <p:sp>
        <p:nvSpPr>
          <p:cNvPr id="3" name="Footer Placeholder 2"/>
          <p:cNvSpPr>
            <a:spLocks noGrp="1"/>
          </p:cNvSpPr>
          <p:nvPr>
            <p:ph type="ftr" sz="quarter" idx="11"/>
          </p:nvPr>
        </p:nvSpPr>
        <p:spPr/>
        <p:txBody>
          <a:bodyPr/>
          <a:lstStyle/>
          <a:p>
            <a:r>
              <a:rPr lang="en-GB" smtClean="0"/>
              <a:t>Francesca Hansstein SPEA (SHUFE) - Data Analysis &amp; Processing - Spring 2018</a:t>
            </a:r>
            <a:endParaRPr lang="en-US" dirty="0"/>
          </a:p>
        </p:txBody>
      </p:sp>
      <p:sp>
        <p:nvSpPr>
          <p:cNvPr id="4" name="Slide Number Placeholder 3"/>
          <p:cNvSpPr>
            <a:spLocks noGrp="1"/>
          </p:cNvSpPr>
          <p:nvPr>
            <p:ph type="sldNum" sz="quarter" idx="12"/>
          </p:nvPr>
        </p:nvSpPr>
        <p:spPr/>
        <p:txBody>
          <a:bodyPr/>
          <a:lstStyle/>
          <a:p>
            <a:fld id="{46FA8244-2424-422D-A878-015CBFB7FCA7}" type="slidenum">
              <a:rPr lang="en-US" smtClean="0"/>
              <a:pPr/>
              <a:t>11</a:t>
            </a:fld>
            <a:endParaRPr lang="en-US" dirty="0"/>
          </a:p>
        </p:txBody>
      </p:sp>
      <p:pic>
        <p:nvPicPr>
          <p:cNvPr id="6" name="Content Placeholder 5"/>
          <p:cNvPicPr>
            <a:picLocks noGrp="1" noChangeAspect="1"/>
          </p:cNvPicPr>
          <p:nvPr>
            <p:ph sz="quarter" idx="1"/>
          </p:nvPr>
        </p:nvPicPr>
        <p:blipFill rotWithShape="1">
          <a:blip r:embed="rId2"/>
          <a:srcRect r="24802"/>
          <a:stretch/>
        </p:blipFill>
        <p:spPr>
          <a:xfrm>
            <a:off x="894145" y="1371600"/>
            <a:ext cx="6746109" cy="4659358"/>
          </a:xfrm>
          <a:prstGeom prst="rect">
            <a:avLst/>
          </a:prstGeom>
        </p:spPr>
      </p:pic>
      <p:cxnSp>
        <p:nvCxnSpPr>
          <p:cNvPr id="7" name="Straight Connector 6"/>
          <p:cNvCxnSpPr/>
          <p:nvPr/>
        </p:nvCxnSpPr>
        <p:spPr>
          <a:xfrm>
            <a:off x="5410200" y="5562600"/>
            <a:ext cx="685800" cy="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8" name="Straight Connector 7"/>
          <p:cNvCxnSpPr/>
          <p:nvPr/>
        </p:nvCxnSpPr>
        <p:spPr>
          <a:xfrm>
            <a:off x="2590800" y="4800600"/>
            <a:ext cx="685800" cy="0"/>
          </a:xfrm>
          <a:prstGeom prst="line">
            <a:avLst/>
          </a:prstGeom>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53874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610600" cy="1143000"/>
          </a:xfrm>
        </p:spPr>
        <p:txBody>
          <a:bodyPr>
            <a:normAutofit fontScale="90000"/>
          </a:bodyPr>
          <a:lstStyle/>
          <a:p>
            <a:r>
              <a:rPr lang="it-IT" dirty="0">
                <a:solidFill>
                  <a:srgbClr val="FF0000"/>
                </a:solidFill>
              </a:rPr>
              <a:t>Statistical </a:t>
            </a:r>
            <a:r>
              <a:rPr lang="it-IT" dirty="0" smtClean="0">
                <a:solidFill>
                  <a:srgbClr val="FF0000"/>
                </a:solidFill>
              </a:rPr>
              <a:t>Significance versus  Substantive Significance</a:t>
            </a:r>
            <a:endParaRPr lang="en-US" dirty="0">
              <a:solidFill>
                <a:srgbClr val="FF0000"/>
              </a:solidFill>
            </a:endParaRPr>
          </a:p>
        </p:txBody>
      </p:sp>
      <p:sp>
        <p:nvSpPr>
          <p:cNvPr id="3" name="Content Placeholder 2"/>
          <p:cNvSpPr>
            <a:spLocks noGrp="1"/>
          </p:cNvSpPr>
          <p:nvPr>
            <p:ph sz="quarter" idx="1"/>
          </p:nvPr>
        </p:nvSpPr>
        <p:spPr>
          <a:xfrm>
            <a:off x="381000" y="1600200"/>
            <a:ext cx="7467600" cy="4873752"/>
          </a:xfrm>
        </p:spPr>
        <p:txBody>
          <a:bodyPr>
            <a:normAutofit/>
          </a:bodyPr>
          <a:lstStyle/>
          <a:p>
            <a:r>
              <a:rPr lang="it-IT" dirty="0" smtClean="0"/>
              <a:t>It is easy to confuse </a:t>
            </a:r>
            <a:r>
              <a:rPr lang="it-IT" b="1" dirty="0" smtClean="0"/>
              <a:t>statistical</a:t>
            </a:r>
            <a:r>
              <a:rPr lang="it-IT" dirty="0" smtClean="0"/>
              <a:t> and </a:t>
            </a:r>
            <a:r>
              <a:rPr lang="it-IT" b="1" dirty="0" smtClean="0"/>
              <a:t>substantive </a:t>
            </a:r>
            <a:r>
              <a:rPr lang="it-IT" dirty="0" smtClean="0"/>
              <a:t>significance. </a:t>
            </a:r>
          </a:p>
          <a:p>
            <a:r>
              <a:rPr lang="it-IT" dirty="0" smtClean="0"/>
              <a:t>With a large sample size, we can find statistical significance </a:t>
            </a:r>
            <a:r>
              <a:rPr lang="it-IT" dirty="0" err="1" smtClean="0"/>
              <a:t>even</a:t>
            </a:r>
            <a:r>
              <a:rPr lang="it-IT" dirty="0" smtClean="0"/>
              <a:t> when the </a:t>
            </a:r>
            <a:r>
              <a:rPr lang="it-IT" dirty="0" err="1" smtClean="0"/>
              <a:t>Pearson’s</a:t>
            </a:r>
            <a:r>
              <a:rPr lang="it-IT" dirty="0" smtClean="0"/>
              <a:t> </a:t>
            </a:r>
            <a:r>
              <a:rPr lang="it-IT" dirty="0" err="1" smtClean="0"/>
              <a:t>coefficient</a:t>
            </a:r>
            <a:r>
              <a:rPr lang="it-IT" dirty="0" smtClean="0"/>
              <a:t> </a:t>
            </a:r>
            <a:r>
              <a:rPr lang="it-IT" dirty="0" err="1" smtClean="0"/>
              <a:t>is</a:t>
            </a:r>
            <a:r>
              <a:rPr lang="it-IT" dirty="0" smtClean="0"/>
              <a:t> </a:t>
            </a:r>
            <a:r>
              <a:rPr lang="it-IT" dirty="0" err="1" smtClean="0"/>
              <a:t>very</a:t>
            </a:r>
            <a:r>
              <a:rPr lang="it-IT" dirty="0" smtClean="0"/>
              <a:t> small.</a:t>
            </a:r>
          </a:p>
          <a:p>
            <a:r>
              <a:rPr lang="it-IT" dirty="0" smtClean="0"/>
              <a:t>This does not mean that two variables are weakly correlated in the population, rather that their correlation in the population is </a:t>
            </a:r>
            <a:r>
              <a:rPr lang="it-IT" dirty="0" err="1" smtClean="0"/>
              <a:t>not</a:t>
            </a:r>
            <a:r>
              <a:rPr lang="it-IT" dirty="0" smtClean="0"/>
              <a:t> important. </a:t>
            </a:r>
          </a:p>
          <a:p>
            <a:pPr marL="800100" indent="-269875"/>
            <a:r>
              <a:rPr lang="it-IT" b="1" dirty="0" smtClean="0"/>
              <a:t>Statistical significance </a:t>
            </a:r>
            <a:r>
              <a:rPr lang="it-IT" dirty="0" smtClean="0"/>
              <a:t>is based on the probability that you can get the same results in the population</a:t>
            </a:r>
          </a:p>
          <a:p>
            <a:pPr marL="800100" indent="-269875"/>
            <a:r>
              <a:rPr lang="it-IT" b="1" dirty="0" smtClean="0"/>
              <a:t>Substantive signficance </a:t>
            </a:r>
            <a:r>
              <a:rPr lang="it-IT" dirty="0" smtClean="0"/>
              <a:t>is based on the size of   the correlation</a:t>
            </a:r>
            <a:endParaRPr lang="en-US" dirty="0"/>
          </a:p>
        </p:txBody>
      </p:sp>
      <p:sp>
        <p:nvSpPr>
          <p:cNvPr id="4" name="Slide Number Placeholder 3"/>
          <p:cNvSpPr>
            <a:spLocks noGrp="1"/>
          </p:cNvSpPr>
          <p:nvPr>
            <p:ph type="sldNum" sz="quarter" idx="4294967295"/>
          </p:nvPr>
        </p:nvSpPr>
        <p:spPr>
          <a:xfrm>
            <a:off x="8153400" y="5715000"/>
            <a:ext cx="609600" cy="521208"/>
          </a:xfrm>
          <a:prstGeom prst="rect">
            <a:avLst/>
          </a:prstGeom>
        </p:spPr>
        <p:txBody>
          <a:bodyPr/>
          <a:lstStyle/>
          <a:p>
            <a:fld id="{46FA8244-2424-422D-A878-015CBFB7FCA7}" type="slidenum">
              <a:rPr lang="en-US" smtClean="0"/>
              <a:pPr/>
              <a:t>12</a:t>
            </a:fld>
            <a:endParaRPr lang="en-US" dirty="0"/>
          </a:p>
        </p:txBody>
      </p:sp>
      <p:sp>
        <p:nvSpPr>
          <p:cNvPr id="5" name="Footer Placeholder 4"/>
          <p:cNvSpPr>
            <a:spLocks noGrp="1"/>
          </p:cNvSpPr>
          <p:nvPr>
            <p:ph type="ftr" sz="quarter" idx="4294967295"/>
          </p:nvPr>
        </p:nvSpPr>
        <p:spPr>
          <a:xfrm>
            <a:off x="609600" y="6492240"/>
            <a:ext cx="7543800" cy="365760"/>
          </a:xfrm>
          <a:prstGeom prst="rect">
            <a:avLst/>
          </a:prstGeom>
        </p:spPr>
        <p:txBody>
          <a:bodyPr/>
          <a:lstStyle/>
          <a:p>
            <a:r>
              <a:rPr lang="en-GB" smtClean="0"/>
              <a:t>Francesca Hansstein SPEA (SHUFE) - Data Analysis &amp; Processing - Spring 2018</a:t>
            </a:r>
            <a:endParaRPr lang="en-US" dirty="0"/>
          </a:p>
        </p:txBody>
      </p:sp>
    </p:spTree>
    <p:extLst>
      <p:ext uri="{BB962C8B-B14F-4D97-AF65-F5344CB8AC3E}">
        <p14:creationId xmlns:p14="http://schemas.microsoft.com/office/powerpoint/2010/main" val="77540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solidFill>
                  <a:srgbClr val="FF0000"/>
                </a:solidFill>
              </a:rPr>
              <a:t>Scattergram</a:t>
            </a:r>
            <a:endParaRPr lang="en-US" dirty="0">
              <a:solidFill>
                <a:srgbClr val="FF0000"/>
              </a:solidFill>
            </a:endParaRPr>
          </a:p>
        </p:txBody>
      </p:sp>
      <p:sp>
        <p:nvSpPr>
          <p:cNvPr id="3" name="Content Placeholder 2"/>
          <p:cNvSpPr>
            <a:spLocks noGrp="1"/>
          </p:cNvSpPr>
          <p:nvPr>
            <p:ph sz="quarter" idx="1"/>
          </p:nvPr>
        </p:nvSpPr>
        <p:spPr>
          <a:xfrm>
            <a:off x="381000" y="1447800"/>
            <a:ext cx="8153400" cy="4572000"/>
          </a:xfrm>
        </p:spPr>
        <p:txBody>
          <a:bodyPr>
            <a:normAutofit/>
          </a:bodyPr>
          <a:lstStyle/>
          <a:p>
            <a:r>
              <a:rPr lang="it-IT" dirty="0" smtClean="0"/>
              <a:t>A scattegram is a graphical representation of two continuous or interval variables where each dot corresponds to a pair of values </a:t>
            </a:r>
            <a:r>
              <a:rPr lang="it-IT" i="1" dirty="0" smtClean="0"/>
              <a:t>(x</a:t>
            </a:r>
            <a:r>
              <a:rPr lang="it-IT" i="1" baseline="-25000" dirty="0" smtClean="0"/>
              <a:t>i</a:t>
            </a:r>
            <a:r>
              <a:rPr lang="it-IT" i="1" dirty="0" smtClean="0"/>
              <a:t>, y</a:t>
            </a:r>
            <a:r>
              <a:rPr lang="it-IT" i="1" baseline="-25000" dirty="0" smtClean="0"/>
              <a:t>i</a:t>
            </a:r>
            <a:r>
              <a:rPr lang="it-IT" i="1" dirty="0" smtClean="0"/>
              <a:t>)</a:t>
            </a:r>
          </a:p>
          <a:p>
            <a:r>
              <a:rPr lang="it-IT" dirty="0" smtClean="0"/>
              <a:t>For example, what is the relationship between the death rate (</a:t>
            </a:r>
            <a:r>
              <a:rPr lang="en-GB" dirty="0"/>
              <a:t>number of deaths per one thousand people per </a:t>
            </a:r>
            <a:r>
              <a:rPr lang="en-GB" dirty="0" smtClean="0"/>
              <a:t>year)</a:t>
            </a:r>
            <a:r>
              <a:rPr lang="it-IT" dirty="0"/>
              <a:t> </a:t>
            </a:r>
            <a:r>
              <a:rPr lang="it-IT" dirty="0" smtClean="0"/>
              <a:t>and the median age the US States?  </a:t>
            </a:r>
          </a:p>
          <a:p>
            <a:r>
              <a:rPr lang="it-IT" dirty="0" smtClean="0"/>
              <a:t>The relationship is positive –&gt; the intuituion is that the population of some States is older than others </a:t>
            </a:r>
            <a:endParaRPr lang="en-US" dirty="0"/>
          </a:p>
        </p:txBody>
      </p:sp>
      <p:sp>
        <p:nvSpPr>
          <p:cNvPr id="4" name="Slide Number Placeholder 3"/>
          <p:cNvSpPr>
            <a:spLocks noGrp="1"/>
          </p:cNvSpPr>
          <p:nvPr>
            <p:ph type="sldNum" sz="quarter" idx="4294967295"/>
          </p:nvPr>
        </p:nvSpPr>
        <p:spPr>
          <a:xfrm>
            <a:off x="8153400" y="5715000"/>
            <a:ext cx="609600" cy="521208"/>
          </a:xfrm>
          <a:prstGeom prst="rect">
            <a:avLst/>
          </a:prstGeom>
        </p:spPr>
        <p:txBody>
          <a:bodyPr/>
          <a:lstStyle/>
          <a:p>
            <a:fld id="{46FA8244-2424-422D-A878-015CBFB7FCA7}" type="slidenum">
              <a:rPr lang="en-US" smtClean="0"/>
              <a:pPr/>
              <a:t>13</a:t>
            </a:fld>
            <a:endParaRPr lang="en-US" dirty="0"/>
          </a:p>
        </p:txBody>
      </p:sp>
      <p:sp>
        <p:nvSpPr>
          <p:cNvPr id="5" name="Footer Placeholder 4"/>
          <p:cNvSpPr>
            <a:spLocks noGrp="1"/>
          </p:cNvSpPr>
          <p:nvPr>
            <p:ph type="ftr" sz="quarter" idx="4294967295"/>
          </p:nvPr>
        </p:nvSpPr>
        <p:spPr>
          <a:xfrm>
            <a:off x="609600" y="6492240"/>
            <a:ext cx="7543800" cy="365760"/>
          </a:xfrm>
          <a:prstGeom prst="rect">
            <a:avLst/>
          </a:prstGeom>
        </p:spPr>
        <p:txBody>
          <a:bodyPr/>
          <a:lstStyle/>
          <a:p>
            <a:r>
              <a:rPr lang="en-GB" smtClean="0"/>
              <a:t>Francesca Hansstein SPEA (SHUFE) - Data Analysis &amp; Processing - Spring 2018</a:t>
            </a:r>
            <a:endParaRPr lang="en-US" dirty="0"/>
          </a:p>
        </p:txBody>
      </p:sp>
    </p:spTree>
    <p:extLst>
      <p:ext uri="{BB962C8B-B14F-4D97-AF65-F5344CB8AC3E}">
        <p14:creationId xmlns:p14="http://schemas.microsoft.com/office/powerpoint/2010/main" val="891943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t-IT" dirty="0">
                <a:solidFill>
                  <a:srgbClr val="FF0000"/>
                </a:solidFill>
              </a:rPr>
              <a:t>S</a:t>
            </a:r>
            <a:r>
              <a:rPr lang="it-IT" dirty="0" smtClean="0">
                <a:solidFill>
                  <a:srgbClr val="FF0000"/>
                </a:solidFill>
              </a:rPr>
              <a:t>cattergram</a:t>
            </a:r>
            <a:endParaRPr lang="en-US" dirty="0">
              <a:solidFill>
                <a:srgbClr val="FF0000"/>
              </a:solidFill>
            </a:endParaRPr>
          </a:p>
        </p:txBody>
      </p:sp>
      <p:sp>
        <p:nvSpPr>
          <p:cNvPr id="4" name="Slide Number Placeholder 3"/>
          <p:cNvSpPr>
            <a:spLocks noGrp="1"/>
          </p:cNvSpPr>
          <p:nvPr>
            <p:ph type="sldNum" sz="quarter" idx="4294967295"/>
          </p:nvPr>
        </p:nvSpPr>
        <p:spPr>
          <a:xfrm>
            <a:off x="8153400" y="5715000"/>
            <a:ext cx="609600" cy="521208"/>
          </a:xfrm>
          <a:prstGeom prst="rect">
            <a:avLst/>
          </a:prstGeom>
        </p:spPr>
        <p:txBody>
          <a:bodyPr/>
          <a:lstStyle/>
          <a:p>
            <a:fld id="{46FA8244-2424-422D-A878-015CBFB7FCA7}" type="slidenum">
              <a:rPr lang="en-US" smtClean="0"/>
              <a:pPr/>
              <a:t>14</a:t>
            </a:fld>
            <a:endParaRPr lang="en-US" dirty="0"/>
          </a:p>
        </p:txBody>
      </p:sp>
      <p:sp>
        <p:nvSpPr>
          <p:cNvPr id="5" name="Footer Placeholder 4"/>
          <p:cNvSpPr>
            <a:spLocks noGrp="1"/>
          </p:cNvSpPr>
          <p:nvPr>
            <p:ph type="ftr" sz="quarter" idx="4294967295"/>
          </p:nvPr>
        </p:nvSpPr>
        <p:spPr>
          <a:xfrm>
            <a:off x="1187245" y="6238666"/>
            <a:ext cx="7543800" cy="365760"/>
          </a:xfrm>
          <a:prstGeom prst="rect">
            <a:avLst/>
          </a:prstGeom>
        </p:spPr>
        <p:txBody>
          <a:bodyPr/>
          <a:lstStyle/>
          <a:p>
            <a:r>
              <a:rPr lang="en-GB" dirty="0" smtClean="0"/>
              <a:t>Francesca Hansstein SPEA (SHUFE) - Data Analysis &amp; Processing - Spring 2018</a:t>
            </a:r>
            <a:endParaRPr lang="en-US" dirty="0"/>
          </a:p>
        </p:txBody>
      </p:sp>
      <p:pic>
        <p:nvPicPr>
          <p:cNvPr id="3" name="Picture 2"/>
          <p:cNvPicPr>
            <a:picLocks noChangeAspect="1"/>
          </p:cNvPicPr>
          <p:nvPr/>
        </p:nvPicPr>
        <p:blipFill>
          <a:blip r:embed="rId2"/>
          <a:stretch>
            <a:fillRect/>
          </a:stretch>
        </p:blipFill>
        <p:spPr>
          <a:xfrm>
            <a:off x="914400" y="1524000"/>
            <a:ext cx="5117343" cy="3744592"/>
          </a:xfrm>
          <a:prstGeom prst="rect">
            <a:avLst/>
          </a:prstGeom>
        </p:spPr>
      </p:pic>
    </p:spTree>
    <p:extLst>
      <p:ext uri="{BB962C8B-B14F-4D97-AF65-F5344CB8AC3E}">
        <p14:creationId xmlns:p14="http://schemas.microsoft.com/office/powerpoint/2010/main" val="3704072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FF0000"/>
                </a:solidFill>
              </a:rPr>
              <a:t>Fitted scattergram</a:t>
            </a:r>
            <a:endParaRPr lang="en-GB" dirty="0">
              <a:solidFill>
                <a:srgbClr val="FF0000"/>
              </a:solidFill>
            </a:endParaRPr>
          </a:p>
        </p:txBody>
      </p:sp>
      <p:sp>
        <p:nvSpPr>
          <p:cNvPr id="3" name="Footer Placeholder 2"/>
          <p:cNvSpPr>
            <a:spLocks noGrp="1"/>
          </p:cNvSpPr>
          <p:nvPr>
            <p:ph type="ftr" sz="quarter" idx="11"/>
          </p:nvPr>
        </p:nvSpPr>
        <p:spPr/>
        <p:txBody>
          <a:bodyPr/>
          <a:lstStyle/>
          <a:p>
            <a:r>
              <a:rPr lang="en-GB" smtClean="0"/>
              <a:t>Francesca Hansstein SPEA (SHUFE) - Data Analysis &amp; Processing - Spring 2018</a:t>
            </a:r>
            <a:endParaRPr lang="en-US" dirty="0"/>
          </a:p>
        </p:txBody>
      </p:sp>
      <p:sp>
        <p:nvSpPr>
          <p:cNvPr id="4" name="Slide Number Placeholder 3"/>
          <p:cNvSpPr>
            <a:spLocks noGrp="1"/>
          </p:cNvSpPr>
          <p:nvPr>
            <p:ph type="sldNum" sz="quarter" idx="12"/>
          </p:nvPr>
        </p:nvSpPr>
        <p:spPr/>
        <p:txBody>
          <a:bodyPr/>
          <a:lstStyle/>
          <a:p>
            <a:fld id="{46FA8244-2424-422D-A878-015CBFB7FCA7}" type="slidenum">
              <a:rPr lang="en-US" smtClean="0"/>
              <a:pPr/>
              <a:t>15</a:t>
            </a:fld>
            <a:endParaRPr lang="en-US" dirty="0"/>
          </a:p>
        </p:txBody>
      </p:sp>
      <p:pic>
        <p:nvPicPr>
          <p:cNvPr id="7" name="Picture 6"/>
          <p:cNvPicPr>
            <a:picLocks noChangeAspect="1"/>
          </p:cNvPicPr>
          <p:nvPr/>
        </p:nvPicPr>
        <p:blipFill>
          <a:blip r:embed="rId2"/>
          <a:stretch>
            <a:fillRect/>
          </a:stretch>
        </p:blipFill>
        <p:spPr>
          <a:xfrm>
            <a:off x="1066800" y="1600199"/>
            <a:ext cx="5867400" cy="4293443"/>
          </a:xfrm>
          <a:prstGeom prst="rect">
            <a:avLst/>
          </a:prstGeom>
        </p:spPr>
      </p:pic>
    </p:spTree>
    <p:extLst>
      <p:ext uri="{BB962C8B-B14F-4D97-AF65-F5344CB8AC3E}">
        <p14:creationId xmlns:p14="http://schemas.microsoft.com/office/powerpoint/2010/main" val="38965925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solidFill>
                  <a:srgbClr val="FF0000"/>
                </a:solidFill>
              </a:rPr>
              <a:t>Introduction to Regression</a:t>
            </a:r>
            <a:endParaRPr lang="en-US" dirty="0">
              <a:solidFill>
                <a:srgbClr val="FF0000"/>
              </a:solidFill>
            </a:endParaRPr>
          </a:p>
        </p:txBody>
      </p:sp>
      <p:sp>
        <p:nvSpPr>
          <p:cNvPr id="3" name="Content Placeholder 2"/>
          <p:cNvSpPr>
            <a:spLocks noGrp="1"/>
          </p:cNvSpPr>
          <p:nvPr>
            <p:ph sz="quarter" idx="1"/>
          </p:nvPr>
        </p:nvSpPr>
        <p:spPr>
          <a:xfrm>
            <a:off x="457200" y="1600200"/>
            <a:ext cx="7696200" cy="4873752"/>
          </a:xfrm>
        </p:spPr>
        <p:txBody>
          <a:bodyPr>
            <a:normAutofit/>
          </a:bodyPr>
          <a:lstStyle/>
          <a:p>
            <a:r>
              <a:rPr lang="it-IT" sz="2800" dirty="0"/>
              <a:t>If correlation describes </a:t>
            </a:r>
            <a:r>
              <a:rPr lang="it-IT" sz="2800" dirty="0" smtClean="0"/>
              <a:t>variable comovement, </a:t>
            </a:r>
            <a:r>
              <a:rPr lang="it-IT" sz="2800" dirty="0"/>
              <a:t>regression analysis </a:t>
            </a:r>
            <a:r>
              <a:rPr lang="it-IT" sz="2800" dirty="0" smtClean="0"/>
              <a:t>quantifies the </a:t>
            </a:r>
            <a:r>
              <a:rPr lang="it-IT" sz="2800" dirty="0"/>
              <a:t>relation between an </a:t>
            </a:r>
            <a:r>
              <a:rPr lang="it-IT" sz="2800" dirty="0">
                <a:solidFill>
                  <a:srgbClr val="FF0000"/>
                </a:solidFill>
              </a:rPr>
              <a:t>independent </a:t>
            </a:r>
            <a:r>
              <a:rPr lang="it-IT" sz="2800" dirty="0"/>
              <a:t>and a </a:t>
            </a:r>
            <a:r>
              <a:rPr lang="it-IT" sz="2800" dirty="0">
                <a:solidFill>
                  <a:srgbClr val="FF0000"/>
                </a:solidFill>
              </a:rPr>
              <a:t>depedent </a:t>
            </a:r>
            <a:r>
              <a:rPr lang="it-IT" sz="2800" dirty="0" smtClean="0">
                <a:solidFill>
                  <a:srgbClr val="FF0000"/>
                </a:solidFill>
              </a:rPr>
              <a:t>variable</a:t>
            </a:r>
          </a:p>
          <a:p>
            <a:pPr>
              <a:buNone/>
            </a:pPr>
            <a:endParaRPr lang="it-IT" sz="2800" dirty="0" smtClean="0"/>
          </a:p>
          <a:p>
            <a:r>
              <a:rPr lang="it-IT" sz="2800" dirty="0" smtClean="0"/>
              <a:t>Regression analysis estimates how the dependendent variable changes when the independent variable increases by one unit</a:t>
            </a:r>
          </a:p>
          <a:p>
            <a:pPr>
              <a:buNone/>
            </a:pPr>
            <a:r>
              <a:rPr lang="it-IT" dirty="0" smtClean="0"/>
              <a:t>    </a:t>
            </a:r>
          </a:p>
          <a:p>
            <a:pPr>
              <a:buNone/>
            </a:pPr>
            <a:r>
              <a:rPr lang="it-IT" dirty="0" smtClean="0"/>
              <a:t>   </a:t>
            </a:r>
            <a:endParaRPr lang="en-US" dirty="0"/>
          </a:p>
        </p:txBody>
      </p:sp>
      <p:sp>
        <p:nvSpPr>
          <p:cNvPr id="4" name="Slide Number Placeholder 3"/>
          <p:cNvSpPr>
            <a:spLocks noGrp="1"/>
          </p:cNvSpPr>
          <p:nvPr>
            <p:ph type="sldNum" sz="quarter" idx="4294967295"/>
          </p:nvPr>
        </p:nvSpPr>
        <p:spPr>
          <a:xfrm>
            <a:off x="8153400" y="5715000"/>
            <a:ext cx="609600" cy="521208"/>
          </a:xfrm>
          <a:prstGeom prst="rect">
            <a:avLst/>
          </a:prstGeom>
        </p:spPr>
        <p:txBody>
          <a:bodyPr/>
          <a:lstStyle/>
          <a:p>
            <a:fld id="{46FA8244-2424-422D-A878-015CBFB7FCA7}" type="slidenum">
              <a:rPr lang="en-US" smtClean="0"/>
              <a:pPr/>
              <a:t>16</a:t>
            </a:fld>
            <a:endParaRPr lang="en-US" dirty="0"/>
          </a:p>
        </p:txBody>
      </p:sp>
      <p:sp>
        <p:nvSpPr>
          <p:cNvPr id="5" name="Footer Placeholder 4"/>
          <p:cNvSpPr>
            <a:spLocks noGrp="1"/>
          </p:cNvSpPr>
          <p:nvPr>
            <p:ph type="ftr" sz="quarter" idx="4294967295"/>
          </p:nvPr>
        </p:nvSpPr>
        <p:spPr>
          <a:xfrm>
            <a:off x="609600" y="6492240"/>
            <a:ext cx="7543800" cy="365760"/>
          </a:xfrm>
          <a:prstGeom prst="rect">
            <a:avLst/>
          </a:prstGeom>
        </p:spPr>
        <p:txBody>
          <a:bodyPr/>
          <a:lstStyle/>
          <a:p>
            <a:r>
              <a:rPr lang="en-GB" smtClean="0"/>
              <a:t>Francesca Hansstein SPEA (SHUFE) - Data Analysis &amp; Processing - Spring 2018</a:t>
            </a:r>
            <a:endParaRPr lang="en-US" dirty="0"/>
          </a:p>
        </p:txBody>
      </p:sp>
      <p:sp>
        <p:nvSpPr>
          <p:cNvPr id="38914"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8913"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895600" y="5296436"/>
            <a:ext cx="2286000" cy="418564"/>
          </a:xfrm>
          <a:prstGeom prst="rect">
            <a:avLst/>
          </a:prstGeom>
          <a:noFill/>
        </p:spPr>
      </p:pic>
    </p:spTree>
    <p:extLst>
      <p:ext uri="{BB962C8B-B14F-4D97-AF65-F5344CB8AC3E}">
        <p14:creationId xmlns:p14="http://schemas.microsoft.com/office/powerpoint/2010/main" val="39468042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8913"/>
                                        </p:tgtEl>
                                        <p:attrNameLst>
                                          <p:attrName>style.visibility</p:attrName>
                                        </p:attrNameLst>
                                      </p:cBhvr>
                                      <p:to>
                                        <p:strVal val="visible"/>
                                      </p:to>
                                    </p:set>
                                    <p:animEffect transition="in" filter="blinds(horizontal)">
                                      <p:cBhvr>
                                        <p:cTn id="17" dur="500"/>
                                        <p:tgtEl>
                                          <p:spTgt spid="389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solidFill>
                  <a:srgbClr val="FF0000"/>
                </a:solidFill>
              </a:rPr>
              <a:t>Single-Equation Linear Model </a:t>
            </a:r>
            <a:endParaRPr lang="en-US" dirty="0">
              <a:solidFill>
                <a:srgbClr val="FF0000"/>
              </a:solidFill>
            </a:endParaRPr>
          </a:p>
        </p:txBody>
      </p:sp>
      <p:pic>
        <p:nvPicPr>
          <p:cNvPr id="6" name="Content Placeholder 5" descr="photo (3).jpg"/>
          <p:cNvPicPr>
            <a:picLocks noGrp="1" noChangeAspect="1"/>
          </p:cNvPicPr>
          <p:nvPr>
            <p:ph sz="quarter" idx="1"/>
          </p:nvPr>
        </p:nvPicPr>
        <p:blipFill>
          <a:blip r:embed="rId3" cstate="print"/>
          <a:stretch>
            <a:fillRect/>
          </a:stretch>
        </p:blipFill>
        <p:spPr>
          <a:xfrm>
            <a:off x="533400" y="1676400"/>
            <a:ext cx="6785139" cy="4516358"/>
          </a:xfrm>
        </p:spPr>
      </p:pic>
      <p:sp>
        <p:nvSpPr>
          <p:cNvPr id="4" name="Slide Number Placeholder 3"/>
          <p:cNvSpPr>
            <a:spLocks noGrp="1"/>
          </p:cNvSpPr>
          <p:nvPr>
            <p:ph type="sldNum" sz="quarter" idx="4294967295"/>
          </p:nvPr>
        </p:nvSpPr>
        <p:spPr>
          <a:xfrm>
            <a:off x="8153400" y="5715000"/>
            <a:ext cx="609600" cy="521208"/>
          </a:xfrm>
          <a:prstGeom prst="rect">
            <a:avLst/>
          </a:prstGeom>
        </p:spPr>
        <p:txBody>
          <a:bodyPr/>
          <a:lstStyle/>
          <a:p>
            <a:fld id="{46FA8244-2424-422D-A878-015CBFB7FCA7}" type="slidenum">
              <a:rPr lang="en-US" smtClean="0"/>
              <a:pPr/>
              <a:t>17</a:t>
            </a:fld>
            <a:endParaRPr lang="en-US" dirty="0"/>
          </a:p>
        </p:txBody>
      </p:sp>
      <p:sp>
        <p:nvSpPr>
          <p:cNvPr id="5" name="Footer Placeholder 4"/>
          <p:cNvSpPr>
            <a:spLocks noGrp="1"/>
          </p:cNvSpPr>
          <p:nvPr>
            <p:ph type="ftr" sz="quarter" idx="4294967295"/>
          </p:nvPr>
        </p:nvSpPr>
        <p:spPr>
          <a:xfrm>
            <a:off x="609600" y="6492240"/>
            <a:ext cx="7543800" cy="365760"/>
          </a:xfrm>
          <a:prstGeom prst="rect">
            <a:avLst/>
          </a:prstGeom>
        </p:spPr>
        <p:txBody>
          <a:bodyPr/>
          <a:lstStyle/>
          <a:p>
            <a:r>
              <a:rPr lang="en-GB" smtClean="0"/>
              <a:t>Francesca Hansstein SPEA (SHUFE) - Data Analysis &amp; Processing - Spring 2018</a:t>
            </a:r>
            <a:endParaRPr lang="en-US" dirty="0"/>
          </a:p>
        </p:txBody>
      </p:sp>
      <p:sp>
        <p:nvSpPr>
          <p:cNvPr id="7" name="Oval 6"/>
          <p:cNvSpPr/>
          <p:nvPr/>
        </p:nvSpPr>
        <p:spPr>
          <a:xfrm>
            <a:off x="6248400" y="4724400"/>
            <a:ext cx="16002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b="1" dirty="0" smtClean="0">
                <a:solidFill>
                  <a:srgbClr val="FF0000"/>
                </a:solidFill>
              </a:rPr>
              <a:t>Linear with constant slope </a:t>
            </a:r>
            <a:endParaRPr lang="en-US" sz="1200" b="1" dirty="0">
              <a:solidFill>
                <a:srgbClr val="FF0000"/>
              </a:solidFill>
            </a:endParaRPr>
          </a:p>
        </p:txBody>
      </p:sp>
      <p:sp>
        <p:nvSpPr>
          <p:cNvPr id="8" name="Oval 7"/>
          <p:cNvSpPr/>
          <p:nvPr/>
        </p:nvSpPr>
        <p:spPr>
          <a:xfrm>
            <a:off x="5181600" y="2438400"/>
            <a:ext cx="16002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b="1" dirty="0" smtClean="0">
                <a:solidFill>
                  <a:srgbClr val="FF0000"/>
                </a:solidFill>
              </a:rPr>
              <a:t>Non-linear with increasing slope</a:t>
            </a:r>
            <a:endParaRPr lang="en-US" sz="1200" b="1" dirty="0">
              <a:solidFill>
                <a:srgbClr val="FF0000"/>
              </a:solidFill>
            </a:endParaRPr>
          </a:p>
        </p:txBody>
      </p:sp>
      <p:cxnSp>
        <p:nvCxnSpPr>
          <p:cNvPr id="10" name="Straight Arrow Connector 9"/>
          <p:cNvCxnSpPr>
            <a:stCxn id="8" idx="2"/>
          </p:cNvCxnSpPr>
          <p:nvPr/>
        </p:nvCxnSpPr>
        <p:spPr>
          <a:xfrm flipH="1" flipV="1">
            <a:off x="4572000" y="2590800"/>
            <a:ext cx="6096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6019800" y="4343400"/>
            <a:ext cx="5334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0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46081" name="Picture 1"/>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4648200" y="5029200"/>
            <a:ext cx="1143000" cy="485045"/>
          </a:xfrm>
          <a:prstGeom prst="rect">
            <a:avLst/>
          </a:prstGeom>
          <a:noFill/>
        </p:spPr>
      </p:pic>
    </p:spTree>
    <p:extLst>
      <p:ext uri="{BB962C8B-B14F-4D97-AF65-F5344CB8AC3E}">
        <p14:creationId xmlns:p14="http://schemas.microsoft.com/office/powerpoint/2010/main" val="226426803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par>
                                <p:cTn id="13" presetID="3" presetClass="entr" presetSubtype="1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linds(horizontal)">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linds(horizontal)">
                                      <p:cBhvr>
                                        <p:cTn id="20" dur="500"/>
                                        <p:tgtEl>
                                          <p:spTgt spid="8"/>
                                        </p:tgtEl>
                                      </p:cBhvr>
                                    </p:animEffect>
                                  </p:childTnLst>
                                </p:cTn>
                              </p:par>
                              <p:par>
                                <p:cTn id="21" presetID="3" presetClass="entr" presetSubtype="1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blinds(horizontal)">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46081"/>
                                        </p:tgtEl>
                                        <p:attrNameLst>
                                          <p:attrName>style.visibility</p:attrName>
                                        </p:attrNameLst>
                                      </p:cBhvr>
                                      <p:to>
                                        <p:strVal val="visible"/>
                                      </p:to>
                                    </p:set>
                                    <p:animEffect transition="in" filter="blinds(horizontal)">
                                      <p:cBhvr>
                                        <p:cTn id="28" dur="500"/>
                                        <p:tgtEl>
                                          <p:spTgt spid="460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err="1" smtClean="0">
                <a:solidFill>
                  <a:srgbClr val="FF0000"/>
                </a:solidFill>
              </a:rPr>
              <a:t>Stochastic</a:t>
            </a:r>
            <a:r>
              <a:rPr lang="it-IT" dirty="0" smtClean="0">
                <a:solidFill>
                  <a:srgbClr val="FF0000"/>
                </a:solidFill>
              </a:rPr>
              <a:t> Error</a:t>
            </a:r>
            <a:endParaRPr lang="en-US" dirty="0">
              <a:solidFill>
                <a:srgbClr val="FF0000"/>
              </a:solidFill>
            </a:endParaRPr>
          </a:p>
        </p:txBody>
      </p:sp>
      <p:sp>
        <p:nvSpPr>
          <p:cNvPr id="3" name="Content Placeholder 2"/>
          <p:cNvSpPr>
            <a:spLocks noGrp="1"/>
          </p:cNvSpPr>
          <p:nvPr>
            <p:ph sz="quarter" idx="1"/>
          </p:nvPr>
        </p:nvSpPr>
        <p:spPr>
          <a:xfrm>
            <a:off x="457200" y="1600200"/>
            <a:ext cx="7924800" cy="4873752"/>
          </a:xfrm>
        </p:spPr>
        <p:txBody>
          <a:bodyPr>
            <a:noAutofit/>
          </a:bodyPr>
          <a:lstStyle/>
          <a:p>
            <a:pPr marL="0" indent="0">
              <a:buNone/>
            </a:pPr>
            <a:r>
              <a:rPr lang="it-IT" sz="2400" dirty="0" smtClean="0"/>
              <a:t>The </a:t>
            </a:r>
            <a:r>
              <a:rPr lang="it-IT" sz="2400" dirty="0" smtClean="0">
                <a:solidFill>
                  <a:srgbClr val="FF0000"/>
                </a:solidFill>
              </a:rPr>
              <a:t>error term </a:t>
            </a:r>
            <a:r>
              <a:rPr lang="it-IT" sz="2400" dirty="0" smtClean="0"/>
              <a:t>or disturbance term (indicated by </a:t>
            </a:r>
            <a:r>
              <a:rPr lang="it-IT" sz="2400" dirty="0" smtClean="0">
                <a:ea typeface="Cambria Math"/>
              </a:rPr>
              <a:t>𝜀) includes all the sources of variation that are </a:t>
            </a:r>
            <a:r>
              <a:rPr lang="it-IT" sz="2400" dirty="0" err="1" smtClean="0">
                <a:ea typeface="Cambria Math"/>
              </a:rPr>
              <a:t>not</a:t>
            </a:r>
            <a:r>
              <a:rPr lang="it-IT" sz="2400" dirty="0" smtClean="0">
                <a:ea typeface="Cambria Math"/>
              </a:rPr>
              <a:t> </a:t>
            </a:r>
            <a:r>
              <a:rPr lang="it-IT" sz="2400" dirty="0" err="1" smtClean="0">
                <a:ea typeface="Cambria Math"/>
              </a:rPr>
              <a:t>explained</a:t>
            </a:r>
            <a:r>
              <a:rPr lang="it-IT" sz="2400" dirty="0" smtClean="0">
                <a:ea typeface="Cambria Math"/>
              </a:rPr>
              <a:t> by the regression. What are the </a:t>
            </a:r>
            <a:r>
              <a:rPr lang="it-IT" sz="2400" dirty="0" err="1" smtClean="0">
                <a:solidFill>
                  <a:srgbClr val="FF0000"/>
                </a:solidFill>
                <a:ea typeface="Cambria Math"/>
              </a:rPr>
              <a:t>sources</a:t>
            </a:r>
            <a:r>
              <a:rPr lang="it-IT" sz="2400" dirty="0" smtClean="0">
                <a:ea typeface="Cambria Math"/>
              </a:rPr>
              <a:t> of this variation?</a:t>
            </a:r>
          </a:p>
          <a:p>
            <a:pPr marL="0" indent="0">
              <a:buNone/>
            </a:pPr>
            <a:r>
              <a:rPr lang="it-IT" sz="2400" dirty="0" smtClean="0">
                <a:ea typeface="Cambria Math"/>
              </a:rPr>
              <a:t>   </a:t>
            </a:r>
          </a:p>
          <a:p>
            <a:pPr marL="287338" indent="-287338">
              <a:buFontTx/>
              <a:buChar char="-"/>
            </a:pPr>
            <a:endParaRPr lang="it-IT" sz="2400" dirty="0" smtClean="0">
              <a:ea typeface="Cambria Math"/>
            </a:endParaRPr>
          </a:p>
          <a:p>
            <a:pPr>
              <a:buFont typeface="Arial" pitchFamily="34" charset="0"/>
              <a:buChar char="•"/>
            </a:pPr>
            <a:r>
              <a:rPr lang="it-IT" sz="2400" dirty="0" smtClean="0">
                <a:ea typeface="Cambria Math"/>
              </a:rPr>
              <a:t>Omission: lack of information about </a:t>
            </a:r>
            <a:r>
              <a:rPr lang="it-IT" sz="2400" dirty="0">
                <a:ea typeface="Cambria Math"/>
              </a:rPr>
              <a:t>additional factors that </a:t>
            </a:r>
            <a:r>
              <a:rPr lang="it-IT" sz="2400" dirty="0" smtClean="0">
                <a:ea typeface="Cambria Math"/>
              </a:rPr>
              <a:t>affect </a:t>
            </a:r>
            <a:r>
              <a:rPr lang="it-IT" sz="2400" dirty="0">
                <a:ea typeface="Cambria Math"/>
              </a:rPr>
              <a:t>the dependent variable </a:t>
            </a:r>
            <a:endParaRPr lang="it-IT" sz="2400" dirty="0" smtClean="0">
              <a:ea typeface="Cambria Math"/>
            </a:endParaRPr>
          </a:p>
          <a:p>
            <a:pPr>
              <a:buFont typeface="Arial" pitchFamily="34" charset="0"/>
              <a:buChar char="•"/>
            </a:pPr>
            <a:r>
              <a:rPr lang="it-IT" sz="2400" dirty="0" smtClean="0">
                <a:ea typeface="Cambria Math"/>
              </a:rPr>
              <a:t>Errors of measurement of the dependent variable</a:t>
            </a:r>
          </a:p>
          <a:p>
            <a:pPr>
              <a:buFont typeface="Arial" pitchFamily="34" charset="0"/>
              <a:buChar char="•"/>
            </a:pPr>
            <a:r>
              <a:rPr lang="it-IT" sz="2400" dirty="0" smtClean="0">
                <a:ea typeface="Cambria Math"/>
              </a:rPr>
              <a:t>The underlying theoretical equation has a different functional form (= non linear)</a:t>
            </a:r>
          </a:p>
          <a:p>
            <a:pPr>
              <a:buFont typeface="Arial" pitchFamily="34" charset="0"/>
              <a:buChar char="•"/>
            </a:pPr>
            <a:r>
              <a:rPr lang="it-IT" sz="2400" dirty="0" smtClean="0">
                <a:ea typeface="Cambria Math"/>
              </a:rPr>
              <a:t>Pure randomness  </a:t>
            </a:r>
          </a:p>
          <a:p>
            <a:pPr>
              <a:buNone/>
            </a:pPr>
            <a:r>
              <a:rPr lang="it-IT" sz="2400" dirty="0" smtClean="0"/>
              <a:t> </a:t>
            </a:r>
            <a:endParaRPr lang="en-US" sz="2400" dirty="0"/>
          </a:p>
        </p:txBody>
      </p:sp>
      <p:sp>
        <p:nvSpPr>
          <p:cNvPr id="4" name="Slide Number Placeholder 3"/>
          <p:cNvSpPr>
            <a:spLocks noGrp="1"/>
          </p:cNvSpPr>
          <p:nvPr>
            <p:ph type="sldNum" sz="quarter" idx="4294967295"/>
          </p:nvPr>
        </p:nvSpPr>
        <p:spPr>
          <a:xfrm>
            <a:off x="8153400" y="5715000"/>
            <a:ext cx="609600" cy="521208"/>
          </a:xfrm>
          <a:prstGeom prst="rect">
            <a:avLst/>
          </a:prstGeom>
        </p:spPr>
        <p:txBody>
          <a:bodyPr/>
          <a:lstStyle/>
          <a:p>
            <a:fld id="{46FA8244-2424-422D-A878-015CBFB7FCA7}" type="slidenum">
              <a:rPr lang="en-US" smtClean="0"/>
              <a:pPr/>
              <a:t>18</a:t>
            </a:fld>
            <a:endParaRPr lang="en-US" dirty="0"/>
          </a:p>
        </p:txBody>
      </p:sp>
      <p:sp>
        <p:nvSpPr>
          <p:cNvPr id="5" name="Footer Placeholder 4"/>
          <p:cNvSpPr>
            <a:spLocks noGrp="1"/>
          </p:cNvSpPr>
          <p:nvPr>
            <p:ph type="ftr" sz="quarter" idx="4294967295"/>
          </p:nvPr>
        </p:nvSpPr>
        <p:spPr>
          <a:xfrm>
            <a:off x="609600" y="6492240"/>
            <a:ext cx="7543800" cy="365760"/>
          </a:xfrm>
          <a:prstGeom prst="rect">
            <a:avLst/>
          </a:prstGeom>
        </p:spPr>
        <p:txBody>
          <a:bodyPr/>
          <a:lstStyle/>
          <a:p>
            <a:r>
              <a:rPr lang="en-GB" smtClean="0"/>
              <a:t>Francesca Hansstein SPEA (SHUFE) - Data Analysis &amp; Processing - Spring 2018</a:t>
            </a:r>
            <a:endParaRPr lang="en-US" dirty="0"/>
          </a:p>
        </p:txBody>
      </p:sp>
      <p:sp>
        <p:nvSpPr>
          <p:cNvPr id="18434"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8433"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914400" y="3081783"/>
            <a:ext cx="2133600" cy="337692"/>
          </a:xfrm>
          <a:prstGeom prst="rect">
            <a:avLst/>
          </a:prstGeom>
          <a:noFill/>
        </p:spPr>
      </p:pic>
      <p:sp>
        <p:nvSpPr>
          <p:cNvPr id="18435" name="Rectangle 3"/>
          <p:cNvSpPr>
            <a:spLocks noChangeArrowheads="1"/>
          </p:cNvSpPr>
          <p:nvPr/>
        </p:nvSpPr>
        <p:spPr bwMode="auto">
          <a:xfrm>
            <a:off x="0" y="6667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50809846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433"/>
                                        </p:tgtEl>
                                        <p:attrNameLst>
                                          <p:attrName>style.visibility</p:attrName>
                                        </p:attrNameLst>
                                      </p:cBhvr>
                                      <p:to>
                                        <p:strVal val="visible"/>
                                      </p:to>
                                    </p:set>
                                    <p:animEffect transition="in" filter="blinds(horizontal)">
                                      <p:cBhvr>
                                        <p:cTn id="12" dur="500"/>
                                        <p:tgtEl>
                                          <p:spTgt spid="1843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linds(horizontal)">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solidFill>
                  <a:srgbClr val="FF0000"/>
                </a:solidFill>
              </a:rPr>
              <a:t>Example on the </a:t>
            </a:r>
            <a:r>
              <a:rPr lang="it-IT" dirty="0" err="1" smtClean="0">
                <a:solidFill>
                  <a:srgbClr val="FF0000"/>
                </a:solidFill>
              </a:rPr>
              <a:t>Stochastic</a:t>
            </a:r>
            <a:r>
              <a:rPr lang="it-IT" dirty="0" smtClean="0">
                <a:solidFill>
                  <a:srgbClr val="FF0000"/>
                </a:solidFill>
              </a:rPr>
              <a:t> Error</a:t>
            </a:r>
            <a:endParaRPr lang="en-US" dirty="0">
              <a:solidFill>
                <a:srgbClr val="FF0000"/>
              </a:solidFill>
            </a:endParaRPr>
          </a:p>
        </p:txBody>
      </p:sp>
      <p:sp>
        <p:nvSpPr>
          <p:cNvPr id="4" name="Slide Number Placeholder 3"/>
          <p:cNvSpPr>
            <a:spLocks noGrp="1"/>
          </p:cNvSpPr>
          <p:nvPr>
            <p:ph type="sldNum" sz="quarter" idx="4294967295"/>
          </p:nvPr>
        </p:nvSpPr>
        <p:spPr>
          <a:xfrm>
            <a:off x="8153400" y="5715000"/>
            <a:ext cx="609600" cy="521208"/>
          </a:xfrm>
          <a:prstGeom prst="rect">
            <a:avLst/>
          </a:prstGeom>
        </p:spPr>
        <p:txBody>
          <a:bodyPr/>
          <a:lstStyle/>
          <a:p>
            <a:fld id="{46FA8244-2424-422D-A878-015CBFB7FCA7}" type="slidenum">
              <a:rPr lang="en-US" smtClean="0"/>
              <a:pPr/>
              <a:t>19</a:t>
            </a:fld>
            <a:endParaRPr lang="en-US" dirty="0"/>
          </a:p>
        </p:txBody>
      </p:sp>
      <p:sp>
        <p:nvSpPr>
          <p:cNvPr id="5" name="Footer Placeholder 4"/>
          <p:cNvSpPr>
            <a:spLocks noGrp="1"/>
          </p:cNvSpPr>
          <p:nvPr>
            <p:ph type="ftr" sz="quarter" idx="4294967295"/>
          </p:nvPr>
        </p:nvSpPr>
        <p:spPr>
          <a:xfrm>
            <a:off x="609600" y="6492240"/>
            <a:ext cx="7543800" cy="365760"/>
          </a:xfrm>
          <a:prstGeom prst="rect">
            <a:avLst/>
          </a:prstGeom>
        </p:spPr>
        <p:txBody>
          <a:bodyPr/>
          <a:lstStyle/>
          <a:p>
            <a:r>
              <a:rPr lang="en-GB" smtClean="0"/>
              <a:t>Francesca Hansstein SPEA (SHUFE) - Data Analysis &amp; Processing - Spring 2018</a:t>
            </a:r>
            <a:endParaRPr lang="en-US" dirty="0"/>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438400" y="2133600"/>
            <a:ext cx="3583941" cy="304800"/>
          </a:xfrm>
          <a:prstGeom prst="rect">
            <a:avLst/>
          </a:prstGeom>
          <a:noFill/>
        </p:spPr>
      </p:pic>
      <p:sp>
        <p:nvSpPr>
          <p:cNvPr id="8" name="Oval 7"/>
          <p:cNvSpPr/>
          <p:nvPr/>
        </p:nvSpPr>
        <p:spPr>
          <a:xfrm>
            <a:off x="457200" y="3200400"/>
            <a:ext cx="2286000" cy="1295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b="1" dirty="0" smtClean="0">
                <a:solidFill>
                  <a:srgbClr val="FF0000"/>
                </a:solidFill>
              </a:rPr>
              <a:t>Aggregate consumption may be also affected by uncertainty over future which is not easy to measure</a:t>
            </a:r>
            <a:endParaRPr lang="en-US" sz="1200" b="1" dirty="0">
              <a:solidFill>
                <a:srgbClr val="FF0000"/>
              </a:solidFill>
            </a:endParaRPr>
          </a:p>
        </p:txBody>
      </p:sp>
      <p:sp>
        <p:nvSpPr>
          <p:cNvPr id="10" name="Oval 9"/>
          <p:cNvSpPr/>
          <p:nvPr/>
        </p:nvSpPr>
        <p:spPr>
          <a:xfrm>
            <a:off x="2971800" y="4648200"/>
            <a:ext cx="2209800" cy="1219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b="1" dirty="0" smtClean="0">
                <a:solidFill>
                  <a:srgbClr val="FF0000"/>
                </a:solidFill>
              </a:rPr>
              <a:t>Sampling Error in measuring the consumption level (misreporting by respondents) </a:t>
            </a:r>
            <a:endParaRPr lang="en-US" sz="1200" b="1" dirty="0" smtClean="0">
              <a:solidFill>
                <a:srgbClr val="FF0000"/>
              </a:solidFill>
            </a:endParaRPr>
          </a:p>
          <a:p>
            <a:pPr algn="ctr"/>
            <a:endParaRPr lang="en-US" sz="1200" dirty="0">
              <a:solidFill>
                <a:srgbClr val="FF0000"/>
              </a:solidFill>
            </a:endParaRPr>
          </a:p>
        </p:txBody>
      </p:sp>
      <p:sp>
        <p:nvSpPr>
          <p:cNvPr id="11" name="Oval 10"/>
          <p:cNvSpPr/>
          <p:nvPr/>
        </p:nvSpPr>
        <p:spPr>
          <a:xfrm>
            <a:off x="5257800" y="3657600"/>
            <a:ext cx="1981200" cy="1066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b="1" dirty="0" smtClean="0">
                <a:solidFill>
                  <a:srgbClr val="FF0000"/>
                </a:solidFill>
              </a:rPr>
              <a:t>The function may not necessarily be linear </a:t>
            </a:r>
            <a:endParaRPr lang="en-US" sz="1200" b="1" dirty="0">
              <a:solidFill>
                <a:srgbClr val="FF0000"/>
              </a:solidFill>
            </a:endParaRPr>
          </a:p>
        </p:txBody>
      </p:sp>
      <p:sp>
        <p:nvSpPr>
          <p:cNvPr id="13" name="Oval 12"/>
          <p:cNvSpPr/>
          <p:nvPr/>
        </p:nvSpPr>
        <p:spPr>
          <a:xfrm>
            <a:off x="381000" y="4724400"/>
            <a:ext cx="2133600" cy="1371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b="1" dirty="0" smtClean="0">
                <a:solidFill>
                  <a:srgbClr val="FF0000"/>
                </a:solidFill>
              </a:rPr>
              <a:t>Consumption may vary for random or unpredictable behavior (i.e. impulsive  behaviros) </a:t>
            </a:r>
            <a:endParaRPr lang="en-US" sz="1200" b="1" dirty="0">
              <a:solidFill>
                <a:srgbClr val="FF0000"/>
              </a:solidFill>
            </a:endParaRPr>
          </a:p>
        </p:txBody>
      </p:sp>
      <p:cxnSp>
        <p:nvCxnSpPr>
          <p:cNvPr id="15" name="Straight Arrow Connector 14"/>
          <p:cNvCxnSpPr/>
          <p:nvPr/>
        </p:nvCxnSpPr>
        <p:spPr>
          <a:xfrm flipV="1">
            <a:off x="2743200" y="2514600"/>
            <a:ext cx="3048000" cy="1066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2133600" y="2590800"/>
            <a:ext cx="3657600" cy="2286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0" idx="0"/>
          </p:cNvCxnSpPr>
          <p:nvPr/>
        </p:nvCxnSpPr>
        <p:spPr>
          <a:xfrm flipV="1">
            <a:off x="4076700" y="2590800"/>
            <a:ext cx="1790700" cy="2057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flipV="1">
            <a:off x="5943600" y="2590800"/>
            <a:ext cx="381000" cy="1066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46592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5"/>
                                        </p:tgtEl>
                                        <p:attrNameLst>
                                          <p:attrName>style.visibility</p:attrName>
                                        </p:attrNameLst>
                                      </p:cBhvr>
                                      <p:to>
                                        <p:strVal val="visible"/>
                                      </p:to>
                                    </p:set>
                                    <p:animEffect transition="in" filter="blinds(horizontal)">
                                      <p:cBhvr>
                                        <p:cTn id="7" dur="500"/>
                                        <p:tgtEl>
                                          <p:spTgt spid="102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par>
                                <p:cTn id="13" presetID="3" presetClass="entr" presetSubtype="1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blinds(horizontal)">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blinds(horizontal)">
                                      <p:cBhvr>
                                        <p:cTn id="20" dur="500"/>
                                        <p:tgtEl>
                                          <p:spTgt spid="13"/>
                                        </p:tgtEl>
                                      </p:cBhvr>
                                    </p:animEffect>
                                  </p:childTnLst>
                                </p:cTn>
                              </p:par>
                              <p:par>
                                <p:cTn id="21" presetID="3" presetClass="entr" presetSubtype="1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blinds(horizontal)">
                                      <p:cBhvr>
                                        <p:cTn id="23" dur="500"/>
                                        <p:tgtEl>
                                          <p:spTgt spid="16"/>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blinds(horizontal)">
                                      <p:cBhvr>
                                        <p:cTn id="28" dur="500"/>
                                        <p:tgtEl>
                                          <p:spTgt spid="10"/>
                                        </p:tgtEl>
                                      </p:cBhvr>
                                    </p:animEffect>
                                  </p:childTnLst>
                                </p:cTn>
                              </p:par>
                              <p:par>
                                <p:cTn id="29" presetID="3" presetClass="entr" presetSubtype="1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blinds(horizontal)">
                                      <p:cBhvr>
                                        <p:cTn id="31" dur="500"/>
                                        <p:tgtEl>
                                          <p:spTgt spid="18"/>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blinds(horizontal)">
                                      <p:cBhvr>
                                        <p:cTn id="36" dur="500"/>
                                        <p:tgtEl>
                                          <p:spTgt spid="11"/>
                                        </p:tgtEl>
                                      </p:cBhvr>
                                    </p:animEffect>
                                  </p:childTnLst>
                                </p:cTn>
                              </p:par>
                              <p:par>
                                <p:cTn id="37" presetID="3" presetClass="entr" presetSubtype="10" fill="hold" nodeType="with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blinds(horizontal)">
                                      <p:cBhvr>
                                        <p:cTn id="3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P spid="1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Outline </a:t>
            </a:r>
            <a:endParaRPr lang="en-US" b="1" dirty="0">
              <a:solidFill>
                <a:srgbClr val="FF0000"/>
              </a:solidFill>
            </a:endParaRPr>
          </a:p>
        </p:txBody>
      </p:sp>
      <p:sp>
        <p:nvSpPr>
          <p:cNvPr id="5" name="Footer Placeholder 4"/>
          <p:cNvSpPr>
            <a:spLocks noGrp="1"/>
          </p:cNvSpPr>
          <p:nvPr>
            <p:ph type="ftr" sz="quarter" idx="11"/>
          </p:nvPr>
        </p:nvSpPr>
        <p:spPr>
          <a:xfrm>
            <a:off x="1143000" y="6248400"/>
            <a:ext cx="8001000" cy="476250"/>
          </a:xfrm>
        </p:spPr>
        <p:txBody>
          <a:bodyPr/>
          <a:lstStyle/>
          <a:p>
            <a:r>
              <a:rPr lang="en-GB" dirty="0" smtClean="0"/>
              <a:t>Francesca Hansstein SPEA (SHUFE) - Data Analysis &amp; Processing - Spring 2018</a:t>
            </a:r>
            <a:endParaRPr lang="en-US" dirty="0"/>
          </a:p>
        </p:txBody>
      </p:sp>
      <p:sp>
        <p:nvSpPr>
          <p:cNvPr id="4" name="Slide Number Placeholder 3"/>
          <p:cNvSpPr>
            <a:spLocks noGrp="1"/>
          </p:cNvSpPr>
          <p:nvPr>
            <p:ph type="sldNum" sz="quarter" idx="12"/>
          </p:nvPr>
        </p:nvSpPr>
        <p:spPr/>
        <p:txBody>
          <a:bodyPr>
            <a:normAutofit/>
          </a:bodyPr>
          <a:lstStyle/>
          <a:p>
            <a:fld id="{46FA8244-2424-422D-A878-015CBFB7FCA7}" type="slidenum">
              <a:rPr lang="en-US" smtClean="0"/>
              <a:pPr/>
              <a:t>2</a:t>
            </a:fld>
            <a:endParaRPr lang="en-US" dirty="0"/>
          </a:p>
        </p:txBody>
      </p:sp>
      <p:sp>
        <p:nvSpPr>
          <p:cNvPr id="3" name="Content Placeholder 2"/>
          <p:cNvSpPr>
            <a:spLocks noGrp="1"/>
          </p:cNvSpPr>
          <p:nvPr>
            <p:ph sz="quarter" idx="1"/>
          </p:nvPr>
        </p:nvSpPr>
        <p:spPr/>
        <p:txBody>
          <a:bodyPr/>
          <a:lstStyle/>
          <a:p>
            <a:r>
              <a:rPr lang="en-GB" dirty="0" smtClean="0"/>
              <a:t>Covariance and Correlation</a:t>
            </a:r>
          </a:p>
          <a:p>
            <a:r>
              <a:rPr lang="en-GB" dirty="0" smtClean="0"/>
              <a:t>Simple regression </a:t>
            </a:r>
          </a:p>
          <a:p>
            <a:r>
              <a:rPr lang="en-GB" dirty="0" smtClean="0"/>
              <a:t>Multiple regression</a:t>
            </a: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t-IT" dirty="0" smtClean="0">
                <a:solidFill>
                  <a:srgbClr val="FF0000"/>
                </a:solidFill>
              </a:rPr>
              <a:t>The estimated regression: residuals</a:t>
            </a:r>
            <a:endParaRPr lang="en-US" dirty="0">
              <a:solidFill>
                <a:srgbClr val="FF00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r>
                  <a:rPr lang="it-IT" sz="2200" dirty="0" smtClean="0"/>
                  <a:t>The estimated regression gives us an estimated value of the estimation of the dependent variable </a:t>
                </a:r>
                <a14:m>
                  <m:oMath xmlns:m="http://schemas.openxmlformats.org/officeDocument/2006/math">
                    <m:acc>
                      <m:accPr>
                        <m:chr m:val="̂"/>
                        <m:ctrlPr>
                          <a:rPr lang="it-IT" sz="2200" i="1" smtClean="0">
                            <a:latin typeface="Cambria Math" panose="02040503050406030204" pitchFamily="18" charset="0"/>
                          </a:rPr>
                        </m:ctrlPr>
                      </m:accPr>
                      <m:e>
                        <m:r>
                          <a:rPr lang="en-GB" sz="2200" b="0" i="1" smtClean="0">
                            <a:solidFill>
                              <a:srgbClr val="FF0000"/>
                            </a:solidFill>
                            <a:latin typeface="Cambria Math"/>
                          </a:rPr>
                          <m:t>𝑦</m:t>
                        </m:r>
                      </m:e>
                    </m:acc>
                  </m:oMath>
                </a14:m>
                <a:endParaRPr lang="it-IT" sz="2200" dirty="0" smtClean="0"/>
              </a:p>
              <a:p>
                <a:r>
                  <a:rPr lang="it-IT" sz="2200" dirty="0" smtClean="0"/>
                  <a:t>The difference between the observed and the estimated value is called the </a:t>
                </a:r>
                <a:r>
                  <a:rPr lang="it-IT" sz="2200" dirty="0" smtClean="0">
                    <a:solidFill>
                      <a:srgbClr val="FF0000"/>
                    </a:solidFill>
                  </a:rPr>
                  <a:t>residual</a:t>
                </a:r>
              </a:p>
              <a:p>
                <a:pPr marL="0" indent="0">
                  <a:buNone/>
                </a:pPr>
                <a:endParaRPr lang="it-IT" sz="2200" b="1" dirty="0"/>
              </a:p>
              <a:p>
                <a:pPr marL="0" indent="0">
                  <a:buNone/>
                </a:pPr>
                <a:endParaRPr lang="it-IT" sz="2200" b="1" dirty="0" smtClean="0"/>
              </a:p>
              <a:p>
                <a:r>
                  <a:rPr lang="it-IT" sz="2200" dirty="0" smtClean="0"/>
                  <a:t>The </a:t>
                </a:r>
                <a:r>
                  <a:rPr lang="it-IT" sz="2200" dirty="0" smtClean="0">
                    <a:solidFill>
                      <a:srgbClr val="FF0000"/>
                    </a:solidFill>
                  </a:rPr>
                  <a:t>error term </a:t>
                </a:r>
                <a:r>
                  <a:rPr lang="it-IT" sz="2200" dirty="0" smtClean="0"/>
                  <a:t>indicates the difference between the observed value of  Y and a theoretical value of  Y (the true value in the population, usually not observed)</a:t>
                </a:r>
                <a:endParaRPr lang="en-US" b="1"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0">
                <a:blip r:embed="rId3"/>
                <a:stretch>
                  <a:fillRect l="-471" t="-933" r="-1490"/>
                </a:stretch>
              </a:blipFill>
            </p:spPr>
            <p:txBody>
              <a:bodyPr/>
              <a:lstStyle/>
              <a:p>
                <a:r>
                  <a:rPr lang="en-US">
                    <a:noFill/>
                  </a:rPr>
                  <a:t> </a:t>
                </a:r>
              </a:p>
            </p:txBody>
          </p:sp>
        </mc:Fallback>
      </mc:AlternateContent>
      <p:sp>
        <p:nvSpPr>
          <p:cNvPr id="4" name="Slide Number Placeholder 3"/>
          <p:cNvSpPr>
            <a:spLocks noGrp="1"/>
          </p:cNvSpPr>
          <p:nvPr>
            <p:ph type="sldNum" sz="quarter" idx="4294967295"/>
          </p:nvPr>
        </p:nvSpPr>
        <p:spPr>
          <a:xfrm>
            <a:off x="8153400" y="5715000"/>
            <a:ext cx="609600" cy="521208"/>
          </a:xfrm>
          <a:prstGeom prst="rect">
            <a:avLst/>
          </a:prstGeom>
        </p:spPr>
        <p:txBody>
          <a:bodyPr/>
          <a:lstStyle/>
          <a:p>
            <a:fld id="{46FA8244-2424-422D-A878-015CBFB7FCA7}" type="slidenum">
              <a:rPr lang="en-US" smtClean="0"/>
              <a:pPr/>
              <a:t>20</a:t>
            </a:fld>
            <a:endParaRPr lang="en-US" dirty="0"/>
          </a:p>
        </p:txBody>
      </p:sp>
      <p:sp>
        <p:nvSpPr>
          <p:cNvPr id="5" name="Footer Placeholder 4"/>
          <p:cNvSpPr>
            <a:spLocks noGrp="1"/>
          </p:cNvSpPr>
          <p:nvPr>
            <p:ph type="ftr" sz="quarter" idx="4294967295"/>
          </p:nvPr>
        </p:nvSpPr>
        <p:spPr>
          <a:xfrm>
            <a:off x="609600" y="6492240"/>
            <a:ext cx="7543800" cy="365760"/>
          </a:xfrm>
          <a:prstGeom prst="rect">
            <a:avLst/>
          </a:prstGeom>
        </p:spPr>
        <p:txBody>
          <a:bodyPr/>
          <a:lstStyle/>
          <a:p>
            <a:r>
              <a:rPr lang="en-GB" smtClean="0"/>
              <a:t>Francesca Hansstein SPEA (SHUFE) - Data Analysis &amp; Processing - Spring 2018</a:t>
            </a:r>
            <a:endParaRPr lang="en-US" dirty="0"/>
          </a:p>
        </p:txBody>
      </p:sp>
      <p:sp>
        <p:nvSpPr>
          <p:cNvPr id="5017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0177" name="Picture 1"/>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950976" y="3048000"/>
            <a:ext cx="1158240" cy="304800"/>
          </a:xfrm>
          <a:prstGeom prst="rect">
            <a:avLst/>
          </a:prstGeom>
          <a:noFill/>
        </p:spPr>
      </p:pic>
      <p:sp>
        <p:nvSpPr>
          <p:cNvPr id="5018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0179" name="Picture 3"/>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950976" y="5181600"/>
            <a:ext cx="1600200" cy="263047"/>
          </a:xfrm>
          <a:prstGeom prst="rect">
            <a:avLst/>
          </a:prstGeom>
          <a:noFill/>
        </p:spPr>
      </p:pic>
    </p:spTree>
    <p:extLst>
      <p:ext uri="{BB962C8B-B14F-4D97-AF65-F5344CB8AC3E}">
        <p14:creationId xmlns:p14="http://schemas.microsoft.com/office/powerpoint/2010/main" val="220300291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0177"/>
                                        </p:tgtEl>
                                        <p:attrNameLst>
                                          <p:attrName>style.visibility</p:attrName>
                                        </p:attrNameLst>
                                      </p:cBhvr>
                                      <p:to>
                                        <p:strVal val="visible"/>
                                      </p:to>
                                    </p:set>
                                    <p:animEffect transition="in" filter="blinds(horizontal)">
                                      <p:cBhvr>
                                        <p:cTn id="17" dur="500"/>
                                        <p:tgtEl>
                                          <p:spTgt spid="5017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0179"/>
                                        </p:tgtEl>
                                        <p:attrNameLst>
                                          <p:attrName>style.visibility</p:attrName>
                                        </p:attrNameLst>
                                      </p:cBhvr>
                                      <p:to>
                                        <p:strVal val="visible"/>
                                      </p:to>
                                    </p:set>
                                    <p:animEffect transition="in" filter="blinds(horizontal)">
                                      <p:cBhvr>
                                        <p:cTn id="27" dur="500"/>
                                        <p:tgtEl>
                                          <p:spTgt spid="50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t-IT" dirty="0" smtClean="0">
                <a:solidFill>
                  <a:srgbClr val="FF0000"/>
                </a:solidFill>
              </a:rPr>
              <a:t>The estimated Regression: residuals</a:t>
            </a:r>
            <a:endParaRPr lang="en-US" dirty="0">
              <a:solidFill>
                <a:srgbClr val="FF0000"/>
              </a:solidFill>
            </a:endParaRPr>
          </a:p>
        </p:txBody>
      </p:sp>
      <p:sp>
        <p:nvSpPr>
          <p:cNvPr id="3" name="Content Placeholder 2"/>
          <p:cNvSpPr>
            <a:spLocks noGrp="1"/>
          </p:cNvSpPr>
          <p:nvPr>
            <p:ph sz="quarter" idx="1"/>
          </p:nvPr>
        </p:nvSpPr>
        <p:spPr/>
        <p:txBody>
          <a:bodyPr>
            <a:normAutofit/>
          </a:bodyPr>
          <a:lstStyle/>
          <a:p>
            <a:r>
              <a:rPr lang="it-IT" sz="2000" dirty="0" smtClean="0"/>
              <a:t>However, an important property of the residuals is that they are a good estimator of the error term and can be indicated as </a:t>
            </a:r>
            <a:endParaRPr lang="en-US" sz="2000" dirty="0"/>
          </a:p>
        </p:txBody>
      </p:sp>
      <p:sp>
        <p:nvSpPr>
          <p:cNvPr id="4" name="Slide Number Placeholder 3"/>
          <p:cNvSpPr>
            <a:spLocks noGrp="1"/>
          </p:cNvSpPr>
          <p:nvPr>
            <p:ph type="sldNum" sz="quarter" idx="4294967295"/>
          </p:nvPr>
        </p:nvSpPr>
        <p:spPr>
          <a:xfrm>
            <a:off x="8153400" y="5715000"/>
            <a:ext cx="609600" cy="521208"/>
          </a:xfrm>
          <a:prstGeom prst="rect">
            <a:avLst/>
          </a:prstGeom>
        </p:spPr>
        <p:txBody>
          <a:bodyPr/>
          <a:lstStyle/>
          <a:p>
            <a:fld id="{46FA8244-2424-422D-A878-015CBFB7FCA7}" type="slidenum">
              <a:rPr lang="en-US" smtClean="0"/>
              <a:pPr/>
              <a:t>21</a:t>
            </a:fld>
            <a:endParaRPr lang="en-US" dirty="0"/>
          </a:p>
        </p:txBody>
      </p:sp>
      <p:sp>
        <p:nvSpPr>
          <p:cNvPr id="5" name="Footer Placeholder 4"/>
          <p:cNvSpPr>
            <a:spLocks noGrp="1"/>
          </p:cNvSpPr>
          <p:nvPr>
            <p:ph type="ftr" sz="quarter" idx="4294967295"/>
          </p:nvPr>
        </p:nvSpPr>
        <p:spPr>
          <a:xfrm>
            <a:off x="609600" y="6492240"/>
            <a:ext cx="7543800" cy="365760"/>
          </a:xfrm>
          <a:prstGeom prst="rect">
            <a:avLst/>
          </a:prstGeom>
        </p:spPr>
        <p:txBody>
          <a:bodyPr/>
          <a:lstStyle/>
          <a:p>
            <a:r>
              <a:rPr lang="en-GB" smtClean="0"/>
              <a:t>Francesca Hansstein SPEA (SHUFE) - Data Analysis &amp; Processing - Spring 2018</a:t>
            </a:r>
            <a:endParaRPr lang="en-US" dirty="0"/>
          </a:p>
        </p:txBody>
      </p:sp>
      <p:sp>
        <p:nvSpPr>
          <p:cNvPr id="5120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1201"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914400" y="2337811"/>
            <a:ext cx="1671320" cy="304800"/>
          </a:xfrm>
          <a:prstGeom prst="rect">
            <a:avLst/>
          </a:prstGeom>
          <a:noFill/>
        </p:spPr>
      </p:pic>
      <p:sp>
        <p:nvSpPr>
          <p:cNvPr id="51203" name="Rectangle 3"/>
          <p:cNvSpPr>
            <a:spLocks noChangeArrowheads="1"/>
          </p:cNvSpPr>
          <p:nvPr/>
        </p:nvSpPr>
        <p:spPr bwMode="auto">
          <a:xfrm>
            <a:off x="0" y="647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9" name="Picture 8" descr="photo (4).jpg"/>
          <p:cNvPicPr>
            <a:picLocks noChangeAspect="1"/>
          </p:cNvPicPr>
          <p:nvPr/>
        </p:nvPicPr>
        <p:blipFill>
          <a:blip r:embed="rId4" cstate="print"/>
          <a:srcRect l="1875" t="18750" r="8125" b="10000"/>
          <a:stretch>
            <a:fillRect/>
          </a:stretch>
        </p:blipFill>
        <p:spPr>
          <a:xfrm>
            <a:off x="457200" y="2965846"/>
            <a:ext cx="5410200" cy="3212307"/>
          </a:xfrm>
          <a:prstGeom prst="rect">
            <a:avLst/>
          </a:prstGeom>
        </p:spPr>
      </p:pic>
      <p:sp>
        <p:nvSpPr>
          <p:cNvPr id="10" name="Oval 9"/>
          <p:cNvSpPr/>
          <p:nvPr/>
        </p:nvSpPr>
        <p:spPr>
          <a:xfrm>
            <a:off x="5715000" y="2286000"/>
            <a:ext cx="3276600" cy="2133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b="1" dirty="0" smtClean="0">
                <a:solidFill>
                  <a:srgbClr val="FF0000"/>
                </a:solidFill>
              </a:rPr>
              <a:t>e6 indicates the difference between the observed and the estimated value of the dependent variable </a:t>
            </a:r>
          </a:p>
          <a:p>
            <a:pPr algn="ctr"/>
            <a:r>
              <a:rPr lang="it-IT" sz="1400" b="1" dirty="0" smtClean="0">
                <a:solidFill>
                  <a:srgbClr val="FF0000"/>
                </a:solidFill>
                <a:ea typeface="Cambria Math"/>
              </a:rPr>
              <a:t>𝜀6 indicates the difference between the observed and the theoretical value  </a:t>
            </a:r>
            <a:r>
              <a:rPr lang="it-IT" sz="1400" b="1" dirty="0" smtClean="0">
                <a:solidFill>
                  <a:srgbClr val="FF0000"/>
                </a:solidFill>
              </a:rPr>
              <a:t> </a:t>
            </a:r>
            <a:endParaRPr lang="en-US" sz="1400" b="1" dirty="0">
              <a:solidFill>
                <a:srgbClr val="FF0000"/>
              </a:solidFill>
            </a:endParaRPr>
          </a:p>
        </p:txBody>
      </p:sp>
      <p:cxnSp>
        <p:nvCxnSpPr>
          <p:cNvPr id="12" name="Straight Arrow Connector 11"/>
          <p:cNvCxnSpPr/>
          <p:nvPr/>
        </p:nvCxnSpPr>
        <p:spPr>
          <a:xfrm flipH="1">
            <a:off x="4419600" y="3063239"/>
            <a:ext cx="1371600" cy="594361"/>
          </a:xfrm>
          <a:prstGeom prst="straightConnector1">
            <a:avLst/>
          </a:prstGeom>
          <a:ln w="6350">
            <a:prstDash val="sysDot"/>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4800600" y="3810000"/>
            <a:ext cx="990600" cy="0"/>
          </a:xfrm>
          <a:prstGeom prst="straightConnector1">
            <a:avLst/>
          </a:prstGeom>
          <a:ln w="6350">
            <a:prstDash val="sysDot"/>
            <a:tailEnd type="arrow"/>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5867400" y="4572000"/>
            <a:ext cx="2743200" cy="1752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b="1" dirty="0" smtClean="0">
                <a:solidFill>
                  <a:srgbClr val="FF0000"/>
                </a:solidFill>
              </a:rPr>
              <a:t>There are two regression </a:t>
            </a:r>
            <a:r>
              <a:rPr lang="it-IT" sz="1400" b="1" dirty="0" err="1" smtClean="0">
                <a:solidFill>
                  <a:srgbClr val="FF0000"/>
                </a:solidFill>
              </a:rPr>
              <a:t>lines</a:t>
            </a:r>
            <a:r>
              <a:rPr lang="it-IT" sz="1400" b="1" dirty="0" smtClean="0">
                <a:solidFill>
                  <a:srgbClr val="FF0000"/>
                </a:solidFill>
              </a:rPr>
              <a:t> we need to consider: the </a:t>
            </a:r>
            <a:r>
              <a:rPr lang="it-IT" sz="1400" b="1" dirty="0" err="1" smtClean="0">
                <a:solidFill>
                  <a:srgbClr val="FF0000"/>
                </a:solidFill>
              </a:rPr>
              <a:t>theoretical</a:t>
            </a:r>
            <a:r>
              <a:rPr lang="it-IT" sz="1400" b="1" dirty="0" smtClean="0">
                <a:solidFill>
                  <a:srgbClr val="FF0000"/>
                </a:solidFill>
              </a:rPr>
              <a:t> regression line (</a:t>
            </a:r>
            <a:r>
              <a:rPr lang="it-IT" sz="1400" b="1" i="1" dirty="0" err="1" smtClean="0">
                <a:solidFill>
                  <a:srgbClr val="FF0000"/>
                </a:solidFill>
              </a:rPr>
              <a:t>impossible</a:t>
            </a:r>
            <a:r>
              <a:rPr lang="it-IT" sz="1400" b="1" i="1" dirty="0" smtClean="0">
                <a:solidFill>
                  <a:srgbClr val="FF0000"/>
                </a:solidFill>
              </a:rPr>
              <a:t> to know</a:t>
            </a:r>
            <a:r>
              <a:rPr lang="it-IT" sz="1400" b="1" dirty="0" smtClean="0">
                <a:solidFill>
                  <a:srgbClr val="FF0000"/>
                </a:solidFill>
              </a:rPr>
              <a:t>) , and the estimated one (dashed)</a:t>
            </a:r>
            <a:endParaRPr lang="en-US" sz="1400" b="1" dirty="0">
              <a:solidFill>
                <a:srgbClr val="FF0000"/>
              </a:solidFill>
            </a:endParaRPr>
          </a:p>
        </p:txBody>
      </p:sp>
      <p:cxnSp>
        <p:nvCxnSpPr>
          <p:cNvPr id="19" name="Straight Arrow Connector 18"/>
          <p:cNvCxnSpPr/>
          <p:nvPr/>
        </p:nvCxnSpPr>
        <p:spPr>
          <a:xfrm flipH="1" flipV="1">
            <a:off x="2362200" y="4953000"/>
            <a:ext cx="3505200" cy="533400"/>
          </a:xfrm>
          <a:prstGeom prst="straightConnector1">
            <a:avLst/>
          </a:prstGeom>
          <a:ln w="6350">
            <a:prstDash val="sysDot"/>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flipV="1">
            <a:off x="2362200" y="5257800"/>
            <a:ext cx="3581400" cy="533400"/>
          </a:xfrm>
          <a:prstGeom prst="straightConnector1">
            <a:avLst/>
          </a:prstGeom>
          <a:ln w="6350">
            <a:prstDash val="sysDot"/>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458453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1201"/>
                                        </p:tgtEl>
                                        <p:attrNameLst>
                                          <p:attrName>style.visibility</p:attrName>
                                        </p:attrNameLst>
                                      </p:cBhvr>
                                      <p:to>
                                        <p:strVal val="visible"/>
                                      </p:to>
                                    </p:set>
                                    <p:animEffect transition="in" filter="blinds(horizontal)">
                                      <p:cBhvr>
                                        <p:cTn id="12" dur="500"/>
                                        <p:tgtEl>
                                          <p:spTgt spid="5120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par>
                                <p:cTn id="23" presetID="3" presetClass="entr" presetSubtype="1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blinds(horizontal)">
                                      <p:cBhvr>
                                        <p:cTn id="25" dur="500"/>
                                        <p:tgtEl>
                                          <p:spTgt spid="12"/>
                                        </p:tgtEl>
                                      </p:cBhvr>
                                    </p:animEffect>
                                  </p:childTnLst>
                                </p:cTn>
                              </p:par>
                              <p:par>
                                <p:cTn id="26" presetID="3" presetClass="entr" presetSubtype="10" fill="hold"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blinds(horizontal)">
                                      <p:cBhvr>
                                        <p:cTn id="28" dur="5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blinds(horizontal)">
                                      <p:cBhvr>
                                        <p:cTn id="33" dur="500"/>
                                        <p:tgtEl>
                                          <p:spTgt spid="17"/>
                                        </p:tgtEl>
                                      </p:cBhvr>
                                    </p:animEffect>
                                  </p:childTnLst>
                                </p:cTn>
                              </p:par>
                              <p:par>
                                <p:cTn id="34" presetID="3" presetClass="entr" presetSubtype="10" fill="hold"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blinds(horizontal)">
                                      <p:cBhvr>
                                        <p:cTn id="36" dur="500"/>
                                        <p:tgtEl>
                                          <p:spTgt spid="19"/>
                                        </p:tgtEl>
                                      </p:cBhvr>
                                    </p:animEffect>
                                  </p:childTnLst>
                                </p:cTn>
                              </p:par>
                              <p:par>
                                <p:cTn id="37" presetID="3" presetClass="entr" presetSubtype="10"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blinds(horizontal)">
                                      <p:cBhvr>
                                        <p:cTn id="3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t-IT" dirty="0" smtClean="0">
                <a:solidFill>
                  <a:srgbClr val="FF0000"/>
                </a:solidFill>
              </a:rPr>
              <a:t>Estimating the Regression Line: Ordinary Least Squares (OLS)</a:t>
            </a:r>
            <a:endParaRPr lang="en-US" dirty="0">
              <a:solidFill>
                <a:srgbClr val="FF0000"/>
              </a:solidFill>
            </a:endParaRPr>
          </a:p>
        </p:txBody>
      </p:sp>
      <p:sp>
        <p:nvSpPr>
          <p:cNvPr id="3" name="Content Placeholder 2"/>
          <p:cNvSpPr>
            <a:spLocks noGrp="1"/>
          </p:cNvSpPr>
          <p:nvPr>
            <p:ph sz="quarter" idx="1"/>
          </p:nvPr>
        </p:nvSpPr>
        <p:spPr>
          <a:xfrm>
            <a:off x="457200" y="1600200"/>
            <a:ext cx="8077200" cy="4873752"/>
          </a:xfrm>
        </p:spPr>
        <p:txBody>
          <a:bodyPr/>
          <a:lstStyle/>
          <a:p>
            <a:r>
              <a:rPr lang="it-IT" dirty="0" smtClean="0"/>
              <a:t>The most widely used method is the </a:t>
            </a:r>
            <a:r>
              <a:rPr lang="it-IT" dirty="0" smtClean="0">
                <a:solidFill>
                  <a:srgbClr val="FF0000"/>
                </a:solidFill>
              </a:rPr>
              <a:t>Ordinary Least Squares (OLS)</a:t>
            </a:r>
            <a:r>
              <a:rPr lang="it-IT" b="1" dirty="0" smtClean="0"/>
              <a:t>. </a:t>
            </a:r>
            <a:r>
              <a:rPr lang="it-IT" dirty="0" smtClean="0"/>
              <a:t>It calculates the </a:t>
            </a:r>
            <a:r>
              <a:rPr lang="it-IT" dirty="0" smtClean="0">
                <a:latin typeface="Cambria Math"/>
                <a:ea typeface="Cambria Math"/>
              </a:rPr>
              <a:t>𝛽</a:t>
            </a:r>
            <a:r>
              <a:rPr lang="it-IT" baseline="-25000" dirty="0" smtClean="0">
                <a:latin typeface="Cambria Math"/>
                <a:ea typeface="Cambria Math"/>
              </a:rPr>
              <a:t>s </a:t>
            </a:r>
            <a:r>
              <a:rPr lang="it-IT" dirty="0" smtClean="0">
                <a:ea typeface="Cambria Math"/>
              </a:rPr>
              <a:t>so that the sum of the squared residuals is minimal</a:t>
            </a:r>
          </a:p>
          <a:p>
            <a:pPr>
              <a:buNone/>
            </a:pPr>
            <a:endParaRPr lang="it-IT" dirty="0" smtClean="0">
              <a:ea typeface="Cambria Math"/>
            </a:endParaRPr>
          </a:p>
          <a:p>
            <a:endParaRPr lang="it-IT" dirty="0" smtClean="0">
              <a:ea typeface="Cambria Math"/>
            </a:endParaRPr>
          </a:p>
          <a:p>
            <a:r>
              <a:rPr lang="it-IT" dirty="0" smtClean="0">
                <a:ea typeface="Cambria Math"/>
              </a:rPr>
              <a:t> That is equivalent to minimize the squared distances of the observed and estimated values of  Y:  </a:t>
            </a:r>
          </a:p>
          <a:p>
            <a:endParaRPr lang="it-IT" dirty="0">
              <a:ea typeface="Cambria Math"/>
            </a:endParaRPr>
          </a:p>
          <a:p>
            <a:endParaRPr lang="it-IT" dirty="0" smtClean="0">
              <a:ea typeface="Cambria Math"/>
            </a:endParaRPr>
          </a:p>
          <a:p>
            <a:endParaRPr lang="it-IT" dirty="0" smtClean="0">
              <a:ea typeface="Cambria Math"/>
            </a:endParaRPr>
          </a:p>
        </p:txBody>
      </p:sp>
      <p:sp>
        <p:nvSpPr>
          <p:cNvPr id="4" name="Slide Number Placeholder 3"/>
          <p:cNvSpPr>
            <a:spLocks noGrp="1"/>
          </p:cNvSpPr>
          <p:nvPr>
            <p:ph type="sldNum" sz="quarter" idx="4294967295"/>
          </p:nvPr>
        </p:nvSpPr>
        <p:spPr>
          <a:xfrm>
            <a:off x="8153400" y="5715000"/>
            <a:ext cx="609600" cy="521208"/>
          </a:xfrm>
          <a:prstGeom prst="rect">
            <a:avLst/>
          </a:prstGeom>
        </p:spPr>
        <p:txBody>
          <a:bodyPr/>
          <a:lstStyle/>
          <a:p>
            <a:fld id="{46FA8244-2424-422D-A878-015CBFB7FCA7}" type="slidenum">
              <a:rPr lang="en-US" smtClean="0"/>
              <a:pPr/>
              <a:t>22</a:t>
            </a:fld>
            <a:endParaRPr lang="en-US" dirty="0"/>
          </a:p>
        </p:txBody>
      </p:sp>
      <p:sp>
        <p:nvSpPr>
          <p:cNvPr id="5" name="Footer Placeholder 4"/>
          <p:cNvSpPr>
            <a:spLocks noGrp="1"/>
          </p:cNvSpPr>
          <p:nvPr>
            <p:ph type="ftr" sz="quarter" idx="4294967295"/>
          </p:nvPr>
        </p:nvSpPr>
        <p:spPr>
          <a:xfrm>
            <a:off x="609600" y="6492240"/>
            <a:ext cx="7543800" cy="365760"/>
          </a:xfrm>
          <a:prstGeom prst="rect">
            <a:avLst/>
          </a:prstGeom>
        </p:spPr>
        <p:txBody>
          <a:bodyPr/>
          <a:lstStyle/>
          <a:p>
            <a:r>
              <a:rPr lang="en-GB" smtClean="0"/>
              <a:t>Francesca Hansstein SPEA (SHUFE) - Data Analysis &amp; Processing - Spring 2018</a:t>
            </a:r>
            <a:endParaRPr lang="en-US" dirty="0"/>
          </a:p>
        </p:txBody>
      </p:sp>
      <p:pic>
        <p:nvPicPr>
          <p:cNvPr id="53249"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491642" y="2928169"/>
            <a:ext cx="3551116" cy="762000"/>
          </a:xfrm>
          <a:prstGeom prst="rect">
            <a:avLst/>
          </a:prstGeom>
          <a:noFill/>
        </p:spPr>
      </p:pic>
      <p:sp>
        <p:nvSpPr>
          <p:cNvPr id="53251" name="Rectangle 3"/>
          <p:cNvSpPr>
            <a:spLocks noChangeArrowheads="1"/>
          </p:cNvSpPr>
          <p:nvPr/>
        </p:nvSpPr>
        <p:spPr bwMode="auto">
          <a:xfrm>
            <a:off x="0" y="9525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3253"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3255"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3254" name="Picture 6"/>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628900" y="4876800"/>
            <a:ext cx="3276600" cy="705034"/>
          </a:xfrm>
          <a:prstGeom prst="rect">
            <a:avLst/>
          </a:prstGeom>
          <a:noFill/>
        </p:spPr>
      </p:pic>
    </p:spTree>
    <p:extLst>
      <p:ext uri="{BB962C8B-B14F-4D97-AF65-F5344CB8AC3E}">
        <p14:creationId xmlns:p14="http://schemas.microsoft.com/office/powerpoint/2010/main" val="157869609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3249"/>
                                        </p:tgtEl>
                                        <p:attrNameLst>
                                          <p:attrName>style.visibility</p:attrName>
                                        </p:attrNameLst>
                                      </p:cBhvr>
                                      <p:to>
                                        <p:strVal val="visible"/>
                                      </p:to>
                                    </p:set>
                                    <p:animEffect transition="in" filter="blinds(horizontal)">
                                      <p:cBhvr>
                                        <p:cTn id="12" dur="500"/>
                                        <p:tgtEl>
                                          <p:spTgt spid="5324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3254"/>
                                        </p:tgtEl>
                                        <p:attrNameLst>
                                          <p:attrName>style.visibility</p:attrName>
                                        </p:attrNameLst>
                                      </p:cBhvr>
                                      <p:to>
                                        <p:strVal val="visible"/>
                                      </p:to>
                                    </p:set>
                                    <p:animEffect transition="in" filter="blinds(horizontal)">
                                      <p:cBhvr>
                                        <p:cTn id="22" dur="500"/>
                                        <p:tgtEl>
                                          <p:spTgt spid="532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t-IT" dirty="0" smtClean="0">
                <a:solidFill>
                  <a:srgbClr val="FF0000"/>
                </a:solidFill>
              </a:rPr>
              <a:t>Total, Explained and Residual Sums of Squares</a:t>
            </a:r>
            <a:endParaRPr lang="en-US" dirty="0">
              <a:solidFill>
                <a:srgbClr val="FF0000"/>
              </a:solidFill>
            </a:endParaRPr>
          </a:p>
        </p:txBody>
      </p:sp>
      <p:pic>
        <p:nvPicPr>
          <p:cNvPr id="6" name="Content Placeholder 5" descr="photo (5).jpg"/>
          <p:cNvPicPr>
            <a:picLocks noGrp="1" noChangeAspect="1"/>
          </p:cNvPicPr>
          <p:nvPr>
            <p:ph sz="quarter" idx="1"/>
          </p:nvPr>
        </p:nvPicPr>
        <p:blipFill>
          <a:blip r:embed="rId3" cstate="print"/>
          <a:srcRect l="4267" t="17199" r="10131" b="10879"/>
          <a:stretch>
            <a:fillRect/>
          </a:stretch>
        </p:blipFill>
        <p:spPr>
          <a:xfrm>
            <a:off x="990600" y="3124200"/>
            <a:ext cx="5320748" cy="3352800"/>
          </a:xfrm>
        </p:spPr>
      </p:pic>
      <p:sp>
        <p:nvSpPr>
          <p:cNvPr id="4" name="Slide Number Placeholder 3"/>
          <p:cNvSpPr>
            <a:spLocks noGrp="1"/>
          </p:cNvSpPr>
          <p:nvPr>
            <p:ph type="sldNum" sz="quarter" idx="4294967295"/>
          </p:nvPr>
        </p:nvSpPr>
        <p:spPr>
          <a:xfrm>
            <a:off x="8153400" y="5715000"/>
            <a:ext cx="609600" cy="521208"/>
          </a:xfrm>
          <a:prstGeom prst="rect">
            <a:avLst/>
          </a:prstGeom>
        </p:spPr>
        <p:txBody>
          <a:bodyPr/>
          <a:lstStyle/>
          <a:p>
            <a:fld id="{46FA8244-2424-422D-A878-015CBFB7FCA7}" type="slidenum">
              <a:rPr lang="en-US" smtClean="0"/>
              <a:pPr/>
              <a:t>23</a:t>
            </a:fld>
            <a:endParaRPr lang="en-US" dirty="0"/>
          </a:p>
        </p:txBody>
      </p:sp>
      <p:sp>
        <p:nvSpPr>
          <p:cNvPr id="5" name="Footer Placeholder 4"/>
          <p:cNvSpPr>
            <a:spLocks noGrp="1"/>
          </p:cNvSpPr>
          <p:nvPr>
            <p:ph type="ftr" sz="quarter" idx="4294967295"/>
          </p:nvPr>
        </p:nvSpPr>
        <p:spPr>
          <a:xfrm>
            <a:off x="609600" y="6492240"/>
            <a:ext cx="7543800" cy="365760"/>
          </a:xfrm>
          <a:prstGeom prst="rect">
            <a:avLst/>
          </a:prstGeom>
        </p:spPr>
        <p:txBody>
          <a:bodyPr/>
          <a:lstStyle/>
          <a:p>
            <a:r>
              <a:rPr lang="en-GB" smtClean="0"/>
              <a:t>Francesca Hansstein SPEA (SHUFE) - Data Analysis &amp; Processing - Spring 2018</a:t>
            </a:r>
            <a:endParaRPr lang="en-US" dirty="0"/>
          </a:p>
        </p:txBody>
      </p:sp>
      <mc:AlternateContent xmlns:mc="http://schemas.openxmlformats.org/markup-compatibility/2006" xmlns:a14="http://schemas.microsoft.com/office/drawing/2010/main">
        <mc:Choice Requires="a14">
          <p:sp>
            <p:nvSpPr>
              <p:cNvPr id="7" name="Oval 6"/>
              <p:cNvSpPr/>
              <p:nvPr/>
            </p:nvSpPr>
            <p:spPr>
              <a:xfrm>
                <a:off x="152400" y="1524000"/>
                <a:ext cx="2819400" cy="1371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smtClean="0">
                    <a:solidFill>
                      <a:srgbClr val="FF0000"/>
                    </a:solidFill>
                  </a:rPr>
                  <a:t>The </a:t>
                </a:r>
                <a:r>
                  <a:rPr lang="it-IT" sz="1400" b="1" dirty="0" smtClean="0">
                    <a:solidFill>
                      <a:srgbClr val="FF0000"/>
                    </a:solidFill>
                  </a:rPr>
                  <a:t>total sum of squares </a:t>
                </a:r>
                <a:r>
                  <a:rPr lang="it-IT" sz="1400" dirty="0" smtClean="0">
                    <a:solidFill>
                      <a:srgbClr val="FF0000"/>
                    </a:solidFill>
                  </a:rPr>
                  <a:t>(</a:t>
                </a:r>
                <a:r>
                  <a:rPr lang="it-IT" sz="1400" b="1" dirty="0" smtClean="0">
                    <a:solidFill>
                      <a:srgbClr val="FF0000"/>
                    </a:solidFill>
                  </a:rPr>
                  <a:t>TSS</a:t>
                </a:r>
                <a:r>
                  <a:rPr lang="it-IT" sz="1400" dirty="0" smtClean="0">
                    <a:solidFill>
                      <a:srgbClr val="FF0000"/>
                    </a:solidFill>
                  </a:rPr>
                  <a:t>) is the distance between the observed value </a:t>
                </a:r>
                <a14:m>
                  <m:oMath xmlns:m="http://schemas.openxmlformats.org/officeDocument/2006/math">
                    <m:sSub>
                      <m:sSubPr>
                        <m:ctrlPr>
                          <a:rPr lang="it-IT" sz="1400" b="1" i="1" smtClean="0">
                            <a:solidFill>
                              <a:srgbClr val="FF0000"/>
                            </a:solidFill>
                            <a:latin typeface="Cambria Math" panose="02040503050406030204" pitchFamily="18" charset="0"/>
                          </a:rPr>
                        </m:ctrlPr>
                      </m:sSubPr>
                      <m:e>
                        <m:r>
                          <a:rPr lang="en-GB" sz="1400" b="1" i="1" smtClean="0">
                            <a:solidFill>
                              <a:srgbClr val="FF0000"/>
                            </a:solidFill>
                            <a:latin typeface="Cambria Math"/>
                          </a:rPr>
                          <m:t>𝒚</m:t>
                        </m:r>
                      </m:e>
                      <m:sub>
                        <m:r>
                          <a:rPr lang="en-GB" sz="1400" b="1" i="1" smtClean="0">
                            <a:solidFill>
                              <a:srgbClr val="FF0000"/>
                            </a:solidFill>
                            <a:latin typeface="Cambria Math"/>
                          </a:rPr>
                          <m:t>𝒊</m:t>
                        </m:r>
                      </m:sub>
                    </m:sSub>
                  </m:oMath>
                </a14:m>
                <a:r>
                  <a:rPr lang="it-IT" sz="1400" b="1" dirty="0" smtClean="0">
                    <a:solidFill>
                      <a:srgbClr val="FF0000"/>
                    </a:solidFill>
                  </a:rPr>
                  <a:t>  </a:t>
                </a:r>
                <a:r>
                  <a:rPr lang="it-IT" sz="1400" dirty="0" smtClean="0">
                    <a:solidFill>
                      <a:srgbClr val="FF0000"/>
                    </a:solidFill>
                  </a:rPr>
                  <a:t>and the mean value of </a:t>
                </a:r>
                <a14:m>
                  <m:oMath xmlns:m="http://schemas.openxmlformats.org/officeDocument/2006/math">
                    <m:acc>
                      <m:accPr>
                        <m:chr m:val="̅"/>
                        <m:ctrlPr>
                          <a:rPr lang="en-GB" sz="1400" b="1" i="1" dirty="0" smtClean="0">
                            <a:solidFill>
                              <a:srgbClr val="FF0000"/>
                            </a:solidFill>
                            <a:latin typeface="Cambria Math" panose="02040503050406030204" pitchFamily="18" charset="0"/>
                          </a:rPr>
                        </m:ctrlPr>
                      </m:accPr>
                      <m:e>
                        <m:r>
                          <a:rPr lang="en-GB" sz="1400" b="1" i="1" dirty="0" smtClean="0">
                            <a:solidFill>
                              <a:srgbClr val="FF0000"/>
                            </a:solidFill>
                            <a:latin typeface="Cambria Math"/>
                          </a:rPr>
                          <m:t>𝒚</m:t>
                        </m:r>
                      </m:e>
                    </m:acc>
                  </m:oMath>
                </a14:m>
                <a:endParaRPr lang="en-US" sz="1400" b="1" dirty="0">
                  <a:solidFill>
                    <a:srgbClr val="FF0000"/>
                  </a:solidFill>
                </a:endParaRPr>
              </a:p>
            </p:txBody>
          </p:sp>
        </mc:Choice>
        <mc:Fallback xmlns="">
          <p:sp>
            <p:nvSpPr>
              <p:cNvPr id="7" name="Oval 6"/>
              <p:cNvSpPr>
                <a:spLocks noRot="1" noChangeAspect="1" noMove="1" noResize="1" noEditPoints="1" noAdjustHandles="1" noChangeArrowheads="1" noChangeShapeType="1" noTextEdit="1"/>
              </p:cNvSpPr>
              <p:nvPr/>
            </p:nvSpPr>
            <p:spPr>
              <a:xfrm>
                <a:off x="152400" y="1524000"/>
                <a:ext cx="2819400" cy="1371600"/>
              </a:xfrm>
              <a:prstGeom prst="ellipse">
                <a:avLst/>
              </a:prstGeom>
              <a:blipFill rotWithShape="0">
                <a:blip r:embed="rId4"/>
                <a:stretch>
                  <a:fillRect/>
                </a:stretch>
              </a:blipFill>
            </p:spPr>
            <p:txBody>
              <a:bodyPr/>
              <a:lstStyle/>
              <a:p>
                <a:r>
                  <a:rPr lang="en-US">
                    <a:noFill/>
                  </a:rPr>
                  <a:t> </a:t>
                </a:r>
              </a:p>
            </p:txBody>
          </p:sp>
        </mc:Fallback>
      </mc:AlternateContent>
      <p:cxnSp>
        <p:nvCxnSpPr>
          <p:cNvPr id="9" name="Straight Arrow Connector 8"/>
          <p:cNvCxnSpPr/>
          <p:nvPr/>
        </p:nvCxnSpPr>
        <p:spPr>
          <a:xfrm>
            <a:off x="2743200" y="2590800"/>
            <a:ext cx="990600" cy="914400"/>
          </a:xfrm>
          <a:prstGeom prst="straightConnector1">
            <a:avLst/>
          </a:prstGeom>
          <a:ln w="6350">
            <a:prstDash val="sysDot"/>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1752600" y="2895600"/>
            <a:ext cx="2622692" cy="1778748"/>
          </a:xfrm>
          <a:prstGeom prst="straightConnector1">
            <a:avLst/>
          </a:prstGeom>
          <a:ln w="6350">
            <a:prstDash val="sysDot"/>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Oval 18"/>
              <p:cNvSpPr/>
              <p:nvPr/>
            </p:nvSpPr>
            <p:spPr>
              <a:xfrm>
                <a:off x="6172200" y="4343400"/>
                <a:ext cx="2743200" cy="1295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dirty="0" smtClean="0">
                    <a:solidFill>
                      <a:srgbClr val="FF0000"/>
                    </a:solidFill>
                  </a:rPr>
                  <a:t>The </a:t>
                </a:r>
                <a:r>
                  <a:rPr lang="it-IT" sz="1200" b="1" dirty="0" smtClean="0">
                    <a:solidFill>
                      <a:srgbClr val="FF0000"/>
                    </a:solidFill>
                  </a:rPr>
                  <a:t>explained sum of squares (ESS) </a:t>
                </a:r>
                <a:r>
                  <a:rPr lang="it-IT" sz="1200" dirty="0" smtClean="0">
                    <a:solidFill>
                      <a:srgbClr val="FF0000"/>
                    </a:solidFill>
                  </a:rPr>
                  <a:t>is the difference between the estimated value (</a:t>
                </a:r>
                <a14:m>
                  <m:oMath xmlns:m="http://schemas.openxmlformats.org/officeDocument/2006/math">
                    <m:acc>
                      <m:accPr>
                        <m:chr m:val="̂"/>
                        <m:ctrlPr>
                          <a:rPr lang="it-IT" sz="1200" b="1" i="1">
                            <a:solidFill>
                              <a:srgbClr val="FF0000"/>
                            </a:solidFill>
                            <a:latin typeface="Cambria Math" panose="02040503050406030204" pitchFamily="18" charset="0"/>
                          </a:rPr>
                        </m:ctrlPr>
                      </m:accPr>
                      <m:e>
                        <m:r>
                          <a:rPr lang="en-GB" sz="1200" b="1" i="1">
                            <a:solidFill>
                              <a:srgbClr val="FF0000"/>
                            </a:solidFill>
                            <a:latin typeface="Cambria Math"/>
                          </a:rPr>
                          <m:t>𝒚</m:t>
                        </m:r>
                      </m:e>
                    </m:acc>
                  </m:oMath>
                </a14:m>
                <a:r>
                  <a:rPr lang="it-IT" sz="1200" dirty="0" smtClean="0">
                    <a:solidFill>
                      <a:srgbClr val="FF0000"/>
                    </a:solidFill>
                  </a:rPr>
                  <a:t>) and the mean value of </a:t>
                </a:r>
                <a14:m>
                  <m:oMath xmlns:m="http://schemas.openxmlformats.org/officeDocument/2006/math">
                    <m:acc>
                      <m:accPr>
                        <m:chr m:val="̅"/>
                        <m:ctrlPr>
                          <a:rPr lang="it-IT" sz="1200" b="1" i="1" smtClean="0">
                            <a:solidFill>
                              <a:srgbClr val="FF0000"/>
                            </a:solidFill>
                            <a:latin typeface="Cambria Math" panose="02040503050406030204" pitchFamily="18" charset="0"/>
                          </a:rPr>
                        </m:ctrlPr>
                      </m:accPr>
                      <m:e>
                        <m:r>
                          <a:rPr lang="en-GB" sz="1200" b="1" i="1" smtClean="0">
                            <a:solidFill>
                              <a:srgbClr val="FF0000"/>
                            </a:solidFill>
                            <a:latin typeface="Cambria Math"/>
                          </a:rPr>
                          <m:t>𝒚</m:t>
                        </m:r>
                      </m:e>
                    </m:acc>
                  </m:oMath>
                </a14:m>
                <a:endParaRPr lang="en-US" sz="1200" b="1" dirty="0">
                  <a:solidFill>
                    <a:srgbClr val="FF0000"/>
                  </a:solidFill>
                </a:endParaRPr>
              </a:p>
            </p:txBody>
          </p:sp>
        </mc:Choice>
        <mc:Fallback xmlns="">
          <p:sp>
            <p:nvSpPr>
              <p:cNvPr id="19" name="Oval 18"/>
              <p:cNvSpPr>
                <a:spLocks noRot="1" noChangeAspect="1" noMove="1" noResize="1" noEditPoints="1" noAdjustHandles="1" noChangeArrowheads="1" noChangeShapeType="1" noTextEdit="1"/>
              </p:cNvSpPr>
              <p:nvPr/>
            </p:nvSpPr>
            <p:spPr>
              <a:xfrm>
                <a:off x="6172200" y="4343400"/>
                <a:ext cx="2743200" cy="1295400"/>
              </a:xfrm>
              <a:prstGeom prst="ellipse">
                <a:avLst/>
              </a:prstGeom>
              <a:blipFill rotWithShape="0">
                <a:blip r:embed="rId5"/>
                <a:stretch>
                  <a:fillRect/>
                </a:stretch>
              </a:blipFill>
            </p:spPr>
            <p:txBody>
              <a:bodyPr/>
              <a:lstStyle/>
              <a:p>
                <a:r>
                  <a:rPr lang="en-US">
                    <a:noFill/>
                  </a:rPr>
                  <a:t> </a:t>
                </a:r>
              </a:p>
            </p:txBody>
          </p:sp>
        </mc:Fallback>
      </mc:AlternateContent>
      <p:cxnSp>
        <p:nvCxnSpPr>
          <p:cNvPr id="23" name="Straight Arrow Connector 22"/>
          <p:cNvCxnSpPr>
            <a:stCxn id="19" idx="2"/>
          </p:cNvCxnSpPr>
          <p:nvPr/>
        </p:nvCxnSpPr>
        <p:spPr>
          <a:xfrm flipH="1" flipV="1">
            <a:off x="5257800" y="4648200"/>
            <a:ext cx="914400" cy="342900"/>
          </a:xfrm>
          <a:prstGeom prst="straightConnector1">
            <a:avLst/>
          </a:prstGeom>
          <a:ln w="6350">
            <a:prstDash val="sysDot"/>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Oval 32"/>
              <p:cNvSpPr/>
              <p:nvPr/>
            </p:nvSpPr>
            <p:spPr>
              <a:xfrm>
                <a:off x="5943600" y="1600200"/>
                <a:ext cx="2743200" cy="1295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dirty="0" smtClean="0">
                    <a:solidFill>
                      <a:srgbClr val="FF0000"/>
                    </a:solidFill>
                  </a:rPr>
                  <a:t>The </a:t>
                </a:r>
                <a:r>
                  <a:rPr lang="it-IT" sz="1200" b="1" dirty="0" smtClean="0">
                    <a:solidFill>
                      <a:srgbClr val="FF0000"/>
                    </a:solidFill>
                  </a:rPr>
                  <a:t>residual sum of squares (RSS</a:t>
                </a:r>
                <a:r>
                  <a:rPr lang="it-IT" sz="1200" dirty="0" smtClean="0">
                    <a:solidFill>
                      <a:srgbClr val="FF0000"/>
                    </a:solidFill>
                  </a:rPr>
                  <a:t>) is the difference between the observed</a:t>
                </a:r>
                <a14:m>
                  <m:oMath xmlns:m="http://schemas.openxmlformats.org/officeDocument/2006/math">
                    <m:sSub>
                      <m:sSubPr>
                        <m:ctrlPr>
                          <a:rPr lang="it-IT" sz="1200" b="1" i="1">
                            <a:solidFill>
                              <a:srgbClr val="FF0000"/>
                            </a:solidFill>
                            <a:latin typeface="Cambria Math" panose="02040503050406030204" pitchFamily="18" charset="0"/>
                          </a:rPr>
                        </m:ctrlPr>
                      </m:sSubPr>
                      <m:e>
                        <m:r>
                          <a:rPr lang="en-GB" sz="1200" b="1" i="1">
                            <a:solidFill>
                              <a:srgbClr val="FF0000"/>
                            </a:solidFill>
                            <a:latin typeface="Cambria Math"/>
                          </a:rPr>
                          <m:t>𝒚</m:t>
                        </m:r>
                      </m:e>
                      <m:sub>
                        <m:r>
                          <a:rPr lang="en-GB" sz="1200" b="1" i="1">
                            <a:solidFill>
                              <a:srgbClr val="FF0000"/>
                            </a:solidFill>
                            <a:latin typeface="Cambria Math"/>
                          </a:rPr>
                          <m:t>𝒊</m:t>
                        </m:r>
                      </m:sub>
                    </m:sSub>
                  </m:oMath>
                </a14:m>
                <a:r>
                  <a:rPr lang="it-IT" sz="1200" dirty="0" smtClean="0">
                    <a:solidFill>
                      <a:srgbClr val="FF0000"/>
                    </a:solidFill>
                  </a:rPr>
                  <a:t> and the estimated value </a:t>
                </a:r>
                <a14:m>
                  <m:oMath xmlns:m="http://schemas.openxmlformats.org/officeDocument/2006/math">
                    <m:acc>
                      <m:accPr>
                        <m:chr m:val="̂"/>
                        <m:ctrlPr>
                          <a:rPr lang="it-IT" sz="1200" b="1" i="1" smtClean="0">
                            <a:solidFill>
                              <a:srgbClr val="FF0000"/>
                            </a:solidFill>
                            <a:latin typeface="Cambria Math" panose="02040503050406030204" pitchFamily="18" charset="0"/>
                          </a:rPr>
                        </m:ctrlPr>
                      </m:accPr>
                      <m:e>
                        <m:r>
                          <a:rPr lang="en-GB" sz="1200" b="1" i="1" smtClean="0">
                            <a:solidFill>
                              <a:srgbClr val="FF0000"/>
                            </a:solidFill>
                            <a:latin typeface="Cambria Math"/>
                          </a:rPr>
                          <m:t>𝒚</m:t>
                        </m:r>
                      </m:e>
                    </m:acc>
                  </m:oMath>
                </a14:m>
                <a:endParaRPr lang="en-US" sz="1200" b="1" dirty="0">
                  <a:solidFill>
                    <a:srgbClr val="FF0000"/>
                  </a:solidFill>
                </a:endParaRPr>
              </a:p>
            </p:txBody>
          </p:sp>
        </mc:Choice>
        <mc:Fallback xmlns="">
          <p:sp>
            <p:nvSpPr>
              <p:cNvPr id="33" name="Oval 32"/>
              <p:cNvSpPr>
                <a:spLocks noRot="1" noChangeAspect="1" noMove="1" noResize="1" noEditPoints="1" noAdjustHandles="1" noChangeArrowheads="1" noChangeShapeType="1" noTextEdit="1"/>
              </p:cNvSpPr>
              <p:nvPr/>
            </p:nvSpPr>
            <p:spPr>
              <a:xfrm>
                <a:off x="5943600" y="1600200"/>
                <a:ext cx="2743200" cy="1295400"/>
              </a:xfrm>
              <a:prstGeom prst="ellipse">
                <a:avLst/>
              </a:prstGeom>
              <a:blipFill rotWithShape="0">
                <a:blip r:embed="rId6"/>
                <a:stretch>
                  <a:fillRect/>
                </a:stretch>
              </a:blipFill>
            </p:spPr>
            <p:txBody>
              <a:bodyPr/>
              <a:lstStyle/>
              <a:p>
                <a:r>
                  <a:rPr lang="en-US">
                    <a:noFill/>
                  </a:rPr>
                  <a:t> </a:t>
                </a:r>
              </a:p>
            </p:txBody>
          </p:sp>
        </mc:Fallback>
      </mc:AlternateContent>
      <p:cxnSp>
        <p:nvCxnSpPr>
          <p:cNvPr id="34" name="Straight Arrow Connector 33"/>
          <p:cNvCxnSpPr/>
          <p:nvPr/>
        </p:nvCxnSpPr>
        <p:spPr>
          <a:xfrm flipH="1">
            <a:off x="5257800" y="2590800"/>
            <a:ext cx="838200" cy="1066800"/>
          </a:xfrm>
          <a:prstGeom prst="straightConnector1">
            <a:avLst/>
          </a:prstGeom>
          <a:ln w="6350">
            <a:prstDash val="sysDot"/>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960122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par>
                                <p:cTn id="13" presetID="3" presetClass="entr" presetSubtype="1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blinds(horizontal)">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blinds(horizontal)">
                                      <p:cBhvr>
                                        <p:cTn id="20" dur="500"/>
                                        <p:tgtEl>
                                          <p:spTgt spid="33"/>
                                        </p:tgtEl>
                                      </p:cBhvr>
                                    </p:animEffect>
                                  </p:childTnLst>
                                </p:cTn>
                              </p:par>
                              <p:par>
                                <p:cTn id="21" presetID="3" presetClass="entr" presetSubtype="10"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blinds(horizontal)">
                                      <p:cBhvr>
                                        <p:cTn id="23" dur="500"/>
                                        <p:tgtEl>
                                          <p:spTgt spid="34"/>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blinds(horizontal)">
                                      <p:cBhvr>
                                        <p:cTn id="28" dur="500"/>
                                        <p:tgtEl>
                                          <p:spTgt spid="19"/>
                                        </p:tgtEl>
                                      </p:cBhvr>
                                    </p:animEffect>
                                  </p:childTnLst>
                                </p:cTn>
                              </p:par>
                              <p:par>
                                <p:cTn id="29" presetID="3" presetClass="entr" presetSubtype="10"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blinds(horizontal)">
                                      <p:cBhvr>
                                        <p:cTn id="3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9" grpId="0" animBg="1"/>
      <p:bldP spid="3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t-IT" dirty="0" smtClean="0">
                <a:solidFill>
                  <a:srgbClr val="FF0000"/>
                </a:solidFill>
              </a:rPr>
              <a:t>Total, Explained and Residual Sums of Squares and R2</a:t>
            </a:r>
            <a:endParaRPr lang="en-US" dirty="0">
              <a:solidFill>
                <a:srgbClr val="FF0000"/>
              </a:solidFill>
            </a:endParaRPr>
          </a:p>
        </p:txBody>
      </p:sp>
      <p:sp>
        <p:nvSpPr>
          <p:cNvPr id="4" name="Slide Number Placeholder 3"/>
          <p:cNvSpPr>
            <a:spLocks noGrp="1"/>
          </p:cNvSpPr>
          <p:nvPr>
            <p:ph type="sldNum" sz="quarter" idx="4294967295"/>
          </p:nvPr>
        </p:nvSpPr>
        <p:spPr>
          <a:xfrm>
            <a:off x="8153400" y="5715000"/>
            <a:ext cx="609600" cy="521208"/>
          </a:xfrm>
          <a:prstGeom prst="rect">
            <a:avLst/>
          </a:prstGeom>
        </p:spPr>
        <p:txBody>
          <a:bodyPr/>
          <a:lstStyle/>
          <a:p>
            <a:fld id="{46FA8244-2424-422D-A878-015CBFB7FCA7}" type="slidenum">
              <a:rPr lang="en-US" smtClean="0"/>
              <a:pPr/>
              <a:t>24</a:t>
            </a:fld>
            <a:endParaRPr lang="en-US" dirty="0"/>
          </a:p>
        </p:txBody>
      </p:sp>
      <p:sp>
        <p:nvSpPr>
          <p:cNvPr id="5" name="Footer Placeholder 4"/>
          <p:cNvSpPr>
            <a:spLocks noGrp="1"/>
          </p:cNvSpPr>
          <p:nvPr>
            <p:ph type="ftr" sz="quarter" idx="4294967295"/>
          </p:nvPr>
        </p:nvSpPr>
        <p:spPr>
          <a:xfrm>
            <a:off x="609600" y="6492240"/>
            <a:ext cx="7543800" cy="365760"/>
          </a:xfrm>
          <a:prstGeom prst="rect">
            <a:avLst/>
          </a:prstGeom>
        </p:spPr>
        <p:txBody>
          <a:bodyPr/>
          <a:lstStyle/>
          <a:p>
            <a:r>
              <a:rPr lang="en-GB" smtClean="0"/>
              <a:t>Francesca Hansstein SPEA (SHUFE) - Data Analysis &amp; Processing - Spring 2018</a:t>
            </a:r>
            <a:endParaRPr lang="en-US" dirty="0"/>
          </a:p>
        </p:txBody>
      </p:sp>
      <p:sp>
        <p:nvSpPr>
          <p:cNvPr id="5734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7345"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685800" y="1828800"/>
            <a:ext cx="3656990" cy="533400"/>
          </a:xfrm>
          <a:prstGeom prst="rect">
            <a:avLst/>
          </a:prstGeom>
          <a:noFill/>
        </p:spPr>
      </p:pic>
      <p:sp>
        <p:nvSpPr>
          <p:cNvPr id="57347" name="Rectangle 3"/>
          <p:cNvSpPr>
            <a:spLocks noChangeArrowheads="1"/>
          </p:cNvSpPr>
          <p:nvPr/>
        </p:nvSpPr>
        <p:spPr bwMode="auto">
          <a:xfrm>
            <a:off x="0" y="8540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7349"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7348" name="Picture 4"/>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685800" y="2590800"/>
            <a:ext cx="2209800" cy="375603"/>
          </a:xfrm>
          <a:prstGeom prst="rect">
            <a:avLst/>
          </a:prstGeom>
          <a:noFill/>
        </p:spPr>
      </p:pic>
      <p:sp>
        <p:nvSpPr>
          <p:cNvPr id="57351" name="Rectangle 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7350" name="Picture 6"/>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609600" y="3200400"/>
            <a:ext cx="4313543" cy="685801"/>
          </a:xfrm>
          <a:prstGeom prst="rect">
            <a:avLst/>
          </a:prstGeom>
          <a:noFill/>
        </p:spPr>
      </p:pic>
      <p:sp>
        <p:nvSpPr>
          <p:cNvPr id="13" name="Oval 12"/>
          <p:cNvSpPr/>
          <p:nvPr/>
        </p:nvSpPr>
        <p:spPr>
          <a:xfrm>
            <a:off x="609600" y="4191000"/>
            <a:ext cx="3581400" cy="1524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dirty="0" smtClean="0">
                <a:solidFill>
                  <a:srgbClr val="FF0000"/>
                </a:solidFill>
              </a:rPr>
              <a:t>The R-squared is the ratio between the explained and the total sum of squares. The higher, the better.  The R-squared measures the </a:t>
            </a:r>
            <a:r>
              <a:rPr lang="it-IT" sz="1200" b="1" dirty="0" smtClean="0">
                <a:solidFill>
                  <a:srgbClr val="FF0000"/>
                </a:solidFill>
              </a:rPr>
              <a:t>goodness of fit </a:t>
            </a:r>
            <a:r>
              <a:rPr lang="it-IT" sz="1200" dirty="0" smtClean="0">
                <a:solidFill>
                  <a:srgbClr val="FF0000"/>
                </a:solidFill>
              </a:rPr>
              <a:t>of the estimated regression. </a:t>
            </a:r>
            <a:r>
              <a:rPr lang="it-IT" sz="1200" b="1" dirty="0" smtClean="0">
                <a:solidFill>
                  <a:srgbClr val="FF0000"/>
                </a:solidFill>
                <a:effectLst>
                  <a:outerShdw blurRad="38100" dist="38100" dir="2700000" algn="tl">
                    <a:srgbClr val="000000">
                      <a:alpha val="43137"/>
                    </a:srgbClr>
                  </a:outerShdw>
                </a:effectLst>
              </a:rPr>
              <a:t>CORRECT THE DENOMINATOR IS Y-Ybar</a:t>
            </a:r>
            <a:endParaRPr lang="en-US" sz="1200" b="1" dirty="0">
              <a:solidFill>
                <a:srgbClr val="FF0000"/>
              </a:solidFill>
              <a:effectLst>
                <a:outerShdw blurRad="38100" dist="38100" dir="2700000" algn="tl">
                  <a:srgbClr val="000000">
                    <a:alpha val="43137"/>
                  </a:srgbClr>
                </a:outerShdw>
              </a:effectLst>
            </a:endParaRPr>
          </a:p>
        </p:txBody>
      </p:sp>
      <p:cxnSp>
        <p:nvCxnSpPr>
          <p:cNvPr id="15" name="Straight Arrow Connector 14"/>
          <p:cNvCxnSpPr/>
          <p:nvPr/>
        </p:nvCxnSpPr>
        <p:spPr>
          <a:xfrm flipH="1" flipV="1">
            <a:off x="1447800" y="3886200"/>
            <a:ext cx="1524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4648200" y="4038600"/>
            <a:ext cx="3886200" cy="2057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b="1" dirty="0" smtClean="0">
                <a:solidFill>
                  <a:srgbClr val="FF0000"/>
                </a:solidFill>
              </a:rPr>
              <a:t>This is how it is calculated. Since ESS, RSS and TSS sre all non-negative, the R-squared is included between 0 and 1. If closer to 0 it means that the estimated regression does not explain well the variability of the error. If it is close or equal to 1 it means that it is a very good model. </a:t>
            </a:r>
            <a:endParaRPr lang="en-US" sz="1200" b="1" dirty="0">
              <a:solidFill>
                <a:srgbClr val="FF0000"/>
              </a:solidFill>
            </a:endParaRPr>
          </a:p>
        </p:txBody>
      </p:sp>
      <p:cxnSp>
        <p:nvCxnSpPr>
          <p:cNvPr id="17" name="Straight Arrow Connector 16"/>
          <p:cNvCxnSpPr/>
          <p:nvPr/>
        </p:nvCxnSpPr>
        <p:spPr>
          <a:xfrm flipH="1" flipV="1">
            <a:off x="3810000" y="4114800"/>
            <a:ext cx="9144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5486400" y="1981200"/>
            <a:ext cx="3352800" cy="1524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b="1" dirty="0" smtClean="0">
                <a:solidFill>
                  <a:srgbClr val="FF0000"/>
                </a:solidFill>
              </a:rPr>
              <a:t>Note that this ratio is equal to 1 it means that our model does not explain anything and Y depend entirely by the errors, that is by variables that we did not included in the model</a:t>
            </a:r>
            <a:r>
              <a:rPr lang="it-IT" sz="1200" dirty="0" smtClean="0">
                <a:solidFill>
                  <a:srgbClr val="FF0000"/>
                </a:solidFill>
              </a:rPr>
              <a:t>.</a:t>
            </a:r>
            <a:endParaRPr lang="en-US" sz="1200" dirty="0">
              <a:solidFill>
                <a:srgbClr val="FF0000"/>
              </a:solidFill>
            </a:endParaRPr>
          </a:p>
        </p:txBody>
      </p:sp>
      <p:sp>
        <p:nvSpPr>
          <p:cNvPr id="23" name="Oval 22"/>
          <p:cNvSpPr/>
          <p:nvPr/>
        </p:nvSpPr>
        <p:spPr>
          <a:xfrm>
            <a:off x="3429000" y="2971800"/>
            <a:ext cx="1752600" cy="1066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p:cNvCxnSpPr/>
          <p:nvPr/>
        </p:nvCxnSpPr>
        <p:spPr>
          <a:xfrm flipH="1">
            <a:off x="5105400" y="2743200"/>
            <a:ext cx="3810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614108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7345"/>
                                        </p:tgtEl>
                                        <p:attrNameLst>
                                          <p:attrName>style.visibility</p:attrName>
                                        </p:attrNameLst>
                                      </p:cBhvr>
                                      <p:to>
                                        <p:strVal val="visible"/>
                                      </p:to>
                                    </p:set>
                                    <p:animEffect transition="in" filter="blinds(horizontal)">
                                      <p:cBhvr>
                                        <p:cTn id="7" dur="500"/>
                                        <p:tgtEl>
                                          <p:spTgt spid="5734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7348"/>
                                        </p:tgtEl>
                                        <p:attrNameLst>
                                          <p:attrName>style.visibility</p:attrName>
                                        </p:attrNameLst>
                                      </p:cBhvr>
                                      <p:to>
                                        <p:strVal val="visible"/>
                                      </p:to>
                                    </p:set>
                                    <p:animEffect transition="in" filter="blinds(horizontal)">
                                      <p:cBhvr>
                                        <p:cTn id="12" dur="500"/>
                                        <p:tgtEl>
                                          <p:spTgt spid="5734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7350"/>
                                        </p:tgtEl>
                                        <p:attrNameLst>
                                          <p:attrName>style.visibility</p:attrName>
                                        </p:attrNameLst>
                                      </p:cBhvr>
                                      <p:to>
                                        <p:strVal val="visible"/>
                                      </p:to>
                                    </p:set>
                                    <p:animEffect transition="in" filter="blinds(horizontal)">
                                      <p:cBhvr>
                                        <p:cTn id="17" dur="500"/>
                                        <p:tgtEl>
                                          <p:spTgt spid="5735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linds(horizontal)">
                                      <p:cBhvr>
                                        <p:cTn id="22" dur="500"/>
                                        <p:tgtEl>
                                          <p:spTgt spid="13"/>
                                        </p:tgtEl>
                                      </p:cBhvr>
                                    </p:animEffect>
                                  </p:childTnLst>
                                </p:cTn>
                              </p:par>
                              <p:par>
                                <p:cTn id="23" presetID="3" presetClass="entr" presetSubtype="1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blinds(horizontal)">
                                      <p:cBhvr>
                                        <p:cTn id="25" dur="500"/>
                                        <p:tgtEl>
                                          <p:spTgt spid="15"/>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blinds(horizontal)">
                                      <p:cBhvr>
                                        <p:cTn id="30" dur="500"/>
                                        <p:tgtEl>
                                          <p:spTgt spid="16"/>
                                        </p:tgtEl>
                                      </p:cBhvr>
                                    </p:animEffect>
                                  </p:childTnLst>
                                </p:cTn>
                              </p:par>
                              <p:par>
                                <p:cTn id="31" presetID="3" presetClass="entr" presetSubtype="10"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blinds(horizontal)">
                                      <p:cBhvr>
                                        <p:cTn id="33" dur="500"/>
                                        <p:tgtEl>
                                          <p:spTgt spid="17"/>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blinds(horizontal)">
                                      <p:cBhvr>
                                        <p:cTn id="38" dur="500"/>
                                        <p:tgtEl>
                                          <p:spTgt spid="22"/>
                                        </p:tgtEl>
                                      </p:cBhvr>
                                    </p:animEffect>
                                  </p:childTnLst>
                                </p:cTn>
                              </p:par>
                              <p:par>
                                <p:cTn id="39" presetID="3" presetClass="entr" presetSubtype="10" fill="hold" nodeType="with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blinds(horizontal)">
                                      <p:cBhvr>
                                        <p:cTn id="41" dur="500"/>
                                        <p:tgtEl>
                                          <p:spTgt spid="25"/>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blinds(horizontal)">
                                      <p:cBhvr>
                                        <p:cTn id="4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6" grpId="0" animBg="1"/>
      <p:bldP spid="22" grpId="0" animBg="1"/>
      <p:bldP spid="2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solidFill>
                  <a:srgbClr val="FF0000"/>
                </a:solidFill>
              </a:rPr>
              <a:t>The Adjusted R2 </a:t>
            </a:r>
            <a:endParaRPr lang="en-US" dirty="0">
              <a:solidFill>
                <a:srgbClr val="FF0000"/>
              </a:solidFill>
            </a:endParaRPr>
          </a:p>
        </p:txBody>
      </p:sp>
      <p:sp>
        <p:nvSpPr>
          <p:cNvPr id="3" name="Content Placeholder 2"/>
          <p:cNvSpPr>
            <a:spLocks noGrp="1"/>
          </p:cNvSpPr>
          <p:nvPr>
            <p:ph sz="quarter" idx="1"/>
          </p:nvPr>
        </p:nvSpPr>
        <p:spPr>
          <a:xfrm>
            <a:off x="381000" y="1447800"/>
            <a:ext cx="8153400" cy="4572000"/>
          </a:xfrm>
        </p:spPr>
        <p:txBody>
          <a:bodyPr/>
          <a:lstStyle/>
          <a:p>
            <a:r>
              <a:rPr lang="it-IT" dirty="0" smtClean="0"/>
              <a:t>The problem of R2 is that whenever we add a new independent variable, the R2 never decreases and this can lead to misleading results. We thus need to calculate the adjusted R-squared (reported by Stata)</a:t>
            </a:r>
          </a:p>
          <a:p>
            <a:endParaRPr lang="it-IT" dirty="0" smtClean="0"/>
          </a:p>
          <a:p>
            <a:endParaRPr lang="it-IT" dirty="0" smtClean="0"/>
          </a:p>
          <a:p>
            <a:endParaRPr lang="it-IT" dirty="0" smtClean="0"/>
          </a:p>
          <a:p>
            <a:pPr marL="0" indent="0">
              <a:buNone/>
              <a:tabLst>
                <a:tab pos="0" algn="l"/>
              </a:tabLst>
            </a:pPr>
            <a:r>
              <a:rPr lang="it-IT" dirty="0" smtClean="0"/>
              <a:t>Where, N is the sample size and K is the number of coefficients</a:t>
            </a:r>
          </a:p>
          <a:p>
            <a:endParaRPr lang="en-US" dirty="0"/>
          </a:p>
        </p:txBody>
      </p:sp>
      <p:sp>
        <p:nvSpPr>
          <p:cNvPr id="4" name="Slide Number Placeholder 3"/>
          <p:cNvSpPr>
            <a:spLocks noGrp="1"/>
          </p:cNvSpPr>
          <p:nvPr>
            <p:ph type="sldNum" sz="quarter" idx="4294967295"/>
          </p:nvPr>
        </p:nvSpPr>
        <p:spPr>
          <a:xfrm>
            <a:off x="8153400" y="5715000"/>
            <a:ext cx="609600" cy="521208"/>
          </a:xfrm>
          <a:prstGeom prst="rect">
            <a:avLst/>
          </a:prstGeom>
        </p:spPr>
        <p:txBody>
          <a:bodyPr/>
          <a:lstStyle/>
          <a:p>
            <a:fld id="{46FA8244-2424-422D-A878-015CBFB7FCA7}" type="slidenum">
              <a:rPr lang="en-US" smtClean="0"/>
              <a:pPr/>
              <a:t>25</a:t>
            </a:fld>
            <a:endParaRPr lang="en-US" dirty="0"/>
          </a:p>
        </p:txBody>
      </p:sp>
      <p:sp>
        <p:nvSpPr>
          <p:cNvPr id="5" name="Footer Placeholder 4"/>
          <p:cNvSpPr>
            <a:spLocks noGrp="1"/>
          </p:cNvSpPr>
          <p:nvPr>
            <p:ph type="ftr" sz="quarter" idx="4294967295"/>
          </p:nvPr>
        </p:nvSpPr>
        <p:spPr>
          <a:xfrm>
            <a:off x="609600" y="6492240"/>
            <a:ext cx="7543800" cy="365760"/>
          </a:xfrm>
          <a:prstGeom prst="rect">
            <a:avLst/>
          </a:prstGeom>
        </p:spPr>
        <p:txBody>
          <a:bodyPr/>
          <a:lstStyle/>
          <a:p>
            <a:r>
              <a:rPr lang="en-GB" smtClean="0"/>
              <a:t>Francesca Hansstein SPEA (SHUFE) - Data Analysis &amp; Processing - Spring 2018</a:t>
            </a:r>
            <a:endParaRPr lang="en-US" dirty="0"/>
          </a:p>
        </p:txBody>
      </p:sp>
      <p:sp>
        <p:nvSpPr>
          <p:cNvPr id="6144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61441"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838200" y="3543300"/>
            <a:ext cx="3212288" cy="685800"/>
          </a:xfrm>
          <a:prstGeom prst="rect">
            <a:avLst/>
          </a:prstGeom>
          <a:noFill/>
        </p:spPr>
      </p:pic>
    </p:spTree>
    <p:extLst>
      <p:ext uri="{BB962C8B-B14F-4D97-AF65-F5344CB8AC3E}">
        <p14:creationId xmlns:p14="http://schemas.microsoft.com/office/powerpoint/2010/main" val="167163049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1441"/>
                                        </p:tgtEl>
                                        <p:attrNameLst>
                                          <p:attrName>style.visibility</p:attrName>
                                        </p:attrNameLst>
                                      </p:cBhvr>
                                      <p:to>
                                        <p:strVal val="visible"/>
                                      </p:to>
                                    </p:set>
                                    <p:animEffect transition="in" filter="blinds(horizontal)">
                                      <p:cBhvr>
                                        <p:cTn id="12" dur="500"/>
                                        <p:tgtEl>
                                          <p:spTgt spid="6144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FF0000"/>
                </a:solidFill>
              </a:rPr>
              <a:t>Simple linear regression in Stata</a:t>
            </a:r>
            <a:endParaRPr lang="en-GB" dirty="0">
              <a:solidFill>
                <a:srgbClr val="FF0000"/>
              </a:solidFill>
            </a:endParaRPr>
          </a:p>
        </p:txBody>
      </p:sp>
      <p:sp>
        <p:nvSpPr>
          <p:cNvPr id="3" name="Footer Placeholder 2"/>
          <p:cNvSpPr>
            <a:spLocks noGrp="1"/>
          </p:cNvSpPr>
          <p:nvPr>
            <p:ph type="ftr" sz="quarter" idx="11"/>
          </p:nvPr>
        </p:nvSpPr>
        <p:spPr/>
        <p:txBody>
          <a:bodyPr/>
          <a:lstStyle/>
          <a:p>
            <a:r>
              <a:rPr lang="en-GB" smtClean="0"/>
              <a:t>Francesca Hansstein SPEA (SHUFE) - Data Analysis &amp; Processing - Spring 2018</a:t>
            </a:r>
            <a:endParaRPr lang="en-US" dirty="0"/>
          </a:p>
        </p:txBody>
      </p:sp>
      <p:sp>
        <p:nvSpPr>
          <p:cNvPr id="4" name="Slide Number Placeholder 3"/>
          <p:cNvSpPr>
            <a:spLocks noGrp="1"/>
          </p:cNvSpPr>
          <p:nvPr>
            <p:ph type="sldNum" sz="quarter" idx="12"/>
          </p:nvPr>
        </p:nvSpPr>
        <p:spPr/>
        <p:txBody>
          <a:bodyPr/>
          <a:lstStyle/>
          <a:p>
            <a:fld id="{46FA8244-2424-422D-A878-015CBFB7FCA7}" type="slidenum">
              <a:rPr lang="en-US" smtClean="0"/>
              <a:pPr/>
              <a:t>26</a:t>
            </a:fld>
            <a:endParaRPr lang="en-US" dirty="0"/>
          </a:p>
        </p:txBody>
      </p:sp>
      <p:sp>
        <p:nvSpPr>
          <p:cNvPr id="8" name="Rounded Rectangle 7"/>
          <p:cNvSpPr/>
          <p:nvPr/>
        </p:nvSpPr>
        <p:spPr>
          <a:xfrm>
            <a:off x="963561" y="5276850"/>
            <a:ext cx="5181600" cy="8382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smtClean="0"/>
              <a:t>When AGE increases by 1, death rate increases by 5.6</a:t>
            </a:r>
          </a:p>
          <a:p>
            <a:pPr algn="ctr"/>
            <a:r>
              <a:rPr lang="en-GB" dirty="0" smtClean="0"/>
              <a:t> p &lt; 0.000</a:t>
            </a:r>
            <a:endParaRPr lang="en-GB" dirty="0"/>
          </a:p>
        </p:txBody>
      </p:sp>
      <p:cxnSp>
        <p:nvCxnSpPr>
          <p:cNvPr id="10" name="Straight Arrow Connector 9"/>
          <p:cNvCxnSpPr/>
          <p:nvPr/>
        </p:nvCxnSpPr>
        <p:spPr>
          <a:xfrm flipV="1">
            <a:off x="2217174" y="4441197"/>
            <a:ext cx="304800" cy="738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5105400" y="4366752"/>
            <a:ext cx="685800" cy="2814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7424584" y="2514600"/>
            <a:ext cx="685800" cy="2814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stretch>
            <a:fillRect/>
          </a:stretch>
        </p:blipFill>
        <p:spPr>
          <a:xfrm>
            <a:off x="963561" y="1777092"/>
            <a:ext cx="7563465" cy="3094266"/>
          </a:xfrm>
          <a:prstGeom prst="rect">
            <a:avLst/>
          </a:prstGeom>
        </p:spPr>
      </p:pic>
    </p:spTree>
    <p:extLst>
      <p:ext uri="{BB962C8B-B14F-4D97-AF65-F5344CB8AC3E}">
        <p14:creationId xmlns:p14="http://schemas.microsoft.com/office/powerpoint/2010/main" val="329140033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smtClean="0">
                <a:solidFill>
                  <a:srgbClr val="FF0000"/>
                </a:solidFill>
              </a:rPr>
              <a:t>Multiple linear regression</a:t>
            </a:r>
            <a:endParaRPr lang="en-GB" dirty="0">
              <a:solidFill>
                <a:srgbClr val="FF0000"/>
              </a:solidFill>
            </a:endParaRPr>
          </a:p>
        </p:txBody>
      </p:sp>
      <p:sp>
        <p:nvSpPr>
          <p:cNvPr id="3" name="Segnaposto piè di pagina 2"/>
          <p:cNvSpPr>
            <a:spLocks noGrp="1"/>
          </p:cNvSpPr>
          <p:nvPr>
            <p:ph type="ftr" sz="quarter" idx="11"/>
          </p:nvPr>
        </p:nvSpPr>
        <p:spPr/>
        <p:txBody>
          <a:bodyPr/>
          <a:lstStyle/>
          <a:p>
            <a:r>
              <a:rPr lang="en-GB" smtClean="0"/>
              <a:t>Francesca Hansstein SPEA (SHUFE) - Data Analysis &amp; Processing - Spring 2018</a:t>
            </a:r>
            <a:endParaRPr lang="en-US" dirty="0"/>
          </a:p>
        </p:txBody>
      </p:sp>
      <p:sp>
        <p:nvSpPr>
          <p:cNvPr id="4" name="Segnaposto numero diapositiva 3"/>
          <p:cNvSpPr>
            <a:spLocks noGrp="1"/>
          </p:cNvSpPr>
          <p:nvPr>
            <p:ph type="sldNum" sz="quarter" idx="12"/>
          </p:nvPr>
        </p:nvSpPr>
        <p:spPr/>
        <p:txBody>
          <a:bodyPr/>
          <a:lstStyle/>
          <a:p>
            <a:fld id="{46FA8244-2424-422D-A878-015CBFB7FCA7}" type="slidenum">
              <a:rPr lang="en-US" smtClean="0"/>
              <a:pPr/>
              <a:t>27</a:t>
            </a:fld>
            <a:endParaRPr lang="en-US" dirty="0"/>
          </a:p>
        </p:txBody>
      </p:sp>
      <p:sp>
        <p:nvSpPr>
          <p:cNvPr id="5" name="Segnaposto contenuto 4"/>
          <p:cNvSpPr>
            <a:spLocks noGrp="1"/>
          </p:cNvSpPr>
          <p:nvPr>
            <p:ph sz="quarter" idx="1"/>
          </p:nvPr>
        </p:nvSpPr>
        <p:spPr/>
        <p:txBody>
          <a:bodyPr/>
          <a:lstStyle/>
          <a:p>
            <a:r>
              <a:rPr lang="en-GB" dirty="0" smtClean="0"/>
              <a:t>Multiple regression is an extension of the simple linear regression </a:t>
            </a:r>
          </a:p>
          <a:p>
            <a:r>
              <a:rPr lang="en-GB" dirty="0" smtClean="0"/>
              <a:t>The model specifies more than one predictors</a:t>
            </a:r>
          </a:p>
          <a:p>
            <a:r>
              <a:rPr lang="en-GB" dirty="0" smtClean="0"/>
              <a:t>It opens the door to most publications in social sciences</a:t>
            </a:r>
          </a:p>
          <a:p>
            <a:r>
              <a:rPr lang="en-GB" dirty="0" smtClean="0"/>
              <a:t>Many phenomena are in fact explained at the light of many predictors, not just one</a:t>
            </a:r>
          </a:p>
        </p:txBody>
      </p:sp>
    </p:spTree>
    <p:extLst>
      <p:ext uri="{BB962C8B-B14F-4D97-AF65-F5344CB8AC3E}">
        <p14:creationId xmlns:p14="http://schemas.microsoft.com/office/powerpoint/2010/main" val="128568721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FF0000"/>
                </a:solidFill>
              </a:rPr>
              <a:t>Simple linear regression in Stata</a:t>
            </a:r>
            <a:endParaRPr lang="en-US" dirty="0">
              <a:solidFill>
                <a:srgbClr val="FF0000"/>
              </a:solidFill>
            </a:endParaRPr>
          </a:p>
        </p:txBody>
      </p:sp>
      <p:sp>
        <p:nvSpPr>
          <p:cNvPr id="3" name="Footer Placeholder 2"/>
          <p:cNvSpPr>
            <a:spLocks noGrp="1"/>
          </p:cNvSpPr>
          <p:nvPr>
            <p:ph type="ftr" sz="quarter" idx="11"/>
          </p:nvPr>
        </p:nvSpPr>
        <p:spPr/>
        <p:txBody>
          <a:bodyPr/>
          <a:lstStyle/>
          <a:p>
            <a:r>
              <a:rPr lang="en-GB" smtClean="0"/>
              <a:t>Francesca Hansstein SPEA (SHUFE) - Data Analysis &amp; Processing - Spring 2018</a:t>
            </a:r>
            <a:endParaRPr lang="en-US" dirty="0"/>
          </a:p>
        </p:txBody>
      </p:sp>
      <p:sp>
        <p:nvSpPr>
          <p:cNvPr id="4" name="Slide Number Placeholder 3"/>
          <p:cNvSpPr>
            <a:spLocks noGrp="1"/>
          </p:cNvSpPr>
          <p:nvPr>
            <p:ph type="sldNum" sz="quarter" idx="12"/>
          </p:nvPr>
        </p:nvSpPr>
        <p:spPr/>
        <p:txBody>
          <a:bodyPr/>
          <a:lstStyle/>
          <a:p>
            <a:fld id="{46FA8244-2424-422D-A878-015CBFB7FCA7}" type="slidenum">
              <a:rPr lang="en-US" smtClean="0"/>
              <a:pPr/>
              <a:t>28</a:t>
            </a:fld>
            <a:endParaRPr lang="en-US" dirty="0"/>
          </a:p>
        </p:txBody>
      </p:sp>
      <p:sp>
        <p:nvSpPr>
          <p:cNvPr id="5" name="Content Placeholder 4"/>
          <p:cNvSpPr>
            <a:spLocks noGrp="1"/>
          </p:cNvSpPr>
          <p:nvPr>
            <p:ph sz="quarter" idx="1"/>
          </p:nvPr>
        </p:nvSpPr>
        <p:spPr/>
        <p:txBody>
          <a:bodyPr/>
          <a:lstStyle/>
          <a:p>
            <a:r>
              <a:rPr lang="en-GB" dirty="0" smtClean="0"/>
              <a:t>Another example with the dataset nlsw88</a:t>
            </a:r>
          </a:p>
          <a:p>
            <a:r>
              <a:rPr lang="en-GB" dirty="0" smtClean="0"/>
              <a:t>What is the relationship between wage and tenure?</a:t>
            </a:r>
          </a:p>
          <a:p>
            <a:r>
              <a:rPr lang="en-GB" dirty="0" smtClean="0"/>
              <a:t>Wage is the hourly wage in USD and tenure “how long a person has worked in the current job”</a:t>
            </a:r>
          </a:p>
          <a:p>
            <a:r>
              <a:rPr lang="en-GB" dirty="0" smtClean="0"/>
              <a:t>Scatter your graph </a:t>
            </a:r>
          </a:p>
          <a:p>
            <a:r>
              <a:rPr lang="en-GB" dirty="0" smtClean="0"/>
              <a:t>Run the regression </a:t>
            </a:r>
          </a:p>
          <a:p>
            <a:r>
              <a:rPr lang="en-GB" dirty="0" err="1" smtClean="0"/>
              <a:t>Postestimation</a:t>
            </a:r>
            <a:r>
              <a:rPr lang="en-GB" dirty="0" smtClean="0"/>
              <a:t> (from the menu statistics) </a:t>
            </a:r>
            <a:endParaRPr lang="en-US" dirty="0"/>
          </a:p>
        </p:txBody>
      </p:sp>
    </p:spTree>
    <p:extLst>
      <p:ext uri="{BB962C8B-B14F-4D97-AF65-F5344CB8AC3E}">
        <p14:creationId xmlns:p14="http://schemas.microsoft.com/office/powerpoint/2010/main" val="390757388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smtClean="0">
                <a:solidFill>
                  <a:srgbClr val="FF0000"/>
                </a:solidFill>
              </a:rPr>
              <a:t>Multiple linear regression</a:t>
            </a:r>
            <a:endParaRPr lang="en-GB" dirty="0">
              <a:solidFill>
                <a:srgbClr val="FF0000"/>
              </a:solidFill>
            </a:endParaRPr>
          </a:p>
        </p:txBody>
      </p:sp>
      <p:sp>
        <p:nvSpPr>
          <p:cNvPr id="3" name="Segnaposto piè di pagina 2"/>
          <p:cNvSpPr>
            <a:spLocks noGrp="1"/>
          </p:cNvSpPr>
          <p:nvPr>
            <p:ph type="ftr" sz="quarter" idx="11"/>
          </p:nvPr>
        </p:nvSpPr>
        <p:spPr/>
        <p:txBody>
          <a:bodyPr/>
          <a:lstStyle/>
          <a:p>
            <a:r>
              <a:rPr lang="en-GB" smtClean="0"/>
              <a:t>Francesca Hansstein SPEA (SHUFE) - Data Analysis &amp; Processing - Spring 2018</a:t>
            </a:r>
            <a:endParaRPr lang="en-US" dirty="0"/>
          </a:p>
        </p:txBody>
      </p:sp>
      <p:sp>
        <p:nvSpPr>
          <p:cNvPr id="4" name="Segnaposto numero diapositiva 3"/>
          <p:cNvSpPr>
            <a:spLocks noGrp="1"/>
          </p:cNvSpPr>
          <p:nvPr>
            <p:ph type="sldNum" sz="quarter" idx="12"/>
          </p:nvPr>
        </p:nvSpPr>
        <p:spPr/>
        <p:txBody>
          <a:bodyPr/>
          <a:lstStyle/>
          <a:p>
            <a:fld id="{46FA8244-2424-422D-A878-015CBFB7FCA7}" type="slidenum">
              <a:rPr lang="en-US" smtClean="0"/>
              <a:pPr/>
              <a:t>29</a:t>
            </a:fld>
            <a:endParaRPr lang="en-US" dirty="0"/>
          </a:p>
        </p:txBody>
      </p:sp>
      <p:sp>
        <p:nvSpPr>
          <p:cNvPr id="5" name="Segnaposto contenuto 4"/>
          <p:cNvSpPr>
            <a:spLocks noGrp="1"/>
          </p:cNvSpPr>
          <p:nvPr>
            <p:ph sz="quarter" idx="1"/>
          </p:nvPr>
        </p:nvSpPr>
        <p:spPr>
          <a:xfrm>
            <a:off x="381000" y="1447800"/>
            <a:ext cx="8610600" cy="4572000"/>
          </a:xfrm>
        </p:spPr>
        <p:txBody>
          <a:bodyPr>
            <a:normAutofit fontScale="92500"/>
          </a:bodyPr>
          <a:lstStyle/>
          <a:p>
            <a:pPr marL="0" indent="0">
              <a:buNone/>
            </a:pPr>
            <a:r>
              <a:rPr lang="en-GB" dirty="0" smtClean="0"/>
              <a:t>When running multiple regression in Stata, you can proceed as follows:</a:t>
            </a:r>
          </a:p>
          <a:p>
            <a:pPr marL="914400" indent="-457200">
              <a:buFont typeface="Arial" pitchFamily="34" charset="0"/>
              <a:buChar char="•"/>
            </a:pPr>
            <a:r>
              <a:rPr lang="it-IT" dirty="0" err="1" smtClean="0"/>
              <a:t>Specify</a:t>
            </a:r>
            <a:r>
              <a:rPr lang="it-IT" dirty="0" smtClean="0"/>
              <a:t> the model</a:t>
            </a:r>
            <a:endParaRPr lang="it-IT" dirty="0"/>
          </a:p>
          <a:p>
            <a:pPr marL="914400" indent="-457200">
              <a:buFont typeface="Arial" pitchFamily="34" charset="0"/>
              <a:buChar char="•"/>
            </a:pPr>
            <a:r>
              <a:rPr lang="it-IT" dirty="0" smtClean="0"/>
              <a:t>Produce </a:t>
            </a:r>
            <a:r>
              <a:rPr lang="it-IT" dirty="0" err="1" smtClean="0"/>
              <a:t>tables</a:t>
            </a:r>
            <a:r>
              <a:rPr lang="it-IT" dirty="0" smtClean="0"/>
              <a:t> with </a:t>
            </a:r>
            <a:r>
              <a:rPr lang="it-IT" dirty="0" err="1" smtClean="0"/>
              <a:t>descriptive</a:t>
            </a:r>
            <a:r>
              <a:rPr lang="it-IT" dirty="0" smtClean="0"/>
              <a:t> </a:t>
            </a:r>
            <a:r>
              <a:rPr lang="it-IT" dirty="0" err="1" smtClean="0"/>
              <a:t>statistics</a:t>
            </a:r>
            <a:endParaRPr lang="it-IT" dirty="0"/>
          </a:p>
          <a:p>
            <a:pPr marL="914400" indent="-457200">
              <a:buFont typeface="Arial" pitchFamily="34" charset="0"/>
              <a:buChar char="•"/>
            </a:pPr>
            <a:r>
              <a:rPr lang="it-IT" dirty="0" smtClean="0"/>
              <a:t>Produce correlation matrix </a:t>
            </a:r>
          </a:p>
          <a:p>
            <a:pPr marL="914400" indent="-457200">
              <a:buFont typeface="Arial" pitchFamily="34" charset="0"/>
              <a:buChar char="•"/>
            </a:pPr>
            <a:r>
              <a:rPr lang="it-IT" dirty="0" err="1" smtClean="0"/>
              <a:t>Run</a:t>
            </a:r>
            <a:r>
              <a:rPr lang="it-IT" dirty="0" smtClean="0"/>
              <a:t> the regression and </a:t>
            </a:r>
            <a:r>
              <a:rPr lang="it-IT" dirty="0" err="1" smtClean="0"/>
              <a:t>interpret</a:t>
            </a:r>
            <a:r>
              <a:rPr lang="it-IT" dirty="0" smtClean="0"/>
              <a:t> the </a:t>
            </a:r>
            <a:r>
              <a:rPr lang="it-IT" dirty="0" err="1" smtClean="0"/>
              <a:t>results</a:t>
            </a:r>
            <a:endParaRPr lang="it-IT" dirty="0" smtClean="0"/>
          </a:p>
          <a:p>
            <a:pPr marL="914400" indent="-457200">
              <a:buFont typeface="Arial" pitchFamily="34" charset="0"/>
              <a:buChar char="•"/>
            </a:pPr>
            <a:r>
              <a:rPr lang="it-IT" dirty="0"/>
              <a:t>Test the </a:t>
            </a:r>
            <a:r>
              <a:rPr lang="it-IT" dirty="0" err="1"/>
              <a:t>validity</a:t>
            </a:r>
            <a:r>
              <a:rPr lang="it-IT" dirty="0"/>
              <a:t> of the OLS </a:t>
            </a:r>
            <a:r>
              <a:rPr lang="it-IT" dirty="0" err="1" smtClean="0"/>
              <a:t>assumptions</a:t>
            </a:r>
            <a:endParaRPr lang="it-IT" dirty="0"/>
          </a:p>
          <a:p>
            <a:pPr marL="901700" indent="-457200">
              <a:buFont typeface="Arial" pitchFamily="34" charset="0"/>
              <a:buChar char="•"/>
              <a:tabLst>
                <a:tab pos="541338" algn="l"/>
              </a:tabLst>
            </a:pPr>
            <a:r>
              <a:rPr lang="it-IT" i="1" dirty="0" smtClean="0"/>
              <a:t>Allow for other functional forms </a:t>
            </a:r>
            <a:r>
              <a:rPr lang="it-IT" i="1" dirty="0"/>
              <a:t>(optional) </a:t>
            </a:r>
            <a:endParaRPr lang="it-IT" i="1" dirty="0" smtClean="0"/>
          </a:p>
          <a:p>
            <a:pPr marL="901700" indent="-457200">
              <a:buFont typeface="Arial" pitchFamily="34" charset="0"/>
              <a:buChar char="•"/>
              <a:tabLst>
                <a:tab pos="541338" algn="l"/>
              </a:tabLst>
            </a:pPr>
            <a:r>
              <a:rPr lang="it-IT" i="1" dirty="0" smtClean="0"/>
              <a:t>Add </a:t>
            </a:r>
            <a:r>
              <a:rPr lang="it-IT" i="1" dirty="0"/>
              <a:t>dummy </a:t>
            </a:r>
            <a:r>
              <a:rPr lang="it-IT" i="1" dirty="0" smtClean="0"/>
              <a:t>and/or categorical variables </a:t>
            </a:r>
            <a:r>
              <a:rPr lang="it-IT" i="1" dirty="0"/>
              <a:t>to regression </a:t>
            </a:r>
            <a:r>
              <a:rPr lang="it-IT" i="1" dirty="0" smtClean="0"/>
              <a:t>(optional) </a:t>
            </a:r>
          </a:p>
          <a:p>
            <a:pPr marL="901700" indent="-457200">
              <a:buFont typeface="Arial" pitchFamily="34" charset="0"/>
              <a:buChar char="•"/>
            </a:pPr>
            <a:r>
              <a:rPr lang="it-IT" i="1" dirty="0" smtClean="0"/>
              <a:t>Add quadratic terms </a:t>
            </a:r>
            <a:r>
              <a:rPr lang="it-IT" i="1" dirty="0"/>
              <a:t>(optional) </a:t>
            </a:r>
          </a:p>
          <a:p>
            <a:pPr marL="901700" indent="-457200">
              <a:buFont typeface="Arial" pitchFamily="34" charset="0"/>
              <a:buChar char="•"/>
            </a:pPr>
            <a:r>
              <a:rPr lang="it-IT" i="1" dirty="0" smtClean="0"/>
              <a:t>Examine interactions (</a:t>
            </a:r>
            <a:r>
              <a:rPr lang="it-IT" i="1" dirty="0"/>
              <a:t>optional) </a:t>
            </a:r>
          </a:p>
          <a:p>
            <a:pPr marL="0" indent="0">
              <a:buNone/>
            </a:pPr>
            <a:endParaRPr lang="en-GB" dirty="0"/>
          </a:p>
        </p:txBody>
      </p:sp>
    </p:spTree>
    <p:extLst>
      <p:ext uri="{BB962C8B-B14F-4D97-AF65-F5344CB8AC3E}">
        <p14:creationId xmlns:p14="http://schemas.microsoft.com/office/powerpoint/2010/main" val="297850268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fade">
                                      <p:cBhvr>
                                        <p:cTn id="42" dur="500"/>
                                        <p:tgtEl>
                                          <p:spTgt spid="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Effect transition="in" filter="fade">
                                      <p:cBhvr>
                                        <p:cTn id="47" dur="500"/>
                                        <p:tgtEl>
                                          <p:spTgt spid="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
                                            <p:txEl>
                                              <p:pRg st="9" end="9"/>
                                            </p:txEl>
                                          </p:spTgt>
                                        </p:tgtEl>
                                        <p:attrNameLst>
                                          <p:attrName>style.visibility</p:attrName>
                                        </p:attrNameLst>
                                      </p:cBhvr>
                                      <p:to>
                                        <p:strVal val="visible"/>
                                      </p:to>
                                    </p:set>
                                    <p:animEffect transition="in" filter="fade">
                                      <p:cBhvr>
                                        <p:cTn id="52"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Final Research Project </a:t>
            </a:r>
            <a:endParaRPr lang="en-US" dirty="0">
              <a:solidFill>
                <a:srgbClr val="FF0000"/>
              </a:solidFill>
            </a:endParaRPr>
          </a:p>
        </p:txBody>
      </p:sp>
      <p:graphicFrame>
        <p:nvGraphicFramePr>
          <p:cNvPr id="6" name="Content Placeholder 5"/>
          <p:cNvGraphicFramePr>
            <a:graphicFrameLocks noGrp="1"/>
          </p:cNvGraphicFramePr>
          <p:nvPr>
            <p:ph sz="quarter" idx="1"/>
            <p:extLst>
              <p:ext uri="{D42A27DB-BD31-4B8C-83A1-F6EECF244321}">
                <p14:modId xmlns:p14="http://schemas.microsoft.com/office/powerpoint/2010/main" val="2407733627"/>
              </p:ext>
            </p:extLst>
          </p:nvPr>
        </p:nvGraphicFramePr>
        <p:xfrm>
          <a:off x="457200" y="1600200"/>
          <a:ext cx="8153400" cy="3779002"/>
        </p:xfrm>
        <a:graphic>
          <a:graphicData uri="http://schemas.openxmlformats.org/drawingml/2006/table">
            <a:tbl>
              <a:tblPr firstRow="1" bandRow="1">
                <a:tableStyleId>{5C22544A-7EE6-4342-B048-85BDC9FD1C3A}</a:tableStyleId>
              </a:tblPr>
              <a:tblGrid>
                <a:gridCol w="5280297"/>
                <a:gridCol w="2873103"/>
              </a:tblGrid>
              <a:tr h="404084">
                <a:tc gridSpan="2">
                  <a:txBody>
                    <a:bodyPr/>
                    <a:lstStyle/>
                    <a:p>
                      <a:r>
                        <a:rPr lang="en-US" sz="1300" dirty="0" smtClean="0"/>
                        <a:t>Project</a:t>
                      </a:r>
                      <a:r>
                        <a:rPr lang="en-US" sz="1300" baseline="0" dirty="0" smtClean="0"/>
                        <a:t> structure</a:t>
                      </a:r>
                      <a:endParaRPr lang="en-US" sz="1300" dirty="0"/>
                    </a:p>
                  </a:txBody>
                  <a:tcPr/>
                </a:tc>
                <a:tc hMerge="1">
                  <a:txBody>
                    <a:bodyPr/>
                    <a:lstStyle/>
                    <a:p>
                      <a:endParaRPr lang="en-US" dirty="0"/>
                    </a:p>
                  </a:txBody>
                  <a:tcPr/>
                </a:tc>
              </a:tr>
              <a:tr h="531398">
                <a:tc>
                  <a:txBody>
                    <a:bodyPr/>
                    <a:lstStyle/>
                    <a:p>
                      <a:r>
                        <a:rPr lang="en-US" sz="1400" dirty="0" smtClean="0"/>
                        <a:t>Formulate</a:t>
                      </a:r>
                      <a:r>
                        <a:rPr lang="en-US" sz="1400" baseline="0" dirty="0" smtClean="0"/>
                        <a:t> your research questions. Look for some other papers or studies related to your topic (1 or 2).  Do you know anything about the theory behind? </a:t>
                      </a:r>
                      <a:endParaRPr lang="en-US" sz="1400" dirty="0"/>
                    </a:p>
                  </a:txBody>
                  <a:tcPr/>
                </a:tc>
                <a:tc>
                  <a:txBody>
                    <a:bodyPr/>
                    <a:lstStyle/>
                    <a:p>
                      <a:r>
                        <a:rPr lang="en-US" sz="1400" dirty="0" smtClean="0"/>
                        <a:t>Introduction </a:t>
                      </a:r>
                      <a:endParaRPr lang="en-US" sz="1400" dirty="0"/>
                    </a:p>
                  </a:txBody>
                  <a:tcPr/>
                </a:tc>
              </a:tr>
              <a:tr h="747278">
                <a:tc>
                  <a:txBody>
                    <a:bodyPr/>
                    <a:lstStyle/>
                    <a:p>
                      <a:r>
                        <a:rPr lang="en-US" sz="1400" baseline="0" dirty="0" smtClean="0"/>
                        <a:t>Describe the dataset you want to use and the variables involved in the analysis.</a:t>
                      </a:r>
                    </a:p>
                    <a:p>
                      <a:r>
                        <a:rPr lang="en-US" sz="1400" baseline="0" dirty="0" smtClean="0"/>
                        <a:t>Explain data transformation and management (if any)</a:t>
                      </a:r>
                    </a:p>
                    <a:p>
                      <a:r>
                        <a:rPr lang="en-US" sz="1400" baseline="0" dirty="0" smtClean="0"/>
                        <a:t>Discuss the method you chose and explain why it is appropriate for your analysis</a:t>
                      </a:r>
                    </a:p>
                  </a:txBody>
                  <a:tcPr/>
                </a:tc>
                <a:tc>
                  <a:txBody>
                    <a:bodyPr/>
                    <a:lstStyle/>
                    <a:p>
                      <a:r>
                        <a:rPr lang="en-US" sz="1400" dirty="0" smtClean="0"/>
                        <a:t>Data &amp; Methods </a:t>
                      </a:r>
                      <a:endParaRPr lang="en-US" sz="1400" dirty="0"/>
                    </a:p>
                  </a:txBody>
                  <a:tcPr/>
                </a:tc>
              </a:tr>
              <a:tr h="747278">
                <a:tc>
                  <a:txBody>
                    <a:bodyPr/>
                    <a:lstStyle/>
                    <a:p>
                      <a:r>
                        <a:rPr lang="en-US" sz="1400" b="0" baseline="0" dirty="0" smtClean="0"/>
                        <a:t>Report descriptive statistics  of the variables and some graphs </a:t>
                      </a:r>
                    </a:p>
                    <a:p>
                      <a:r>
                        <a:rPr lang="en-US" sz="1400" b="0" baseline="0" dirty="0" smtClean="0"/>
                        <a:t>Report the regression results </a:t>
                      </a:r>
                    </a:p>
                    <a:p>
                      <a:r>
                        <a:rPr lang="en-US" sz="1400" b="0" baseline="0" dirty="0" smtClean="0"/>
                        <a:t>Carefully explain the interpretation of the results </a:t>
                      </a:r>
                    </a:p>
                  </a:txBody>
                  <a:tcPr/>
                </a:tc>
                <a:tc>
                  <a:txBody>
                    <a:bodyPr/>
                    <a:lstStyle/>
                    <a:p>
                      <a:r>
                        <a:rPr lang="en-US" sz="1400" dirty="0" smtClean="0"/>
                        <a:t>Results</a:t>
                      </a:r>
                      <a:r>
                        <a:rPr lang="en-US" sz="1400" baseline="0" dirty="0" smtClean="0"/>
                        <a:t> </a:t>
                      </a:r>
                    </a:p>
                  </a:txBody>
                  <a:tcPr/>
                </a:tc>
              </a:tr>
              <a:tr h="7472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dirty="0" smtClean="0"/>
                        <a:t>Comment </a:t>
                      </a:r>
                      <a:r>
                        <a:rPr lang="en-US" sz="1400" b="0" baseline="0" dirty="0" smtClean="0"/>
                        <a:t> your findings, and discuss possible explanations, discuss their significance. If the variance is low or some of the assumptions do not work, try to explain what may have gone wrong (</a:t>
                      </a:r>
                      <a:r>
                        <a:rPr lang="en-US" sz="1400" b="1" baseline="0" dirty="0" smtClean="0"/>
                        <a:t>I do not expect a perfect result!</a:t>
                      </a:r>
                      <a:r>
                        <a:rPr lang="en-US" sz="1400" b="0" baseline="0" dirty="0" smtClean="0"/>
                        <a:t>) </a:t>
                      </a:r>
                      <a:endParaRPr lang="en-US" sz="1400" b="0" dirty="0" smtClean="0"/>
                    </a:p>
                  </a:txBody>
                  <a:tcPr/>
                </a:tc>
                <a:tc>
                  <a:txBody>
                    <a:bodyPr/>
                    <a:lstStyle/>
                    <a:p>
                      <a:r>
                        <a:rPr lang="en-US" sz="1400" dirty="0" smtClean="0"/>
                        <a:t>Discussion</a:t>
                      </a:r>
                      <a:r>
                        <a:rPr lang="en-US" sz="1400" baseline="0" dirty="0" smtClean="0"/>
                        <a:t> </a:t>
                      </a:r>
                      <a:endParaRPr lang="en-US" sz="1400" dirty="0"/>
                    </a:p>
                  </a:txBody>
                  <a:tcPr/>
                </a:tc>
              </a:tr>
              <a:tr h="404084">
                <a:tc>
                  <a:txBody>
                    <a:bodyPr/>
                    <a:lstStyle/>
                    <a:p>
                      <a:r>
                        <a:rPr lang="en-US" sz="1400" dirty="0" smtClean="0"/>
                        <a:t>Summarize your</a:t>
                      </a:r>
                      <a:r>
                        <a:rPr lang="en-US" sz="1400" baseline="0" dirty="0" smtClean="0"/>
                        <a:t> findings in one sentence </a:t>
                      </a:r>
                      <a:endParaRPr lang="en-US" sz="1400" dirty="0"/>
                    </a:p>
                  </a:txBody>
                  <a:tcPr/>
                </a:tc>
                <a:tc>
                  <a:txBody>
                    <a:bodyPr/>
                    <a:lstStyle/>
                    <a:p>
                      <a:r>
                        <a:rPr lang="en-US" sz="1400" dirty="0" smtClean="0"/>
                        <a:t>Conclusions</a:t>
                      </a:r>
                      <a:endParaRPr lang="en-US" sz="1400" dirty="0"/>
                    </a:p>
                  </a:txBody>
                  <a:tcPr/>
                </a:tc>
              </a:tr>
            </a:tbl>
          </a:graphicData>
        </a:graphic>
      </p:graphicFrame>
      <p:sp>
        <p:nvSpPr>
          <p:cNvPr id="4" name="Slide Number Placeholder 3"/>
          <p:cNvSpPr>
            <a:spLocks noGrp="1"/>
          </p:cNvSpPr>
          <p:nvPr>
            <p:ph type="sldNum" sz="quarter" idx="4294967295"/>
          </p:nvPr>
        </p:nvSpPr>
        <p:spPr>
          <a:xfrm>
            <a:off x="8153400" y="5715000"/>
            <a:ext cx="609600" cy="521208"/>
          </a:xfrm>
          <a:prstGeom prst="rect">
            <a:avLst/>
          </a:prstGeom>
        </p:spPr>
        <p:txBody>
          <a:bodyPr/>
          <a:lstStyle/>
          <a:p>
            <a:fld id="{46FA8244-2424-422D-A878-015CBFB7FCA7}" type="slidenum">
              <a:rPr lang="en-US" smtClean="0"/>
              <a:pPr/>
              <a:t>3</a:t>
            </a:fld>
            <a:endParaRPr lang="en-US" dirty="0"/>
          </a:p>
        </p:txBody>
      </p:sp>
      <p:sp>
        <p:nvSpPr>
          <p:cNvPr id="5" name="Footer Placeholder 4"/>
          <p:cNvSpPr>
            <a:spLocks noGrp="1"/>
          </p:cNvSpPr>
          <p:nvPr>
            <p:ph type="ftr" sz="quarter" idx="4294967295"/>
          </p:nvPr>
        </p:nvSpPr>
        <p:spPr>
          <a:xfrm>
            <a:off x="609600" y="6492240"/>
            <a:ext cx="7543800" cy="365760"/>
          </a:xfrm>
          <a:prstGeom prst="rect">
            <a:avLst/>
          </a:prstGeom>
        </p:spPr>
        <p:txBody>
          <a:bodyPr/>
          <a:lstStyle/>
          <a:p>
            <a:r>
              <a:rPr lang="en-GB" smtClean="0"/>
              <a:t>Francesca Hansstein SPEA (SHUFE) - Data Analysis &amp; Processing - Spring 2018</a:t>
            </a:r>
            <a:endParaRPr lang="en-US" dirty="0"/>
          </a:p>
        </p:txBody>
      </p:sp>
    </p:spTree>
    <p:extLst>
      <p:ext uri="{BB962C8B-B14F-4D97-AF65-F5344CB8AC3E}">
        <p14:creationId xmlns:p14="http://schemas.microsoft.com/office/powerpoint/2010/main" val="76185157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smtClean="0">
                <a:solidFill>
                  <a:srgbClr val="FF0000"/>
                </a:solidFill>
              </a:rPr>
              <a:t>Model specification</a:t>
            </a:r>
            <a:endParaRPr lang="en-GB" dirty="0">
              <a:solidFill>
                <a:srgbClr val="FF0000"/>
              </a:solidFill>
            </a:endParaRPr>
          </a:p>
        </p:txBody>
      </p:sp>
      <p:sp>
        <p:nvSpPr>
          <p:cNvPr id="3" name="Segnaposto piè di pagina 2"/>
          <p:cNvSpPr>
            <a:spLocks noGrp="1"/>
          </p:cNvSpPr>
          <p:nvPr>
            <p:ph type="ftr" sz="quarter" idx="11"/>
          </p:nvPr>
        </p:nvSpPr>
        <p:spPr/>
        <p:txBody>
          <a:bodyPr/>
          <a:lstStyle/>
          <a:p>
            <a:r>
              <a:rPr lang="en-GB" smtClean="0"/>
              <a:t>Francesca Hansstein SPEA (SHUFE) - Data Analysis &amp; Processing - Spring 2018</a:t>
            </a:r>
            <a:endParaRPr lang="en-US" dirty="0"/>
          </a:p>
        </p:txBody>
      </p:sp>
      <p:sp>
        <p:nvSpPr>
          <p:cNvPr id="4" name="Segnaposto numero diapositiva 3"/>
          <p:cNvSpPr>
            <a:spLocks noGrp="1"/>
          </p:cNvSpPr>
          <p:nvPr>
            <p:ph type="sldNum" sz="quarter" idx="12"/>
          </p:nvPr>
        </p:nvSpPr>
        <p:spPr/>
        <p:txBody>
          <a:bodyPr/>
          <a:lstStyle/>
          <a:p>
            <a:fld id="{46FA8244-2424-422D-A878-015CBFB7FCA7}" type="slidenum">
              <a:rPr lang="en-US" smtClean="0"/>
              <a:pPr/>
              <a:t>30</a:t>
            </a:fld>
            <a:endParaRPr lang="en-US" dirty="0"/>
          </a:p>
        </p:txBody>
      </p:sp>
      <p:sp>
        <p:nvSpPr>
          <p:cNvPr id="5" name="Segnaposto contenuto 4"/>
          <p:cNvSpPr>
            <a:spLocks noGrp="1"/>
          </p:cNvSpPr>
          <p:nvPr>
            <p:ph sz="quarter" idx="1"/>
          </p:nvPr>
        </p:nvSpPr>
        <p:spPr>
          <a:xfrm>
            <a:off x="374904" y="1371600"/>
            <a:ext cx="8083296" cy="4572000"/>
          </a:xfrm>
        </p:spPr>
        <p:txBody>
          <a:bodyPr>
            <a:noAutofit/>
          </a:bodyPr>
          <a:lstStyle/>
          <a:p>
            <a:r>
              <a:rPr lang="it-IT" dirty="0" smtClean="0"/>
              <a:t>Identify your dependent continuous variable Y and </a:t>
            </a:r>
            <a:r>
              <a:rPr lang="it-IT" dirty="0"/>
              <a:t>your independent variables </a:t>
            </a:r>
            <a:r>
              <a:rPr lang="it-IT" dirty="0" err="1" smtClean="0"/>
              <a:t>X</a:t>
            </a:r>
            <a:r>
              <a:rPr lang="it-IT" baseline="-25000" dirty="0" err="1" smtClean="0"/>
              <a:t>n</a:t>
            </a:r>
            <a:r>
              <a:rPr lang="it-IT" baseline="-25000" dirty="0" smtClean="0"/>
              <a:t> </a:t>
            </a:r>
            <a:endParaRPr lang="it-IT" baseline="-25000" dirty="0"/>
          </a:p>
          <a:p>
            <a:r>
              <a:rPr lang="it-IT" dirty="0"/>
              <a:t>Support your research </a:t>
            </a:r>
            <a:r>
              <a:rPr lang="it-IT" dirty="0" smtClean="0"/>
              <a:t>hypotheses </a:t>
            </a:r>
            <a:r>
              <a:rPr lang="it-IT" dirty="0"/>
              <a:t>with </a:t>
            </a:r>
            <a:r>
              <a:rPr lang="it-IT" dirty="0" smtClean="0"/>
              <a:t>appropriate </a:t>
            </a:r>
            <a:r>
              <a:rPr lang="it-IT" dirty="0"/>
              <a:t>arguments </a:t>
            </a:r>
            <a:r>
              <a:rPr lang="it-IT" dirty="0" smtClean="0"/>
              <a:t>and theory </a:t>
            </a:r>
          </a:p>
          <a:p>
            <a:r>
              <a:rPr lang="en-GB" sz="2400" dirty="0" smtClean="0"/>
              <a:t>For example, using a default dataset, we can explore how wage varies with tenure, total years of experience, and working hours by week </a:t>
            </a:r>
          </a:p>
          <a:p>
            <a:r>
              <a:rPr lang="en-GB" sz="2400" dirty="0" smtClean="0"/>
              <a:t>Regression tests that the beta coefficients of each predictor is equal to zero and, based on the results of the p-value, we decide whether to reject the null hypothesis or not </a:t>
            </a:r>
          </a:p>
          <a:p>
            <a:r>
              <a:rPr lang="en-GB" sz="2400" dirty="0" smtClean="0"/>
              <a:t>After you run the regression, you can write now the fitted regression line</a:t>
            </a:r>
          </a:p>
          <a:p>
            <a:pPr>
              <a:buNone/>
            </a:pPr>
            <a:r>
              <a:rPr lang="en-GB" sz="1800" dirty="0"/>
              <a:t> </a:t>
            </a:r>
            <a:r>
              <a:rPr lang="en-GB" sz="1800" dirty="0" smtClean="0"/>
              <a:t>     </a:t>
            </a:r>
          </a:p>
          <a:p>
            <a:pPr>
              <a:buNone/>
            </a:pPr>
            <a:r>
              <a:rPr lang="en-GB" sz="1800" dirty="0" smtClean="0"/>
              <a:t>      </a:t>
            </a:r>
            <a:endParaRPr lang="en-GB" sz="1800" dirty="0"/>
          </a:p>
        </p:txBody>
      </p:sp>
    </p:spTree>
    <p:extLst>
      <p:ext uri="{BB962C8B-B14F-4D97-AF65-F5344CB8AC3E}">
        <p14:creationId xmlns:p14="http://schemas.microsoft.com/office/powerpoint/2010/main" val="53771123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ln>
            <a:noFill/>
            <a:prstDash val="sysDot"/>
          </a:ln>
        </p:spPr>
        <p:txBody>
          <a:bodyPr/>
          <a:lstStyle/>
          <a:p>
            <a:r>
              <a:rPr lang="en-GB" dirty="0" smtClean="0">
                <a:solidFill>
                  <a:srgbClr val="FF0000"/>
                </a:solidFill>
              </a:rPr>
              <a:t>Multiple regression: Stata output</a:t>
            </a:r>
            <a:endParaRPr lang="en-GB" dirty="0">
              <a:solidFill>
                <a:srgbClr val="FF0000"/>
              </a:solidFill>
            </a:endParaRPr>
          </a:p>
        </p:txBody>
      </p:sp>
      <p:sp>
        <p:nvSpPr>
          <p:cNvPr id="3" name="Segnaposto piè di pagina 2"/>
          <p:cNvSpPr>
            <a:spLocks noGrp="1"/>
          </p:cNvSpPr>
          <p:nvPr>
            <p:ph type="ftr" sz="quarter" idx="11"/>
          </p:nvPr>
        </p:nvSpPr>
        <p:spPr/>
        <p:txBody>
          <a:bodyPr/>
          <a:lstStyle/>
          <a:p>
            <a:r>
              <a:rPr lang="en-GB" smtClean="0"/>
              <a:t>Francesca Hansstein SPEA (SHUFE) - Data Analysis &amp; Processing - Spring 2018</a:t>
            </a:r>
            <a:endParaRPr lang="en-US" dirty="0"/>
          </a:p>
        </p:txBody>
      </p:sp>
      <p:sp>
        <p:nvSpPr>
          <p:cNvPr id="4" name="Segnaposto numero diapositiva 3"/>
          <p:cNvSpPr>
            <a:spLocks noGrp="1"/>
          </p:cNvSpPr>
          <p:nvPr>
            <p:ph type="sldNum" sz="quarter" idx="12"/>
          </p:nvPr>
        </p:nvSpPr>
        <p:spPr/>
        <p:txBody>
          <a:bodyPr/>
          <a:lstStyle/>
          <a:p>
            <a:fld id="{46FA8244-2424-422D-A878-015CBFB7FCA7}" type="slidenum">
              <a:rPr lang="en-US" smtClean="0"/>
              <a:pPr/>
              <a:t>31</a:t>
            </a:fld>
            <a:endParaRPr lang="en-US" dirty="0"/>
          </a:p>
        </p:txBody>
      </p:sp>
      <p:sp>
        <p:nvSpPr>
          <p:cNvPr id="8" name="Rettangolo arrotondato 7"/>
          <p:cNvSpPr/>
          <p:nvPr/>
        </p:nvSpPr>
        <p:spPr>
          <a:xfrm>
            <a:off x="457200" y="5486400"/>
            <a:ext cx="2590800" cy="762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FF0000"/>
                </a:solidFill>
              </a:rPr>
              <a:t>In the output we have three blocks. </a:t>
            </a:r>
            <a:endParaRPr lang="en-GB" dirty="0">
              <a:solidFill>
                <a:srgbClr val="FF0000"/>
              </a:solidFill>
            </a:endParaRPr>
          </a:p>
        </p:txBody>
      </p:sp>
      <p:sp>
        <p:nvSpPr>
          <p:cNvPr id="15" name="Ovale 14"/>
          <p:cNvSpPr/>
          <p:nvPr/>
        </p:nvSpPr>
        <p:spPr>
          <a:xfrm>
            <a:off x="381000" y="1447800"/>
            <a:ext cx="4006832" cy="1820764"/>
          </a:xfrm>
          <a:prstGeom prst="ellipse">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e 16"/>
          <p:cNvSpPr/>
          <p:nvPr/>
        </p:nvSpPr>
        <p:spPr>
          <a:xfrm>
            <a:off x="4493419" y="1752600"/>
            <a:ext cx="3884612" cy="1600200"/>
          </a:xfrm>
          <a:prstGeom prst="ellipse">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e 18"/>
          <p:cNvSpPr/>
          <p:nvPr/>
        </p:nvSpPr>
        <p:spPr>
          <a:xfrm>
            <a:off x="627856" y="3352800"/>
            <a:ext cx="6915943" cy="1905000"/>
          </a:xfrm>
          <a:prstGeom prst="ellipse">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ttangolo arrotondato 19"/>
          <p:cNvSpPr/>
          <p:nvPr/>
        </p:nvSpPr>
        <p:spPr>
          <a:xfrm>
            <a:off x="7550148" y="1828800"/>
            <a:ext cx="1441452" cy="1295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smtClean="0">
                <a:solidFill>
                  <a:srgbClr val="FF0000"/>
                </a:solidFill>
              </a:rPr>
              <a:t>We can see that the overall model is highly significant F=</a:t>
            </a:r>
            <a:r>
              <a:rPr lang="en-GB" sz="1400" b="1" dirty="0" err="1" smtClean="0">
                <a:solidFill>
                  <a:srgbClr val="FF0000"/>
                </a:solidFill>
              </a:rPr>
              <a:t>MSm</a:t>
            </a:r>
            <a:r>
              <a:rPr lang="en-GB" sz="1400" b="1" dirty="0" smtClean="0">
                <a:solidFill>
                  <a:srgbClr val="FF0000"/>
                </a:solidFill>
              </a:rPr>
              <a:t>/</a:t>
            </a:r>
            <a:r>
              <a:rPr lang="en-GB" sz="1400" b="1" dirty="0" err="1" smtClean="0">
                <a:solidFill>
                  <a:srgbClr val="FF0000"/>
                </a:solidFill>
              </a:rPr>
              <a:t>MSr</a:t>
            </a:r>
            <a:endParaRPr lang="en-GB" sz="1400" b="1" dirty="0">
              <a:solidFill>
                <a:srgbClr val="FF0000"/>
              </a:solidFill>
            </a:endParaRPr>
          </a:p>
        </p:txBody>
      </p:sp>
      <p:cxnSp>
        <p:nvCxnSpPr>
          <p:cNvPr id="21" name="Connettore 2 20"/>
          <p:cNvCxnSpPr/>
          <p:nvPr/>
        </p:nvCxnSpPr>
        <p:spPr>
          <a:xfrm flipH="1">
            <a:off x="7162800" y="2438400"/>
            <a:ext cx="38099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Rettangolo arrotondato 22"/>
          <p:cNvSpPr/>
          <p:nvPr/>
        </p:nvSpPr>
        <p:spPr>
          <a:xfrm>
            <a:off x="7657305" y="3362325"/>
            <a:ext cx="1441452" cy="1295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smtClean="0">
                <a:solidFill>
                  <a:srgbClr val="FF0000"/>
                </a:solidFill>
              </a:rPr>
              <a:t>How well does the model fit the data? R2 </a:t>
            </a:r>
            <a:endParaRPr lang="en-GB" sz="1400" b="1" dirty="0">
              <a:solidFill>
                <a:srgbClr val="FF0000"/>
              </a:solidFill>
            </a:endParaRPr>
          </a:p>
        </p:txBody>
      </p:sp>
      <p:cxnSp>
        <p:nvCxnSpPr>
          <p:cNvPr id="24" name="Connettore 2 23"/>
          <p:cNvCxnSpPr/>
          <p:nvPr/>
        </p:nvCxnSpPr>
        <p:spPr>
          <a:xfrm flipH="1" flipV="1">
            <a:off x="7162800" y="2819400"/>
            <a:ext cx="494507"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Rettangolo arrotondato 27"/>
          <p:cNvSpPr/>
          <p:nvPr/>
        </p:nvSpPr>
        <p:spPr>
          <a:xfrm>
            <a:off x="4724401" y="5286375"/>
            <a:ext cx="3692523" cy="96202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solidFill>
                  <a:srgbClr val="FF0000"/>
                </a:solidFill>
              </a:rPr>
              <a:t>T</a:t>
            </a:r>
            <a:r>
              <a:rPr lang="en-GB" sz="1400" b="1" dirty="0" smtClean="0">
                <a:solidFill>
                  <a:srgbClr val="FF0000"/>
                </a:solidFill>
              </a:rPr>
              <a:t>he column </a:t>
            </a:r>
            <a:r>
              <a:rPr lang="en-GB" sz="1400" b="1" dirty="0" err="1" smtClean="0">
                <a:solidFill>
                  <a:srgbClr val="FF0000"/>
                </a:solidFill>
              </a:rPr>
              <a:t>coef</a:t>
            </a:r>
            <a:r>
              <a:rPr lang="en-GB" sz="1400" b="1" dirty="0" smtClean="0">
                <a:solidFill>
                  <a:srgbClr val="FF0000"/>
                </a:solidFill>
              </a:rPr>
              <a:t>. report the values of the and regression coeffiecients (</a:t>
            </a:r>
            <a:r>
              <a:rPr lang="el-GR" sz="1400" b="1" dirty="0" smtClean="0">
                <a:solidFill>
                  <a:srgbClr val="FF0000"/>
                </a:solidFill>
                <a:latin typeface="Times New Roman"/>
                <a:cs typeface="Times New Roman"/>
              </a:rPr>
              <a:t>β</a:t>
            </a:r>
            <a:r>
              <a:rPr lang="en-GB" sz="1400" b="1" dirty="0" smtClean="0">
                <a:solidFill>
                  <a:srgbClr val="FF0000"/>
                </a:solidFill>
                <a:latin typeface="Times New Roman"/>
                <a:cs typeface="Times New Roman"/>
              </a:rPr>
              <a:t>), </a:t>
            </a:r>
            <a:r>
              <a:rPr lang="en-GB" sz="1400" b="1" dirty="0" smtClean="0">
                <a:solidFill>
                  <a:srgbClr val="FF0000"/>
                </a:solidFill>
              </a:rPr>
              <a:t> their significance  (p-value) in explaining environmental concern </a:t>
            </a:r>
            <a:endParaRPr lang="en-GB" sz="1400" b="1" dirty="0">
              <a:solidFill>
                <a:srgbClr val="FF0000"/>
              </a:solidFill>
            </a:endParaRPr>
          </a:p>
        </p:txBody>
      </p:sp>
      <p:cxnSp>
        <p:nvCxnSpPr>
          <p:cNvPr id="29" name="Connettore 2 28"/>
          <p:cNvCxnSpPr/>
          <p:nvPr/>
        </p:nvCxnSpPr>
        <p:spPr>
          <a:xfrm flipH="1" flipV="1">
            <a:off x="2743200" y="3657600"/>
            <a:ext cx="1981201" cy="1828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2"/>
          <a:stretch>
            <a:fillRect/>
          </a:stretch>
        </p:blipFill>
        <p:spPr>
          <a:xfrm>
            <a:off x="636666" y="1593960"/>
            <a:ext cx="6963886" cy="3221388"/>
          </a:xfrm>
          <a:prstGeom prst="rect">
            <a:avLst/>
          </a:prstGeom>
        </p:spPr>
      </p:pic>
    </p:spTree>
    <p:extLst>
      <p:ext uri="{BB962C8B-B14F-4D97-AF65-F5344CB8AC3E}">
        <p14:creationId xmlns:p14="http://schemas.microsoft.com/office/powerpoint/2010/main" val="4232577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15"/>
                                        </p:tgtEl>
                                      </p:cBhvr>
                                    </p:animEffect>
                                    <p:set>
                                      <p:cBhvr>
                                        <p:cTn id="32" dur="1" fill="hold">
                                          <p:stCondLst>
                                            <p:cond delay="499"/>
                                          </p:stCondLst>
                                        </p:cTn>
                                        <p:tgtEl>
                                          <p:spTgt spid="15"/>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500"/>
                                        <p:tgtEl>
                                          <p:spTgt spid="17"/>
                                        </p:tgtEl>
                                      </p:cBhvr>
                                    </p:animEffect>
                                    <p:set>
                                      <p:cBhvr>
                                        <p:cTn id="37" dur="1" fill="hold">
                                          <p:stCondLst>
                                            <p:cond delay="499"/>
                                          </p:stCondLst>
                                        </p:cTn>
                                        <p:tgtEl>
                                          <p:spTgt spid="17"/>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1" nodeType="clickEffect">
                                  <p:stCondLst>
                                    <p:cond delay="0"/>
                                  </p:stCondLst>
                                  <p:childTnLst>
                                    <p:animEffect transition="out" filter="fade">
                                      <p:cBhvr>
                                        <p:cTn id="41" dur="500"/>
                                        <p:tgtEl>
                                          <p:spTgt spid="19"/>
                                        </p:tgtEl>
                                      </p:cBhvr>
                                    </p:animEffect>
                                    <p:set>
                                      <p:cBhvr>
                                        <p:cTn id="42" dur="1" fill="hold">
                                          <p:stCondLst>
                                            <p:cond delay="499"/>
                                          </p:stCondLst>
                                        </p:cTn>
                                        <p:tgtEl>
                                          <p:spTgt spid="19"/>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500"/>
                                        <p:tgtEl>
                                          <p:spTgt spid="20"/>
                                        </p:tgtEl>
                                      </p:cBhvr>
                                    </p:animEffect>
                                  </p:childTnLst>
                                </p:cTn>
                              </p:par>
                              <p:par>
                                <p:cTn id="48" presetID="10" presetClass="entr" presetSubtype="0" fill="hold" nodeType="with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500"/>
                                        <p:tgtEl>
                                          <p:spTgt spid="2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fade">
                                      <p:cBhvr>
                                        <p:cTn id="55" dur="500"/>
                                        <p:tgtEl>
                                          <p:spTgt spid="23"/>
                                        </p:tgtEl>
                                      </p:cBhvr>
                                    </p:animEffect>
                                  </p:childTnLst>
                                </p:cTn>
                              </p:par>
                              <p:par>
                                <p:cTn id="56" presetID="10" presetClass="entr" presetSubtype="0" fill="hold" nodeType="with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fade">
                                      <p:cBhvr>
                                        <p:cTn id="58" dur="500"/>
                                        <p:tgtEl>
                                          <p:spTgt spid="24"/>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fade">
                                      <p:cBhvr>
                                        <p:cTn id="63" dur="500"/>
                                        <p:tgtEl>
                                          <p:spTgt spid="28"/>
                                        </p:tgtEl>
                                      </p:cBhvr>
                                    </p:animEffect>
                                  </p:childTnLst>
                                </p:cTn>
                              </p:par>
                              <p:par>
                                <p:cTn id="64" presetID="10" presetClass="entr" presetSubtype="0" fill="hold" nodeType="withEffect">
                                  <p:stCondLst>
                                    <p:cond delay="0"/>
                                  </p:stCondLst>
                                  <p:childTnLst>
                                    <p:set>
                                      <p:cBhvr>
                                        <p:cTn id="65" dur="1" fill="hold">
                                          <p:stCondLst>
                                            <p:cond delay="0"/>
                                          </p:stCondLst>
                                        </p:cTn>
                                        <p:tgtEl>
                                          <p:spTgt spid="29"/>
                                        </p:tgtEl>
                                        <p:attrNameLst>
                                          <p:attrName>style.visibility</p:attrName>
                                        </p:attrNameLst>
                                      </p:cBhvr>
                                      <p:to>
                                        <p:strVal val="visible"/>
                                      </p:to>
                                    </p:set>
                                    <p:animEffect transition="in" filter="fade">
                                      <p:cBhvr>
                                        <p:cTn id="66"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5" grpId="0" animBg="1"/>
      <p:bldP spid="15" grpId="1" animBg="1"/>
      <p:bldP spid="17" grpId="0" animBg="1"/>
      <p:bldP spid="17" grpId="1" animBg="1"/>
      <p:bldP spid="19" grpId="0" animBg="1"/>
      <p:bldP spid="19" grpId="1" animBg="1"/>
      <p:bldP spid="20" grpId="0" animBg="1"/>
      <p:bldP spid="23" grpId="0" animBg="1"/>
      <p:bldP spid="2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smtClean="0">
                <a:solidFill>
                  <a:srgbClr val="FF0000"/>
                </a:solidFill>
              </a:rPr>
              <a:t>R2 interpretation </a:t>
            </a:r>
            <a:endParaRPr lang="en-GB" dirty="0">
              <a:solidFill>
                <a:srgbClr val="FF0000"/>
              </a:solidFill>
            </a:endParaRPr>
          </a:p>
        </p:txBody>
      </p:sp>
      <p:sp>
        <p:nvSpPr>
          <p:cNvPr id="3" name="Segnaposto piè di pagina 2"/>
          <p:cNvSpPr>
            <a:spLocks noGrp="1"/>
          </p:cNvSpPr>
          <p:nvPr>
            <p:ph type="ftr" sz="quarter" idx="11"/>
          </p:nvPr>
        </p:nvSpPr>
        <p:spPr/>
        <p:txBody>
          <a:bodyPr/>
          <a:lstStyle/>
          <a:p>
            <a:r>
              <a:rPr lang="en-GB" smtClean="0"/>
              <a:t>Francesca Hansstein SPEA (SHUFE) - Data Analysis &amp; Processing - Spring 2018</a:t>
            </a:r>
            <a:endParaRPr lang="en-US" dirty="0"/>
          </a:p>
        </p:txBody>
      </p:sp>
      <p:sp>
        <p:nvSpPr>
          <p:cNvPr id="4" name="Segnaposto numero diapositiva 3"/>
          <p:cNvSpPr>
            <a:spLocks noGrp="1"/>
          </p:cNvSpPr>
          <p:nvPr>
            <p:ph type="sldNum" sz="quarter" idx="12"/>
          </p:nvPr>
        </p:nvSpPr>
        <p:spPr/>
        <p:txBody>
          <a:bodyPr/>
          <a:lstStyle/>
          <a:p>
            <a:fld id="{46FA8244-2424-422D-A878-015CBFB7FCA7}" type="slidenum">
              <a:rPr lang="en-US" smtClean="0"/>
              <a:pPr/>
              <a:t>32</a:t>
            </a:fld>
            <a:endParaRPr lang="en-US" dirty="0"/>
          </a:p>
        </p:txBody>
      </p:sp>
      <p:sp>
        <p:nvSpPr>
          <p:cNvPr id="5" name="Segnaposto contenuto 4"/>
          <p:cNvSpPr>
            <a:spLocks noGrp="1"/>
          </p:cNvSpPr>
          <p:nvPr>
            <p:ph sz="quarter" idx="1"/>
          </p:nvPr>
        </p:nvSpPr>
        <p:spPr/>
        <p:txBody>
          <a:bodyPr/>
          <a:lstStyle/>
          <a:p>
            <a:r>
              <a:rPr lang="en-GB" dirty="0" smtClean="0"/>
              <a:t>If you are just exploring a relation, R2 of 0.3 is considered good</a:t>
            </a:r>
          </a:p>
          <a:p>
            <a:r>
              <a:rPr lang="en-GB" dirty="0" smtClean="0"/>
              <a:t>Usually, in social sciences research, when R2 is lower than 0.1, the relationship is weak, if it is between 0.1 and 0.2 is moderate, and above 0.3 is strong</a:t>
            </a:r>
          </a:p>
          <a:p>
            <a:r>
              <a:rPr lang="en-GB" dirty="0" smtClean="0"/>
              <a:t>This interpretation is especially correct when the objective is to explore human behaviors </a:t>
            </a:r>
          </a:p>
        </p:txBody>
      </p:sp>
    </p:spTree>
    <p:extLst>
      <p:ext uri="{BB962C8B-B14F-4D97-AF65-F5344CB8AC3E}">
        <p14:creationId xmlns:p14="http://schemas.microsoft.com/office/powerpoint/2010/main" val="47159954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en-GB" dirty="0" smtClean="0">
                <a:solidFill>
                  <a:srgbClr val="FF0000"/>
                </a:solidFill>
              </a:rPr>
              <a:t>The advantage of using the option </a:t>
            </a:r>
            <a:r>
              <a:rPr lang="en-GB" i="1" dirty="0" smtClean="0">
                <a:solidFill>
                  <a:srgbClr val="FF0000"/>
                </a:solidFill>
              </a:rPr>
              <a:t>beta</a:t>
            </a:r>
            <a:endParaRPr lang="en-GB" i="1" dirty="0">
              <a:solidFill>
                <a:srgbClr val="FF0000"/>
              </a:solidFill>
            </a:endParaRPr>
          </a:p>
        </p:txBody>
      </p:sp>
      <p:sp>
        <p:nvSpPr>
          <p:cNvPr id="3" name="Segnaposto piè di pagina 2"/>
          <p:cNvSpPr>
            <a:spLocks noGrp="1"/>
          </p:cNvSpPr>
          <p:nvPr>
            <p:ph type="ftr" sz="quarter" idx="11"/>
          </p:nvPr>
        </p:nvSpPr>
        <p:spPr/>
        <p:txBody>
          <a:bodyPr/>
          <a:lstStyle/>
          <a:p>
            <a:r>
              <a:rPr lang="en-GB" smtClean="0"/>
              <a:t>Francesca Hansstein SPEA (SHUFE) - Data Analysis &amp; Processing - Spring 2018</a:t>
            </a:r>
            <a:endParaRPr lang="en-US" dirty="0"/>
          </a:p>
        </p:txBody>
      </p:sp>
      <p:sp>
        <p:nvSpPr>
          <p:cNvPr id="4" name="Segnaposto numero diapositiva 3"/>
          <p:cNvSpPr>
            <a:spLocks noGrp="1"/>
          </p:cNvSpPr>
          <p:nvPr>
            <p:ph type="sldNum" sz="quarter" idx="12"/>
          </p:nvPr>
        </p:nvSpPr>
        <p:spPr/>
        <p:txBody>
          <a:bodyPr/>
          <a:lstStyle/>
          <a:p>
            <a:fld id="{46FA8244-2424-422D-A878-015CBFB7FCA7}" type="slidenum">
              <a:rPr lang="en-US" smtClean="0"/>
              <a:pPr/>
              <a:t>33</a:t>
            </a:fld>
            <a:endParaRPr lang="en-US" dirty="0"/>
          </a:p>
        </p:txBody>
      </p:sp>
      <p:sp>
        <p:nvSpPr>
          <p:cNvPr id="5" name="Segnaposto contenuto 4"/>
          <p:cNvSpPr>
            <a:spLocks noGrp="1"/>
          </p:cNvSpPr>
          <p:nvPr>
            <p:ph sz="quarter" idx="1"/>
          </p:nvPr>
        </p:nvSpPr>
        <p:spPr/>
        <p:txBody>
          <a:bodyPr/>
          <a:lstStyle/>
          <a:p>
            <a:r>
              <a:rPr lang="en-GB" dirty="0" smtClean="0"/>
              <a:t>Do not confuse the option beta with the coefficients </a:t>
            </a:r>
          </a:p>
          <a:p>
            <a:r>
              <a:rPr lang="en-GB" dirty="0" smtClean="0"/>
              <a:t>The column reporting the betas calculates standardized coefficients that allow a fair comparison among variables</a:t>
            </a:r>
          </a:p>
          <a:p>
            <a:r>
              <a:rPr lang="en-GB" dirty="0" smtClean="0"/>
              <a:t>The problem of the coefficients is that they have a different unit of measurement (i.e. income is measured in dollars, education in year etc.) that makes difficult to compare the variables’ relative impact</a:t>
            </a:r>
          </a:p>
          <a:p>
            <a:r>
              <a:rPr lang="en-GB" dirty="0" smtClean="0"/>
              <a:t>Beta weights instead allow to compare coefficients more objectively</a:t>
            </a:r>
            <a:endParaRPr lang="en-GB" dirty="0"/>
          </a:p>
        </p:txBody>
      </p:sp>
    </p:spTree>
    <p:extLst>
      <p:ext uri="{BB962C8B-B14F-4D97-AF65-F5344CB8AC3E}">
        <p14:creationId xmlns:p14="http://schemas.microsoft.com/office/powerpoint/2010/main" val="341028350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solidFill>
                  <a:srgbClr val="FF0000"/>
                </a:solidFill>
              </a:rPr>
              <a:t>The Classical OLS Assumptions</a:t>
            </a:r>
            <a:endParaRPr lang="en-US" dirty="0">
              <a:solidFill>
                <a:srgbClr val="FF0000"/>
              </a:solidFill>
            </a:endParaRPr>
          </a:p>
        </p:txBody>
      </p:sp>
      <p:sp>
        <p:nvSpPr>
          <p:cNvPr id="3" name="Content Placeholder 2"/>
          <p:cNvSpPr>
            <a:spLocks noGrp="1"/>
          </p:cNvSpPr>
          <p:nvPr>
            <p:ph sz="quarter" idx="1"/>
          </p:nvPr>
        </p:nvSpPr>
        <p:spPr>
          <a:xfrm>
            <a:off x="580103" y="1377204"/>
            <a:ext cx="7848600" cy="4873752"/>
          </a:xfrm>
        </p:spPr>
        <p:txBody>
          <a:bodyPr>
            <a:normAutofit fontScale="92500"/>
          </a:bodyPr>
          <a:lstStyle/>
          <a:p>
            <a:pPr marL="457200" indent="-457200">
              <a:buFont typeface="+mj-lt"/>
              <a:buAutoNum type="arabicPeriod"/>
            </a:pPr>
            <a:r>
              <a:rPr lang="it-IT" sz="2400" dirty="0" smtClean="0"/>
              <a:t>The regression model is linear (</a:t>
            </a:r>
            <a:r>
              <a:rPr lang="it-IT" sz="2400" i="1" dirty="0" smtClean="0"/>
              <a:t>in its coefficients</a:t>
            </a:r>
            <a:r>
              <a:rPr lang="it-IT" sz="2400" dirty="0" smtClean="0"/>
              <a:t>), correctly specified (</a:t>
            </a:r>
            <a:r>
              <a:rPr lang="it-IT" sz="2400" i="1" dirty="0" smtClean="0"/>
              <a:t>no omitted variable bias</a:t>
            </a:r>
            <a:r>
              <a:rPr lang="it-IT" sz="2400" dirty="0" smtClean="0"/>
              <a:t>) and has an additive error term</a:t>
            </a:r>
          </a:p>
          <a:p>
            <a:pPr marL="457200" indent="-457200">
              <a:buFont typeface="+mj-lt"/>
              <a:buAutoNum type="arabicPeriod"/>
            </a:pPr>
            <a:r>
              <a:rPr lang="it-IT" sz="2400" dirty="0"/>
              <a:t>The error </a:t>
            </a:r>
            <a:r>
              <a:rPr lang="it-IT" sz="2400" dirty="0" smtClean="0"/>
              <a:t>term </a:t>
            </a:r>
            <a:r>
              <a:rPr lang="it-IT" sz="2400" dirty="0"/>
              <a:t>has constant variance (</a:t>
            </a:r>
            <a:r>
              <a:rPr lang="it-IT" sz="2400" i="1" dirty="0"/>
              <a:t>no heteroskedasticity</a:t>
            </a:r>
            <a:r>
              <a:rPr lang="it-IT" sz="2400" dirty="0" smtClean="0"/>
              <a:t>)</a:t>
            </a:r>
          </a:p>
          <a:p>
            <a:pPr marL="457200" indent="-457200">
              <a:buFont typeface="+mj-lt"/>
              <a:buAutoNum type="arabicPeriod"/>
            </a:pPr>
            <a:r>
              <a:rPr lang="it-IT" sz="2400" dirty="0" smtClean="0"/>
              <a:t>The expected value of the error term is zero (always verified) </a:t>
            </a:r>
          </a:p>
          <a:p>
            <a:pPr marL="457200" indent="-457200">
              <a:buFont typeface="+mj-lt"/>
              <a:buAutoNum type="arabicPeriod"/>
            </a:pPr>
            <a:r>
              <a:rPr lang="it-IT" sz="2400" dirty="0" smtClean="0"/>
              <a:t>Errors are identically and independently distributed (iid)</a:t>
            </a:r>
          </a:p>
          <a:p>
            <a:pPr marL="457200" indent="-457200">
              <a:buFont typeface="+mj-lt"/>
              <a:buAutoNum type="arabicPeriod"/>
            </a:pPr>
            <a:r>
              <a:rPr lang="it-IT" sz="2400" dirty="0" smtClean="0"/>
              <a:t>No </a:t>
            </a:r>
            <a:r>
              <a:rPr lang="it-IT" sz="2400" dirty="0"/>
              <a:t>explanatory variable is a perfect linear function of any other explanatory variables (</a:t>
            </a:r>
            <a:r>
              <a:rPr lang="it-IT" sz="2400" i="1" dirty="0"/>
              <a:t>no perfect multicollinearity</a:t>
            </a:r>
            <a:r>
              <a:rPr lang="it-IT" sz="2400" dirty="0" smtClean="0"/>
              <a:t>)</a:t>
            </a:r>
          </a:p>
          <a:p>
            <a:pPr marL="457200" indent="-457200">
              <a:buFont typeface="+mj-lt"/>
              <a:buAutoNum type="arabicPeriod"/>
            </a:pPr>
            <a:r>
              <a:rPr lang="it-IT" sz="2400" dirty="0" smtClean="0"/>
              <a:t>Exogeneity: all explanatory variables are uncorrelated with the error (</a:t>
            </a:r>
            <a:r>
              <a:rPr lang="it-IT" sz="2400" i="1" dirty="0" smtClean="0"/>
              <a:t>otherwise you get a biased estimator</a:t>
            </a:r>
            <a:r>
              <a:rPr lang="it-IT" sz="2400" dirty="0" smtClean="0"/>
              <a:t>)</a:t>
            </a:r>
          </a:p>
          <a:p>
            <a:pPr marL="0" indent="0">
              <a:buNone/>
            </a:pPr>
            <a:endParaRPr lang="it-IT" sz="2400" dirty="0" smtClean="0"/>
          </a:p>
          <a:p>
            <a:pPr marL="0" indent="0">
              <a:buNone/>
            </a:pPr>
            <a:r>
              <a:rPr lang="it-IT" sz="2400" dirty="0" smtClean="0"/>
              <a:t>If these assumptions hold, the OLS estimator of betas is said to be </a:t>
            </a:r>
            <a:r>
              <a:rPr lang="it-IT" sz="2400" b="1" dirty="0" smtClean="0"/>
              <a:t>BLUE</a:t>
            </a:r>
            <a:r>
              <a:rPr lang="it-IT" sz="2400" dirty="0" smtClean="0"/>
              <a:t> (Best Linear Unbiased Estimator). This is the Gauss- Markov Theorem. </a:t>
            </a:r>
          </a:p>
        </p:txBody>
      </p:sp>
      <p:sp>
        <p:nvSpPr>
          <p:cNvPr id="4" name="Slide Number Placeholder 3"/>
          <p:cNvSpPr>
            <a:spLocks noGrp="1"/>
          </p:cNvSpPr>
          <p:nvPr>
            <p:ph type="sldNum" sz="quarter" idx="4294967295"/>
          </p:nvPr>
        </p:nvSpPr>
        <p:spPr>
          <a:xfrm>
            <a:off x="8153400" y="5715000"/>
            <a:ext cx="609600" cy="521208"/>
          </a:xfrm>
          <a:prstGeom prst="rect">
            <a:avLst/>
          </a:prstGeom>
        </p:spPr>
        <p:txBody>
          <a:bodyPr/>
          <a:lstStyle/>
          <a:p>
            <a:fld id="{46FA8244-2424-422D-A878-015CBFB7FCA7}" type="slidenum">
              <a:rPr lang="en-US" smtClean="0"/>
              <a:pPr/>
              <a:t>34</a:t>
            </a:fld>
            <a:endParaRPr lang="en-US" dirty="0"/>
          </a:p>
        </p:txBody>
      </p:sp>
      <p:sp>
        <p:nvSpPr>
          <p:cNvPr id="5" name="Footer Placeholder 4"/>
          <p:cNvSpPr>
            <a:spLocks noGrp="1"/>
          </p:cNvSpPr>
          <p:nvPr>
            <p:ph type="ftr" sz="quarter" idx="4294967295"/>
          </p:nvPr>
        </p:nvSpPr>
        <p:spPr>
          <a:xfrm>
            <a:off x="609600" y="6492240"/>
            <a:ext cx="7543800" cy="365760"/>
          </a:xfrm>
          <a:prstGeom prst="rect">
            <a:avLst/>
          </a:prstGeom>
        </p:spPr>
        <p:txBody>
          <a:bodyPr/>
          <a:lstStyle/>
          <a:p>
            <a:r>
              <a:rPr lang="en-GB" smtClean="0"/>
              <a:t>Francesca Hansstein SPEA (SHUFE) - Data Analysis &amp; Processing - Spring 2018</a:t>
            </a:r>
            <a:endParaRPr lang="en-US" dirty="0"/>
          </a:p>
        </p:txBody>
      </p:sp>
    </p:spTree>
    <p:extLst>
      <p:ext uri="{BB962C8B-B14F-4D97-AF65-F5344CB8AC3E}">
        <p14:creationId xmlns:p14="http://schemas.microsoft.com/office/powerpoint/2010/main" val="214668255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blinds(horizontal)">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FF0000"/>
                </a:solidFill>
              </a:rPr>
              <a:t>Testing for </a:t>
            </a:r>
            <a:r>
              <a:rPr lang="en-GB" dirty="0" smtClean="0">
                <a:solidFill>
                  <a:srgbClr val="FF0000"/>
                </a:solidFill>
              </a:rPr>
              <a:t>homoscedasticity </a:t>
            </a:r>
            <a:endParaRPr lang="en-GB" dirty="0"/>
          </a:p>
        </p:txBody>
      </p:sp>
      <p:sp>
        <p:nvSpPr>
          <p:cNvPr id="3" name="Footer Placeholder 2"/>
          <p:cNvSpPr>
            <a:spLocks noGrp="1"/>
          </p:cNvSpPr>
          <p:nvPr>
            <p:ph type="ftr" sz="quarter" idx="11"/>
          </p:nvPr>
        </p:nvSpPr>
        <p:spPr/>
        <p:txBody>
          <a:bodyPr/>
          <a:lstStyle/>
          <a:p>
            <a:r>
              <a:rPr lang="en-GB" smtClean="0"/>
              <a:t>Francesca Hansstein SPEA (SHUFE) - Data Analysis &amp; Processing - Spring 2018</a:t>
            </a:r>
            <a:endParaRPr lang="en-US" dirty="0"/>
          </a:p>
        </p:txBody>
      </p:sp>
      <p:sp>
        <p:nvSpPr>
          <p:cNvPr id="4" name="Slide Number Placeholder 3"/>
          <p:cNvSpPr>
            <a:spLocks noGrp="1"/>
          </p:cNvSpPr>
          <p:nvPr>
            <p:ph type="sldNum" sz="quarter" idx="12"/>
          </p:nvPr>
        </p:nvSpPr>
        <p:spPr/>
        <p:txBody>
          <a:bodyPr/>
          <a:lstStyle/>
          <a:p>
            <a:fld id="{46FA8244-2424-422D-A878-015CBFB7FCA7}" type="slidenum">
              <a:rPr lang="en-US" smtClean="0"/>
              <a:pPr/>
              <a:t>35</a:t>
            </a:fld>
            <a:endParaRPr lang="en-US" dirty="0"/>
          </a:p>
        </p:txBody>
      </p:sp>
      <p:sp>
        <p:nvSpPr>
          <p:cNvPr id="5" name="Content Placeholder 4"/>
          <p:cNvSpPr>
            <a:spLocks noGrp="1"/>
          </p:cNvSpPr>
          <p:nvPr>
            <p:ph sz="quarter" idx="1"/>
          </p:nvPr>
        </p:nvSpPr>
        <p:spPr/>
        <p:txBody>
          <a:bodyPr/>
          <a:lstStyle/>
          <a:p>
            <a:r>
              <a:rPr lang="en-GB" dirty="0"/>
              <a:t>An important assumption of the OLS regression is that the residuals </a:t>
            </a:r>
            <a:r>
              <a:rPr lang="en-GB" i="1" dirty="0" smtClean="0"/>
              <a:t>(obtained as the difference between the observed and the estimated  value) </a:t>
            </a:r>
            <a:r>
              <a:rPr lang="en-GB" dirty="0" smtClean="0"/>
              <a:t>are homoscedastic </a:t>
            </a:r>
            <a:r>
              <a:rPr lang="en-GB" dirty="0"/>
              <a:t>(same variance) and not </a:t>
            </a:r>
            <a:r>
              <a:rPr lang="en-GB" dirty="0" smtClean="0"/>
              <a:t>heteroscedastic </a:t>
            </a:r>
            <a:r>
              <a:rPr lang="en-GB" dirty="0"/>
              <a:t>(different variance)</a:t>
            </a:r>
          </a:p>
          <a:p>
            <a:r>
              <a:rPr lang="en-GB" dirty="0"/>
              <a:t>This means that the variance of the residuals, given the explanatory (independent) variables is constant across the observations </a:t>
            </a:r>
          </a:p>
          <a:p>
            <a:endParaRPr lang="en-GB" dirty="0"/>
          </a:p>
        </p:txBody>
      </p:sp>
    </p:spTree>
    <p:extLst>
      <p:ext uri="{BB962C8B-B14F-4D97-AF65-F5344CB8AC3E}">
        <p14:creationId xmlns:p14="http://schemas.microsoft.com/office/powerpoint/2010/main" val="160349808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smtClean="0">
                <a:solidFill>
                  <a:srgbClr val="FF0000"/>
                </a:solidFill>
              </a:rPr>
              <a:t>Testing for homoscedasticity </a:t>
            </a:r>
            <a:endParaRPr lang="en-GB" dirty="0">
              <a:solidFill>
                <a:srgbClr val="FF0000"/>
              </a:solidFill>
            </a:endParaRPr>
          </a:p>
        </p:txBody>
      </p:sp>
      <p:sp>
        <p:nvSpPr>
          <p:cNvPr id="3" name="Segnaposto piè di pagina 2"/>
          <p:cNvSpPr>
            <a:spLocks noGrp="1"/>
          </p:cNvSpPr>
          <p:nvPr>
            <p:ph type="ftr" sz="quarter" idx="11"/>
          </p:nvPr>
        </p:nvSpPr>
        <p:spPr/>
        <p:txBody>
          <a:bodyPr/>
          <a:lstStyle/>
          <a:p>
            <a:r>
              <a:rPr lang="en-GB" smtClean="0"/>
              <a:t>Francesca Hansstein SPEA (SHUFE) - Data Analysis &amp; Processing - Spring 2018</a:t>
            </a:r>
            <a:endParaRPr lang="en-US" dirty="0"/>
          </a:p>
        </p:txBody>
      </p:sp>
      <p:sp>
        <p:nvSpPr>
          <p:cNvPr id="4" name="Segnaposto numero diapositiva 3"/>
          <p:cNvSpPr>
            <a:spLocks noGrp="1"/>
          </p:cNvSpPr>
          <p:nvPr>
            <p:ph type="sldNum" sz="quarter" idx="12"/>
          </p:nvPr>
        </p:nvSpPr>
        <p:spPr/>
        <p:txBody>
          <a:bodyPr/>
          <a:lstStyle/>
          <a:p>
            <a:fld id="{46FA8244-2424-422D-A878-015CBFB7FCA7}" type="slidenum">
              <a:rPr lang="en-US" smtClean="0"/>
              <a:pPr/>
              <a:t>36</a:t>
            </a:fld>
            <a:endParaRPr lang="en-US" dirty="0"/>
          </a:p>
        </p:txBody>
      </p:sp>
      <p:sp>
        <p:nvSpPr>
          <p:cNvPr id="5" name="Segnaposto contenuto 4"/>
          <p:cNvSpPr>
            <a:spLocks noGrp="1"/>
          </p:cNvSpPr>
          <p:nvPr>
            <p:ph sz="quarter" idx="1"/>
          </p:nvPr>
        </p:nvSpPr>
        <p:spPr/>
        <p:txBody>
          <a:bodyPr/>
          <a:lstStyle/>
          <a:p>
            <a:endParaRPr lang="en-GB" dirty="0" smtClean="0"/>
          </a:p>
          <a:p>
            <a:endParaRPr lang="en-GB" dirty="0"/>
          </a:p>
          <a:p>
            <a:endParaRPr lang="en-GB" dirty="0" smtClean="0"/>
          </a:p>
          <a:p>
            <a:endParaRPr lang="en-GB" dirty="0"/>
          </a:p>
          <a:p>
            <a:endParaRPr lang="en-GB" dirty="0" smtClean="0"/>
          </a:p>
          <a:p>
            <a:endParaRPr lang="en-GB" dirty="0"/>
          </a:p>
          <a:p>
            <a:r>
              <a:rPr lang="en-GB" dirty="0" smtClean="0"/>
              <a:t>To test for homoscedasticity you can proceed as follow: </a:t>
            </a:r>
          </a:p>
          <a:p>
            <a:pPr marL="542925" indent="-276225">
              <a:buFont typeface="Arial" pitchFamily="34" charset="0"/>
              <a:buChar char="•"/>
            </a:pPr>
            <a:r>
              <a:rPr lang="en-GB" i="1" dirty="0" smtClean="0">
                <a:solidFill>
                  <a:srgbClr val="FF0000"/>
                </a:solidFill>
              </a:rPr>
              <a:t>Scatter the predicted values and the residuals </a:t>
            </a:r>
          </a:p>
          <a:p>
            <a:pPr marL="542925" indent="-276225">
              <a:buFont typeface="Arial" pitchFamily="34" charset="0"/>
              <a:buChar char="•"/>
            </a:pPr>
            <a:r>
              <a:rPr lang="en-GB" i="1" dirty="0" smtClean="0">
                <a:solidFill>
                  <a:srgbClr val="FF0000"/>
                </a:solidFill>
              </a:rPr>
              <a:t>Run the Breusch-Pagan test</a:t>
            </a:r>
            <a:endParaRPr lang="en-GB" i="1" dirty="0">
              <a:solidFill>
                <a:srgbClr val="FF0000"/>
              </a:solidFill>
            </a:endParaRPr>
          </a:p>
        </p:txBody>
      </p:sp>
      <p:pic>
        <p:nvPicPr>
          <p:cNvPr id="6" name="Picture 5"/>
          <p:cNvPicPr>
            <a:picLocks noChangeAspect="1"/>
          </p:cNvPicPr>
          <p:nvPr/>
        </p:nvPicPr>
        <p:blipFill>
          <a:blip r:embed="rId2"/>
          <a:stretch>
            <a:fillRect/>
          </a:stretch>
        </p:blipFill>
        <p:spPr>
          <a:xfrm>
            <a:off x="603504" y="1862495"/>
            <a:ext cx="2215896" cy="2243168"/>
          </a:xfrm>
          <a:prstGeom prst="rect">
            <a:avLst/>
          </a:prstGeom>
        </p:spPr>
      </p:pic>
      <p:sp>
        <p:nvSpPr>
          <p:cNvPr id="7" name="Rounded Rectangle 6"/>
          <p:cNvSpPr/>
          <p:nvPr/>
        </p:nvSpPr>
        <p:spPr>
          <a:xfrm>
            <a:off x="3352800" y="1981200"/>
            <a:ext cx="4343400" cy="200575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b="1" dirty="0"/>
              <a:t>Homoscedasticity</a:t>
            </a:r>
            <a:r>
              <a:rPr lang="en-GB" dirty="0"/>
              <a:t>. This assumption means that the variance around the regression line is the same for all values of the predictor variable (X). The plot shows a violation of this assumption. For the lower values on the X-axis, the points are all very near the regression line.</a:t>
            </a:r>
          </a:p>
        </p:txBody>
      </p:sp>
      <p:cxnSp>
        <p:nvCxnSpPr>
          <p:cNvPr id="9" name="Straight Arrow Connector 8"/>
          <p:cNvCxnSpPr/>
          <p:nvPr/>
        </p:nvCxnSpPr>
        <p:spPr>
          <a:xfrm flipH="1">
            <a:off x="2819400" y="2984079"/>
            <a:ext cx="4953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630230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xEl>
                                              <p:pRg st="6" end="6"/>
                                            </p:txEl>
                                          </p:spTgt>
                                        </p:tgtEl>
                                        <p:attrNameLst>
                                          <p:attrName>style.visibility</p:attrName>
                                        </p:attrNameLst>
                                      </p:cBhvr>
                                      <p:to>
                                        <p:strVal val="visible"/>
                                      </p:to>
                                    </p:set>
                                    <p:animEffect transition="in" filter="fade">
                                      <p:cBhvr>
                                        <p:cTn id="20" dur="500"/>
                                        <p:tgtEl>
                                          <p:spTgt spid="5">
                                            <p:txEl>
                                              <p:pRg st="6" end="6"/>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animEffect transition="in" filter="fade">
                                      <p:cBhvr>
                                        <p:cTn id="25" dur="500"/>
                                        <p:tgtEl>
                                          <p:spTgt spid="5">
                                            <p:txEl>
                                              <p:pRg st="7" end="7"/>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5">
                                            <p:txEl>
                                              <p:pRg st="8" end="8"/>
                                            </p:txEl>
                                          </p:spTgt>
                                        </p:tgtEl>
                                        <p:attrNameLst>
                                          <p:attrName>style.visibility</p:attrName>
                                        </p:attrNameLst>
                                      </p:cBhvr>
                                      <p:to>
                                        <p:strVal val="visible"/>
                                      </p:to>
                                    </p:set>
                                    <p:animEffect transition="in" filter="fade">
                                      <p:cBhvr>
                                        <p:cTn id="30"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a:solidFill>
                  <a:srgbClr val="FF0000"/>
                </a:solidFill>
              </a:rPr>
              <a:t>Testing for </a:t>
            </a:r>
            <a:r>
              <a:rPr lang="en-GB" dirty="0" smtClean="0">
                <a:solidFill>
                  <a:srgbClr val="FF0000"/>
                </a:solidFill>
              </a:rPr>
              <a:t>Homoscedasticity </a:t>
            </a:r>
            <a:endParaRPr lang="en-GB" dirty="0"/>
          </a:p>
        </p:txBody>
      </p:sp>
      <p:sp>
        <p:nvSpPr>
          <p:cNvPr id="3" name="Segnaposto piè di pagina 2"/>
          <p:cNvSpPr>
            <a:spLocks noGrp="1"/>
          </p:cNvSpPr>
          <p:nvPr>
            <p:ph type="ftr" sz="quarter" idx="11"/>
          </p:nvPr>
        </p:nvSpPr>
        <p:spPr/>
        <p:txBody>
          <a:bodyPr/>
          <a:lstStyle/>
          <a:p>
            <a:r>
              <a:rPr lang="en-GB" smtClean="0"/>
              <a:t>Francesca Hansstein SPEA (SHUFE) - Data Analysis &amp; Processing - Spring 2018</a:t>
            </a:r>
            <a:endParaRPr lang="en-US" dirty="0"/>
          </a:p>
        </p:txBody>
      </p:sp>
      <p:sp>
        <p:nvSpPr>
          <p:cNvPr id="4" name="Segnaposto numero diapositiva 3"/>
          <p:cNvSpPr>
            <a:spLocks noGrp="1"/>
          </p:cNvSpPr>
          <p:nvPr>
            <p:ph type="sldNum" sz="quarter" idx="12"/>
          </p:nvPr>
        </p:nvSpPr>
        <p:spPr/>
        <p:txBody>
          <a:bodyPr/>
          <a:lstStyle/>
          <a:p>
            <a:fld id="{46FA8244-2424-422D-A878-015CBFB7FCA7}" type="slidenum">
              <a:rPr lang="en-US" smtClean="0"/>
              <a:pPr/>
              <a:t>37</a:t>
            </a:fld>
            <a:endParaRPr lang="en-US" dirty="0"/>
          </a:p>
        </p:txBody>
      </p:sp>
      <p:sp>
        <p:nvSpPr>
          <p:cNvPr id="7" name="Oval 11"/>
          <p:cNvSpPr/>
          <p:nvPr/>
        </p:nvSpPr>
        <p:spPr>
          <a:xfrm>
            <a:off x="6366387" y="1868391"/>
            <a:ext cx="2743200" cy="2133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dirty="0" smtClean="0">
                <a:solidFill>
                  <a:srgbClr val="FF0000"/>
                </a:solidFill>
              </a:rPr>
              <a:t>If the assumption on Homoscedasticity holds, we should not expect any pattern. </a:t>
            </a:r>
            <a:r>
              <a:rPr lang="it-IT" sz="1600" dirty="0" err="1" smtClean="0">
                <a:solidFill>
                  <a:srgbClr val="FF0000"/>
                </a:solidFill>
              </a:rPr>
              <a:t>However</a:t>
            </a:r>
            <a:r>
              <a:rPr lang="it-IT" sz="1600" dirty="0" smtClean="0">
                <a:solidFill>
                  <a:srgbClr val="FF0000"/>
                </a:solidFill>
              </a:rPr>
              <a:t>, </a:t>
            </a:r>
            <a:r>
              <a:rPr lang="it-IT" sz="1600" dirty="0" err="1" smtClean="0">
                <a:solidFill>
                  <a:srgbClr val="FF0000"/>
                </a:solidFill>
              </a:rPr>
              <a:t>this</a:t>
            </a:r>
            <a:r>
              <a:rPr lang="it-IT" sz="1600" dirty="0" smtClean="0">
                <a:solidFill>
                  <a:srgbClr val="FF0000"/>
                </a:solidFill>
              </a:rPr>
              <a:t> </a:t>
            </a:r>
            <a:r>
              <a:rPr lang="it-IT" sz="1600" dirty="0" err="1" smtClean="0">
                <a:solidFill>
                  <a:srgbClr val="FF0000"/>
                </a:solidFill>
              </a:rPr>
              <a:t>does</a:t>
            </a:r>
            <a:r>
              <a:rPr lang="it-IT" sz="1600" dirty="0" smtClean="0">
                <a:solidFill>
                  <a:srgbClr val="FF0000"/>
                </a:solidFill>
              </a:rPr>
              <a:t> </a:t>
            </a:r>
            <a:r>
              <a:rPr lang="it-IT" sz="1600" dirty="0" err="1" smtClean="0">
                <a:solidFill>
                  <a:srgbClr val="FF0000"/>
                </a:solidFill>
              </a:rPr>
              <a:t>not</a:t>
            </a:r>
            <a:r>
              <a:rPr lang="it-IT" sz="1600" dirty="0" smtClean="0">
                <a:solidFill>
                  <a:srgbClr val="FF0000"/>
                </a:solidFill>
              </a:rPr>
              <a:t> </a:t>
            </a:r>
            <a:r>
              <a:rPr lang="it-IT" sz="1600" dirty="0" err="1" smtClean="0">
                <a:solidFill>
                  <a:srgbClr val="FF0000"/>
                </a:solidFill>
              </a:rPr>
              <a:t>seem</a:t>
            </a:r>
            <a:r>
              <a:rPr lang="it-IT" sz="1600" dirty="0" smtClean="0">
                <a:solidFill>
                  <a:srgbClr val="FF0000"/>
                </a:solidFill>
              </a:rPr>
              <a:t> to be the case in </a:t>
            </a:r>
            <a:r>
              <a:rPr lang="it-IT" sz="1600" dirty="0" err="1" smtClean="0">
                <a:solidFill>
                  <a:srgbClr val="FF0000"/>
                </a:solidFill>
              </a:rPr>
              <a:t>our</a:t>
            </a:r>
            <a:r>
              <a:rPr lang="it-IT" sz="1600" dirty="0" smtClean="0">
                <a:solidFill>
                  <a:srgbClr val="FF0000"/>
                </a:solidFill>
              </a:rPr>
              <a:t> example. </a:t>
            </a:r>
            <a:endParaRPr lang="en-US" sz="1600" dirty="0">
              <a:solidFill>
                <a:srgbClr val="FF0000"/>
              </a:solidFill>
            </a:endParaRPr>
          </a:p>
        </p:txBody>
      </p:sp>
      <p:pic>
        <p:nvPicPr>
          <p:cNvPr id="5" name="Picture 4"/>
          <p:cNvPicPr>
            <a:picLocks noChangeAspect="1"/>
          </p:cNvPicPr>
          <p:nvPr/>
        </p:nvPicPr>
        <p:blipFill>
          <a:blip r:embed="rId2"/>
          <a:stretch>
            <a:fillRect/>
          </a:stretch>
        </p:blipFill>
        <p:spPr>
          <a:xfrm>
            <a:off x="1022728" y="1210462"/>
            <a:ext cx="5117343" cy="3744592"/>
          </a:xfrm>
          <a:prstGeom prst="rect">
            <a:avLst/>
          </a:prstGeom>
        </p:spPr>
      </p:pic>
      <p:cxnSp>
        <p:nvCxnSpPr>
          <p:cNvPr id="8" name="Connettore 2 7"/>
          <p:cNvCxnSpPr/>
          <p:nvPr/>
        </p:nvCxnSpPr>
        <p:spPr>
          <a:xfrm flipH="1">
            <a:off x="5648632" y="2770501"/>
            <a:ext cx="6858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13151" y="5041989"/>
            <a:ext cx="3663696" cy="923330"/>
          </a:xfrm>
          <a:prstGeom prst="rect">
            <a:avLst/>
          </a:prstGeom>
          <a:noFill/>
        </p:spPr>
        <p:txBody>
          <a:bodyPr wrap="square" rtlCol="0">
            <a:spAutoFit/>
          </a:bodyPr>
          <a:lstStyle/>
          <a:p>
            <a:r>
              <a:rPr lang="en-GB" dirty="0" smtClean="0"/>
              <a:t>Differences between values observed and estimated – variance not explained by the regression</a:t>
            </a:r>
            <a:endParaRPr lang="en-US" dirty="0"/>
          </a:p>
        </p:txBody>
      </p:sp>
      <p:sp>
        <p:nvSpPr>
          <p:cNvPr id="10" name="TextBox 9"/>
          <p:cNvSpPr txBox="1"/>
          <p:nvPr/>
        </p:nvSpPr>
        <p:spPr>
          <a:xfrm>
            <a:off x="5651003" y="5596879"/>
            <a:ext cx="1676400" cy="369332"/>
          </a:xfrm>
          <a:prstGeom prst="rect">
            <a:avLst/>
          </a:prstGeom>
          <a:noFill/>
        </p:spPr>
        <p:txBody>
          <a:bodyPr wrap="square" rtlCol="0">
            <a:spAutoFit/>
          </a:bodyPr>
          <a:lstStyle/>
          <a:p>
            <a:r>
              <a:rPr lang="en-GB" dirty="0" smtClean="0"/>
              <a:t>Estimated Y</a:t>
            </a:r>
            <a:endParaRPr lang="en-US" dirty="0"/>
          </a:p>
        </p:txBody>
      </p:sp>
      <p:cxnSp>
        <p:nvCxnSpPr>
          <p:cNvPr id="11" name="Straight Arrow Connector 10"/>
          <p:cNvCxnSpPr/>
          <p:nvPr/>
        </p:nvCxnSpPr>
        <p:spPr>
          <a:xfrm flipV="1">
            <a:off x="914400" y="3352802"/>
            <a:ext cx="108328" cy="1689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5901726" y="4835817"/>
            <a:ext cx="587477" cy="766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184212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a:solidFill>
                  <a:srgbClr val="FF0000"/>
                </a:solidFill>
              </a:rPr>
              <a:t>Testing for </a:t>
            </a:r>
            <a:r>
              <a:rPr lang="en-GB" dirty="0" smtClean="0">
                <a:solidFill>
                  <a:srgbClr val="FF0000"/>
                </a:solidFill>
              </a:rPr>
              <a:t>Homoscedasticity </a:t>
            </a:r>
            <a:endParaRPr lang="en-GB" dirty="0"/>
          </a:p>
        </p:txBody>
      </p:sp>
      <p:sp>
        <p:nvSpPr>
          <p:cNvPr id="3" name="Segnaposto piè di pagina 2"/>
          <p:cNvSpPr>
            <a:spLocks noGrp="1"/>
          </p:cNvSpPr>
          <p:nvPr>
            <p:ph type="ftr" sz="quarter" idx="11"/>
          </p:nvPr>
        </p:nvSpPr>
        <p:spPr/>
        <p:txBody>
          <a:bodyPr/>
          <a:lstStyle/>
          <a:p>
            <a:r>
              <a:rPr lang="en-GB" smtClean="0"/>
              <a:t>Francesca Hansstein SPEA (SHUFE) - Data Analysis &amp; Processing - Spring 2018</a:t>
            </a:r>
            <a:endParaRPr lang="en-US" dirty="0"/>
          </a:p>
        </p:txBody>
      </p:sp>
      <p:sp>
        <p:nvSpPr>
          <p:cNvPr id="4" name="Segnaposto numero diapositiva 3"/>
          <p:cNvSpPr>
            <a:spLocks noGrp="1"/>
          </p:cNvSpPr>
          <p:nvPr>
            <p:ph type="sldNum" sz="quarter" idx="12"/>
          </p:nvPr>
        </p:nvSpPr>
        <p:spPr/>
        <p:txBody>
          <a:bodyPr/>
          <a:lstStyle/>
          <a:p>
            <a:fld id="{46FA8244-2424-422D-A878-015CBFB7FCA7}" type="slidenum">
              <a:rPr lang="en-US" smtClean="0"/>
              <a:pPr/>
              <a:t>38</a:t>
            </a:fld>
            <a:endParaRPr lang="en-US" dirty="0"/>
          </a:p>
        </p:txBody>
      </p:sp>
      <p:sp>
        <p:nvSpPr>
          <p:cNvPr id="5" name="Segnaposto contenuto 4"/>
          <p:cNvSpPr>
            <a:spLocks noGrp="1"/>
          </p:cNvSpPr>
          <p:nvPr>
            <p:ph sz="quarter" idx="1"/>
          </p:nvPr>
        </p:nvSpPr>
        <p:spPr/>
        <p:txBody>
          <a:bodyPr/>
          <a:lstStyle/>
          <a:p>
            <a:r>
              <a:rPr lang="en-GB" dirty="0" smtClean="0"/>
              <a:t>The Breusch-Pagan test is based on the following hypotheses: </a:t>
            </a:r>
          </a:p>
          <a:p>
            <a:pPr marL="0" indent="0">
              <a:buNone/>
            </a:pPr>
            <a:r>
              <a:rPr lang="en-GB" dirty="0"/>
              <a:t> </a:t>
            </a:r>
            <a:r>
              <a:rPr lang="en-GB" dirty="0" smtClean="0"/>
              <a:t> </a:t>
            </a:r>
            <a:r>
              <a:rPr lang="en-GB" i="1" dirty="0" smtClean="0"/>
              <a:t>H</a:t>
            </a:r>
            <a:r>
              <a:rPr lang="en-GB" i="1" baseline="-25000" dirty="0" smtClean="0"/>
              <a:t>0</a:t>
            </a:r>
            <a:r>
              <a:rPr lang="en-GB" i="1" dirty="0" smtClean="0"/>
              <a:t>: errors have equal variance</a:t>
            </a:r>
          </a:p>
          <a:p>
            <a:pPr marL="0" indent="0">
              <a:buNone/>
            </a:pPr>
            <a:r>
              <a:rPr lang="en-GB" i="1" dirty="0"/>
              <a:t> </a:t>
            </a:r>
            <a:r>
              <a:rPr lang="en-GB" i="1" dirty="0" smtClean="0"/>
              <a:t> H</a:t>
            </a:r>
            <a:r>
              <a:rPr lang="en-GB" i="1" baseline="-25000" dirty="0" smtClean="0"/>
              <a:t>1</a:t>
            </a:r>
            <a:r>
              <a:rPr lang="en-GB" i="1" dirty="0" smtClean="0"/>
              <a:t>: errors are heteroskedastic </a:t>
            </a:r>
          </a:p>
          <a:p>
            <a:r>
              <a:rPr lang="en-GB" dirty="0" smtClean="0"/>
              <a:t>After the regression just </a:t>
            </a:r>
            <a:r>
              <a:rPr lang="en-GB" i="1" dirty="0" smtClean="0">
                <a:solidFill>
                  <a:srgbClr val="FF0000"/>
                </a:solidFill>
              </a:rPr>
              <a:t>hettest </a:t>
            </a:r>
            <a:endParaRPr lang="en-GB" i="1" dirty="0">
              <a:solidFill>
                <a:srgbClr val="FF0000"/>
              </a:solidFill>
            </a:endParaRPr>
          </a:p>
        </p:txBody>
      </p:sp>
      <p:pic>
        <p:nvPicPr>
          <p:cNvPr id="7171"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r="37536"/>
          <a:stretch/>
        </p:blipFill>
        <p:spPr bwMode="auto">
          <a:xfrm>
            <a:off x="404401" y="3505200"/>
            <a:ext cx="4829175" cy="1125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Oval 11"/>
          <p:cNvSpPr/>
          <p:nvPr/>
        </p:nvSpPr>
        <p:spPr>
          <a:xfrm>
            <a:off x="4876800" y="3657600"/>
            <a:ext cx="3581400" cy="2209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dirty="0" smtClean="0">
                <a:solidFill>
                  <a:srgbClr val="FF0000"/>
                </a:solidFill>
              </a:rPr>
              <a:t>We reject the </a:t>
            </a:r>
            <a:r>
              <a:rPr lang="it-IT" sz="1600" dirty="0" err="1" smtClean="0">
                <a:solidFill>
                  <a:srgbClr val="FF0000"/>
                </a:solidFill>
              </a:rPr>
              <a:t>null</a:t>
            </a:r>
            <a:r>
              <a:rPr lang="it-IT" sz="1600" dirty="0" smtClean="0">
                <a:solidFill>
                  <a:srgbClr val="FF0000"/>
                </a:solidFill>
              </a:rPr>
              <a:t> hypothesis and conclude that errors are heteroskedastic. To correct for </a:t>
            </a:r>
            <a:r>
              <a:rPr lang="it-IT" sz="1600" dirty="0" err="1" smtClean="0">
                <a:solidFill>
                  <a:srgbClr val="FF0000"/>
                </a:solidFill>
              </a:rPr>
              <a:t>not</a:t>
            </a:r>
            <a:r>
              <a:rPr lang="it-IT" sz="1600" dirty="0" smtClean="0">
                <a:solidFill>
                  <a:srgbClr val="FF0000"/>
                </a:solidFill>
              </a:rPr>
              <a:t> meeting </a:t>
            </a:r>
            <a:r>
              <a:rPr lang="it-IT" sz="1600" dirty="0" err="1" smtClean="0">
                <a:solidFill>
                  <a:srgbClr val="FF0000"/>
                </a:solidFill>
              </a:rPr>
              <a:t>this</a:t>
            </a:r>
            <a:r>
              <a:rPr lang="it-IT" sz="1600" dirty="0" smtClean="0">
                <a:solidFill>
                  <a:srgbClr val="FF0000"/>
                </a:solidFill>
              </a:rPr>
              <a:t> assumption, we </a:t>
            </a:r>
            <a:r>
              <a:rPr lang="it-IT" sz="1600" dirty="0" err="1" smtClean="0">
                <a:solidFill>
                  <a:srgbClr val="FF0000"/>
                </a:solidFill>
              </a:rPr>
              <a:t>will</a:t>
            </a:r>
            <a:r>
              <a:rPr lang="it-IT" sz="1600" dirty="0" smtClean="0">
                <a:solidFill>
                  <a:srgbClr val="FF0000"/>
                </a:solidFill>
              </a:rPr>
              <a:t> </a:t>
            </a:r>
            <a:r>
              <a:rPr lang="it-IT" sz="1600" dirty="0" err="1" smtClean="0">
                <a:solidFill>
                  <a:srgbClr val="FF0000"/>
                </a:solidFill>
              </a:rPr>
              <a:t>run</a:t>
            </a:r>
            <a:r>
              <a:rPr lang="it-IT" sz="1600" dirty="0" smtClean="0">
                <a:solidFill>
                  <a:srgbClr val="FF0000"/>
                </a:solidFill>
              </a:rPr>
              <a:t> the regression with </a:t>
            </a:r>
            <a:r>
              <a:rPr lang="it-IT" sz="1600" b="1" u="sng" dirty="0" err="1" smtClean="0">
                <a:solidFill>
                  <a:srgbClr val="FF0000"/>
                </a:solidFill>
              </a:rPr>
              <a:t>robust</a:t>
            </a:r>
            <a:r>
              <a:rPr lang="it-IT" sz="1600" b="1" u="sng" dirty="0" smtClean="0">
                <a:solidFill>
                  <a:srgbClr val="FF0000"/>
                </a:solidFill>
              </a:rPr>
              <a:t> standard errors </a:t>
            </a:r>
            <a:endParaRPr lang="en-US" sz="1600" b="1" u="sng" dirty="0">
              <a:solidFill>
                <a:srgbClr val="FF0000"/>
              </a:solidFill>
            </a:endParaRPr>
          </a:p>
        </p:txBody>
      </p:sp>
      <p:cxnSp>
        <p:nvCxnSpPr>
          <p:cNvPr id="8" name="Connettore 2 7"/>
          <p:cNvCxnSpPr/>
          <p:nvPr/>
        </p:nvCxnSpPr>
        <p:spPr>
          <a:xfrm flipH="1" flipV="1">
            <a:off x="3505200" y="4123531"/>
            <a:ext cx="1524000" cy="1730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225748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171"/>
                                        </p:tgtEl>
                                        <p:attrNameLst>
                                          <p:attrName>style.visibility</p:attrName>
                                        </p:attrNameLst>
                                      </p:cBhvr>
                                      <p:to>
                                        <p:strVal val="visible"/>
                                      </p:to>
                                    </p:set>
                                    <p:animEffect transition="in" filter="fade">
                                      <p:cBhvr>
                                        <p:cTn id="27" dur="500"/>
                                        <p:tgtEl>
                                          <p:spTgt spid="717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a:solidFill>
                  <a:srgbClr val="FF0000"/>
                </a:solidFill>
              </a:rPr>
              <a:t>Testing for </a:t>
            </a:r>
            <a:r>
              <a:rPr lang="en-GB" dirty="0" smtClean="0">
                <a:solidFill>
                  <a:srgbClr val="FF0000"/>
                </a:solidFill>
              </a:rPr>
              <a:t>Homoscedasticity </a:t>
            </a:r>
            <a:endParaRPr lang="en-GB" dirty="0"/>
          </a:p>
        </p:txBody>
      </p:sp>
      <p:sp>
        <p:nvSpPr>
          <p:cNvPr id="3" name="Segnaposto piè di pagina 2"/>
          <p:cNvSpPr>
            <a:spLocks noGrp="1"/>
          </p:cNvSpPr>
          <p:nvPr>
            <p:ph type="ftr" sz="quarter" idx="11"/>
          </p:nvPr>
        </p:nvSpPr>
        <p:spPr/>
        <p:txBody>
          <a:bodyPr/>
          <a:lstStyle/>
          <a:p>
            <a:r>
              <a:rPr lang="en-GB" smtClean="0"/>
              <a:t>Francesca Hansstein SPEA (SHUFE) - Data Analysis &amp; Processing - Spring 2018</a:t>
            </a:r>
            <a:endParaRPr lang="en-US" dirty="0"/>
          </a:p>
        </p:txBody>
      </p:sp>
      <p:sp>
        <p:nvSpPr>
          <p:cNvPr id="4" name="Segnaposto numero diapositiva 3"/>
          <p:cNvSpPr>
            <a:spLocks noGrp="1"/>
          </p:cNvSpPr>
          <p:nvPr>
            <p:ph type="sldNum" sz="quarter" idx="12"/>
          </p:nvPr>
        </p:nvSpPr>
        <p:spPr/>
        <p:txBody>
          <a:bodyPr/>
          <a:lstStyle/>
          <a:p>
            <a:fld id="{46FA8244-2424-422D-A878-015CBFB7FCA7}" type="slidenum">
              <a:rPr lang="en-US" smtClean="0"/>
              <a:pPr/>
              <a:t>39</a:t>
            </a:fld>
            <a:endParaRPr lang="en-US" dirty="0"/>
          </a:p>
        </p:txBody>
      </p:sp>
      <p:sp>
        <p:nvSpPr>
          <p:cNvPr id="5" name="Segnaposto contenuto 4"/>
          <p:cNvSpPr>
            <a:spLocks noGrp="1"/>
          </p:cNvSpPr>
          <p:nvPr>
            <p:ph sz="quarter" idx="1"/>
          </p:nvPr>
        </p:nvSpPr>
        <p:spPr/>
        <p:txBody>
          <a:bodyPr/>
          <a:lstStyle/>
          <a:p>
            <a:r>
              <a:rPr lang="en-GB" dirty="0" smtClean="0"/>
              <a:t>We correct our regression by typing the following: </a:t>
            </a:r>
          </a:p>
          <a:p>
            <a:pPr marL="0" indent="0">
              <a:buNone/>
            </a:pPr>
            <a:endParaRPr lang="en-GB" dirty="0"/>
          </a:p>
        </p:txBody>
      </p:sp>
      <p:sp>
        <p:nvSpPr>
          <p:cNvPr id="6" name="Ovale 5"/>
          <p:cNvSpPr/>
          <p:nvPr/>
        </p:nvSpPr>
        <p:spPr>
          <a:xfrm>
            <a:off x="3657600" y="2160639"/>
            <a:ext cx="609600"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11"/>
          <p:cNvSpPr/>
          <p:nvPr/>
        </p:nvSpPr>
        <p:spPr>
          <a:xfrm>
            <a:off x="6705600" y="2386781"/>
            <a:ext cx="2590800" cy="32766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dirty="0" smtClean="0">
                <a:solidFill>
                  <a:srgbClr val="FF0000"/>
                </a:solidFill>
              </a:rPr>
              <a:t>Note that not meeting this assumption is very common. The significance of our estimates does not change drastically (only the t values change a bit) but we are confident that they are now more precise. </a:t>
            </a:r>
            <a:endParaRPr lang="en-US" sz="1600" b="1" dirty="0">
              <a:solidFill>
                <a:srgbClr val="FF0000"/>
              </a:solidFill>
            </a:endParaRPr>
          </a:p>
        </p:txBody>
      </p:sp>
      <p:pic>
        <p:nvPicPr>
          <p:cNvPr id="7" name="Picture 6"/>
          <p:cNvPicPr>
            <a:picLocks noChangeAspect="1"/>
          </p:cNvPicPr>
          <p:nvPr/>
        </p:nvPicPr>
        <p:blipFill>
          <a:blip r:embed="rId2"/>
          <a:stretch>
            <a:fillRect/>
          </a:stretch>
        </p:blipFill>
        <p:spPr>
          <a:xfrm>
            <a:off x="632480" y="2160639"/>
            <a:ext cx="6812239" cy="3151239"/>
          </a:xfrm>
          <a:prstGeom prst="rect">
            <a:avLst/>
          </a:prstGeom>
        </p:spPr>
      </p:pic>
    </p:spTree>
    <p:extLst>
      <p:ext uri="{BB962C8B-B14F-4D97-AF65-F5344CB8AC3E}">
        <p14:creationId xmlns:p14="http://schemas.microsoft.com/office/powerpoint/2010/main" val="384055809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animBg="1"/>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t-IT" dirty="0" smtClean="0">
                <a:solidFill>
                  <a:srgbClr val="FF0000"/>
                </a:solidFill>
              </a:rPr>
              <a:t>Covariance and Correlation</a:t>
            </a:r>
            <a:endParaRPr lang="en-US" dirty="0">
              <a:solidFill>
                <a:srgbClr val="FF0000"/>
              </a:solidFill>
            </a:endParaRPr>
          </a:p>
        </p:txBody>
      </p:sp>
      <p:sp>
        <p:nvSpPr>
          <p:cNvPr id="3" name="Content Placeholder 2"/>
          <p:cNvSpPr>
            <a:spLocks noGrp="1"/>
          </p:cNvSpPr>
          <p:nvPr>
            <p:ph sz="quarter" idx="1"/>
          </p:nvPr>
        </p:nvSpPr>
        <p:spPr>
          <a:xfrm>
            <a:off x="457200" y="1600200"/>
            <a:ext cx="7848600" cy="4873752"/>
          </a:xfrm>
        </p:spPr>
        <p:txBody>
          <a:bodyPr/>
          <a:lstStyle/>
          <a:p>
            <a:r>
              <a:rPr lang="it-IT" dirty="0" smtClean="0"/>
              <a:t>Covariance and correlation describe how two </a:t>
            </a:r>
            <a:r>
              <a:rPr lang="it-IT" dirty="0" err="1" smtClean="0"/>
              <a:t>continuous</a:t>
            </a:r>
            <a:r>
              <a:rPr lang="it-IT" dirty="0" smtClean="0"/>
              <a:t> or interval variables are related: </a:t>
            </a:r>
          </a:p>
          <a:p>
            <a:pPr marL="914400" indent="-342900">
              <a:buFont typeface="Arial" pitchFamily="34" charset="0"/>
              <a:buChar char="•"/>
            </a:pPr>
            <a:r>
              <a:rPr lang="it-IT" dirty="0" smtClean="0"/>
              <a:t>Variables are </a:t>
            </a:r>
            <a:r>
              <a:rPr lang="it-IT" dirty="0" smtClean="0">
                <a:solidFill>
                  <a:srgbClr val="FF0000"/>
                </a:solidFill>
              </a:rPr>
              <a:t>positively</a:t>
            </a:r>
            <a:r>
              <a:rPr lang="it-IT" b="1" dirty="0" smtClean="0"/>
              <a:t> </a:t>
            </a:r>
            <a:r>
              <a:rPr lang="it-IT" dirty="0" smtClean="0"/>
              <a:t>related </a:t>
            </a:r>
            <a:r>
              <a:rPr lang="it-IT" dirty="0" err="1" smtClean="0"/>
              <a:t>if</a:t>
            </a:r>
            <a:r>
              <a:rPr lang="it-IT" dirty="0" smtClean="0"/>
              <a:t> they move in the same direction</a:t>
            </a:r>
          </a:p>
          <a:p>
            <a:pPr marL="914400" indent="-342900">
              <a:buFont typeface="Arial" pitchFamily="34" charset="0"/>
              <a:buChar char="•"/>
            </a:pPr>
            <a:r>
              <a:rPr lang="it-IT" dirty="0" smtClean="0"/>
              <a:t>Variables are </a:t>
            </a:r>
            <a:r>
              <a:rPr lang="it-IT" dirty="0" smtClean="0">
                <a:solidFill>
                  <a:srgbClr val="FF0000"/>
                </a:solidFill>
              </a:rPr>
              <a:t>negatively</a:t>
            </a:r>
            <a:r>
              <a:rPr lang="it-IT" dirty="0" smtClean="0"/>
              <a:t> related </a:t>
            </a:r>
            <a:r>
              <a:rPr lang="it-IT" dirty="0" err="1" smtClean="0"/>
              <a:t>if</a:t>
            </a:r>
            <a:r>
              <a:rPr lang="it-IT" dirty="0" smtClean="0"/>
              <a:t> they move in opposite direction</a:t>
            </a:r>
          </a:p>
          <a:p>
            <a:pPr marL="292100" indent="-292100"/>
            <a:r>
              <a:rPr lang="it-IT" dirty="0" smtClean="0"/>
              <a:t>Both covariance and correlation indicate whether two variables are positively or </a:t>
            </a:r>
            <a:r>
              <a:rPr lang="it-IT" dirty="0" err="1" smtClean="0"/>
              <a:t>inversely</a:t>
            </a:r>
            <a:r>
              <a:rPr lang="it-IT" dirty="0" smtClean="0"/>
              <a:t> </a:t>
            </a:r>
            <a:r>
              <a:rPr lang="it-IT" dirty="0" err="1" smtClean="0"/>
              <a:t>associated</a:t>
            </a:r>
            <a:endParaRPr lang="it-IT" dirty="0" smtClean="0"/>
          </a:p>
        </p:txBody>
      </p:sp>
      <p:sp>
        <p:nvSpPr>
          <p:cNvPr id="4" name="Slide Number Placeholder 3"/>
          <p:cNvSpPr>
            <a:spLocks noGrp="1"/>
          </p:cNvSpPr>
          <p:nvPr>
            <p:ph type="sldNum" sz="quarter" idx="4294967295"/>
          </p:nvPr>
        </p:nvSpPr>
        <p:spPr>
          <a:xfrm>
            <a:off x="8153400" y="5715000"/>
            <a:ext cx="609600" cy="521208"/>
          </a:xfrm>
          <a:prstGeom prst="rect">
            <a:avLst/>
          </a:prstGeom>
        </p:spPr>
        <p:txBody>
          <a:bodyPr/>
          <a:lstStyle/>
          <a:p>
            <a:fld id="{46FA8244-2424-422D-A878-015CBFB7FCA7}" type="slidenum">
              <a:rPr lang="en-US" smtClean="0"/>
              <a:pPr/>
              <a:t>4</a:t>
            </a:fld>
            <a:endParaRPr lang="en-US" dirty="0"/>
          </a:p>
        </p:txBody>
      </p:sp>
      <p:sp>
        <p:nvSpPr>
          <p:cNvPr id="5" name="Footer Placeholder 4"/>
          <p:cNvSpPr>
            <a:spLocks noGrp="1"/>
          </p:cNvSpPr>
          <p:nvPr>
            <p:ph type="ftr" sz="quarter" idx="4294967295"/>
          </p:nvPr>
        </p:nvSpPr>
        <p:spPr>
          <a:xfrm>
            <a:off x="609600" y="6492240"/>
            <a:ext cx="7543800" cy="365760"/>
          </a:xfrm>
          <a:prstGeom prst="rect">
            <a:avLst/>
          </a:prstGeom>
        </p:spPr>
        <p:txBody>
          <a:bodyPr/>
          <a:lstStyle/>
          <a:p>
            <a:r>
              <a:rPr lang="en-GB" smtClean="0"/>
              <a:t>Francesca Hansstein SPEA (SHUFE) - Data Analysis &amp; Processing - Spring 2018</a:t>
            </a:r>
            <a:endParaRPr lang="en-US" dirty="0"/>
          </a:p>
        </p:txBody>
      </p:sp>
    </p:spTree>
    <p:extLst>
      <p:ext uri="{BB962C8B-B14F-4D97-AF65-F5344CB8AC3E}">
        <p14:creationId xmlns:p14="http://schemas.microsoft.com/office/powerpoint/2010/main" val="1128360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smtClean="0">
                <a:solidFill>
                  <a:srgbClr val="FF0000"/>
                </a:solidFill>
              </a:rPr>
              <a:t>Testing for multicollinearity </a:t>
            </a:r>
            <a:endParaRPr lang="en-GB" dirty="0">
              <a:solidFill>
                <a:srgbClr val="FF0000"/>
              </a:solidFill>
            </a:endParaRPr>
          </a:p>
        </p:txBody>
      </p:sp>
      <p:sp>
        <p:nvSpPr>
          <p:cNvPr id="3" name="Segnaposto piè di pagina 2"/>
          <p:cNvSpPr>
            <a:spLocks noGrp="1"/>
          </p:cNvSpPr>
          <p:nvPr>
            <p:ph type="ftr" sz="quarter" idx="11"/>
          </p:nvPr>
        </p:nvSpPr>
        <p:spPr/>
        <p:txBody>
          <a:bodyPr/>
          <a:lstStyle/>
          <a:p>
            <a:r>
              <a:rPr lang="en-GB" smtClean="0"/>
              <a:t>Francesca Hansstein SPEA (SHUFE) - Data Analysis &amp; Processing - Spring 2018</a:t>
            </a:r>
            <a:endParaRPr lang="en-US" dirty="0"/>
          </a:p>
        </p:txBody>
      </p:sp>
      <p:sp>
        <p:nvSpPr>
          <p:cNvPr id="4" name="Segnaposto numero diapositiva 3"/>
          <p:cNvSpPr>
            <a:spLocks noGrp="1"/>
          </p:cNvSpPr>
          <p:nvPr>
            <p:ph type="sldNum" sz="quarter" idx="12"/>
          </p:nvPr>
        </p:nvSpPr>
        <p:spPr/>
        <p:txBody>
          <a:bodyPr/>
          <a:lstStyle/>
          <a:p>
            <a:fld id="{46FA8244-2424-422D-A878-015CBFB7FCA7}" type="slidenum">
              <a:rPr lang="en-US" smtClean="0"/>
              <a:pPr/>
              <a:t>40</a:t>
            </a:fld>
            <a:endParaRPr lang="en-US" dirty="0"/>
          </a:p>
        </p:txBody>
      </p:sp>
      <p:sp>
        <p:nvSpPr>
          <p:cNvPr id="5" name="Segnaposto contenuto 4"/>
          <p:cNvSpPr>
            <a:spLocks noGrp="1"/>
          </p:cNvSpPr>
          <p:nvPr>
            <p:ph sz="quarter" idx="1"/>
          </p:nvPr>
        </p:nvSpPr>
        <p:spPr/>
        <p:txBody>
          <a:bodyPr/>
          <a:lstStyle/>
          <a:p>
            <a:r>
              <a:rPr lang="en-US" dirty="0"/>
              <a:t>A fundamental assumption is that none of the explanatory </a:t>
            </a:r>
            <a:r>
              <a:rPr lang="en-US" dirty="0" smtClean="0"/>
              <a:t>variables </a:t>
            </a:r>
            <a:r>
              <a:rPr lang="en-US" dirty="0"/>
              <a:t>is a perfect combination of other explanatory </a:t>
            </a:r>
            <a:r>
              <a:rPr lang="en-US" dirty="0" smtClean="0"/>
              <a:t>variables</a:t>
            </a:r>
            <a:r>
              <a:rPr lang="en-GB" dirty="0" smtClean="0"/>
              <a:t> (otherwise standard errors would be inflated) </a:t>
            </a:r>
          </a:p>
          <a:p>
            <a:r>
              <a:rPr lang="en-GB" dirty="0" smtClean="0"/>
              <a:t>Some correlation among variable is unavoidable and it is not problem</a:t>
            </a:r>
          </a:p>
          <a:p>
            <a:r>
              <a:rPr lang="en-GB" dirty="0" smtClean="0"/>
              <a:t>To check for multicollinearity, the command </a:t>
            </a:r>
            <a:r>
              <a:rPr lang="en-GB" dirty="0" smtClean="0">
                <a:solidFill>
                  <a:srgbClr val="FF0000"/>
                </a:solidFill>
              </a:rPr>
              <a:t>VIF (Variance Inflation Factor</a:t>
            </a:r>
            <a:r>
              <a:rPr lang="en-GB" dirty="0">
                <a:solidFill>
                  <a:srgbClr val="FF0000"/>
                </a:solidFill>
              </a:rPr>
              <a:t>)</a:t>
            </a:r>
            <a:r>
              <a:rPr lang="en-GB" dirty="0" smtClean="0">
                <a:solidFill>
                  <a:srgbClr val="FF0000"/>
                </a:solidFill>
              </a:rPr>
              <a:t> is used</a:t>
            </a:r>
          </a:p>
          <a:p>
            <a:r>
              <a:rPr lang="en-GB" dirty="0" smtClean="0"/>
              <a:t>After the regression, just type </a:t>
            </a:r>
            <a:r>
              <a:rPr lang="en-GB" i="1" dirty="0" smtClean="0">
                <a:solidFill>
                  <a:srgbClr val="FF0000"/>
                </a:solidFill>
              </a:rPr>
              <a:t>vif</a:t>
            </a:r>
            <a:r>
              <a:rPr lang="en-GB" dirty="0" smtClean="0"/>
              <a:t> </a:t>
            </a:r>
            <a:endParaRPr lang="en-US" dirty="0"/>
          </a:p>
        </p:txBody>
      </p:sp>
    </p:spTree>
    <p:extLst>
      <p:ext uri="{BB962C8B-B14F-4D97-AF65-F5344CB8AC3E}">
        <p14:creationId xmlns:p14="http://schemas.microsoft.com/office/powerpoint/2010/main" val="23044732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a:solidFill>
                  <a:srgbClr val="FF0000"/>
                </a:solidFill>
              </a:rPr>
              <a:t>Testing for multicollinearity </a:t>
            </a:r>
            <a:endParaRPr lang="en-GB" dirty="0"/>
          </a:p>
        </p:txBody>
      </p:sp>
      <p:sp>
        <p:nvSpPr>
          <p:cNvPr id="3" name="Segnaposto piè di pagina 2"/>
          <p:cNvSpPr>
            <a:spLocks noGrp="1"/>
          </p:cNvSpPr>
          <p:nvPr>
            <p:ph type="ftr" sz="quarter" idx="11"/>
          </p:nvPr>
        </p:nvSpPr>
        <p:spPr/>
        <p:txBody>
          <a:bodyPr/>
          <a:lstStyle/>
          <a:p>
            <a:r>
              <a:rPr lang="en-GB" smtClean="0"/>
              <a:t>Francesca Hansstein SPEA (SHUFE) - Data Analysis &amp; Processing - Spring 2018</a:t>
            </a:r>
            <a:endParaRPr lang="en-US" dirty="0"/>
          </a:p>
        </p:txBody>
      </p:sp>
      <p:sp>
        <p:nvSpPr>
          <p:cNvPr id="4" name="Segnaposto numero diapositiva 3"/>
          <p:cNvSpPr>
            <a:spLocks noGrp="1"/>
          </p:cNvSpPr>
          <p:nvPr>
            <p:ph type="sldNum" sz="quarter" idx="12"/>
          </p:nvPr>
        </p:nvSpPr>
        <p:spPr/>
        <p:txBody>
          <a:bodyPr/>
          <a:lstStyle/>
          <a:p>
            <a:fld id="{46FA8244-2424-422D-A878-015CBFB7FCA7}" type="slidenum">
              <a:rPr lang="en-US" smtClean="0"/>
              <a:pPr/>
              <a:t>41</a:t>
            </a:fld>
            <a:endParaRPr lang="en-US" dirty="0"/>
          </a:p>
        </p:txBody>
      </p:sp>
      <p:sp>
        <p:nvSpPr>
          <p:cNvPr id="7" name="Rounded Rectangle 6"/>
          <p:cNvSpPr/>
          <p:nvPr/>
        </p:nvSpPr>
        <p:spPr>
          <a:xfrm>
            <a:off x="5334000" y="2097000"/>
            <a:ext cx="3276600" cy="2133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rgbClr val="FF0000"/>
                </a:solidFill>
              </a:rPr>
              <a:t>As a rule of thumb, if  VIF &gt; 10 there is a problem with that variable. In our case the assumption is met. </a:t>
            </a:r>
          </a:p>
          <a:p>
            <a:pPr algn="ctr"/>
            <a:r>
              <a:rPr lang="en-US" sz="1400" b="1" dirty="0" smtClean="0">
                <a:solidFill>
                  <a:srgbClr val="FF0000"/>
                </a:solidFill>
              </a:rPr>
              <a:t>Note that if we use interactions, the VIF for the variable and its interaction can be higher than 10. This does not mean that we have a problem. </a:t>
            </a:r>
          </a:p>
        </p:txBody>
      </p:sp>
      <p:cxnSp>
        <p:nvCxnSpPr>
          <p:cNvPr id="8" name="Connettore 2 7"/>
          <p:cNvCxnSpPr/>
          <p:nvPr/>
        </p:nvCxnSpPr>
        <p:spPr>
          <a:xfrm flipH="1" flipV="1">
            <a:off x="4681777" y="2834690"/>
            <a:ext cx="652223"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6" name="Content Placeholder 5"/>
          <p:cNvPicPr>
            <a:picLocks noGrp="1" noChangeAspect="1"/>
          </p:cNvPicPr>
          <p:nvPr>
            <p:ph sz="quarter" idx="1"/>
          </p:nvPr>
        </p:nvPicPr>
        <p:blipFill rotWithShape="1">
          <a:blip r:embed="rId2"/>
          <a:srcRect r="50000"/>
          <a:stretch/>
        </p:blipFill>
        <p:spPr>
          <a:xfrm>
            <a:off x="632791" y="1826884"/>
            <a:ext cx="4375098" cy="2386510"/>
          </a:xfrm>
          <a:prstGeom prst="rect">
            <a:avLst/>
          </a:prstGeom>
        </p:spPr>
      </p:pic>
    </p:spTree>
    <p:extLst>
      <p:ext uri="{BB962C8B-B14F-4D97-AF65-F5344CB8AC3E}">
        <p14:creationId xmlns:p14="http://schemas.microsoft.com/office/powerpoint/2010/main" val="410578819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smtClean="0">
                <a:solidFill>
                  <a:srgbClr val="FF0000"/>
                </a:solidFill>
              </a:rPr>
              <a:t>Testing for omitted variable bias</a:t>
            </a:r>
            <a:endParaRPr lang="en-GB" dirty="0">
              <a:solidFill>
                <a:srgbClr val="FF0000"/>
              </a:solidFill>
            </a:endParaRPr>
          </a:p>
        </p:txBody>
      </p:sp>
      <p:sp>
        <p:nvSpPr>
          <p:cNvPr id="3" name="Segnaposto piè di pagina 2"/>
          <p:cNvSpPr>
            <a:spLocks noGrp="1"/>
          </p:cNvSpPr>
          <p:nvPr>
            <p:ph type="ftr" sz="quarter" idx="11"/>
          </p:nvPr>
        </p:nvSpPr>
        <p:spPr/>
        <p:txBody>
          <a:bodyPr/>
          <a:lstStyle/>
          <a:p>
            <a:r>
              <a:rPr lang="en-GB" smtClean="0"/>
              <a:t>Francesca Hansstein SPEA (SHUFE) - Data Analysis &amp; Processing - Spring 2018</a:t>
            </a:r>
            <a:endParaRPr lang="en-US" dirty="0"/>
          </a:p>
        </p:txBody>
      </p:sp>
      <p:sp>
        <p:nvSpPr>
          <p:cNvPr id="4" name="Segnaposto numero diapositiva 3"/>
          <p:cNvSpPr>
            <a:spLocks noGrp="1"/>
          </p:cNvSpPr>
          <p:nvPr>
            <p:ph type="sldNum" sz="quarter" idx="12"/>
          </p:nvPr>
        </p:nvSpPr>
        <p:spPr/>
        <p:txBody>
          <a:bodyPr/>
          <a:lstStyle/>
          <a:p>
            <a:fld id="{46FA8244-2424-422D-A878-015CBFB7FCA7}" type="slidenum">
              <a:rPr lang="en-US" smtClean="0"/>
              <a:pPr/>
              <a:t>42</a:t>
            </a:fld>
            <a:endParaRPr lang="en-US" dirty="0"/>
          </a:p>
        </p:txBody>
      </p:sp>
      <p:sp>
        <p:nvSpPr>
          <p:cNvPr id="5" name="Segnaposto contenuto 4"/>
          <p:cNvSpPr>
            <a:spLocks noGrp="1"/>
          </p:cNvSpPr>
          <p:nvPr>
            <p:ph sz="quarter" idx="1"/>
          </p:nvPr>
        </p:nvSpPr>
        <p:spPr>
          <a:xfrm>
            <a:off x="381000" y="1447800"/>
            <a:ext cx="8153400" cy="4572000"/>
          </a:xfrm>
        </p:spPr>
        <p:txBody>
          <a:bodyPr/>
          <a:lstStyle/>
          <a:p>
            <a:r>
              <a:rPr lang="en-US" dirty="0"/>
              <a:t>How do we know that we have included all the relevant explanatory variables? </a:t>
            </a:r>
          </a:p>
          <a:p>
            <a:r>
              <a:rPr lang="en-US" dirty="0"/>
              <a:t>Testing for omitted </a:t>
            </a:r>
            <a:r>
              <a:rPr lang="en-US" dirty="0" smtClean="0"/>
              <a:t>variable </a:t>
            </a:r>
            <a:r>
              <a:rPr lang="en-US" dirty="0"/>
              <a:t>bias is important, especially when an omitted variable is linked </a:t>
            </a:r>
            <a:r>
              <a:rPr lang="en-US" dirty="0" smtClean="0"/>
              <a:t>to both </a:t>
            </a:r>
            <a:r>
              <a:rPr lang="en-US" dirty="0"/>
              <a:t>explanatory and </a:t>
            </a:r>
            <a:r>
              <a:rPr lang="en-US" dirty="0" smtClean="0"/>
              <a:t>dependent </a:t>
            </a:r>
            <a:r>
              <a:rPr lang="en-US" dirty="0"/>
              <a:t>variable </a:t>
            </a:r>
            <a:endParaRPr lang="en-US" dirty="0" smtClean="0"/>
          </a:p>
          <a:p>
            <a:r>
              <a:rPr lang="en-US" dirty="0" smtClean="0"/>
              <a:t>In </a:t>
            </a:r>
            <a:r>
              <a:rPr lang="en-US" dirty="0"/>
              <a:t>Stata we can do this by </a:t>
            </a:r>
            <a:r>
              <a:rPr lang="en-US" dirty="0" smtClean="0"/>
              <a:t>using the </a:t>
            </a:r>
            <a:r>
              <a:rPr lang="en-US" i="1" dirty="0" smtClean="0">
                <a:solidFill>
                  <a:srgbClr val="FF0000"/>
                </a:solidFill>
              </a:rPr>
              <a:t>omitted variable test</a:t>
            </a:r>
            <a:r>
              <a:rPr lang="en-US" i="1" dirty="0" smtClean="0"/>
              <a:t> (ovtest </a:t>
            </a:r>
            <a:r>
              <a:rPr lang="en-US" dirty="0" smtClean="0"/>
              <a:t>command) </a:t>
            </a:r>
          </a:p>
          <a:p>
            <a:r>
              <a:rPr lang="en-US" dirty="0" smtClean="0"/>
              <a:t>In </a:t>
            </a:r>
            <a:r>
              <a:rPr lang="en-US" dirty="0"/>
              <a:t>the command line, just right after the regression </a:t>
            </a:r>
            <a:r>
              <a:rPr lang="en-US" dirty="0" smtClean="0"/>
              <a:t>type </a:t>
            </a:r>
            <a:r>
              <a:rPr lang="en-US" i="1" dirty="0">
                <a:solidFill>
                  <a:srgbClr val="FF0000"/>
                </a:solidFill>
              </a:rPr>
              <a:t>ovtest</a:t>
            </a:r>
            <a:r>
              <a:rPr lang="en-US" i="1" dirty="0"/>
              <a:t> </a:t>
            </a:r>
          </a:p>
          <a:p>
            <a:endParaRPr lang="en-GB" dirty="0"/>
          </a:p>
        </p:txBody>
      </p:sp>
    </p:spTree>
    <p:extLst>
      <p:ext uri="{BB962C8B-B14F-4D97-AF65-F5344CB8AC3E}">
        <p14:creationId xmlns:p14="http://schemas.microsoft.com/office/powerpoint/2010/main" val="4192997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en-GB" dirty="0">
                <a:solidFill>
                  <a:srgbClr val="FF0000"/>
                </a:solidFill>
              </a:rPr>
              <a:t>Testing for </a:t>
            </a:r>
            <a:r>
              <a:rPr lang="en-GB" dirty="0" smtClean="0">
                <a:solidFill>
                  <a:srgbClr val="FF0000"/>
                </a:solidFill>
              </a:rPr>
              <a:t>specification: omitted </a:t>
            </a:r>
            <a:r>
              <a:rPr lang="en-GB" dirty="0">
                <a:solidFill>
                  <a:srgbClr val="FF0000"/>
                </a:solidFill>
              </a:rPr>
              <a:t>variable bias</a:t>
            </a:r>
            <a:endParaRPr lang="en-GB" dirty="0"/>
          </a:p>
        </p:txBody>
      </p:sp>
      <p:sp>
        <p:nvSpPr>
          <p:cNvPr id="3" name="Segnaposto piè di pagina 2"/>
          <p:cNvSpPr>
            <a:spLocks noGrp="1"/>
          </p:cNvSpPr>
          <p:nvPr>
            <p:ph type="ftr" sz="quarter" idx="11"/>
          </p:nvPr>
        </p:nvSpPr>
        <p:spPr/>
        <p:txBody>
          <a:bodyPr/>
          <a:lstStyle/>
          <a:p>
            <a:r>
              <a:rPr lang="en-GB" smtClean="0"/>
              <a:t>Francesca Hansstein SPEA (SHUFE) - Data Analysis &amp; Processing - Spring 2018</a:t>
            </a:r>
            <a:endParaRPr lang="en-US" dirty="0"/>
          </a:p>
        </p:txBody>
      </p:sp>
      <p:sp>
        <p:nvSpPr>
          <p:cNvPr id="4" name="Segnaposto numero diapositiva 3"/>
          <p:cNvSpPr>
            <a:spLocks noGrp="1"/>
          </p:cNvSpPr>
          <p:nvPr>
            <p:ph type="sldNum" sz="quarter" idx="12"/>
          </p:nvPr>
        </p:nvSpPr>
        <p:spPr/>
        <p:txBody>
          <a:bodyPr/>
          <a:lstStyle/>
          <a:p>
            <a:fld id="{46FA8244-2424-422D-A878-015CBFB7FCA7}" type="slidenum">
              <a:rPr lang="en-US" smtClean="0"/>
              <a:pPr/>
              <a:t>43</a:t>
            </a:fld>
            <a:endParaRPr lang="en-US" dirty="0"/>
          </a:p>
        </p:txBody>
      </p:sp>
      <p:pic>
        <p:nvPicPr>
          <p:cNvPr id="1638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32583"/>
          <a:stretch/>
        </p:blipFill>
        <p:spPr bwMode="auto">
          <a:xfrm>
            <a:off x="609600" y="1960712"/>
            <a:ext cx="5867400" cy="1056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Oval 6"/>
          <p:cNvSpPr/>
          <p:nvPr/>
        </p:nvSpPr>
        <p:spPr>
          <a:xfrm>
            <a:off x="2362200" y="3505200"/>
            <a:ext cx="6477000" cy="2209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0000"/>
                </a:solidFill>
              </a:rPr>
              <a:t>The test is based on the following hypotheses: </a:t>
            </a:r>
          </a:p>
          <a:p>
            <a:pPr algn="ctr"/>
            <a:r>
              <a:rPr lang="en-US" sz="1600" b="1" dirty="0" smtClean="0">
                <a:solidFill>
                  <a:srgbClr val="FF0000"/>
                </a:solidFill>
              </a:rPr>
              <a:t>Ho: the model has no omitted variable(s) </a:t>
            </a:r>
          </a:p>
          <a:p>
            <a:pPr algn="ctr"/>
            <a:r>
              <a:rPr lang="en-US" sz="1600" b="1" dirty="0" smtClean="0">
                <a:solidFill>
                  <a:srgbClr val="FF0000"/>
                </a:solidFill>
              </a:rPr>
              <a:t>H1: the model has omitted variable(s) This model is used when you want to test whether to add or not an additional variable in the </a:t>
            </a:r>
            <a:r>
              <a:rPr lang="en-US" sz="1600" b="1" dirty="0" err="1" smtClean="0">
                <a:solidFill>
                  <a:srgbClr val="FF0000"/>
                </a:solidFill>
              </a:rPr>
              <a:t>specificiation</a:t>
            </a:r>
            <a:r>
              <a:rPr lang="en-US" sz="1600" b="1" dirty="0" smtClean="0">
                <a:solidFill>
                  <a:srgbClr val="FF0000"/>
                </a:solidFill>
              </a:rPr>
              <a:t>.</a:t>
            </a:r>
          </a:p>
        </p:txBody>
      </p:sp>
      <p:cxnSp>
        <p:nvCxnSpPr>
          <p:cNvPr id="8" name="Straight Arrow Connector 8"/>
          <p:cNvCxnSpPr/>
          <p:nvPr/>
        </p:nvCxnSpPr>
        <p:spPr>
          <a:xfrm flipH="1" flipV="1">
            <a:off x="4286865" y="2796064"/>
            <a:ext cx="723900" cy="6632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566554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solidFill>
                  <a:srgbClr val="FF0000"/>
                </a:solidFill>
              </a:rPr>
              <a:t>From Covariance to Correlation</a:t>
            </a:r>
            <a:endParaRPr lang="en-US" dirty="0">
              <a:solidFill>
                <a:srgbClr val="FF0000"/>
              </a:solidFill>
            </a:endParaRPr>
          </a:p>
        </p:txBody>
      </p:sp>
      <p:sp>
        <p:nvSpPr>
          <p:cNvPr id="3" name="Content Placeholder 2"/>
          <p:cNvSpPr>
            <a:spLocks noGrp="1"/>
          </p:cNvSpPr>
          <p:nvPr>
            <p:ph sz="quarter" idx="1"/>
          </p:nvPr>
        </p:nvSpPr>
        <p:spPr>
          <a:xfrm>
            <a:off x="457200" y="1600200"/>
            <a:ext cx="7848600" cy="4873752"/>
          </a:xfrm>
        </p:spPr>
        <p:txBody>
          <a:bodyPr>
            <a:normAutofit/>
          </a:bodyPr>
          <a:lstStyle/>
          <a:p>
            <a:r>
              <a:rPr lang="it-IT" dirty="0" smtClean="0"/>
              <a:t>Covariance measures the association of two variables that have different units of measurement: we cannot compare the intensity of the association</a:t>
            </a:r>
          </a:p>
          <a:p>
            <a:r>
              <a:rPr lang="it-IT" dirty="0" smtClean="0"/>
              <a:t>Correlation standardizes the measure of interdependance so that it is not affected by the different units of measurement</a:t>
            </a:r>
          </a:p>
          <a:p>
            <a:r>
              <a:rPr lang="it-IT" dirty="0" smtClean="0">
                <a:solidFill>
                  <a:srgbClr val="FF0000"/>
                </a:solidFill>
              </a:rPr>
              <a:t>Correlation tells not only whether two variables are related but also the degree to which they move together</a:t>
            </a:r>
          </a:p>
          <a:p>
            <a:r>
              <a:rPr lang="it-IT" dirty="0" smtClean="0"/>
              <a:t>It is measured by the </a:t>
            </a:r>
            <a:r>
              <a:rPr lang="it-IT" dirty="0" smtClean="0">
                <a:solidFill>
                  <a:srgbClr val="FF0000"/>
                </a:solidFill>
              </a:rPr>
              <a:t>Pearson Correlation Coefficient</a:t>
            </a:r>
          </a:p>
          <a:p>
            <a:r>
              <a:rPr lang="it-IT" dirty="0" smtClean="0"/>
              <a:t>We can also calculate the </a:t>
            </a:r>
            <a:r>
              <a:rPr lang="it-IT" dirty="0" smtClean="0">
                <a:solidFill>
                  <a:srgbClr val="FF0000"/>
                </a:solidFill>
              </a:rPr>
              <a:t>significance of this relation</a:t>
            </a:r>
          </a:p>
          <a:p>
            <a:endParaRPr lang="it-IT" dirty="0" smtClean="0"/>
          </a:p>
          <a:p>
            <a:endParaRPr lang="en-US" dirty="0"/>
          </a:p>
        </p:txBody>
      </p:sp>
      <p:sp>
        <p:nvSpPr>
          <p:cNvPr id="4" name="Slide Number Placeholder 3"/>
          <p:cNvSpPr>
            <a:spLocks noGrp="1"/>
          </p:cNvSpPr>
          <p:nvPr>
            <p:ph type="sldNum" sz="quarter" idx="4294967295"/>
          </p:nvPr>
        </p:nvSpPr>
        <p:spPr>
          <a:xfrm>
            <a:off x="8153400" y="5715000"/>
            <a:ext cx="609600" cy="521208"/>
          </a:xfrm>
          <a:prstGeom prst="rect">
            <a:avLst/>
          </a:prstGeom>
        </p:spPr>
        <p:txBody>
          <a:bodyPr/>
          <a:lstStyle/>
          <a:p>
            <a:fld id="{46FA8244-2424-422D-A878-015CBFB7FCA7}" type="slidenum">
              <a:rPr lang="en-US" smtClean="0"/>
              <a:pPr/>
              <a:t>5</a:t>
            </a:fld>
            <a:endParaRPr lang="en-US" dirty="0"/>
          </a:p>
        </p:txBody>
      </p:sp>
      <p:sp>
        <p:nvSpPr>
          <p:cNvPr id="5" name="Footer Placeholder 4"/>
          <p:cNvSpPr>
            <a:spLocks noGrp="1"/>
          </p:cNvSpPr>
          <p:nvPr>
            <p:ph type="ftr" sz="quarter" idx="4294967295"/>
          </p:nvPr>
        </p:nvSpPr>
        <p:spPr>
          <a:xfrm>
            <a:off x="609600" y="6492240"/>
            <a:ext cx="7543800" cy="365760"/>
          </a:xfrm>
          <a:prstGeom prst="rect">
            <a:avLst/>
          </a:prstGeom>
        </p:spPr>
        <p:txBody>
          <a:bodyPr/>
          <a:lstStyle/>
          <a:p>
            <a:r>
              <a:rPr lang="en-GB" smtClean="0"/>
              <a:t>Francesca Hansstein SPEA (SHUFE) - Data Analysis &amp; Processing - Spring 2018</a:t>
            </a:r>
            <a:endParaRPr lang="en-US" dirty="0"/>
          </a:p>
        </p:txBody>
      </p:sp>
    </p:spTree>
    <p:extLst>
      <p:ext uri="{BB962C8B-B14F-4D97-AF65-F5344CB8AC3E}">
        <p14:creationId xmlns:p14="http://schemas.microsoft.com/office/powerpoint/2010/main" val="2207129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t-IT" dirty="0" smtClean="0">
                <a:solidFill>
                  <a:srgbClr val="FF0000"/>
                </a:solidFill>
              </a:rPr>
              <a:t>How to calculate covariance</a:t>
            </a:r>
            <a:endParaRPr lang="en-US" dirty="0">
              <a:solidFill>
                <a:srgbClr val="FF0000"/>
              </a:solidFill>
            </a:endParaRPr>
          </a:p>
        </p:txBody>
      </p:sp>
      <p:sp>
        <p:nvSpPr>
          <p:cNvPr id="4" name="Slide Number Placeholder 3"/>
          <p:cNvSpPr>
            <a:spLocks noGrp="1"/>
          </p:cNvSpPr>
          <p:nvPr>
            <p:ph type="sldNum" sz="quarter" idx="4294967295"/>
          </p:nvPr>
        </p:nvSpPr>
        <p:spPr>
          <a:xfrm>
            <a:off x="8153400" y="5715000"/>
            <a:ext cx="609600" cy="521208"/>
          </a:xfrm>
          <a:prstGeom prst="rect">
            <a:avLst/>
          </a:prstGeom>
        </p:spPr>
        <p:txBody>
          <a:bodyPr/>
          <a:lstStyle/>
          <a:p>
            <a:fld id="{46FA8244-2424-422D-A878-015CBFB7FCA7}" type="slidenum">
              <a:rPr lang="en-US" smtClean="0"/>
              <a:pPr/>
              <a:t>6</a:t>
            </a:fld>
            <a:endParaRPr lang="en-US" dirty="0"/>
          </a:p>
        </p:txBody>
      </p:sp>
      <p:sp>
        <p:nvSpPr>
          <p:cNvPr id="5" name="Footer Placeholder 4"/>
          <p:cNvSpPr>
            <a:spLocks noGrp="1"/>
          </p:cNvSpPr>
          <p:nvPr>
            <p:ph type="ftr" sz="quarter" idx="4294967295"/>
          </p:nvPr>
        </p:nvSpPr>
        <p:spPr>
          <a:xfrm>
            <a:off x="609600" y="6492240"/>
            <a:ext cx="7543800" cy="365760"/>
          </a:xfrm>
          <a:prstGeom prst="rect">
            <a:avLst/>
          </a:prstGeom>
        </p:spPr>
        <p:txBody>
          <a:bodyPr/>
          <a:lstStyle/>
          <a:p>
            <a:r>
              <a:rPr lang="en-GB" smtClean="0"/>
              <a:t>Francesca Hansstein SPEA (SHUFE) - Data Analysis &amp; Processing - Spring 2018</a:t>
            </a:r>
            <a:endParaRPr lang="en-US" dirty="0"/>
          </a:p>
        </p:txBody>
      </p:sp>
      <p:sp>
        <p:nvSpPr>
          <p:cNvPr id="38914"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38913"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09600" y="1828800"/>
            <a:ext cx="4304783" cy="838200"/>
          </a:xfrm>
          <a:prstGeom prst="rect">
            <a:avLst/>
          </a:prstGeom>
          <a:noFill/>
        </p:spPr>
      </p:pic>
      <p:sp>
        <p:nvSpPr>
          <p:cNvPr id="38915" name="Rectangle 3"/>
          <p:cNvSpPr>
            <a:spLocks noChangeArrowheads="1"/>
          </p:cNvSpPr>
          <p:nvPr/>
        </p:nvSpPr>
        <p:spPr bwMode="auto">
          <a:xfrm>
            <a:off x="0" y="11588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9" name="Rounded Rectangle 8"/>
          <p:cNvSpPr/>
          <p:nvPr/>
        </p:nvSpPr>
        <p:spPr>
          <a:xfrm>
            <a:off x="381000" y="3048000"/>
            <a:ext cx="8001000" cy="17526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t-IT" i="1" dirty="0" smtClean="0">
              <a:solidFill>
                <a:schemeClr val="tx1"/>
              </a:solidFill>
            </a:endParaRPr>
          </a:p>
          <a:p>
            <a:endParaRPr lang="it-IT" i="1" dirty="0" smtClean="0">
              <a:solidFill>
                <a:schemeClr val="tx1"/>
              </a:solidFill>
            </a:endParaRPr>
          </a:p>
          <a:p>
            <a:r>
              <a:rPr lang="it-IT" i="1" dirty="0" smtClean="0">
                <a:solidFill>
                  <a:schemeClr val="tx1"/>
                </a:solidFill>
              </a:rPr>
              <a:t>Sometimes it is also indicated as </a:t>
            </a:r>
            <a:r>
              <a:rPr lang="it-IT" b="1" i="1" dirty="0" smtClean="0">
                <a:solidFill>
                  <a:schemeClr val="tx1"/>
                </a:solidFill>
                <a:latin typeface="Cambria Math"/>
                <a:ea typeface="Cambria Math"/>
              </a:rPr>
              <a:t>s</a:t>
            </a:r>
            <a:r>
              <a:rPr lang="it-IT" b="1" i="1" baseline="-25000" dirty="0" smtClean="0">
                <a:solidFill>
                  <a:schemeClr val="tx1"/>
                </a:solidFill>
                <a:latin typeface="Cambria Math"/>
                <a:ea typeface="Cambria Math"/>
              </a:rPr>
              <a:t>xy </a:t>
            </a:r>
            <a:r>
              <a:rPr lang="it-IT" i="1" baseline="-25000" dirty="0" smtClean="0">
                <a:solidFill>
                  <a:schemeClr val="tx1"/>
                </a:solidFill>
                <a:latin typeface="Cambria Math"/>
                <a:ea typeface="Cambria Math"/>
              </a:rPr>
              <a:t> ,     </a:t>
            </a:r>
            <a:r>
              <a:rPr lang="it-IT" i="1" dirty="0" smtClean="0">
                <a:solidFill>
                  <a:schemeClr val="tx1"/>
                </a:solidFill>
                <a:latin typeface="Cambria Math"/>
                <a:ea typeface="Cambria Math"/>
              </a:rPr>
              <a:t>or </a:t>
            </a:r>
            <a:r>
              <a:rPr lang="it-IT" i="1" baseline="-25000" dirty="0" smtClean="0">
                <a:solidFill>
                  <a:schemeClr val="tx1"/>
                </a:solidFill>
                <a:latin typeface="Cambria Math"/>
                <a:ea typeface="Cambria Math"/>
              </a:rPr>
              <a:t> </a:t>
            </a:r>
            <a:r>
              <a:rPr lang="it-IT" b="1" i="1" dirty="0" smtClean="0">
                <a:solidFill>
                  <a:schemeClr val="tx1"/>
                </a:solidFill>
                <a:latin typeface="Cambria Math"/>
                <a:ea typeface="Cambria Math"/>
              </a:rPr>
              <a:t>𝜎</a:t>
            </a:r>
            <a:r>
              <a:rPr lang="it-IT" b="1" i="1" baseline="-25000" dirty="0" smtClean="0">
                <a:solidFill>
                  <a:schemeClr val="tx1"/>
                </a:solidFill>
                <a:latin typeface="Cambria Math"/>
                <a:ea typeface="Cambria Math"/>
              </a:rPr>
              <a:t>xy</a:t>
            </a:r>
            <a:r>
              <a:rPr lang="it-IT" b="1" i="1" dirty="0" smtClean="0">
                <a:solidFill>
                  <a:schemeClr val="tx1"/>
                </a:solidFill>
                <a:latin typeface="Cambria Math"/>
                <a:ea typeface="Cambria Math"/>
              </a:rPr>
              <a:t>   </a:t>
            </a:r>
            <a:r>
              <a:rPr lang="it-IT" i="1" dirty="0" smtClean="0">
                <a:solidFill>
                  <a:schemeClr val="tx1"/>
                </a:solidFill>
                <a:ea typeface="Cambria Math"/>
              </a:rPr>
              <a:t>for population parameter</a:t>
            </a:r>
            <a:endParaRPr lang="it-IT" i="1" baseline="-25000" dirty="0" smtClean="0">
              <a:solidFill>
                <a:schemeClr val="tx1"/>
              </a:solidFill>
            </a:endParaRPr>
          </a:p>
          <a:p>
            <a:r>
              <a:rPr lang="it-IT" i="1" dirty="0" smtClean="0">
                <a:solidFill>
                  <a:schemeClr val="tx1"/>
                </a:solidFill>
              </a:rPr>
              <a:t>x is the independent variable </a:t>
            </a:r>
          </a:p>
          <a:p>
            <a:r>
              <a:rPr lang="it-IT" i="1" dirty="0" smtClean="0">
                <a:solidFill>
                  <a:schemeClr val="tx1"/>
                </a:solidFill>
              </a:rPr>
              <a:t>y is the dependent variable </a:t>
            </a:r>
          </a:p>
          <a:p>
            <a:r>
              <a:rPr lang="it-IT" i="1" dirty="0" smtClean="0">
                <a:solidFill>
                  <a:schemeClr val="tx1"/>
                </a:solidFill>
              </a:rPr>
              <a:t>n = sample size </a:t>
            </a:r>
          </a:p>
          <a:p>
            <a:r>
              <a:rPr lang="it-IT" i="1" dirty="0" smtClean="0">
                <a:solidFill>
                  <a:schemeClr val="tx1"/>
                </a:solidFill>
              </a:rPr>
              <a:t>x-bar = mean of the independent variable</a:t>
            </a:r>
          </a:p>
          <a:p>
            <a:r>
              <a:rPr lang="it-IT" i="1" dirty="0" smtClean="0">
                <a:solidFill>
                  <a:schemeClr val="tx1"/>
                </a:solidFill>
              </a:rPr>
              <a:t>y-bar = mean of the dependent variable</a:t>
            </a:r>
          </a:p>
          <a:p>
            <a:endParaRPr lang="it-IT" dirty="0" smtClean="0">
              <a:solidFill>
                <a:srgbClr val="FF0000"/>
              </a:solidFill>
            </a:endParaRPr>
          </a:p>
          <a:p>
            <a:endParaRPr lang="it-IT" dirty="0" smtClean="0">
              <a:solidFill>
                <a:srgbClr val="FF0000"/>
              </a:solidFill>
            </a:endParaRPr>
          </a:p>
        </p:txBody>
      </p:sp>
      <p:sp>
        <p:nvSpPr>
          <p:cNvPr id="10" name="Rounded Rectangle 9"/>
          <p:cNvSpPr/>
          <p:nvPr/>
        </p:nvSpPr>
        <p:spPr>
          <a:xfrm>
            <a:off x="457200" y="4876800"/>
            <a:ext cx="6248400" cy="16002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t-IT" i="1" dirty="0" smtClean="0">
              <a:solidFill>
                <a:schemeClr val="tx1"/>
              </a:solidFill>
            </a:endParaRPr>
          </a:p>
          <a:p>
            <a:r>
              <a:rPr lang="it-IT" i="1" dirty="0" smtClean="0">
                <a:solidFill>
                  <a:schemeClr val="tx1"/>
                </a:solidFill>
              </a:rPr>
              <a:t>If the Cov (x,y) is positive it means that the two variables are positively related, </a:t>
            </a:r>
            <a:r>
              <a:rPr lang="it-IT" i="1" dirty="0" err="1" smtClean="0">
                <a:solidFill>
                  <a:schemeClr val="tx1"/>
                </a:solidFill>
              </a:rPr>
              <a:t>if</a:t>
            </a:r>
            <a:r>
              <a:rPr lang="it-IT" i="1" dirty="0" smtClean="0">
                <a:solidFill>
                  <a:schemeClr val="tx1"/>
                </a:solidFill>
              </a:rPr>
              <a:t> Cov (x, y) is negative the two variables are inversely related. </a:t>
            </a:r>
          </a:p>
          <a:p>
            <a:endParaRPr lang="it-IT" dirty="0" smtClean="0">
              <a:solidFill>
                <a:srgbClr val="FF0000"/>
              </a:solidFill>
            </a:endParaRPr>
          </a:p>
          <a:p>
            <a:endParaRPr lang="it-IT" dirty="0" smtClean="0">
              <a:solidFill>
                <a:srgbClr val="FF0000"/>
              </a:solidFill>
            </a:endParaRPr>
          </a:p>
        </p:txBody>
      </p:sp>
    </p:spTree>
    <p:extLst>
      <p:ext uri="{BB962C8B-B14F-4D97-AF65-F5344CB8AC3E}">
        <p14:creationId xmlns:p14="http://schemas.microsoft.com/office/powerpoint/2010/main" val="2224948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8913"/>
                                        </p:tgtEl>
                                        <p:attrNameLst>
                                          <p:attrName>style.visibility</p:attrName>
                                        </p:attrNameLst>
                                      </p:cBhvr>
                                      <p:to>
                                        <p:strVal val="visible"/>
                                      </p:to>
                                    </p:set>
                                    <p:animEffect transition="in" filter="blinds(horizontal)">
                                      <p:cBhvr>
                                        <p:cTn id="7" dur="500"/>
                                        <p:tgtEl>
                                          <p:spTgt spid="389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t-IT" dirty="0" smtClean="0">
                <a:solidFill>
                  <a:srgbClr val="FF0000"/>
                </a:solidFill>
              </a:rPr>
              <a:t>How to calculate correlation</a:t>
            </a:r>
            <a:endParaRPr lang="en-US" dirty="0">
              <a:solidFill>
                <a:srgbClr val="FF0000"/>
              </a:solidFill>
            </a:endParaRPr>
          </a:p>
        </p:txBody>
      </p:sp>
      <p:sp>
        <p:nvSpPr>
          <p:cNvPr id="4" name="Slide Number Placeholder 3"/>
          <p:cNvSpPr>
            <a:spLocks noGrp="1"/>
          </p:cNvSpPr>
          <p:nvPr>
            <p:ph type="sldNum" sz="quarter" idx="4294967295"/>
          </p:nvPr>
        </p:nvSpPr>
        <p:spPr>
          <a:xfrm>
            <a:off x="8153400" y="5715000"/>
            <a:ext cx="609600" cy="521208"/>
          </a:xfrm>
          <a:prstGeom prst="rect">
            <a:avLst/>
          </a:prstGeom>
        </p:spPr>
        <p:txBody>
          <a:bodyPr/>
          <a:lstStyle/>
          <a:p>
            <a:fld id="{46FA8244-2424-422D-A878-015CBFB7FCA7}" type="slidenum">
              <a:rPr lang="en-US" smtClean="0"/>
              <a:pPr/>
              <a:t>7</a:t>
            </a:fld>
            <a:endParaRPr lang="en-US" dirty="0"/>
          </a:p>
        </p:txBody>
      </p:sp>
      <p:sp>
        <p:nvSpPr>
          <p:cNvPr id="5" name="Footer Placeholder 4"/>
          <p:cNvSpPr>
            <a:spLocks noGrp="1"/>
          </p:cNvSpPr>
          <p:nvPr>
            <p:ph type="ftr" sz="quarter" idx="4294967295"/>
          </p:nvPr>
        </p:nvSpPr>
        <p:spPr>
          <a:xfrm>
            <a:off x="609600" y="6492240"/>
            <a:ext cx="7543800" cy="365760"/>
          </a:xfrm>
          <a:prstGeom prst="rect">
            <a:avLst/>
          </a:prstGeom>
        </p:spPr>
        <p:txBody>
          <a:bodyPr/>
          <a:lstStyle/>
          <a:p>
            <a:r>
              <a:rPr lang="en-GB" smtClean="0"/>
              <a:t>Francesca Hansstein SPEA (SHUFE) - Data Analysis &amp; Processing - Spring 2018</a:t>
            </a:r>
            <a:endParaRPr lang="en-US" dirty="0"/>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1025"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762000" y="1905000"/>
            <a:ext cx="2911929" cy="457200"/>
          </a:xfrm>
          <a:prstGeom prst="rect">
            <a:avLst/>
          </a:prstGeom>
          <a:noFill/>
        </p:spPr>
      </p:pic>
      <p:sp>
        <p:nvSpPr>
          <p:cNvPr id="1027" name="Rectangle 3"/>
          <p:cNvSpPr>
            <a:spLocks noChangeArrowheads="1"/>
          </p:cNvSpPr>
          <p:nvPr/>
        </p:nvSpPr>
        <p:spPr bwMode="auto">
          <a:xfrm>
            <a:off x="0" y="7239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9" name="Rounded Rectangle 8"/>
          <p:cNvSpPr/>
          <p:nvPr/>
        </p:nvSpPr>
        <p:spPr>
          <a:xfrm>
            <a:off x="533400" y="2590800"/>
            <a:ext cx="7543800" cy="17526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t-IT" i="1" dirty="0" smtClean="0">
              <a:solidFill>
                <a:schemeClr val="tx1"/>
              </a:solidFill>
            </a:endParaRPr>
          </a:p>
          <a:p>
            <a:endParaRPr lang="it-IT" i="1" dirty="0" smtClean="0">
              <a:solidFill>
                <a:schemeClr val="tx1"/>
              </a:solidFill>
            </a:endParaRPr>
          </a:p>
          <a:p>
            <a:r>
              <a:rPr lang="it-IT" i="1" dirty="0" smtClean="0">
                <a:solidFill>
                  <a:schemeClr val="tx1"/>
                </a:solidFill>
              </a:rPr>
              <a:t>Also indicated as </a:t>
            </a:r>
            <a:r>
              <a:rPr lang="it-IT" b="1" i="1" dirty="0" smtClean="0">
                <a:solidFill>
                  <a:schemeClr val="tx1"/>
                </a:solidFill>
                <a:latin typeface="Cambria Math"/>
                <a:ea typeface="Cambria Math"/>
              </a:rPr>
              <a:t>𝜌</a:t>
            </a:r>
            <a:r>
              <a:rPr lang="it-IT" b="1" i="1" baseline="-25000" dirty="0" smtClean="0">
                <a:solidFill>
                  <a:schemeClr val="tx1"/>
                </a:solidFill>
                <a:latin typeface="Cambria Math"/>
                <a:ea typeface="Cambria Math"/>
              </a:rPr>
              <a:t>xy</a:t>
            </a:r>
            <a:r>
              <a:rPr lang="it-IT" b="1" i="1" dirty="0" smtClean="0">
                <a:solidFill>
                  <a:schemeClr val="tx1"/>
                </a:solidFill>
                <a:latin typeface="Cambria Math"/>
                <a:ea typeface="Cambria Math"/>
              </a:rPr>
              <a:t>  </a:t>
            </a:r>
            <a:r>
              <a:rPr lang="it-IT" i="1" dirty="0" smtClean="0">
                <a:solidFill>
                  <a:schemeClr val="tx1"/>
                </a:solidFill>
                <a:ea typeface="Cambria Math"/>
              </a:rPr>
              <a:t>for population parameter</a:t>
            </a:r>
            <a:endParaRPr lang="it-IT" i="1" baseline="-25000" dirty="0" smtClean="0">
              <a:solidFill>
                <a:schemeClr val="tx1"/>
              </a:solidFill>
            </a:endParaRPr>
          </a:p>
          <a:p>
            <a:r>
              <a:rPr lang="it-IT" b="1" i="1" dirty="0" smtClean="0">
                <a:solidFill>
                  <a:schemeClr val="tx1"/>
                </a:solidFill>
              </a:rPr>
              <a:t>cov (x,y) </a:t>
            </a:r>
            <a:r>
              <a:rPr lang="it-IT" i="1" dirty="0" smtClean="0">
                <a:solidFill>
                  <a:schemeClr val="tx1"/>
                </a:solidFill>
              </a:rPr>
              <a:t>indicates the covariance between variable x and variable y</a:t>
            </a:r>
          </a:p>
          <a:p>
            <a:r>
              <a:rPr lang="en-US" b="1" i="1" dirty="0" smtClean="0">
                <a:solidFill>
                  <a:schemeClr val="tx1"/>
                </a:solidFill>
              </a:rPr>
              <a:t>s</a:t>
            </a:r>
            <a:r>
              <a:rPr lang="en-US" b="1" i="1" baseline="-25000" dirty="0" smtClean="0">
                <a:solidFill>
                  <a:schemeClr val="tx1"/>
                </a:solidFill>
              </a:rPr>
              <a:t>x</a:t>
            </a:r>
            <a:r>
              <a:rPr lang="en-US" b="1" i="1" dirty="0" smtClean="0">
                <a:solidFill>
                  <a:schemeClr val="tx1"/>
                </a:solidFill>
              </a:rPr>
              <a:t> </a:t>
            </a:r>
            <a:r>
              <a:rPr lang="en-US" i="1" dirty="0" smtClean="0">
                <a:solidFill>
                  <a:schemeClr val="tx1"/>
                </a:solidFill>
              </a:rPr>
              <a:t>= sample standard deviation of the random variable x </a:t>
            </a:r>
            <a:br>
              <a:rPr lang="en-US" i="1" dirty="0" smtClean="0">
                <a:solidFill>
                  <a:schemeClr val="tx1"/>
                </a:solidFill>
              </a:rPr>
            </a:br>
            <a:r>
              <a:rPr lang="en-US" b="1" i="1" dirty="0" smtClean="0">
                <a:solidFill>
                  <a:schemeClr val="tx1"/>
                </a:solidFill>
              </a:rPr>
              <a:t>s</a:t>
            </a:r>
            <a:r>
              <a:rPr lang="en-US" b="1" i="1" baseline="-25000" dirty="0" smtClean="0">
                <a:solidFill>
                  <a:schemeClr val="tx1"/>
                </a:solidFill>
              </a:rPr>
              <a:t>y</a:t>
            </a:r>
            <a:r>
              <a:rPr lang="en-US" b="1" i="1" dirty="0" smtClean="0">
                <a:solidFill>
                  <a:schemeClr val="tx1"/>
                </a:solidFill>
              </a:rPr>
              <a:t> </a:t>
            </a:r>
            <a:r>
              <a:rPr lang="en-US" i="1" dirty="0" smtClean="0">
                <a:solidFill>
                  <a:schemeClr val="tx1"/>
                </a:solidFill>
              </a:rPr>
              <a:t>= sample standard deviation of the random variable</a:t>
            </a:r>
            <a:r>
              <a:rPr lang="en-US" dirty="0" smtClean="0">
                <a:solidFill>
                  <a:schemeClr val="tx1"/>
                </a:solidFill>
              </a:rPr>
              <a:t> </a:t>
            </a:r>
            <a:r>
              <a:rPr lang="en-US" i="1" dirty="0" smtClean="0">
                <a:solidFill>
                  <a:schemeClr val="tx1"/>
                </a:solidFill>
              </a:rPr>
              <a:t>y</a:t>
            </a:r>
            <a:endParaRPr lang="it-IT" dirty="0" smtClean="0">
              <a:solidFill>
                <a:schemeClr val="tx1"/>
              </a:solidFill>
            </a:endParaRPr>
          </a:p>
          <a:p>
            <a:endParaRPr lang="it-IT" dirty="0" smtClean="0">
              <a:solidFill>
                <a:srgbClr val="FF0000"/>
              </a:solidFill>
            </a:endParaRPr>
          </a:p>
        </p:txBody>
      </p:sp>
      <p:sp>
        <p:nvSpPr>
          <p:cNvPr id="11" name="Rounded Rectangle 10"/>
          <p:cNvSpPr/>
          <p:nvPr/>
        </p:nvSpPr>
        <p:spPr>
          <a:xfrm>
            <a:off x="381000" y="4876800"/>
            <a:ext cx="7543800" cy="17526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t-IT" i="1" dirty="0" smtClean="0">
              <a:solidFill>
                <a:schemeClr val="tx1"/>
              </a:solidFill>
            </a:endParaRPr>
          </a:p>
          <a:p>
            <a:endParaRPr lang="it-IT" i="1" dirty="0" smtClean="0">
              <a:solidFill>
                <a:schemeClr val="tx1"/>
              </a:solidFill>
            </a:endParaRPr>
          </a:p>
          <a:p>
            <a:endParaRPr lang="it-IT" dirty="0" smtClean="0">
              <a:solidFill>
                <a:srgbClr val="FF0000"/>
              </a:solidFill>
            </a:endParaRPr>
          </a:p>
        </p:txBody>
      </p:sp>
      <p:sp>
        <p:nvSpPr>
          <p:cNvPr id="12" name="Rounded Rectangle 11"/>
          <p:cNvSpPr/>
          <p:nvPr/>
        </p:nvSpPr>
        <p:spPr>
          <a:xfrm>
            <a:off x="457200" y="4648200"/>
            <a:ext cx="7543800" cy="17526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i="1" dirty="0" smtClean="0">
                <a:solidFill>
                  <a:schemeClr val="tx1"/>
                </a:solidFill>
              </a:rPr>
              <a:t>The correlation coefficient takes value between -1 and 1</a:t>
            </a:r>
          </a:p>
          <a:p>
            <a:r>
              <a:rPr lang="it-IT" i="1" dirty="0" smtClean="0">
                <a:solidFill>
                  <a:schemeClr val="tx1"/>
                </a:solidFill>
              </a:rPr>
              <a:t>If </a:t>
            </a:r>
            <a:r>
              <a:rPr lang="it-IT" b="1" i="1" dirty="0" smtClean="0">
                <a:solidFill>
                  <a:schemeClr val="tx1"/>
                </a:solidFill>
              </a:rPr>
              <a:t>r ≈ 0 </a:t>
            </a:r>
            <a:r>
              <a:rPr lang="it-IT" i="1" dirty="0" smtClean="0">
                <a:solidFill>
                  <a:schemeClr val="tx1"/>
                </a:solidFill>
              </a:rPr>
              <a:t>it means no correlation</a:t>
            </a:r>
          </a:p>
          <a:p>
            <a:r>
              <a:rPr lang="it-IT" i="1" dirty="0" smtClean="0">
                <a:solidFill>
                  <a:schemeClr val="tx1"/>
                </a:solidFill>
              </a:rPr>
              <a:t>If </a:t>
            </a:r>
            <a:r>
              <a:rPr lang="it-IT" b="1" i="1" dirty="0" smtClean="0">
                <a:solidFill>
                  <a:schemeClr val="tx1"/>
                </a:solidFill>
              </a:rPr>
              <a:t>r ≈ 1</a:t>
            </a:r>
            <a:r>
              <a:rPr lang="it-IT" i="1" dirty="0" smtClean="0">
                <a:solidFill>
                  <a:schemeClr val="tx1"/>
                </a:solidFill>
              </a:rPr>
              <a:t> it means perfect positive correlation </a:t>
            </a:r>
          </a:p>
          <a:p>
            <a:r>
              <a:rPr lang="it-IT" i="1" dirty="0" smtClean="0">
                <a:solidFill>
                  <a:schemeClr val="tx1"/>
                </a:solidFill>
              </a:rPr>
              <a:t>If </a:t>
            </a:r>
            <a:r>
              <a:rPr lang="it-IT" b="1" i="1" dirty="0" smtClean="0">
                <a:solidFill>
                  <a:schemeClr val="tx1"/>
                </a:solidFill>
              </a:rPr>
              <a:t>r ≈ -1 </a:t>
            </a:r>
            <a:r>
              <a:rPr lang="it-IT" i="1" dirty="0" smtClean="0">
                <a:solidFill>
                  <a:schemeClr val="tx1"/>
                </a:solidFill>
              </a:rPr>
              <a:t>it means perfect negative correlation</a:t>
            </a:r>
          </a:p>
          <a:p>
            <a:endParaRPr lang="it-IT" i="1" dirty="0" smtClean="0">
              <a:solidFill>
                <a:schemeClr val="tx1"/>
              </a:solidFill>
            </a:endParaRPr>
          </a:p>
        </p:txBody>
      </p:sp>
    </p:spTree>
    <p:extLst>
      <p:ext uri="{BB962C8B-B14F-4D97-AF65-F5344CB8AC3E}">
        <p14:creationId xmlns:p14="http://schemas.microsoft.com/office/powerpoint/2010/main" val="3109147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5"/>
                                        </p:tgtEl>
                                        <p:attrNameLst>
                                          <p:attrName>style.visibility</p:attrName>
                                        </p:attrNameLst>
                                      </p:cBhvr>
                                      <p:to>
                                        <p:strVal val="visible"/>
                                      </p:to>
                                    </p:set>
                                    <p:animEffect transition="in" filter="blinds(horizontal)">
                                      <p:cBhvr>
                                        <p:cTn id="7" dur="500"/>
                                        <p:tgtEl>
                                          <p:spTgt spid="102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in)">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linds(horizontal)">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t-IT" dirty="0" smtClean="0">
                <a:solidFill>
                  <a:srgbClr val="FF0000"/>
                </a:solidFill>
              </a:rPr>
              <a:t>Graphical representation of Correlation</a:t>
            </a:r>
            <a:endParaRPr lang="en-US" dirty="0">
              <a:solidFill>
                <a:srgbClr val="FF0000"/>
              </a:solidFill>
            </a:endParaRPr>
          </a:p>
        </p:txBody>
      </p:sp>
      <p:sp>
        <p:nvSpPr>
          <p:cNvPr id="4" name="Slide Number Placeholder 3"/>
          <p:cNvSpPr>
            <a:spLocks noGrp="1"/>
          </p:cNvSpPr>
          <p:nvPr>
            <p:ph type="sldNum" sz="quarter" idx="4294967295"/>
          </p:nvPr>
        </p:nvSpPr>
        <p:spPr>
          <a:xfrm>
            <a:off x="8153400" y="5715000"/>
            <a:ext cx="609600" cy="521208"/>
          </a:xfrm>
          <a:prstGeom prst="rect">
            <a:avLst/>
          </a:prstGeom>
        </p:spPr>
        <p:txBody>
          <a:bodyPr/>
          <a:lstStyle/>
          <a:p>
            <a:fld id="{46FA8244-2424-422D-A878-015CBFB7FCA7}" type="slidenum">
              <a:rPr lang="en-US" smtClean="0"/>
              <a:pPr/>
              <a:t>8</a:t>
            </a:fld>
            <a:endParaRPr lang="en-US" dirty="0"/>
          </a:p>
        </p:txBody>
      </p:sp>
      <p:sp>
        <p:nvSpPr>
          <p:cNvPr id="5" name="Footer Placeholder 4"/>
          <p:cNvSpPr>
            <a:spLocks noGrp="1"/>
          </p:cNvSpPr>
          <p:nvPr>
            <p:ph type="ftr" sz="quarter" idx="4294967295"/>
          </p:nvPr>
        </p:nvSpPr>
        <p:spPr>
          <a:xfrm>
            <a:off x="609600" y="6492240"/>
            <a:ext cx="7543800" cy="365760"/>
          </a:xfrm>
          <a:prstGeom prst="rect">
            <a:avLst/>
          </a:prstGeom>
        </p:spPr>
        <p:txBody>
          <a:bodyPr/>
          <a:lstStyle/>
          <a:p>
            <a:r>
              <a:rPr lang="en-GB" smtClean="0"/>
              <a:t>Francesca Hansstein SPEA (SHUFE) - Data Analysis &amp; Processing - Spring 2018</a:t>
            </a:r>
            <a:endParaRPr lang="en-US" dirty="0"/>
          </a:p>
        </p:txBody>
      </p:sp>
      <p:pic>
        <p:nvPicPr>
          <p:cNvPr id="7" name="Content Placeholder 6"/>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1143000" y="1828800"/>
            <a:ext cx="6400800" cy="3536442"/>
          </a:xfrm>
        </p:spPr>
      </p:pic>
    </p:spTree>
    <p:extLst>
      <p:ext uri="{BB962C8B-B14F-4D97-AF65-F5344CB8AC3E}">
        <p14:creationId xmlns:p14="http://schemas.microsoft.com/office/powerpoint/2010/main" val="3798689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FF0000"/>
                </a:solidFill>
              </a:rPr>
              <a:t>Correlation and Covariance in Stata</a:t>
            </a:r>
            <a:endParaRPr lang="en-GB" dirty="0">
              <a:solidFill>
                <a:srgbClr val="FF0000"/>
              </a:solidFill>
            </a:endParaRPr>
          </a:p>
        </p:txBody>
      </p:sp>
      <p:sp>
        <p:nvSpPr>
          <p:cNvPr id="3" name="Footer Placeholder 2"/>
          <p:cNvSpPr>
            <a:spLocks noGrp="1"/>
          </p:cNvSpPr>
          <p:nvPr>
            <p:ph type="ftr" sz="quarter" idx="11"/>
          </p:nvPr>
        </p:nvSpPr>
        <p:spPr/>
        <p:txBody>
          <a:bodyPr/>
          <a:lstStyle/>
          <a:p>
            <a:r>
              <a:rPr lang="en-GB" smtClean="0"/>
              <a:t>Francesca Hansstein SPEA (SHUFE) - Data Analysis &amp; Processing - Spring 2018</a:t>
            </a:r>
            <a:endParaRPr lang="en-US" dirty="0"/>
          </a:p>
        </p:txBody>
      </p:sp>
      <p:sp>
        <p:nvSpPr>
          <p:cNvPr id="4" name="Slide Number Placeholder 3"/>
          <p:cNvSpPr>
            <a:spLocks noGrp="1"/>
          </p:cNvSpPr>
          <p:nvPr>
            <p:ph type="sldNum" sz="quarter" idx="12"/>
          </p:nvPr>
        </p:nvSpPr>
        <p:spPr/>
        <p:txBody>
          <a:bodyPr/>
          <a:lstStyle/>
          <a:p>
            <a:fld id="{46FA8244-2424-422D-A878-015CBFB7FCA7}" type="slidenum">
              <a:rPr lang="en-US" smtClean="0"/>
              <a:pPr/>
              <a:t>9</a:t>
            </a:fld>
            <a:endParaRPr lang="en-US" dirty="0"/>
          </a:p>
        </p:txBody>
      </p:sp>
      <p:sp>
        <p:nvSpPr>
          <p:cNvPr id="5" name="Content Placeholder 4"/>
          <p:cNvSpPr>
            <a:spLocks noGrp="1"/>
          </p:cNvSpPr>
          <p:nvPr>
            <p:ph sz="quarter" idx="1"/>
          </p:nvPr>
        </p:nvSpPr>
        <p:spPr/>
        <p:txBody>
          <a:bodyPr>
            <a:normAutofit fontScale="92500"/>
          </a:bodyPr>
          <a:lstStyle/>
          <a:p>
            <a:r>
              <a:rPr lang="en-GB" dirty="0" smtClean="0"/>
              <a:t>Correlation in Stata can be performed using the command </a:t>
            </a:r>
            <a:r>
              <a:rPr lang="en-GB" dirty="0" smtClean="0">
                <a:solidFill>
                  <a:srgbClr val="FF0000"/>
                </a:solidFill>
              </a:rPr>
              <a:t>correlate</a:t>
            </a:r>
            <a:r>
              <a:rPr lang="en-GB" dirty="0" smtClean="0"/>
              <a:t> followed by the </a:t>
            </a:r>
            <a:r>
              <a:rPr lang="en-GB" dirty="0" smtClean="0">
                <a:solidFill>
                  <a:srgbClr val="FF0000"/>
                </a:solidFill>
              </a:rPr>
              <a:t>variables’ list</a:t>
            </a:r>
          </a:p>
          <a:p>
            <a:r>
              <a:rPr lang="en-GB" dirty="0" smtClean="0"/>
              <a:t>Covariance can be obtained using the command pairwise correlation (</a:t>
            </a:r>
            <a:r>
              <a:rPr lang="en-GB" dirty="0" smtClean="0">
                <a:solidFill>
                  <a:srgbClr val="FF0000"/>
                </a:solidFill>
              </a:rPr>
              <a:t>pwcorr  followed by the variables’ list</a:t>
            </a:r>
            <a:r>
              <a:rPr lang="en-GB" dirty="0" smtClean="0"/>
              <a:t>) </a:t>
            </a:r>
            <a:r>
              <a:rPr lang="en-GB" dirty="0" smtClean="0">
                <a:solidFill>
                  <a:srgbClr val="FF0000"/>
                </a:solidFill>
              </a:rPr>
              <a:t> </a:t>
            </a:r>
          </a:p>
          <a:p>
            <a:r>
              <a:rPr lang="en-GB" dirty="0" smtClean="0"/>
              <a:t>The advantage of using pwcorr is that you can also display the p-value for the correlation and you can chose how treating missing values among two types of deletion: </a:t>
            </a:r>
          </a:p>
          <a:p>
            <a:pPr marL="722313" indent="-368300"/>
            <a:r>
              <a:rPr lang="en-GB" dirty="0" smtClean="0">
                <a:solidFill>
                  <a:srgbClr val="FF0000"/>
                </a:solidFill>
              </a:rPr>
              <a:t>Casewise (default)</a:t>
            </a:r>
            <a:r>
              <a:rPr lang="en-GB" dirty="0" smtClean="0"/>
              <a:t>: the correlation is run on all the available pairs</a:t>
            </a:r>
          </a:p>
          <a:p>
            <a:pPr marL="722313" indent="-368300"/>
            <a:r>
              <a:rPr lang="en-GB" dirty="0" smtClean="0">
                <a:solidFill>
                  <a:srgbClr val="FF0000"/>
                </a:solidFill>
              </a:rPr>
              <a:t>Listwise (available as an option)</a:t>
            </a:r>
            <a:r>
              <a:rPr lang="en-GB" dirty="0" smtClean="0"/>
              <a:t>: if a respondent does not answer to one variable, he/she is dropped from the calculation</a:t>
            </a:r>
            <a:endParaRPr lang="en-GB" dirty="0"/>
          </a:p>
        </p:txBody>
      </p:sp>
    </p:spTree>
    <p:extLst>
      <p:ext uri="{BB962C8B-B14F-4D97-AF65-F5344CB8AC3E}">
        <p14:creationId xmlns:p14="http://schemas.microsoft.com/office/powerpoint/2010/main" val="4137750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6369</TotalTime>
  <Words>3247</Words>
  <Application>Microsoft Office PowerPoint</Application>
  <PresentationFormat>On-screen Show (4:3)</PresentationFormat>
  <Paragraphs>335</Paragraphs>
  <Slides>43</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43</vt:i4>
      </vt:variant>
    </vt:vector>
  </HeadingPairs>
  <TitlesOfParts>
    <vt:vector size="51" baseType="lpstr">
      <vt:lpstr>Arial</vt:lpstr>
      <vt:lpstr>Calibri</vt:lpstr>
      <vt:lpstr>Cambria Math</vt:lpstr>
      <vt:lpstr>Franklin Gothic Book</vt:lpstr>
      <vt:lpstr>Perpetua</vt:lpstr>
      <vt:lpstr>Times New Roman</vt:lpstr>
      <vt:lpstr>Wingdings 2</vt:lpstr>
      <vt:lpstr>Equity</vt:lpstr>
      <vt:lpstr>DATA ANALYSIS AND PROCESSING</vt:lpstr>
      <vt:lpstr>Outline </vt:lpstr>
      <vt:lpstr>Final Research Project </vt:lpstr>
      <vt:lpstr>Covariance and Correlation</vt:lpstr>
      <vt:lpstr>From Covariance to Correlation</vt:lpstr>
      <vt:lpstr>How to calculate covariance</vt:lpstr>
      <vt:lpstr>How to calculate correlation</vt:lpstr>
      <vt:lpstr>Graphical representation of Correlation</vt:lpstr>
      <vt:lpstr>Correlation and Covariance in Stata</vt:lpstr>
      <vt:lpstr>Correlation in Stata</vt:lpstr>
      <vt:lpstr>Covariance in Stata</vt:lpstr>
      <vt:lpstr>Statistical Significance versus  Substantive Significance</vt:lpstr>
      <vt:lpstr>Scattergram</vt:lpstr>
      <vt:lpstr>Scattergram</vt:lpstr>
      <vt:lpstr>Fitted scattergram</vt:lpstr>
      <vt:lpstr>Introduction to Regression</vt:lpstr>
      <vt:lpstr>Single-Equation Linear Model </vt:lpstr>
      <vt:lpstr>Stochastic Error</vt:lpstr>
      <vt:lpstr>Example on the Stochastic Error</vt:lpstr>
      <vt:lpstr>The estimated regression: residuals</vt:lpstr>
      <vt:lpstr>The estimated Regression: residuals</vt:lpstr>
      <vt:lpstr>Estimating the Regression Line: Ordinary Least Squares (OLS)</vt:lpstr>
      <vt:lpstr>Total, Explained and Residual Sums of Squares</vt:lpstr>
      <vt:lpstr>Total, Explained and Residual Sums of Squares and R2</vt:lpstr>
      <vt:lpstr>The Adjusted R2 </vt:lpstr>
      <vt:lpstr>Simple linear regression in Stata</vt:lpstr>
      <vt:lpstr>Multiple linear regression</vt:lpstr>
      <vt:lpstr>Simple linear regression in Stata</vt:lpstr>
      <vt:lpstr>Multiple linear regression</vt:lpstr>
      <vt:lpstr>Model specification</vt:lpstr>
      <vt:lpstr>Multiple regression: Stata output</vt:lpstr>
      <vt:lpstr>R2 interpretation </vt:lpstr>
      <vt:lpstr>The advantage of using the option beta</vt:lpstr>
      <vt:lpstr>The Classical OLS Assumptions</vt:lpstr>
      <vt:lpstr>Testing for homoscedasticity </vt:lpstr>
      <vt:lpstr>Testing for homoscedasticity </vt:lpstr>
      <vt:lpstr>Testing for Homoscedasticity </vt:lpstr>
      <vt:lpstr>Testing for Homoscedasticity </vt:lpstr>
      <vt:lpstr>Testing for Homoscedasticity </vt:lpstr>
      <vt:lpstr>Testing for multicollinearity </vt:lpstr>
      <vt:lpstr>Testing for multicollinearity </vt:lpstr>
      <vt:lpstr>Testing for omitted variable bias</vt:lpstr>
      <vt:lpstr>Testing for specification: omitted variable bias</vt:lpstr>
    </vt:vector>
  </TitlesOfParts>
  <Company>上海财经大学</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STATA</dc:title>
  <dc:creator>sufe</dc:creator>
  <cp:lastModifiedBy>Francesca Hansstein</cp:lastModifiedBy>
  <cp:revision>901</cp:revision>
  <dcterms:created xsi:type="dcterms:W3CDTF">2014-02-24T02:14:18Z</dcterms:created>
  <dcterms:modified xsi:type="dcterms:W3CDTF">2018-05-24T11:45:41Z</dcterms:modified>
</cp:coreProperties>
</file>