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6" r:id="rId3"/>
    <p:sldId id="291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33" r:id="rId13"/>
    <p:sldId id="334" r:id="rId14"/>
    <p:sldId id="274" r:id="rId15"/>
    <p:sldId id="277" r:id="rId16"/>
    <p:sldId id="278" r:id="rId17"/>
    <p:sldId id="279" r:id="rId18"/>
    <p:sldId id="281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38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2800" autoAdjust="0"/>
  </p:normalViewPr>
  <p:slideViewPr>
    <p:cSldViewPr>
      <p:cViewPr varScale="1">
        <p:scale>
          <a:sx n="60" d="100"/>
          <a:sy n="60" d="100"/>
        </p:scale>
        <p:origin x="5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A9255-7063-4A45-9DC6-9900DDB0068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50AF0853-5147-49FC-B39B-7DA26E8D9020}">
      <dgm:prSet phldrT="[Text]"/>
      <dgm:spPr/>
      <dgm:t>
        <a:bodyPr/>
        <a:lstStyle/>
        <a:p>
          <a:r>
            <a:rPr lang="en-GB" dirty="0"/>
            <a:t>identify the key constructs based on theory</a:t>
          </a:r>
        </a:p>
      </dgm:t>
    </dgm:pt>
    <dgm:pt modelId="{387D56C6-D5A0-432D-950F-908CD763DC74}" type="parTrans" cxnId="{7896965D-1CC9-446B-A905-832325873A61}">
      <dgm:prSet/>
      <dgm:spPr/>
      <dgm:t>
        <a:bodyPr/>
        <a:lstStyle/>
        <a:p>
          <a:endParaRPr lang="en-GB"/>
        </a:p>
      </dgm:t>
    </dgm:pt>
    <dgm:pt modelId="{95A9DFE5-B61A-408B-B4E2-0E86F1C09F15}" type="sibTrans" cxnId="{7896965D-1CC9-446B-A905-832325873A61}">
      <dgm:prSet/>
      <dgm:spPr/>
      <dgm:t>
        <a:bodyPr/>
        <a:lstStyle/>
        <a:p>
          <a:endParaRPr lang="en-GB"/>
        </a:p>
      </dgm:t>
    </dgm:pt>
    <dgm:pt modelId="{2B88EDFE-7206-4789-B259-0ECC1EC5CC00}">
      <dgm:prSet phldrT="[Text]"/>
      <dgm:spPr/>
      <dgm:t>
        <a:bodyPr/>
        <a:lstStyle/>
        <a:p>
          <a:r>
            <a:rPr lang="en-GB" dirty="0"/>
            <a:t>Develop the questionnaire and collect the data</a:t>
          </a:r>
        </a:p>
      </dgm:t>
    </dgm:pt>
    <dgm:pt modelId="{AA626E1D-A417-4500-877D-49DB36DC8973}" type="parTrans" cxnId="{42475281-21FA-4C22-A08D-A820F1714600}">
      <dgm:prSet/>
      <dgm:spPr/>
      <dgm:t>
        <a:bodyPr/>
        <a:lstStyle/>
        <a:p>
          <a:endParaRPr lang="en-GB"/>
        </a:p>
      </dgm:t>
    </dgm:pt>
    <dgm:pt modelId="{D6DDD2DC-F3A3-4C3D-B24E-3C3F4C65566C}" type="sibTrans" cxnId="{42475281-21FA-4C22-A08D-A820F1714600}">
      <dgm:prSet/>
      <dgm:spPr/>
      <dgm:t>
        <a:bodyPr/>
        <a:lstStyle/>
        <a:p>
          <a:endParaRPr lang="en-GB"/>
        </a:p>
      </dgm:t>
    </dgm:pt>
    <dgm:pt modelId="{81608DD3-8257-4914-AD13-60B90A6CA310}">
      <dgm:prSet phldrT="[Text]"/>
      <dgm:spPr/>
      <dgm:t>
        <a:bodyPr/>
        <a:lstStyle/>
        <a:p>
          <a:r>
            <a:rPr lang="en-GB" dirty="0"/>
            <a:t>Make sure that the questions you chose are measuring one concept (unidimensional) PCFA</a:t>
          </a:r>
        </a:p>
      </dgm:t>
    </dgm:pt>
    <dgm:pt modelId="{A3BFDE20-2260-4159-8595-B160581A3619}" type="parTrans" cxnId="{AADE4440-AE71-4A97-9F6D-A4CE1C7C0355}">
      <dgm:prSet/>
      <dgm:spPr/>
      <dgm:t>
        <a:bodyPr/>
        <a:lstStyle/>
        <a:p>
          <a:endParaRPr lang="en-GB"/>
        </a:p>
      </dgm:t>
    </dgm:pt>
    <dgm:pt modelId="{777F161F-58B5-4FB8-ACC9-D7E5D0BAA737}" type="sibTrans" cxnId="{AADE4440-AE71-4A97-9F6D-A4CE1C7C0355}">
      <dgm:prSet/>
      <dgm:spPr/>
      <dgm:t>
        <a:bodyPr/>
        <a:lstStyle/>
        <a:p>
          <a:endParaRPr lang="en-GB"/>
        </a:p>
      </dgm:t>
    </dgm:pt>
    <dgm:pt modelId="{8269E140-CCA3-432A-8158-77602FB46E79}">
      <dgm:prSet/>
      <dgm:spPr/>
      <dgm:t>
        <a:bodyPr/>
        <a:lstStyle/>
        <a:p>
          <a:r>
            <a:rPr lang="en-GB" dirty="0"/>
            <a:t>If not, drop some items. </a:t>
          </a:r>
        </a:p>
        <a:p>
          <a:r>
            <a:rPr lang="en-GB" dirty="0"/>
            <a:t>Check the internal consistency </a:t>
          </a:r>
        </a:p>
        <a:p>
          <a:r>
            <a:rPr lang="en-GB" dirty="0"/>
            <a:t>CRONBACH’s ALPHA </a:t>
          </a:r>
        </a:p>
      </dgm:t>
    </dgm:pt>
    <dgm:pt modelId="{3BEB78D0-B7A1-45D0-82F0-3EC0D1053D55}" type="parTrans" cxnId="{9810D4B4-032B-4858-8FD3-7EEF7163D18B}">
      <dgm:prSet/>
      <dgm:spPr/>
      <dgm:t>
        <a:bodyPr/>
        <a:lstStyle/>
        <a:p>
          <a:endParaRPr lang="en-GB"/>
        </a:p>
      </dgm:t>
    </dgm:pt>
    <dgm:pt modelId="{879CD4AC-7061-4BCC-990E-F5FCCAC8B21B}" type="sibTrans" cxnId="{9810D4B4-032B-4858-8FD3-7EEF7163D18B}">
      <dgm:prSet/>
      <dgm:spPr/>
      <dgm:t>
        <a:bodyPr/>
        <a:lstStyle/>
        <a:p>
          <a:endParaRPr lang="en-GB"/>
        </a:p>
      </dgm:t>
    </dgm:pt>
    <dgm:pt modelId="{0B916B3E-D338-4663-98A2-962555F7D8A3}">
      <dgm:prSet/>
      <dgm:spPr/>
      <dgm:t>
        <a:bodyPr/>
        <a:lstStyle/>
        <a:p>
          <a:r>
            <a:rPr lang="en-GB" dirty="0"/>
            <a:t>Build your variable using either the factor score method or the mean score method </a:t>
          </a:r>
        </a:p>
      </dgm:t>
    </dgm:pt>
    <dgm:pt modelId="{8345E933-9F84-43ED-80B0-F737D8BD0830}" type="parTrans" cxnId="{2FDF2A69-DF30-4AFB-9A3A-0F4BCB060014}">
      <dgm:prSet/>
      <dgm:spPr/>
      <dgm:t>
        <a:bodyPr/>
        <a:lstStyle/>
        <a:p>
          <a:endParaRPr lang="en-GB"/>
        </a:p>
      </dgm:t>
    </dgm:pt>
    <dgm:pt modelId="{69691DF6-0545-40A9-AAAB-6562946482B4}" type="sibTrans" cxnId="{2FDF2A69-DF30-4AFB-9A3A-0F4BCB060014}">
      <dgm:prSet/>
      <dgm:spPr/>
      <dgm:t>
        <a:bodyPr/>
        <a:lstStyle/>
        <a:p>
          <a:endParaRPr lang="en-GB"/>
        </a:p>
      </dgm:t>
    </dgm:pt>
    <dgm:pt modelId="{182CEF32-59E9-48D7-8ADB-CB5ABFE7AFED}">
      <dgm:prSet/>
      <dgm:spPr/>
      <dgm:t>
        <a:bodyPr/>
        <a:lstStyle/>
        <a:p>
          <a:r>
            <a:rPr lang="en-GB" dirty="0"/>
            <a:t>Go ahead and use this new variable to perform further statistical analysis </a:t>
          </a:r>
        </a:p>
      </dgm:t>
    </dgm:pt>
    <dgm:pt modelId="{09260B74-EC69-4DCF-B036-9BAB9806BC19}" type="parTrans" cxnId="{7AE7B661-06B1-4F87-9CE9-6D798DC71244}">
      <dgm:prSet/>
      <dgm:spPr/>
      <dgm:t>
        <a:bodyPr/>
        <a:lstStyle/>
        <a:p>
          <a:endParaRPr lang="en-GB"/>
        </a:p>
      </dgm:t>
    </dgm:pt>
    <dgm:pt modelId="{E8E82552-9D00-473F-A182-E422A227EEEE}" type="sibTrans" cxnId="{7AE7B661-06B1-4F87-9CE9-6D798DC71244}">
      <dgm:prSet/>
      <dgm:spPr/>
      <dgm:t>
        <a:bodyPr/>
        <a:lstStyle/>
        <a:p>
          <a:endParaRPr lang="en-GB"/>
        </a:p>
      </dgm:t>
    </dgm:pt>
    <dgm:pt modelId="{DC55A2CF-C8F0-4AA6-823B-DA69D057A55B}" type="pres">
      <dgm:prSet presAssocID="{F70A9255-7063-4A45-9DC6-9900DDB0068F}" presName="Name0" presStyleCnt="0">
        <dgm:presLayoutVars>
          <dgm:dir/>
          <dgm:resizeHandles val="exact"/>
        </dgm:presLayoutVars>
      </dgm:prSet>
      <dgm:spPr/>
    </dgm:pt>
    <dgm:pt modelId="{A7A3E086-3B48-4210-9F8B-866F9B858F7D}" type="pres">
      <dgm:prSet presAssocID="{50AF0853-5147-49FC-B39B-7DA26E8D9020}" presName="node" presStyleLbl="node1" presStyleIdx="0" presStyleCnt="6">
        <dgm:presLayoutVars>
          <dgm:bulletEnabled val="1"/>
        </dgm:presLayoutVars>
      </dgm:prSet>
      <dgm:spPr/>
    </dgm:pt>
    <dgm:pt modelId="{C0B772E4-443F-45D2-8052-0A58C1CED201}" type="pres">
      <dgm:prSet presAssocID="{95A9DFE5-B61A-408B-B4E2-0E86F1C09F15}" presName="sibTrans" presStyleLbl="sibTrans2D1" presStyleIdx="0" presStyleCnt="5"/>
      <dgm:spPr/>
    </dgm:pt>
    <dgm:pt modelId="{B7AE76E9-EA43-4B9D-8AAE-2D1D34663556}" type="pres">
      <dgm:prSet presAssocID="{95A9DFE5-B61A-408B-B4E2-0E86F1C09F15}" presName="connectorText" presStyleLbl="sibTrans2D1" presStyleIdx="0" presStyleCnt="5"/>
      <dgm:spPr/>
    </dgm:pt>
    <dgm:pt modelId="{657CC6A6-4F1E-43B2-9161-1471CC2F694D}" type="pres">
      <dgm:prSet presAssocID="{2B88EDFE-7206-4789-B259-0ECC1EC5CC00}" presName="node" presStyleLbl="node1" presStyleIdx="1" presStyleCnt="6">
        <dgm:presLayoutVars>
          <dgm:bulletEnabled val="1"/>
        </dgm:presLayoutVars>
      </dgm:prSet>
      <dgm:spPr/>
    </dgm:pt>
    <dgm:pt modelId="{80111B9E-156C-4DCA-9A55-FEF8322A933F}" type="pres">
      <dgm:prSet presAssocID="{D6DDD2DC-F3A3-4C3D-B24E-3C3F4C65566C}" presName="sibTrans" presStyleLbl="sibTrans2D1" presStyleIdx="1" presStyleCnt="5"/>
      <dgm:spPr/>
    </dgm:pt>
    <dgm:pt modelId="{21653DF4-91BA-400E-8A90-BC89431276DA}" type="pres">
      <dgm:prSet presAssocID="{D6DDD2DC-F3A3-4C3D-B24E-3C3F4C65566C}" presName="connectorText" presStyleLbl="sibTrans2D1" presStyleIdx="1" presStyleCnt="5"/>
      <dgm:spPr/>
    </dgm:pt>
    <dgm:pt modelId="{0EF42E96-48C0-41F1-8E1D-10F74E5CC45E}" type="pres">
      <dgm:prSet presAssocID="{81608DD3-8257-4914-AD13-60B90A6CA310}" presName="node" presStyleLbl="node1" presStyleIdx="2" presStyleCnt="6">
        <dgm:presLayoutVars>
          <dgm:bulletEnabled val="1"/>
        </dgm:presLayoutVars>
      </dgm:prSet>
      <dgm:spPr/>
    </dgm:pt>
    <dgm:pt modelId="{DB859FA6-78FB-431A-8BEA-90BBBF05412C}" type="pres">
      <dgm:prSet presAssocID="{777F161F-58B5-4FB8-ACC9-D7E5D0BAA737}" presName="sibTrans" presStyleLbl="sibTrans2D1" presStyleIdx="2" presStyleCnt="5"/>
      <dgm:spPr/>
    </dgm:pt>
    <dgm:pt modelId="{9230D553-4AD7-49BD-A3E8-C02CD292D02A}" type="pres">
      <dgm:prSet presAssocID="{777F161F-58B5-4FB8-ACC9-D7E5D0BAA737}" presName="connectorText" presStyleLbl="sibTrans2D1" presStyleIdx="2" presStyleCnt="5"/>
      <dgm:spPr/>
    </dgm:pt>
    <dgm:pt modelId="{04EC018A-E832-471F-BE8F-530A6D086D2E}" type="pres">
      <dgm:prSet presAssocID="{8269E140-CCA3-432A-8158-77602FB46E79}" presName="node" presStyleLbl="node1" presStyleIdx="3" presStyleCnt="6">
        <dgm:presLayoutVars>
          <dgm:bulletEnabled val="1"/>
        </dgm:presLayoutVars>
      </dgm:prSet>
      <dgm:spPr/>
    </dgm:pt>
    <dgm:pt modelId="{E2AC8D47-F98D-4C0B-9E5A-816DE85C9FEE}" type="pres">
      <dgm:prSet presAssocID="{879CD4AC-7061-4BCC-990E-F5FCCAC8B21B}" presName="sibTrans" presStyleLbl="sibTrans2D1" presStyleIdx="3" presStyleCnt="5"/>
      <dgm:spPr/>
    </dgm:pt>
    <dgm:pt modelId="{5735633B-894B-45C2-9E60-E695CA57DE9B}" type="pres">
      <dgm:prSet presAssocID="{879CD4AC-7061-4BCC-990E-F5FCCAC8B21B}" presName="connectorText" presStyleLbl="sibTrans2D1" presStyleIdx="3" presStyleCnt="5"/>
      <dgm:spPr/>
    </dgm:pt>
    <dgm:pt modelId="{1C0A92E2-24E6-49AC-BC30-45201A798CC1}" type="pres">
      <dgm:prSet presAssocID="{0B916B3E-D338-4663-98A2-962555F7D8A3}" presName="node" presStyleLbl="node1" presStyleIdx="4" presStyleCnt="6">
        <dgm:presLayoutVars>
          <dgm:bulletEnabled val="1"/>
        </dgm:presLayoutVars>
      </dgm:prSet>
      <dgm:spPr/>
    </dgm:pt>
    <dgm:pt modelId="{801FBAAB-59F1-4AE6-BEB9-DA07A812ACB9}" type="pres">
      <dgm:prSet presAssocID="{69691DF6-0545-40A9-AAAB-6562946482B4}" presName="sibTrans" presStyleLbl="sibTrans2D1" presStyleIdx="4" presStyleCnt="5"/>
      <dgm:spPr/>
    </dgm:pt>
    <dgm:pt modelId="{E76C7EDE-2C33-441B-BBC8-ED85D69947A0}" type="pres">
      <dgm:prSet presAssocID="{69691DF6-0545-40A9-AAAB-6562946482B4}" presName="connectorText" presStyleLbl="sibTrans2D1" presStyleIdx="4" presStyleCnt="5"/>
      <dgm:spPr/>
    </dgm:pt>
    <dgm:pt modelId="{669B42CB-1DD5-4822-A8FC-D3273C8928F9}" type="pres">
      <dgm:prSet presAssocID="{182CEF32-59E9-48D7-8ADB-CB5ABFE7AFED}" presName="node" presStyleLbl="node1" presStyleIdx="5" presStyleCnt="6">
        <dgm:presLayoutVars>
          <dgm:bulletEnabled val="1"/>
        </dgm:presLayoutVars>
      </dgm:prSet>
      <dgm:spPr/>
    </dgm:pt>
  </dgm:ptLst>
  <dgm:cxnLst>
    <dgm:cxn modelId="{4C04A916-7BC1-4EB8-95C4-A5F3751748B9}" type="presOf" srcId="{0B916B3E-D338-4663-98A2-962555F7D8A3}" destId="{1C0A92E2-24E6-49AC-BC30-45201A798CC1}" srcOrd="0" destOrd="0" presId="urn:microsoft.com/office/officeart/2005/8/layout/process1"/>
    <dgm:cxn modelId="{63B2AE1E-7AFF-4701-811A-C08B0358C68C}" type="presOf" srcId="{95A9DFE5-B61A-408B-B4E2-0E86F1C09F15}" destId="{B7AE76E9-EA43-4B9D-8AAE-2D1D34663556}" srcOrd="1" destOrd="0" presId="urn:microsoft.com/office/officeart/2005/8/layout/process1"/>
    <dgm:cxn modelId="{B097191F-4093-4F3A-9B4F-8BCEA2A48053}" type="presOf" srcId="{50AF0853-5147-49FC-B39B-7DA26E8D9020}" destId="{A7A3E086-3B48-4210-9F8B-866F9B858F7D}" srcOrd="0" destOrd="0" presId="urn:microsoft.com/office/officeart/2005/8/layout/process1"/>
    <dgm:cxn modelId="{3F4D1A20-6055-4B05-9F14-5A49E76DE467}" type="presOf" srcId="{D6DDD2DC-F3A3-4C3D-B24E-3C3F4C65566C}" destId="{21653DF4-91BA-400E-8A90-BC89431276DA}" srcOrd="1" destOrd="0" presId="urn:microsoft.com/office/officeart/2005/8/layout/process1"/>
    <dgm:cxn modelId="{6CF7292A-FEAD-407D-8F54-4DAA16859DCE}" type="presOf" srcId="{182CEF32-59E9-48D7-8ADB-CB5ABFE7AFED}" destId="{669B42CB-1DD5-4822-A8FC-D3273C8928F9}" srcOrd="0" destOrd="0" presId="urn:microsoft.com/office/officeart/2005/8/layout/process1"/>
    <dgm:cxn modelId="{5268D32F-F72B-4557-BE99-39DD06667D3C}" type="presOf" srcId="{D6DDD2DC-F3A3-4C3D-B24E-3C3F4C65566C}" destId="{80111B9E-156C-4DCA-9A55-FEF8322A933F}" srcOrd="0" destOrd="0" presId="urn:microsoft.com/office/officeart/2005/8/layout/process1"/>
    <dgm:cxn modelId="{AADE4440-AE71-4A97-9F6D-A4CE1C7C0355}" srcId="{F70A9255-7063-4A45-9DC6-9900DDB0068F}" destId="{81608DD3-8257-4914-AD13-60B90A6CA310}" srcOrd="2" destOrd="0" parTransId="{A3BFDE20-2260-4159-8595-B160581A3619}" sibTransId="{777F161F-58B5-4FB8-ACC9-D7E5D0BAA737}"/>
    <dgm:cxn modelId="{4061375D-4439-42A0-874B-DC3F26643788}" type="presOf" srcId="{777F161F-58B5-4FB8-ACC9-D7E5D0BAA737}" destId="{DB859FA6-78FB-431A-8BEA-90BBBF05412C}" srcOrd="0" destOrd="0" presId="urn:microsoft.com/office/officeart/2005/8/layout/process1"/>
    <dgm:cxn modelId="{7896965D-1CC9-446B-A905-832325873A61}" srcId="{F70A9255-7063-4A45-9DC6-9900DDB0068F}" destId="{50AF0853-5147-49FC-B39B-7DA26E8D9020}" srcOrd="0" destOrd="0" parTransId="{387D56C6-D5A0-432D-950F-908CD763DC74}" sibTransId="{95A9DFE5-B61A-408B-B4E2-0E86F1C09F15}"/>
    <dgm:cxn modelId="{7AE7B661-06B1-4F87-9CE9-6D798DC71244}" srcId="{F70A9255-7063-4A45-9DC6-9900DDB0068F}" destId="{182CEF32-59E9-48D7-8ADB-CB5ABFE7AFED}" srcOrd="5" destOrd="0" parTransId="{09260B74-EC69-4DCF-B036-9BAB9806BC19}" sibTransId="{E8E82552-9D00-473F-A182-E422A227EEEE}"/>
    <dgm:cxn modelId="{2FDF2A69-DF30-4AFB-9A3A-0F4BCB060014}" srcId="{F70A9255-7063-4A45-9DC6-9900DDB0068F}" destId="{0B916B3E-D338-4663-98A2-962555F7D8A3}" srcOrd="4" destOrd="0" parTransId="{8345E933-9F84-43ED-80B0-F737D8BD0830}" sibTransId="{69691DF6-0545-40A9-AAAB-6562946482B4}"/>
    <dgm:cxn modelId="{0BC1046C-F185-491A-A0EC-A57F53FCB9B7}" type="presOf" srcId="{95A9DFE5-B61A-408B-B4E2-0E86F1C09F15}" destId="{C0B772E4-443F-45D2-8052-0A58C1CED201}" srcOrd="0" destOrd="0" presId="urn:microsoft.com/office/officeart/2005/8/layout/process1"/>
    <dgm:cxn modelId="{0CDFED59-57AC-4DC9-91D0-E737AE1F6C20}" type="presOf" srcId="{879CD4AC-7061-4BCC-990E-F5FCCAC8B21B}" destId="{5735633B-894B-45C2-9E60-E695CA57DE9B}" srcOrd="1" destOrd="0" presId="urn:microsoft.com/office/officeart/2005/8/layout/process1"/>
    <dgm:cxn modelId="{BAD8097A-0421-43C0-918C-2047FCA482A3}" type="presOf" srcId="{2B88EDFE-7206-4789-B259-0ECC1EC5CC00}" destId="{657CC6A6-4F1E-43B2-9161-1471CC2F694D}" srcOrd="0" destOrd="0" presId="urn:microsoft.com/office/officeart/2005/8/layout/process1"/>
    <dgm:cxn modelId="{42475281-21FA-4C22-A08D-A820F1714600}" srcId="{F70A9255-7063-4A45-9DC6-9900DDB0068F}" destId="{2B88EDFE-7206-4789-B259-0ECC1EC5CC00}" srcOrd="1" destOrd="0" parTransId="{AA626E1D-A417-4500-877D-49DB36DC8973}" sibTransId="{D6DDD2DC-F3A3-4C3D-B24E-3C3F4C65566C}"/>
    <dgm:cxn modelId="{EE250999-67FF-431E-8097-215C3C5FB1EA}" type="presOf" srcId="{879CD4AC-7061-4BCC-990E-F5FCCAC8B21B}" destId="{E2AC8D47-F98D-4C0B-9E5A-816DE85C9FEE}" srcOrd="0" destOrd="0" presId="urn:microsoft.com/office/officeart/2005/8/layout/process1"/>
    <dgm:cxn modelId="{9810D4B4-032B-4858-8FD3-7EEF7163D18B}" srcId="{F70A9255-7063-4A45-9DC6-9900DDB0068F}" destId="{8269E140-CCA3-432A-8158-77602FB46E79}" srcOrd="3" destOrd="0" parTransId="{3BEB78D0-B7A1-45D0-82F0-3EC0D1053D55}" sibTransId="{879CD4AC-7061-4BCC-990E-F5FCCAC8B21B}"/>
    <dgm:cxn modelId="{C2A886B7-EE84-4892-A797-68050557837E}" type="presOf" srcId="{F70A9255-7063-4A45-9DC6-9900DDB0068F}" destId="{DC55A2CF-C8F0-4AA6-823B-DA69D057A55B}" srcOrd="0" destOrd="0" presId="urn:microsoft.com/office/officeart/2005/8/layout/process1"/>
    <dgm:cxn modelId="{026CD5CC-8835-4636-97C3-505BA06C295E}" type="presOf" srcId="{81608DD3-8257-4914-AD13-60B90A6CA310}" destId="{0EF42E96-48C0-41F1-8E1D-10F74E5CC45E}" srcOrd="0" destOrd="0" presId="urn:microsoft.com/office/officeart/2005/8/layout/process1"/>
    <dgm:cxn modelId="{455C7CCF-A955-4C26-A88A-6AE450DF060B}" type="presOf" srcId="{69691DF6-0545-40A9-AAAB-6562946482B4}" destId="{801FBAAB-59F1-4AE6-BEB9-DA07A812ACB9}" srcOrd="0" destOrd="0" presId="urn:microsoft.com/office/officeart/2005/8/layout/process1"/>
    <dgm:cxn modelId="{0B0CC5F1-62C9-4C13-B652-A130AF0E16EE}" type="presOf" srcId="{69691DF6-0545-40A9-AAAB-6562946482B4}" destId="{E76C7EDE-2C33-441B-BBC8-ED85D69947A0}" srcOrd="1" destOrd="0" presId="urn:microsoft.com/office/officeart/2005/8/layout/process1"/>
    <dgm:cxn modelId="{B6AE60F4-0DB0-41A8-B36B-220213E12E83}" type="presOf" srcId="{8269E140-CCA3-432A-8158-77602FB46E79}" destId="{04EC018A-E832-471F-BE8F-530A6D086D2E}" srcOrd="0" destOrd="0" presId="urn:microsoft.com/office/officeart/2005/8/layout/process1"/>
    <dgm:cxn modelId="{841945FF-0A6D-4997-BFE7-BCB510F9D9F7}" type="presOf" srcId="{777F161F-58B5-4FB8-ACC9-D7E5D0BAA737}" destId="{9230D553-4AD7-49BD-A3E8-C02CD292D02A}" srcOrd="1" destOrd="0" presId="urn:microsoft.com/office/officeart/2005/8/layout/process1"/>
    <dgm:cxn modelId="{83EDEA57-7DD9-44BF-A0D1-6A957C22E615}" type="presParOf" srcId="{DC55A2CF-C8F0-4AA6-823B-DA69D057A55B}" destId="{A7A3E086-3B48-4210-9F8B-866F9B858F7D}" srcOrd="0" destOrd="0" presId="urn:microsoft.com/office/officeart/2005/8/layout/process1"/>
    <dgm:cxn modelId="{264F95A7-14E8-4826-9AA6-12599F52FD92}" type="presParOf" srcId="{DC55A2CF-C8F0-4AA6-823B-DA69D057A55B}" destId="{C0B772E4-443F-45D2-8052-0A58C1CED201}" srcOrd="1" destOrd="0" presId="urn:microsoft.com/office/officeart/2005/8/layout/process1"/>
    <dgm:cxn modelId="{1BECFBF2-7320-4B07-A41D-DF5F6F9C4F6C}" type="presParOf" srcId="{C0B772E4-443F-45D2-8052-0A58C1CED201}" destId="{B7AE76E9-EA43-4B9D-8AAE-2D1D34663556}" srcOrd="0" destOrd="0" presId="urn:microsoft.com/office/officeart/2005/8/layout/process1"/>
    <dgm:cxn modelId="{82B268ED-89AC-492E-A364-BA41BE9C1448}" type="presParOf" srcId="{DC55A2CF-C8F0-4AA6-823B-DA69D057A55B}" destId="{657CC6A6-4F1E-43B2-9161-1471CC2F694D}" srcOrd="2" destOrd="0" presId="urn:microsoft.com/office/officeart/2005/8/layout/process1"/>
    <dgm:cxn modelId="{DDB5D2AC-F742-4848-84CE-0F857E41DC0A}" type="presParOf" srcId="{DC55A2CF-C8F0-4AA6-823B-DA69D057A55B}" destId="{80111B9E-156C-4DCA-9A55-FEF8322A933F}" srcOrd="3" destOrd="0" presId="urn:microsoft.com/office/officeart/2005/8/layout/process1"/>
    <dgm:cxn modelId="{590D04F9-C936-470A-AAB2-940A500B8EA9}" type="presParOf" srcId="{80111B9E-156C-4DCA-9A55-FEF8322A933F}" destId="{21653DF4-91BA-400E-8A90-BC89431276DA}" srcOrd="0" destOrd="0" presId="urn:microsoft.com/office/officeart/2005/8/layout/process1"/>
    <dgm:cxn modelId="{1B654AD9-69F1-466F-AFF7-7B6A993500A1}" type="presParOf" srcId="{DC55A2CF-C8F0-4AA6-823B-DA69D057A55B}" destId="{0EF42E96-48C0-41F1-8E1D-10F74E5CC45E}" srcOrd="4" destOrd="0" presId="urn:microsoft.com/office/officeart/2005/8/layout/process1"/>
    <dgm:cxn modelId="{7A059CE3-13BF-4360-8C3E-1D84F7429021}" type="presParOf" srcId="{DC55A2CF-C8F0-4AA6-823B-DA69D057A55B}" destId="{DB859FA6-78FB-431A-8BEA-90BBBF05412C}" srcOrd="5" destOrd="0" presId="urn:microsoft.com/office/officeart/2005/8/layout/process1"/>
    <dgm:cxn modelId="{8E2EE724-2AB4-4591-B21D-CA86FF673E84}" type="presParOf" srcId="{DB859FA6-78FB-431A-8BEA-90BBBF05412C}" destId="{9230D553-4AD7-49BD-A3E8-C02CD292D02A}" srcOrd="0" destOrd="0" presId="urn:microsoft.com/office/officeart/2005/8/layout/process1"/>
    <dgm:cxn modelId="{E3C8B379-885F-4FD1-B228-2FCDA41E36E1}" type="presParOf" srcId="{DC55A2CF-C8F0-4AA6-823B-DA69D057A55B}" destId="{04EC018A-E832-471F-BE8F-530A6D086D2E}" srcOrd="6" destOrd="0" presId="urn:microsoft.com/office/officeart/2005/8/layout/process1"/>
    <dgm:cxn modelId="{9CA932DA-F7C1-4DC8-9B6C-B7D0383F44F6}" type="presParOf" srcId="{DC55A2CF-C8F0-4AA6-823B-DA69D057A55B}" destId="{E2AC8D47-F98D-4C0B-9E5A-816DE85C9FEE}" srcOrd="7" destOrd="0" presId="urn:microsoft.com/office/officeart/2005/8/layout/process1"/>
    <dgm:cxn modelId="{5759FC77-7FE6-4BAE-80C8-7FEFAC80D144}" type="presParOf" srcId="{E2AC8D47-F98D-4C0B-9E5A-816DE85C9FEE}" destId="{5735633B-894B-45C2-9E60-E695CA57DE9B}" srcOrd="0" destOrd="0" presId="urn:microsoft.com/office/officeart/2005/8/layout/process1"/>
    <dgm:cxn modelId="{7ED3C82A-64D4-4236-A88E-80CCA6682DB5}" type="presParOf" srcId="{DC55A2CF-C8F0-4AA6-823B-DA69D057A55B}" destId="{1C0A92E2-24E6-49AC-BC30-45201A798CC1}" srcOrd="8" destOrd="0" presId="urn:microsoft.com/office/officeart/2005/8/layout/process1"/>
    <dgm:cxn modelId="{45133067-E00C-4402-A3FF-C14D8630B70A}" type="presParOf" srcId="{DC55A2CF-C8F0-4AA6-823B-DA69D057A55B}" destId="{801FBAAB-59F1-4AE6-BEB9-DA07A812ACB9}" srcOrd="9" destOrd="0" presId="urn:microsoft.com/office/officeart/2005/8/layout/process1"/>
    <dgm:cxn modelId="{8812264C-42E2-4479-B92C-4A8BAD3E6CAB}" type="presParOf" srcId="{801FBAAB-59F1-4AE6-BEB9-DA07A812ACB9}" destId="{E76C7EDE-2C33-441B-BBC8-ED85D69947A0}" srcOrd="0" destOrd="0" presId="urn:microsoft.com/office/officeart/2005/8/layout/process1"/>
    <dgm:cxn modelId="{DE0BA831-B51B-4940-A9E8-E0E2AF6C6603}" type="presParOf" srcId="{DC55A2CF-C8F0-4AA6-823B-DA69D057A55B}" destId="{669B42CB-1DD5-4822-A8FC-D3273C8928F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E086-3B48-4210-9F8B-866F9B858F7D}">
      <dsp:nvSpPr>
        <dsp:cNvPr id="0" name=""/>
        <dsp:cNvSpPr/>
      </dsp:nvSpPr>
      <dsp:spPr>
        <a:xfrm>
          <a:off x="0" y="1009681"/>
          <a:ext cx="1028699" cy="1272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identify the key constructs based on theory</a:t>
          </a:r>
        </a:p>
      </dsp:txBody>
      <dsp:txXfrm>
        <a:off x="30130" y="1039811"/>
        <a:ext cx="968439" cy="1212454"/>
      </dsp:txXfrm>
    </dsp:sp>
    <dsp:sp modelId="{C0B772E4-443F-45D2-8052-0A58C1CED201}">
      <dsp:nvSpPr>
        <dsp:cNvPr id="0" name=""/>
        <dsp:cNvSpPr/>
      </dsp:nvSpPr>
      <dsp:spPr>
        <a:xfrm>
          <a:off x="1131570" y="1518480"/>
          <a:ext cx="218084" cy="25511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131570" y="1569503"/>
        <a:ext cx="152659" cy="153071"/>
      </dsp:txXfrm>
    </dsp:sp>
    <dsp:sp modelId="{657CC6A6-4F1E-43B2-9161-1471CC2F694D}">
      <dsp:nvSpPr>
        <dsp:cNvPr id="0" name=""/>
        <dsp:cNvSpPr/>
      </dsp:nvSpPr>
      <dsp:spPr>
        <a:xfrm>
          <a:off x="1440180" y="1009681"/>
          <a:ext cx="1028699" cy="1272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Develop the questionnaire and collect the data</a:t>
          </a:r>
        </a:p>
      </dsp:txBody>
      <dsp:txXfrm>
        <a:off x="1470310" y="1039811"/>
        <a:ext cx="968439" cy="1212454"/>
      </dsp:txXfrm>
    </dsp:sp>
    <dsp:sp modelId="{80111B9E-156C-4DCA-9A55-FEF8322A933F}">
      <dsp:nvSpPr>
        <dsp:cNvPr id="0" name=""/>
        <dsp:cNvSpPr/>
      </dsp:nvSpPr>
      <dsp:spPr>
        <a:xfrm>
          <a:off x="2571750" y="1518480"/>
          <a:ext cx="218084" cy="25511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571750" y="1569503"/>
        <a:ext cx="152659" cy="153071"/>
      </dsp:txXfrm>
    </dsp:sp>
    <dsp:sp modelId="{0EF42E96-48C0-41F1-8E1D-10F74E5CC45E}">
      <dsp:nvSpPr>
        <dsp:cNvPr id="0" name=""/>
        <dsp:cNvSpPr/>
      </dsp:nvSpPr>
      <dsp:spPr>
        <a:xfrm>
          <a:off x="2880360" y="1009681"/>
          <a:ext cx="1028699" cy="1272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Make sure that the questions you chose are measuring one concept (unidimensional) PCFA</a:t>
          </a:r>
        </a:p>
      </dsp:txBody>
      <dsp:txXfrm>
        <a:off x="2910490" y="1039811"/>
        <a:ext cx="968439" cy="1212454"/>
      </dsp:txXfrm>
    </dsp:sp>
    <dsp:sp modelId="{DB859FA6-78FB-431A-8BEA-90BBBF05412C}">
      <dsp:nvSpPr>
        <dsp:cNvPr id="0" name=""/>
        <dsp:cNvSpPr/>
      </dsp:nvSpPr>
      <dsp:spPr>
        <a:xfrm>
          <a:off x="4011930" y="1518480"/>
          <a:ext cx="218084" cy="25511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011930" y="1569503"/>
        <a:ext cx="152659" cy="153071"/>
      </dsp:txXfrm>
    </dsp:sp>
    <dsp:sp modelId="{04EC018A-E832-471F-BE8F-530A6D086D2E}">
      <dsp:nvSpPr>
        <dsp:cNvPr id="0" name=""/>
        <dsp:cNvSpPr/>
      </dsp:nvSpPr>
      <dsp:spPr>
        <a:xfrm>
          <a:off x="4320540" y="1009681"/>
          <a:ext cx="1028699" cy="1272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If not, drop some items.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Check the internal consistency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CRONBACH’s ALPHA </a:t>
          </a:r>
        </a:p>
      </dsp:txBody>
      <dsp:txXfrm>
        <a:off x="4350670" y="1039811"/>
        <a:ext cx="968439" cy="1212454"/>
      </dsp:txXfrm>
    </dsp:sp>
    <dsp:sp modelId="{E2AC8D47-F98D-4C0B-9E5A-816DE85C9FEE}">
      <dsp:nvSpPr>
        <dsp:cNvPr id="0" name=""/>
        <dsp:cNvSpPr/>
      </dsp:nvSpPr>
      <dsp:spPr>
        <a:xfrm>
          <a:off x="5452110" y="1518480"/>
          <a:ext cx="218084" cy="25511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5452110" y="1569503"/>
        <a:ext cx="152659" cy="153071"/>
      </dsp:txXfrm>
    </dsp:sp>
    <dsp:sp modelId="{1C0A92E2-24E6-49AC-BC30-45201A798CC1}">
      <dsp:nvSpPr>
        <dsp:cNvPr id="0" name=""/>
        <dsp:cNvSpPr/>
      </dsp:nvSpPr>
      <dsp:spPr>
        <a:xfrm>
          <a:off x="5760719" y="1009681"/>
          <a:ext cx="1028699" cy="1272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Build your variable using either the factor score method or the mean score method </a:t>
          </a:r>
        </a:p>
      </dsp:txBody>
      <dsp:txXfrm>
        <a:off x="5790849" y="1039811"/>
        <a:ext cx="968439" cy="1212454"/>
      </dsp:txXfrm>
    </dsp:sp>
    <dsp:sp modelId="{801FBAAB-59F1-4AE6-BEB9-DA07A812ACB9}">
      <dsp:nvSpPr>
        <dsp:cNvPr id="0" name=""/>
        <dsp:cNvSpPr/>
      </dsp:nvSpPr>
      <dsp:spPr>
        <a:xfrm>
          <a:off x="6892289" y="1518480"/>
          <a:ext cx="218084" cy="25511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6892289" y="1569503"/>
        <a:ext cx="152659" cy="153071"/>
      </dsp:txXfrm>
    </dsp:sp>
    <dsp:sp modelId="{669B42CB-1DD5-4822-A8FC-D3273C8928F9}">
      <dsp:nvSpPr>
        <dsp:cNvPr id="0" name=""/>
        <dsp:cNvSpPr/>
      </dsp:nvSpPr>
      <dsp:spPr>
        <a:xfrm>
          <a:off x="7200899" y="1009681"/>
          <a:ext cx="1028699" cy="1272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 ahead and use this new variable to perform further statistical analysis </a:t>
          </a:r>
        </a:p>
      </dsp:txBody>
      <dsp:txXfrm>
        <a:off x="7231029" y="1039811"/>
        <a:ext cx="968439" cy="1212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9DAE3-CD82-4F0F-B29D-0DB3B3D76205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105B-52CB-4CA2-AFC1-B2720ED671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7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386C-A3FF-4E85-9E4B-13B3C0857D64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D7C11-A28D-4869-B520-776996E0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56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Four assumption: factors that affect</a:t>
            </a:r>
            <a:r>
              <a:rPr lang="en-US" baseline="0" dirty="0"/>
              <a:t> my error are not related by factors that affect your error (if we are both part of a sample)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D7C11-A28D-4869-B520-776996E0F6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200" y="6191250"/>
            <a:ext cx="952500" cy="4762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8400" cy="457200"/>
          </a:xfrm>
        </p:spPr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6163033"/>
            <a:ext cx="6400800" cy="457200"/>
          </a:xfrm>
        </p:spPr>
        <p:txBody>
          <a:bodyPr/>
          <a:lstStyle/>
          <a:p>
            <a:r>
              <a:rPr lang="en-GB" dirty="0"/>
              <a:t>Francesca </a:t>
            </a:r>
            <a:r>
              <a:rPr lang="en-GB" dirty="0" err="1"/>
              <a:t>Hansstein</a:t>
            </a:r>
            <a:r>
              <a:rPr lang="en-GB" dirty="0"/>
              <a:t> SPEA (SHUFE) - Data Analysis &amp; Processing - Spring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572000"/>
            <a:ext cx="61722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Francesca Valeria Hansstein</a:t>
            </a:r>
          </a:p>
          <a:p>
            <a:r>
              <a:rPr lang="en-US" dirty="0">
                <a:solidFill>
                  <a:srgbClr val="FF0000"/>
                </a:solidFill>
              </a:rPr>
              <a:t>Research Assistant Professor</a:t>
            </a:r>
          </a:p>
          <a:p>
            <a:r>
              <a:rPr lang="en-US" dirty="0">
                <a:solidFill>
                  <a:srgbClr val="FF0000"/>
                </a:solidFill>
              </a:rPr>
              <a:t>School of Public Economics &amp; Administration </a:t>
            </a:r>
          </a:p>
          <a:p>
            <a:r>
              <a:rPr lang="en-US" dirty="0">
                <a:solidFill>
                  <a:srgbClr val="FF0000"/>
                </a:solidFill>
              </a:rPr>
              <a:t>f.v.hansstein@mail.shufe.edu.cn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8686800" cy="1284762"/>
          </a:xfrm>
        </p:spPr>
        <p:txBody>
          <a:bodyPr>
            <a:noAutofit/>
          </a:bodyPr>
          <a:lstStyle/>
          <a:p>
            <a:r>
              <a:rPr lang="en-US" sz="4400" dirty="0"/>
              <a:t>DATA ANALYSIS AND PROCESSING</a:t>
            </a:r>
          </a:p>
        </p:txBody>
      </p:sp>
      <p:pic>
        <p:nvPicPr>
          <p:cNvPr id="6" name="Picture 5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4572000"/>
            <a:ext cx="1295400" cy="1295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multicollinearity 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fundamental assumption is that none of the explanatory variables is a perfect combination of other explanatory variables</a:t>
            </a:r>
            <a:r>
              <a:rPr lang="en-GB" dirty="0"/>
              <a:t> (otherwise standard errors would be inflated) </a:t>
            </a:r>
          </a:p>
          <a:p>
            <a:r>
              <a:rPr lang="en-GB" dirty="0"/>
              <a:t>Some correlation among variable is unavoidable and it is not problem</a:t>
            </a:r>
          </a:p>
          <a:p>
            <a:r>
              <a:rPr lang="en-GB" dirty="0"/>
              <a:t>To check for multicollinearity, the command </a:t>
            </a:r>
            <a:r>
              <a:rPr lang="en-GB" dirty="0">
                <a:solidFill>
                  <a:srgbClr val="FF0000"/>
                </a:solidFill>
              </a:rPr>
              <a:t>VIF (Variance Inflation Factor) is used</a:t>
            </a:r>
          </a:p>
          <a:p>
            <a:r>
              <a:rPr lang="en-GB" dirty="0"/>
              <a:t>After the regression, just type </a:t>
            </a:r>
            <a:r>
              <a:rPr lang="en-GB" i="1" dirty="0">
                <a:solidFill>
                  <a:srgbClr val="FF0000"/>
                </a:solidFill>
              </a:rPr>
              <a:t>vif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73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multicollinearity 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17"/>
          <a:stretch/>
        </p:blipFill>
        <p:spPr bwMode="auto">
          <a:xfrm>
            <a:off x="609600" y="1828800"/>
            <a:ext cx="3124199" cy="242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724400" y="2209800"/>
            <a:ext cx="3276600" cy="213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As a rule of thumb, if  VIF &gt; 10 there is a problem with that variable. In our case the assumption is met.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Note that if we use interactions, the VIF for the variable and its interaction can be higher than 10. This does not mean that we have a problem. </a:t>
            </a:r>
          </a:p>
        </p:txBody>
      </p:sp>
      <p:cxnSp>
        <p:nvCxnSpPr>
          <p:cNvPr id="8" name="Connettore 2 7"/>
          <p:cNvCxnSpPr>
            <a:stCxn id="7" idx="1"/>
          </p:cNvCxnSpPr>
          <p:nvPr/>
        </p:nvCxnSpPr>
        <p:spPr>
          <a:xfrm flipH="1" flipV="1">
            <a:off x="3733800" y="31242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8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omitted variable bias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r>
              <a:rPr lang="en-US" dirty="0"/>
              <a:t>How do we know that we have included all the relevant explanatory variables? </a:t>
            </a:r>
          </a:p>
          <a:p>
            <a:r>
              <a:rPr lang="en-US" dirty="0"/>
              <a:t>Testing for omitted variable bias is important, especially when an omitted variable is linked to both explanatory and dependent variable </a:t>
            </a:r>
          </a:p>
          <a:p>
            <a:r>
              <a:rPr lang="en-US" dirty="0"/>
              <a:t>In Stata we can do this by using the </a:t>
            </a:r>
            <a:r>
              <a:rPr lang="en-US" i="1" dirty="0">
                <a:solidFill>
                  <a:srgbClr val="FF0000"/>
                </a:solidFill>
              </a:rPr>
              <a:t>omitted variable test</a:t>
            </a:r>
            <a:r>
              <a:rPr lang="en-US" i="1" dirty="0"/>
              <a:t> (ovtest </a:t>
            </a:r>
            <a:r>
              <a:rPr lang="en-US" dirty="0"/>
              <a:t>command) </a:t>
            </a:r>
          </a:p>
          <a:p>
            <a:r>
              <a:rPr lang="en-US" dirty="0"/>
              <a:t>In the command line, just right after the regression type </a:t>
            </a:r>
            <a:r>
              <a:rPr lang="en-US" i="1" dirty="0">
                <a:solidFill>
                  <a:srgbClr val="FF0000"/>
                </a:solidFill>
              </a:rPr>
              <a:t>ovtest</a:t>
            </a:r>
            <a:r>
              <a:rPr lang="en-US" i="1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9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omitted variable bias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83"/>
          <a:stretch/>
        </p:blipFill>
        <p:spPr bwMode="auto">
          <a:xfrm>
            <a:off x="609600" y="2078674"/>
            <a:ext cx="5212080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362200" y="3505200"/>
            <a:ext cx="64770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The test is based on the following hypotheses: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Ho: the model has no omitted variable(s)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H1: the model has omitted variable(s)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We reject the Null Hypothesis, so we  need to add more variables. Many other factors that are not included in the analysis are in fact likely to explain environmental concerns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</a:p>
        </p:txBody>
      </p:sp>
      <p:cxnSp>
        <p:nvCxnSpPr>
          <p:cNvPr id="8" name="Straight Arrow Connector 8"/>
          <p:cNvCxnSpPr/>
          <p:nvPr/>
        </p:nvCxnSpPr>
        <p:spPr>
          <a:xfrm flipH="1" flipV="1">
            <a:off x="4038600" y="2841943"/>
            <a:ext cx="723900" cy="663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5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researchers are interested to measure “latent constructs” which are by nature theoretical </a:t>
            </a:r>
          </a:p>
          <a:p>
            <a:r>
              <a:rPr lang="en-US" dirty="0"/>
              <a:t>To measure a latent construct, researchers capture indicators (or variables) that represent the underlying construct</a:t>
            </a:r>
          </a:p>
          <a:p>
            <a:r>
              <a:rPr lang="en-US" dirty="0"/>
              <a:t>Latent variables are largely employed to understand specific behaviors, for example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From theory to constructs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5580A-E0E3-4D95-B19D-2B6937B93742}"/>
              </a:ext>
            </a:extLst>
          </p:cNvPr>
          <p:cNvSpPr/>
          <p:nvPr/>
        </p:nvSpPr>
        <p:spPr>
          <a:xfrm>
            <a:off x="1020726" y="44196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TRUST   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70B9D-1CB3-49B8-A40C-41D0C9D28F0A}"/>
              </a:ext>
            </a:extLst>
          </p:cNvPr>
          <p:cNvSpPr/>
          <p:nvPr/>
        </p:nvSpPr>
        <p:spPr>
          <a:xfrm>
            <a:off x="2635103" y="5226789"/>
            <a:ext cx="225587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SOCIAL NORM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AE3E8-8A8A-4462-B42F-86C9C1A8CE37}"/>
              </a:ext>
            </a:extLst>
          </p:cNvPr>
          <p:cNvSpPr/>
          <p:nvPr/>
        </p:nvSpPr>
        <p:spPr>
          <a:xfrm>
            <a:off x="3962400" y="44196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RISK PERCEPTION</a:t>
            </a:r>
            <a:endParaRPr lang="zh-CN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3A9A9B-5FBC-42FF-A656-3585B726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dataset Fruit and Vegetables Organic Consumption</a:t>
            </a:r>
          </a:p>
          <a:p>
            <a:r>
              <a:rPr lang="en-GB" dirty="0"/>
              <a:t>The goal was to understand what factors affect the intention to consume organic fruits and vegetables among a sample of young individuals in Shanghai</a:t>
            </a:r>
          </a:p>
          <a:p>
            <a:r>
              <a:rPr lang="en-GB" dirty="0"/>
              <a:t>The questionnaire was built upon the Health Belief Model (Godfrey </a:t>
            </a:r>
            <a:r>
              <a:rPr lang="en-GB" dirty="0" err="1"/>
              <a:t>Hochbaum</a:t>
            </a:r>
            <a:r>
              <a:rPr lang="en-GB" dirty="0"/>
              <a:t>, Irwin Rosenstock, and Stephen Kegels, 1950)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theoretical model: Health Belief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DF12-EAF9-413B-9AE3-BB3CB776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5C58FF-D49D-4DD4-B5C6-94826AF02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2" b="5462"/>
          <a:stretch/>
        </p:blipFill>
        <p:spPr>
          <a:xfrm>
            <a:off x="304800" y="1547035"/>
            <a:ext cx="7315200" cy="41148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theoretical model: Health Belief Model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66414" y="4522382"/>
            <a:ext cx="2438400" cy="1066800"/>
          </a:xfrm>
          <a:prstGeom prst="ellipse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83A88-7D6C-46BD-B959-32F24360AC57}"/>
              </a:ext>
            </a:extLst>
          </p:cNvPr>
          <p:cNvSpPr/>
          <p:nvPr/>
        </p:nvSpPr>
        <p:spPr>
          <a:xfrm>
            <a:off x="5256914" y="4789082"/>
            <a:ext cx="2057400" cy="533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5B74AD-1F61-4D91-A546-194DBEF8F303}"/>
              </a:ext>
            </a:extLst>
          </p:cNvPr>
          <p:cNvCxnSpPr/>
          <p:nvPr/>
        </p:nvCxnSpPr>
        <p:spPr>
          <a:xfrm flipV="1">
            <a:off x="6248400" y="3733800"/>
            <a:ext cx="0" cy="1066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CE7EBB-0661-4B43-8F2E-EE048578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From constructs to items (or questions)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was the construct TRUST measured? </a:t>
            </a:r>
          </a:p>
          <a:p>
            <a:r>
              <a:rPr lang="en-GB" dirty="0"/>
              <a:t>Given that trust can be expressed in multiple ways, we split in the following questions: </a:t>
            </a:r>
          </a:p>
          <a:p>
            <a:pPr marL="574675" indent="-341313"/>
            <a:r>
              <a:rPr lang="en-US" dirty="0"/>
              <a:t>Workers in the food chain can be trusted</a:t>
            </a:r>
          </a:p>
          <a:p>
            <a:pPr marL="574675" indent="-341313"/>
            <a:r>
              <a:rPr lang="en-US" dirty="0"/>
              <a:t>When reporting news about organic fruits and vegetables media do a good job</a:t>
            </a:r>
          </a:p>
          <a:p>
            <a:pPr marL="574675" indent="-341313"/>
            <a:r>
              <a:rPr lang="en-US" dirty="0"/>
              <a:t>When talking about organic fruits and vegetables, experts and doctors are reliable</a:t>
            </a:r>
          </a:p>
          <a:p>
            <a:pPr marL="574675" indent="-341313"/>
            <a:r>
              <a:rPr lang="en-US" dirty="0"/>
              <a:t>Organic labels guarantee that the fruits and vegetables are organic</a:t>
            </a:r>
          </a:p>
          <a:p>
            <a:pPr marL="574675" indent="-341313"/>
            <a:r>
              <a:rPr lang="en-US" dirty="0"/>
              <a:t>Supermarkets do not mislead their customers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2B811-F109-4A74-84F7-0349EE5D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we are measuring a concept it should be </a:t>
            </a:r>
            <a:r>
              <a:rPr lang="en-GB" b="1" dirty="0"/>
              <a:t>unidimensional</a:t>
            </a:r>
            <a:r>
              <a:rPr lang="en-GB" dirty="0"/>
              <a:t> </a:t>
            </a:r>
          </a:p>
          <a:p>
            <a:r>
              <a:rPr lang="en-GB" dirty="0"/>
              <a:t>For example, if we were measuring health, it is likely that the general concept is bi-dimensional (mental and physical health)</a:t>
            </a:r>
          </a:p>
          <a:p>
            <a:r>
              <a:rPr lang="en-GB" dirty="0">
                <a:sym typeface="Wingdings" panose="05000000000000000000" pitchFamily="2" charset="2"/>
              </a:rPr>
              <a:t>Even if we plan the questionnaire in details, only an appropriate statistical technique test if a concept is unidimensional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PRINCIPAL COMPONENT FACTOR ANALYSIS (PCFA) </a:t>
            </a:r>
          </a:p>
          <a:p>
            <a:r>
              <a:rPr lang="en-GB" dirty="0">
                <a:sym typeface="Wingdings" panose="05000000000000000000" pitchFamily="2" charset="2"/>
              </a:rPr>
              <a:t>If the concept is not unidimensional, we will drop some items (questions) 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Measuring trust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E74C6-63D7-4515-B13E-E475B77E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PCFA: how many factors? 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2819400" y="358140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58E985E-1B7E-4BBF-887C-050E0332E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72"/>
          <a:stretch/>
        </p:blipFill>
        <p:spPr>
          <a:xfrm>
            <a:off x="520559" y="1832390"/>
            <a:ext cx="8102881" cy="3193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116C08-0F63-452A-A59E-A91512220AA1}"/>
              </a:ext>
            </a:extLst>
          </p:cNvPr>
          <p:cNvSpPr txBox="1"/>
          <p:nvPr/>
        </p:nvSpPr>
        <p:spPr>
          <a:xfrm>
            <a:off x="762000" y="5139667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/>
              <a:t>The factors indicate how much variance the items have in common (in our case, the intention is the factor we are interested in) </a:t>
            </a:r>
            <a:endParaRPr lang="en-GB" altLang="zh-CN" b="1" dirty="0"/>
          </a:p>
          <a:p>
            <a:pPr algn="ctr"/>
            <a:r>
              <a:rPr lang="en-GB" altLang="zh-CN" b="1" dirty="0"/>
              <a:t>When the eigenvalue is &gt; 1 the factor is very strong</a:t>
            </a:r>
            <a:r>
              <a:rPr lang="en-GB" altLang="zh-CN" dirty="0"/>
              <a:t> </a:t>
            </a:r>
          </a:p>
          <a:p>
            <a:pPr algn="ctr"/>
            <a:r>
              <a:rPr lang="en-GB" altLang="zh-CN" dirty="0"/>
              <a:t>We can say that our items are measuring only one factor (= unidimensional)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97F1628-0376-4E43-978D-4A146CAA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5278" y="3713066"/>
            <a:ext cx="1567652" cy="329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F1 = TRUST</a:t>
            </a:r>
          </a:p>
        </p:txBody>
      </p:sp>
    </p:spTree>
    <p:extLst>
      <p:ext uri="{BB962C8B-B14F-4D97-AF65-F5344CB8AC3E}">
        <p14:creationId xmlns:p14="http://schemas.microsoft.com/office/powerpoint/2010/main" val="20949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Final Research Project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7733627"/>
              </p:ext>
            </p:extLst>
          </p:nvPr>
        </p:nvGraphicFramePr>
        <p:xfrm>
          <a:off x="457200" y="1600200"/>
          <a:ext cx="8153400" cy="397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84"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Project</a:t>
                      </a:r>
                      <a:r>
                        <a:rPr lang="en-US" sz="1300" baseline="0" dirty="0"/>
                        <a:t> structure</a:t>
                      </a:r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98">
                <a:tc>
                  <a:txBody>
                    <a:bodyPr/>
                    <a:lstStyle/>
                    <a:p>
                      <a:r>
                        <a:rPr lang="en-US" sz="1400" dirty="0"/>
                        <a:t>Formulate</a:t>
                      </a:r>
                      <a:r>
                        <a:rPr lang="en-US" sz="1400" baseline="0" dirty="0"/>
                        <a:t> your research questions. Look for some other papers or studies related to your topic (1 or 2).  Do you know anything about the theory behind?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278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Describe the dataset you want to use and the variables involved in the analysis.</a:t>
                      </a:r>
                    </a:p>
                    <a:p>
                      <a:r>
                        <a:rPr lang="en-US" sz="1400" baseline="0" dirty="0"/>
                        <a:t>Explain data transformation and management (if any)</a:t>
                      </a:r>
                    </a:p>
                    <a:p>
                      <a:r>
                        <a:rPr lang="en-US" sz="1400" baseline="0" dirty="0"/>
                        <a:t>Discuss the method you chose and explain why it is appropriate for your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&amp; Methods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278">
                <a:tc>
                  <a:txBody>
                    <a:bodyPr/>
                    <a:lstStyle/>
                    <a:p>
                      <a:r>
                        <a:rPr lang="en-US" sz="1400" b="0" baseline="0" dirty="0"/>
                        <a:t>Report descriptive statistics  of the variables and some graphs </a:t>
                      </a:r>
                    </a:p>
                    <a:p>
                      <a:r>
                        <a:rPr lang="en-US" sz="1400" b="0" baseline="0" dirty="0"/>
                        <a:t>Report the regression results </a:t>
                      </a:r>
                    </a:p>
                    <a:p>
                      <a:r>
                        <a:rPr lang="en-US" sz="1400" b="0" baseline="0" dirty="0"/>
                        <a:t>Carefully explain the interpretation of the 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Results</a:t>
                      </a:r>
                      <a:r>
                        <a:rPr lang="en-US" sz="1400" baseline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Comment </a:t>
                      </a:r>
                      <a:r>
                        <a:rPr lang="en-US" sz="1400" b="0" baseline="0" dirty="0"/>
                        <a:t> your findings, and discuss possible explanations, discuss their significance. If the variance is low or some of the assumptions do not work, try to explain what may have gone wrong (</a:t>
                      </a:r>
                      <a:r>
                        <a:rPr lang="en-US" sz="1400" b="1" baseline="0" dirty="0"/>
                        <a:t>I do not expect a perfect result!</a:t>
                      </a:r>
                      <a:r>
                        <a:rPr lang="en-US" sz="1400" b="0" baseline="0" dirty="0"/>
                        <a:t>)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Discussion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084">
                <a:tc>
                  <a:txBody>
                    <a:bodyPr/>
                    <a:lstStyle/>
                    <a:p>
                      <a:r>
                        <a:rPr lang="en-US" sz="1400" dirty="0"/>
                        <a:t>Summarize your</a:t>
                      </a:r>
                      <a:r>
                        <a:rPr lang="en-US" sz="1400" baseline="0" dirty="0"/>
                        <a:t> findings in one sentence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Conclusions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949960" y="6374404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Francesca </a:t>
            </a:r>
            <a:r>
              <a:rPr lang="en-GB" dirty="0" err="1"/>
              <a:t>Hansstein</a:t>
            </a:r>
            <a:r>
              <a:rPr lang="en-GB" dirty="0"/>
              <a:t>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515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PCFA: analyse the loadings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894A7-CD51-46CC-83F4-15EA491D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0" r="40931"/>
          <a:stretch/>
        </p:blipFill>
        <p:spPr>
          <a:xfrm>
            <a:off x="457200" y="1676400"/>
            <a:ext cx="8534400" cy="3021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D5012-D18C-41A7-87A4-ED59155F0DF8}"/>
              </a:ext>
            </a:extLst>
          </p:cNvPr>
          <p:cNvSpPr txBox="1"/>
          <p:nvPr/>
        </p:nvSpPr>
        <p:spPr>
          <a:xfrm>
            <a:off x="407581" y="4800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/>
              <a:t>When we run the analysis, we also have to evaluate the following table; it reports how each variable “loads” to the factor intention. The relationship of each variable to the underlying factor is expressed by the so-called factor loading.  </a:t>
            </a:r>
            <a:r>
              <a:rPr lang="en-GB" altLang="zh-CN" b="1" dirty="0"/>
              <a:t>When the loading is above 0.30 is substantial</a:t>
            </a:r>
            <a:r>
              <a:rPr lang="en-GB" altLang="zh-CN" dirty="0"/>
              <a:t>.  If one or more factors had a loading lower than 0.30, we should drop that item(s) from the calculation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25AD84-4BE8-48C0-9401-EC7B6BFD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step is to assess the reliability of our items</a:t>
            </a:r>
          </a:p>
          <a:p>
            <a:r>
              <a:rPr lang="en-GB" dirty="0"/>
              <a:t>Cronbach's alpha is a measure of </a:t>
            </a:r>
            <a:r>
              <a:rPr lang="en-GB" b="1" dirty="0"/>
              <a:t>internal consistency</a:t>
            </a:r>
            <a:r>
              <a:rPr lang="en-GB" dirty="0"/>
              <a:t>, that is, how closely related a set of items are as a group. </a:t>
            </a:r>
          </a:p>
          <a:p>
            <a:r>
              <a:rPr lang="en-GB" dirty="0"/>
              <a:t>Be careful: a "high" value for alpha does not imply that the measure is unidimensional (for this we used the factor analysis!) </a:t>
            </a:r>
          </a:p>
          <a:p>
            <a:r>
              <a:rPr lang="en-GB" dirty="0"/>
              <a:t>The Cronbach’s alpha must be above 0.70 for saying that the scale is reliable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Cronbach's Alpha:  reliability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27E5E-0102-47AE-8E3B-7B2A361D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Cronbach's Alpha:  reliability </a:t>
            </a:r>
          </a:p>
        </p:txBody>
      </p:sp>
      <p:sp>
        <p:nvSpPr>
          <p:cNvPr id="5" name="Oval 4"/>
          <p:cNvSpPr/>
          <p:nvPr/>
        </p:nvSpPr>
        <p:spPr>
          <a:xfrm>
            <a:off x="6240682" y="4529454"/>
            <a:ext cx="941225" cy="314998"/>
          </a:xfrm>
          <a:prstGeom prst="ellipse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ounded Rectangle 8"/>
          <p:cNvSpPr/>
          <p:nvPr/>
        </p:nvSpPr>
        <p:spPr>
          <a:xfrm>
            <a:off x="7296138" y="2638256"/>
            <a:ext cx="1653988" cy="3045759"/>
          </a:xfrm>
          <a:prstGeom prst="round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We also have asked Stata to report what the value of the Cronbach's alpha would be without each item. it never improves so we have again a confirmation that we do not need to drop any variable.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83401" y="5486401"/>
            <a:ext cx="1442198" cy="4235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CRONBACH’S ALPHA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713194" y="5123330"/>
            <a:ext cx="62613" cy="299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7041890" y="3328147"/>
            <a:ext cx="280034" cy="1835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09831-D59F-4189-BA4B-0B16614D9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6" t="-2188" r="27402" b="2188"/>
          <a:stretch/>
        </p:blipFill>
        <p:spPr>
          <a:xfrm>
            <a:off x="313296" y="1699372"/>
            <a:ext cx="7337392" cy="32575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1BC65-B32A-4CF8-8FD8-FCCFD47B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74921" y="1905000"/>
            <a:ext cx="7772400" cy="3646286"/>
          </a:xfrm>
        </p:spPr>
        <p:txBody>
          <a:bodyPr>
            <a:normAutofit/>
          </a:bodyPr>
          <a:lstStyle/>
          <a:p>
            <a:r>
              <a:rPr lang="en-GB" dirty="0"/>
              <a:t>The final step is to generate a new variable TRUST that varies among all the respondents </a:t>
            </a:r>
          </a:p>
          <a:p>
            <a:r>
              <a:rPr lang="en-GB" dirty="0"/>
              <a:t>The variable is a combination of the items with his own variability: each observations has a value </a:t>
            </a:r>
          </a:p>
          <a:p>
            <a:r>
              <a:rPr lang="en-GB" dirty="0"/>
              <a:t>The variable can be generated with two methods:</a:t>
            </a:r>
          </a:p>
          <a:p>
            <a:pPr marL="385763" indent="-385763">
              <a:buAutoNum type="arabicParenR"/>
            </a:pPr>
            <a:r>
              <a:rPr lang="en-GB" dirty="0"/>
              <a:t>Factor score </a:t>
            </a:r>
            <a:r>
              <a:rPr lang="en-GB" i="1" dirty="0"/>
              <a:t>(items are weighted differently) </a:t>
            </a:r>
          </a:p>
          <a:p>
            <a:pPr marL="385763" indent="-385763">
              <a:buAutoNum type="arabicParenR"/>
            </a:pPr>
            <a:r>
              <a:rPr lang="en-GB" dirty="0"/>
              <a:t>Mean score </a:t>
            </a:r>
            <a:r>
              <a:rPr lang="en-GB" i="1" dirty="0"/>
              <a:t>(items are weighted in the same way)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560" y="381000"/>
            <a:ext cx="7772400" cy="11430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Generate the variable TRUST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312B3-DB5D-416E-83A1-D0C7D080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11156" y="2224461"/>
            <a:ext cx="4131609" cy="30611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first method is using the FACTOR SCORE </a:t>
            </a:r>
          </a:p>
          <a:p>
            <a:r>
              <a:rPr lang="en-GB" dirty="0"/>
              <a:t>This method weights each item based on its loading </a:t>
            </a:r>
          </a:p>
          <a:p>
            <a:r>
              <a:rPr lang="en-GB" dirty="0"/>
              <a:t>The factor score allows for negative values </a:t>
            </a:r>
          </a:p>
          <a:p>
            <a:r>
              <a:rPr lang="en-US" dirty="0"/>
              <a:t>Scores generated by -predict- after -factor- or -</a:t>
            </a:r>
            <a:r>
              <a:rPr lang="en-US" dirty="0" err="1"/>
              <a:t>pca</a:t>
            </a:r>
            <a:r>
              <a:rPr lang="en-US" dirty="0"/>
              <a:t>- are standardized to a mean of zero</a:t>
            </a:r>
            <a:endParaRPr lang="en-GB" dirty="0"/>
          </a:p>
          <a:p>
            <a:pPr marL="201216" indent="0">
              <a:buNone/>
            </a:pP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156" y="402777"/>
            <a:ext cx="7772400" cy="11430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Factor score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DF314-8B40-4DC9-8F14-75813A25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53" y="2224460"/>
            <a:ext cx="4181875" cy="306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6127" y="1573619"/>
            <a:ext cx="3749040" cy="4572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mean score method simply calculate the total score or the mean score for each respondents </a:t>
            </a:r>
          </a:p>
          <a:p>
            <a:r>
              <a:rPr lang="en-GB" dirty="0"/>
              <a:t>The mean score weights each item in the same way </a:t>
            </a:r>
          </a:p>
          <a:p>
            <a:r>
              <a:rPr lang="en-GB" dirty="0"/>
              <a:t>The advantage of using the mean score is that the final score has the same scale as the original items (1 to 4): it is easier to interpret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Mean method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7A9C0-EE7E-4CC8-90FF-5E606529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09" y="1865109"/>
            <a:ext cx="4272857" cy="312778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A2B35A-3BD0-4917-8DB5-8D0F1A4E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07535"/>
            <a:ext cx="7772400" cy="4572000"/>
          </a:xfrm>
        </p:spPr>
        <p:txBody>
          <a:bodyPr/>
          <a:lstStyle/>
          <a:p>
            <a:r>
              <a:rPr lang="en-GB" dirty="0"/>
              <a:t>If the loadings vary then the factor score is the appropriate choice</a:t>
            </a:r>
          </a:p>
          <a:p>
            <a:r>
              <a:rPr lang="en-GB" dirty="0"/>
              <a:t>If the loadings do not vary significantly and the items are equally important (</a:t>
            </a:r>
            <a:r>
              <a:rPr lang="en-GB" b="1" i="1" dirty="0"/>
              <a:t>tau equivalent</a:t>
            </a:r>
            <a:r>
              <a:rPr lang="en-GB" dirty="0"/>
              <a:t>) then the mean score is more convenient </a:t>
            </a:r>
          </a:p>
          <a:p>
            <a:r>
              <a:rPr lang="en-GB" dirty="0"/>
              <a:t>You can correlate the two factor scores: if the correlation is very high (0.90 or above) the two scores are very similar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1998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Choosing between factor and mean scores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63606-F237-4E64-8147-B96A6AB1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Francesca </a:t>
            </a:r>
            <a:r>
              <a:rPr lang="en-GB" dirty="0" err="1"/>
              <a:t>Hansstein</a:t>
            </a:r>
            <a:r>
              <a:rPr lang="en-GB" dirty="0"/>
              <a:t>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308623"/>
          <a:ext cx="8229600" cy="329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summary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D61070-C954-4E32-B70F-7231035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Outline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8001000" cy="476250"/>
          </a:xfrm>
        </p:spPr>
        <p:txBody>
          <a:bodyPr/>
          <a:lstStyle/>
          <a:p>
            <a:r>
              <a:rPr lang="en-GB" dirty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Testing regression assumptions</a:t>
            </a:r>
          </a:p>
          <a:p>
            <a:r>
              <a:rPr lang="en-US" dirty="0"/>
              <a:t>Building theoretical constructs: </a:t>
            </a:r>
          </a:p>
          <a:p>
            <a:pPr marL="914400" indent="-457200"/>
            <a:r>
              <a:rPr lang="en-US" dirty="0"/>
              <a:t>   The principal component factor analysis (PCFA)</a:t>
            </a:r>
          </a:p>
          <a:p>
            <a:pPr marL="914400" indent="-457200"/>
            <a:r>
              <a:rPr lang="en-US" dirty="0"/>
              <a:t>   Generating a construct: factor score and mean score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The Classical OLS 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103" y="1377204"/>
            <a:ext cx="7848600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/>
              <a:t>The regression model is linear (</a:t>
            </a:r>
            <a:r>
              <a:rPr lang="it-IT" sz="2400" i="1" dirty="0"/>
              <a:t>in its coefficients</a:t>
            </a:r>
            <a:r>
              <a:rPr lang="it-IT" sz="2400" dirty="0"/>
              <a:t>), correctly specified (</a:t>
            </a:r>
            <a:r>
              <a:rPr lang="it-IT" sz="2400" i="1" dirty="0"/>
              <a:t>no omitted variable bias</a:t>
            </a:r>
            <a:r>
              <a:rPr lang="it-IT" sz="2400" dirty="0"/>
              <a:t>) and has an additive error term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The error term has constant variance (</a:t>
            </a:r>
            <a:r>
              <a:rPr lang="it-IT" sz="2400" i="1" dirty="0"/>
              <a:t>no heteroskedasticity</a:t>
            </a:r>
            <a:r>
              <a:rPr lang="it-IT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The expected value of the error term is zero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No explanatory variable is a perfect linear function of any other explanatory variables (</a:t>
            </a:r>
            <a:r>
              <a:rPr lang="it-IT" sz="2400" i="1" dirty="0"/>
              <a:t>no perfect multicollinearity</a:t>
            </a:r>
            <a:r>
              <a:rPr lang="it-IT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All explanatory variables are uncorrelated with the error (</a:t>
            </a:r>
            <a:r>
              <a:rPr lang="it-IT" sz="2400" i="1" dirty="0"/>
              <a:t>otherwise you get a biased estimator</a:t>
            </a:r>
            <a:r>
              <a:rPr lang="it-IT" sz="2400" dirty="0"/>
              <a:t>)</a:t>
            </a:r>
          </a:p>
          <a:p>
            <a:pPr marL="0" indent="0">
              <a:buNone/>
            </a:pPr>
            <a:r>
              <a:rPr lang="it-IT" sz="2400" dirty="0"/>
              <a:t>If these assumptions hold, the OLS estimator of betas is said to be </a:t>
            </a:r>
            <a:r>
              <a:rPr lang="it-IT" sz="2400" b="1" dirty="0"/>
              <a:t>BLUE</a:t>
            </a:r>
            <a:r>
              <a:rPr lang="it-IT" sz="2400" dirty="0"/>
              <a:t> (Best Linear Unbiased Estimator). This is the Gauss- Markov Theorem.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0" y="6492240"/>
            <a:ext cx="7543800" cy="365760"/>
          </a:xfrm>
          <a:prstGeom prst="rect">
            <a:avLst/>
          </a:prstGeom>
        </p:spPr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82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homoscedasticity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important assumption of the OLS regression is that the residuals </a:t>
            </a:r>
            <a:r>
              <a:rPr lang="en-GB" i="1" dirty="0"/>
              <a:t>(obtained as the difference between the observed and the estimated  value) </a:t>
            </a:r>
            <a:r>
              <a:rPr lang="en-GB" dirty="0"/>
              <a:t>are homoscedastic (same variance) and not heteroscedastic (different variance)</a:t>
            </a:r>
          </a:p>
          <a:p>
            <a:r>
              <a:rPr lang="en-GB" dirty="0"/>
              <a:t>This means that the variance of the residuals, given the explanatory (independent) variables is constant across the observations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498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homoscedasticity 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test for homoscedasticity you can proceed as follow: </a:t>
            </a:r>
          </a:p>
          <a:p>
            <a:pPr marL="542925" indent="-276225">
              <a:buFont typeface="Arial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Scatter the predicted values and the residuals </a:t>
            </a:r>
          </a:p>
          <a:p>
            <a:pPr marL="542925" indent="-276225">
              <a:buFont typeface="Arial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Run the Breusch-Pagan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1862495"/>
            <a:ext cx="2215896" cy="22431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52800" y="1981200"/>
            <a:ext cx="4343400" cy="20057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Homoscedasticity</a:t>
            </a:r>
            <a:r>
              <a:rPr lang="en-GB" dirty="0"/>
              <a:t>. This assumption means that the variance around the regression line is the same for all values of the predictor variable (X). The plot shows a violation of this assumption. For the lower values on the X-axis, the points are all very near the regression line.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2984079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02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Homoscedasticity 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114925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11"/>
          <p:cNvSpPr/>
          <p:nvPr/>
        </p:nvSpPr>
        <p:spPr>
          <a:xfrm>
            <a:off x="6019800" y="1828800"/>
            <a:ext cx="27432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If the assumption on Homoscedasticity holds, we should not expect any pattern. </a:t>
            </a:r>
            <a:r>
              <a:rPr lang="it-IT" sz="1600" dirty="0" err="1">
                <a:solidFill>
                  <a:srgbClr val="FF0000"/>
                </a:solidFill>
              </a:rPr>
              <a:t>However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it-IT" sz="1600" dirty="0" err="1">
                <a:solidFill>
                  <a:srgbClr val="FF0000"/>
                </a:solidFill>
              </a:rPr>
              <a:t>this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does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not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seem</a:t>
            </a:r>
            <a:r>
              <a:rPr lang="it-IT" sz="1600" dirty="0">
                <a:solidFill>
                  <a:srgbClr val="FF0000"/>
                </a:solidFill>
              </a:rPr>
              <a:t> to be the case in </a:t>
            </a:r>
            <a:r>
              <a:rPr lang="it-IT" sz="1600" dirty="0" err="1">
                <a:solidFill>
                  <a:srgbClr val="FF0000"/>
                </a:solidFill>
              </a:rPr>
              <a:t>our</a:t>
            </a:r>
            <a:r>
              <a:rPr lang="it-IT" sz="1600" dirty="0">
                <a:solidFill>
                  <a:srgbClr val="FF0000"/>
                </a:solidFill>
              </a:rPr>
              <a:t> example.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 flipH="1">
            <a:off x="5334000" y="26670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2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Homoscedasticity 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 Breusch-Pagan test is based on the following hypotheses: 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i="1" dirty="0"/>
              <a:t>H</a:t>
            </a:r>
            <a:r>
              <a:rPr lang="en-GB" i="1" baseline="-25000" dirty="0"/>
              <a:t>0</a:t>
            </a:r>
            <a:r>
              <a:rPr lang="en-GB" i="1" dirty="0"/>
              <a:t>: errors have equal variance</a:t>
            </a:r>
          </a:p>
          <a:p>
            <a:pPr marL="0" indent="0">
              <a:buNone/>
            </a:pPr>
            <a:r>
              <a:rPr lang="en-GB" i="1" dirty="0"/>
              <a:t>  H</a:t>
            </a:r>
            <a:r>
              <a:rPr lang="en-GB" i="1" baseline="-25000" dirty="0"/>
              <a:t>1</a:t>
            </a:r>
            <a:r>
              <a:rPr lang="en-GB" i="1" dirty="0"/>
              <a:t>: errors are heteroskedastic </a:t>
            </a:r>
          </a:p>
          <a:p>
            <a:r>
              <a:rPr lang="en-GB" dirty="0"/>
              <a:t>After the regression just </a:t>
            </a:r>
            <a:r>
              <a:rPr lang="en-GB" i="1" dirty="0" err="1">
                <a:solidFill>
                  <a:srgbClr val="FF0000"/>
                </a:solidFill>
              </a:rPr>
              <a:t>hettest</a:t>
            </a:r>
            <a:r>
              <a:rPr lang="en-GB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36"/>
          <a:stretch/>
        </p:blipFill>
        <p:spPr bwMode="auto">
          <a:xfrm>
            <a:off x="533400" y="3810000"/>
            <a:ext cx="4829175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11"/>
          <p:cNvSpPr/>
          <p:nvPr/>
        </p:nvSpPr>
        <p:spPr>
          <a:xfrm>
            <a:off x="4876800" y="3657600"/>
            <a:ext cx="35814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We reject the </a:t>
            </a:r>
            <a:r>
              <a:rPr lang="it-IT" sz="1600" dirty="0" err="1">
                <a:solidFill>
                  <a:srgbClr val="FF0000"/>
                </a:solidFill>
              </a:rPr>
              <a:t>null</a:t>
            </a:r>
            <a:r>
              <a:rPr lang="it-IT" sz="1600" dirty="0">
                <a:solidFill>
                  <a:srgbClr val="FF0000"/>
                </a:solidFill>
              </a:rPr>
              <a:t> hypothesis and conclude that errors are heteroskedastic. To correct for </a:t>
            </a:r>
            <a:r>
              <a:rPr lang="it-IT" sz="1600" dirty="0" err="1">
                <a:solidFill>
                  <a:srgbClr val="FF0000"/>
                </a:solidFill>
              </a:rPr>
              <a:t>not</a:t>
            </a:r>
            <a:r>
              <a:rPr lang="it-IT" sz="1600" dirty="0">
                <a:solidFill>
                  <a:srgbClr val="FF0000"/>
                </a:solidFill>
              </a:rPr>
              <a:t> meeting </a:t>
            </a:r>
            <a:r>
              <a:rPr lang="it-IT" sz="1600" dirty="0" err="1">
                <a:solidFill>
                  <a:srgbClr val="FF0000"/>
                </a:solidFill>
              </a:rPr>
              <a:t>this</a:t>
            </a:r>
            <a:r>
              <a:rPr lang="it-IT" sz="1600" dirty="0">
                <a:solidFill>
                  <a:srgbClr val="FF0000"/>
                </a:solidFill>
              </a:rPr>
              <a:t> assumption, we </a:t>
            </a:r>
            <a:r>
              <a:rPr lang="it-IT" sz="1600" dirty="0" err="1">
                <a:solidFill>
                  <a:srgbClr val="FF0000"/>
                </a:solidFill>
              </a:rPr>
              <a:t>will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run</a:t>
            </a:r>
            <a:r>
              <a:rPr lang="it-IT" sz="1600" dirty="0">
                <a:solidFill>
                  <a:srgbClr val="FF0000"/>
                </a:solidFill>
              </a:rPr>
              <a:t> the regression with </a:t>
            </a:r>
            <a:r>
              <a:rPr lang="it-IT" sz="1600" b="1" dirty="0" err="1">
                <a:solidFill>
                  <a:srgbClr val="FF0000"/>
                </a:solidFill>
              </a:rPr>
              <a:t>robust</a:t>
            </a:r>
            <a:r>
              <a:rPr lang="it-IT" sz="1600" b="1" dirty="0">
                <a:solidFill>
                  <a:srgbClr val="FF0000"/>
                </a:solidFill>
              </a:rPr>
              <a:t> standard errors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 flipH="1" flipV="1">
            <a:off x="3352800" y="4762500"/>
            <a:ext cx="1524000" cy="1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57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for Homoscedasticity </a:t>
            </a:r>
            <a:endParaRPr lang="en-GB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We correct our regression by typing the following: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3"/>
          <a:stretch/>
        </p:blipFill>
        <p:spPr bwMode="auto">
          <a:xfrm>
            <a:off x="381000" y="2286000"/>
            <a:ext cx="6477000" cy="370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e 5"/>
          <p:cNvSpPr/>
          <p:nvPr/>
        </p:nvSpPr>
        <p:spPr>
          <a:xfrm>
            <a:off x="4419600" y="2209800"/>
            <a:ext cx="609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11"/>
          <p:cNvSpPr/>
          <p:nvPr/>
        </p:nvSpPr>
        <p:spPr>
          <a:xfrm>
            <a:off x="6553200" y="2362200"/>
            <a:ext cx="2590800" cy="3276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Note that </a:t>
            </a:r>
            <a:r>
              <a:rPr lang="it-IT" sz="1600" dirty="0" err="1">
                <a:solidFill>
                  <a:srgbClr val="FF0000"/>
                </a:solidFill>
              </a:rPr>
              <a:t>not</a:t>
            </a:r>
            <a:r>
              <a:rPr lang="it-IT" sz="1600" dirty="0">
                <a:solidFill>
                  <a:srgbClr val="FF0000"/>
                </a:solidFill>
              </a:rPr>
              <a:t> meeting </a:t>
            </a:r>
            <a:r>
              <a:rPr lang="it-IT" sz="1600" dirty="0" err="1">
                <a:solidFill>
                  <a:srgbClr val="FF0000"/>
                </a:solidFill>
              </a:rPr>
              <a:t>this</a:t>
            </a:r>
            <a:r>
              <a:rPr lang="it-IT" sz="1600" dirty="0">
                <a:solidFill>
                  <a:srgbClr val="FF0000"/>
                </a:solidFill>
              </a:rPr>
              <a:t> assumption </a:t>
            </a:r>
            <a:r>
              <a:rPr lang="it-IT" sz="1600" dirty="0" err="1">
                <a:solidFill>
                  <a:srgbClr val="FF0000"/>
                </a:solidFill>
              </a:rPr>
              <a:t>is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very</a:t>
            </a:r>
            <a:r>
              <a:rPr lang="it-IT" sz="1600" dirty="0">
                <a:solidFill>
                  <a:srgbClr val="FF0000"/>
                </a:solidFill>
              </a:rPr>
              <a:t> common. </a:t>
            </a:r>
            <a:r>
              <a:rPr lang="it-IT" sz="1600" dirty="0" err="1">
                <a:solidFill>
                  <a:srgbClr val="FF0000"/>
                </a:solidFill>
              </a:rPr>
              <a:t>Our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estimates</a:t>
            </a:r>
            <a:r>
              <a:rPr lang="it-IT" sz="1600" dirty="0">
                <a:solidFill>
                  <a:srgbClr val="FF0000"/>
                </a:solidFill>
              </a:rPr>
              <a:t> do </a:t>
            </a:r>
            <a:r>
              <a:rPr lang="it-IT" sz="1600" dirty="0" err="1">
                <a:solidFill>
                  <a:srgbClr val="FF0000"/>
                </a:solidFill>
              </a:rPr>
              <a:t>not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change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drastically</a:t>
            </a:r>
            <a:r>
              <a:rPr lang="it-IT" sz="1600" dirty="0">
                <a:solidFill>
                  <a:srgbClr val="FF0000"/>
                </a:solidFill>
              </a:rPr>
              <a:t> (</a:t>
            </a:r>
            <a:r>
              <a:rPr lang="it-IT" sz="1600" dirty="0" err="1">
                <a:solidFill>
                  <a:srgbClr val="FF0000"/>
                </a:solidFill>
              </a:rPr>
              <a:t>only</a:t>
            </a:r>
            <a:r>
              <a:rPr lang="it-IT" sz="1600" dirty="0">
                <a:solidFill>
                  <a:srgbClr val="FF0000"/>
                </a:solidFill>
              </a:rPr>
              <a:t> the t </a:t>
            </a:r>
            <a:r>
              <a:rPr lang="it-IT" sz="1600" dirty="0" err="1">
                <a:solidFill>
                  <a:srgbClr val="FF0000"/>
                </a:solidFill>
              </a:rPr>
              <a:t>values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change</a:t>
            </a:r>
            <a:r>
              <a:rPr lang="it-IT" sz="1600" dirty="0">
                <a:solidFill>
                  <a:srgbClr val="FF0000"/>
                </a:solidFill>
              </a:rPr>
              <a:t> a bit) </a:t>
            </a:r>
            <a:r>
              <a:rPr lang="it-IT" sz="1600" dirty="0" err="1">
                <a:solidFill>
                  <a:srgbClr val="FF0000"/>
                </a:solidFill>
              </a:rPr>
              <a:t>but</a:t>
            </a:r>
            <a:r>
              <a:rPr lang="it-IT" sz="1600" dirty="0">
                <a:solidFill>
                  <a:srgbClr val="FF0000"/>
                </a:solidFill>
              </a:rPr>
              <a:t> we are </a:t>
            </a:r>
            <a:r>
              <a:rPr lang="it-IT" sz="1600" dirty="0" err="1">
                <a:solidFill>
                  <a:srgbClr val="FF0000"/>
                </a:solidFill>
              </a:rPr>
              <a:t>confident</a:t>
            </a:r>
            <a:r>
              <a:rPr lang="it-IT" sz="1600" dirty="0">
                <a:solidFill>
                  <a:srgbClr val="FF0000"/>
                </a:solidFill>
              </a:rPr>
              <a:t> that </a:t>
            </a:r>
            <a:r>
              <a:rPr lang="it-IT" sz="1600" dirty="0" err="1">
                <a:solidFill>
                  <a:srgbClr val="FF0000"/>
                </a:solidFill>
              </a:rPr>
              <a:t>they</a:t>
            </a:r>
            <a:r>
              <a:rPr lang="it-IT" sz="1600" dirty="0">
                <a:solidFill>
                  <a:srgbClr val="FF0000"/>
                </a:solidFill>
              </a:rPr>
              <a:t> are </a:t>
            </a:r>
            <a:r>
              <a:rPr lang="it-IT" sz="1600" dirty="0" err="1">
                <a:solidFill>
                  <a:srgbClr val="FF0000"/>
                </a:solidFill>
              </a:rPr>
              <a:t>now</a:t>
            </a:r>
            <a:r>
              <a:rPr lang="it-IT" sz="1600" dirty="0">
                <a:solidFill>
                  <a:srgbClr val="FF0000"/>
                </a:solidFill>
              </a:rPr>
              <a:t> more precise.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58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6316</TotalTime>
  <Words>2099</Words>
  <Application>Microsoft Office PowerPoint</Application>
  <PresentationFormat>On-screen Show (4:3)</PresentationFormat>
  <Paragraphs>175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宋体</vt:lpstr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DATA ANALYSIS AND PROCESSING</vt:lpstr>
      <vt:lpstr>Final Research Project </vt:lpstr>
      <vt:lpstr>Outline </vt:lpstr>
      <vt:lpstr>The Classical OLS Assumptions</vt:lpstr>
      <vt:lpstr>Testing for homoscedasticity </vt:lpstr>
      <vt:lpstr>Testing for homoscedasticity </vt:lpstr>
      <vt:lpstr>Testing for Homoscedasticity </vt:lpstr>
      <vt:lpstr>Testing for Homoscedasticity </vt:lpstr>
      <vt:lpstr>Testing for Homoscedasticity </vt:lpstr>
      <vt:lpstr>Testing for multicollinearity </vt:lpstr>
      <vt:lpstr>Testing for multicollinearity </vt:lpstr>
      <vt:lpstr>Testing for omitted variable bias</vt:lpstr>
      <vt:lpstr>Testing for omitted variable bias</vt:lpstr>
      <vt:lpstr>From theory to constructs </vt:lpstr>
      <vt:lpstr>The theoretical model: Health Belief Model</vt:lpstr>
      <vt:lpstr>The theoretical model: Health Belief Model</vt:lpstr>
      <vt:lpstr>From constructs to items (or questions) </vt:lpstr>
      <vt:lpstr>Measuring trust</vt:lpstr>
      <vt:lpstr>PCFA: how many factors? </vt:lpstr>
      <vt:lpstr>PCFA: analyse the loadings </vt:lpstr>
      <vt:lpstr>Cronbach's Alpha:  reliability </vt:lpstr>
      <vt:lpstr>Cronbach's Alpha:  reliability </vt:lpstr>
      <vt:lpstr>Generate the variable TRUST</vt:lpstr>
      <vt:lpstr>Factor score </vt:lpstr>
      <vt:lpstr>Mean method </vt:lpstr>
      <vt:lpstr>Choosing between factor and mean scores</vt:lpstr>
      <vt:lpstr>Conclusions and summary</vt:lpstr>
    </vt:vector>
  </TitlesOfParts>
  <Company>上海财经大学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sufe</dc:creator>
  <cp:lastModifiedBy>ThinkPad S2</cp:lastModifiedBy>
  <cp:revision>914</cp:revision>
  <dcterms:created xsi:type="dcterms:W3CDTF">2014-02-24T02:14:18Z</dcterms:created>
  <dcterms:modified xsi:type="dcterms:W3CDTF">2018-05-29T10:25:55Z</dcterms:modified>
</cp:coreProperties>
</file>