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84" r:id="rId1"/>
  </p:sldMasterIdLst>
  <p:notesMasterIdLst>
    <p:notesMasterId r:id="rId16"/>
  </p:notesMasterIdLst>
  <p:handoutMasterIdLst>
    <p:handoutMasterId r:id="rId17"/>
  </p:handoutMasterIdLst>
  <p:sldIdLst>
    <p:sldId id="256" r:id="rId2"/>
    <p:sldId id="291" r:id="rId3"/>
    <p:sldId id="293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02" r:id="rId12"/>
    <p:sldId id="303" r:id="rId13"/>
    <p:sldId id="309" r:id="rId14"/>
    <p:sldId id="31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85" autoAdjust="0"/>
    <p:restoredTop sz="92800" autoAdjust="0"/>
  </p:normalViewPr>
  <p:slideViewPr>
    <p:cSldViewPr>
      <p:cViewPr>
        <p:scale>
          <a:sx n="80" d="100"/>
          <a:sy n="80" d="100"/>
        </p:scale>
        <p:origin x="972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2820" y="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D9DAE3-CD82-4F0F-B29D-0DB3B3D76205}" type="datetimeFigureOut">
              <a:rPr lang="en-US" smtClean="0"/>
              <a:pPr/>
              <a:t>6/6/2018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0F105B-52CB-4CA2-AFC1-B2720ED671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24739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2E386C-A3FF-4E85-9E4B-13B3C0857D64}" type="datetimeFigureOut">
              <a:rPr lang="en-US" smtClean="0"/>
              <a:pPr/>
              <a:t>6/6/2018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8D7C11-A28D-4869-B520-776996E0F6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9566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first</a:t>
            </a:r>
            <a:r>
              <a:rPr lang="en-US" baseline="0" dirty="0" smtClean="0"/>
              <a:t> possibility is to estimate a linear probability model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D7C11-A28D-4869-B520-776996E0F67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061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Francesca Hansstein SPEA (SHUFE) - Data Analysis &amp; Processing - Spring 2018</a:t>
            </a:r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46FA8244-2424-422D-A878-015CBFB7FCA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Francesca Hansstein SPEA (SHUFE) - Data Analysis &amp; Processing - Spring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A8244-2424-422D-A878-015CBFB7FC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Francesca Hansstein SPEA (SHUFE) - Data Analysis &amp; Processing - Spring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A8244-2424-422D-A878-015CBFB7FC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7724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96200" y="6191250"/>
            <a:ext cx="952500" cy="47625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6248400" cy="457200"/>
          </a:xfrm>
        </p:spPr>
        <p:txBody>
          <a:bodyPr/>
          <a:lstStyle/>
          <a:p>
            <a:r>
              <a:rPr lang="en-GB"/>
              <a:t>Francesca Hansstein SPEA (SHUFE) - Data Analysis &amp; Processing - Spring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A8244-2424-422D-A878-015CBFB7FC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810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r>
              <a:rPr lang="en-GB"/>
              <a:t>Francesca Hansstein SPEA (SHUFE) - Data Analysis &amp; Processing - Spring 2018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46FA8244-2424-422D-A878-015CBFB7FC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00200" y="6163033"/>
            <a:ext cx="6400800" cy="457200"/>
          </a:xfrm>
        </p:spPr>
        <p:txBody>
          <a:bodyPr/>
          <a:lstStyle/>
          <a:p>
            <a:r>
              <a:rPr lang="en-GB" dirty="0"/>
              <a:t>Francesca </a:t>
            </a:r>
            <a:r>
              <a:rPr lang="en-GB" dirty="0" err="1"/>
              <a:t>Hansstein</a:t>
            </a:r>
            <a:r>
              <a:rPr lang="en-GB" dirty="0"/>
              <a:t> SPEA (SHUFE) - Data Analysis &amp; Processing - Spring 2018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A8244-2424-422D-A878-015CBFB7FCA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Francesca Hansstein SPEA (SHUFE) - Data Analysis &amp; Processing - Spring 2018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A8244-2424-422D-A878-015CBFB7FCA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Francesca Hansstein SPEA (SHUFE) - Data Analysis &amp; Processing - Spring 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A8244-2424-422D-A878-015CBFB7FC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Francesca Hansstein SPEA (SHUFE) - Data Analysis &amp; Processing - Spring 2018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A8244-2424-422D-A878-015CBFB7FC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Francesca Hansstein SPEA (SHUFE) - Data Analysis &amp; Processing - Spring 2018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A8244-2424-422D-A878-015CBFB7FCA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r>
              <a:rPr lang="en-GB"/>
              <a:t>Francesca Hansstein SPEA (SHUFE) - Data Analysis &amp; Processing - Spring 2018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46FA8244-2424-422D-A878-015CBFB7FCA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GB"/>
              <a:t>Francesca Hansstein SPEA (SHUFE) - Data Analysis &amp; Processing - Spring 2018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46FA8244-2424-422D-A878-015CBFB7FCA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71800" y="4572000"/>
            <a:ext cx="6172200" cy="1371600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Francesca Valeria Hansstein</a:t>
            </a:r>
          </a:p>
          <a:p>
            <a:r>
              <a:rPr lang="en-US" dirty="0">
                <a:solidFill>
                  <a:srgbClr val="FF0000"/>
                </a:solidFill>
              </a:rPr>
              <a:t>Research Assistant Professor</a:t>
            </a:r>
          </a:p>
          <a:p>
            <a:r>
              <a:rPr lang="en-US" dirty="0">
                <a:solidFill>
                  <a:srgbClr val="FF0000"/>
                </a:solidFill>
              </a:rPr>
              <a:t>School of Public Economics &amp; Administration </a:t>
            </a:r>
          </a:p>
          <a:p>
            <a:r>
              <a:rPr lang="en-US" dirty="0">
                <a:solidFill>
                  <a:srgbClr val="FF0000"/>
                </a:solidFill>
              </a:rPr>
              <a:t>f.v.hansstein@mail.shufe.edu.cn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524000"/>
            <a:ext cx="8686800" cy="1284762"/>
          </a:xfrm>
        </p:spPr>
        <p:txBody>
          <a:bodyPr>
            <a:noAutofit/>
          </a:bodyPr>
          <a:lstStyle/>
          <a:p>
            <a:r>
              <a:rPr lang="en-US" sz="4400" dirty="0"/>
              <a:t>DATA ANALYSIS AND PROCESSING</a:t>
            </a:r>
          </a:p>
        </p:txBody>
      </p:sp>
      <p:pic>
        <p:nvPicPr>
          <p:cNvPr id="6" name="Picture 5" descr="th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47800" y="4572000"/>
            <a:ext cx="1295400" cy="12954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FF0000"/>
                </a:solidFill>
              </a:rPr>
              <a:t>Logit, logistic and probit in Stata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Francesca Hansstein SPEA (SHUFE) - Data Analysis &amp; Processing - Spring 2018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These models have different functions, but in practical applications they are often used interchangeably</a:t>
            </a:r>
          </a:p>
          <a:p>
            <a:r>
              <a:rPr lang="en-GB" dirty="0" smtClean="0"/>
              <a:t>In fact, regression results will not substantially change </a:t>
            </a:r>
          </a:p>
          <a:p>
            <a:r>
              <a:rPr lang="en-GB" dirty="0" smtClean="0"/>
              <a:t>You can try all of them anyway and chose the one that best fits the data</a:t>
            </a:r>
          </a:p>
          <a:p>
            <a:r>
              <a:rPr lang="en-GB" dirty="0" smtClean="0"/>
              <a:t>While the probit and logit outputs report coefficients, logistic regression’s output reports the odds ratios </a:t>
            </a:r>
            <a:r>
              <a:rPr lang="en-GB" i="1" dirty="0" smtClean="0"/>
              <a:t>(this is the most noticeable difference between the two models) 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14495979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Stata Output: Logistic Regression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609600" y="6492240"/>
            <a:ext cx="7543800" cy="365760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Francesca Hansstein SPEA (SHUFE) - Data Analysis &amp; Processing - Spring 2018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838200" y="1676400"/>
            <a:ext cx="2971800" cy="1219200"/>
          </a:xfrm>
          <a:prstGeom prst="roundRect">
            <a:avLst>
              <a:gd name="adj" fmla="val 2610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FF0000"/>
                </a:solidFill>
              </a:rPr>
              <a:t>Logistic regression is based on the maximum likelihood estimation (rather than OLS). Several iterations are repeated until the best solution is found. </a:t>
            </a:r>
            <a:endParaRPr lang="en-US" sz="1200" b="1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362200" y="28956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4953000" y="1752600"/>
            <a:ext cx="2286000" cy="1143000"/>
          </a:xfrm>
          <a:prstGeom prst="roundRect">
            <a:avLst>
              <a:gd name="adj" fmla="val 2610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FF0000"/>
                </a:solidFill>
              </a:rPr>
              <a:t>The values are followed by the likelihood ratio chi-squared test and by its significance. </a:t>
            </a:r>
            <a:endParaRPr lang="en-US" sz="1200" b="1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6553200" y="2895600"/>
            <a:ext cx="4572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7086600" y="2819400"/>
            <a:ext cx="1905000" cy="2286000"/>
          </a:xfrm>
          <a:prstGeom prst="roundRect">
            <a:avLst>
              <a:gd name="adj" fmla="val 2610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FF0000"/>
                </a:solidFill>
              </a:rPr>
              <a:t>The Logistic regression also reports the McFadden R2 (pseudo R2) which is usually small and rarely reported in papers. Do not confound it with the R2 of the OLS. </a:t>
            </a:r>
            <a:endParaRPr lang="en-US" sz="1200" b="1" dirty="0">
              <a:solidFill>
                <a:srgbClr val="FF0000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6553200" y="3657600"/>
            <a:ext cx="5334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838200" y="5424237"/>
            <a:ext cx="7315200" cy="914400"/>
          </a:xfrm>
          <a:prstGeom prst="roundRect">
            <a:avLst>
              <a:gd name="adj" fmla="val 2610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FF0000"/>
                </a:solidFill>
              </a:rPr>
              <a:t>When age-category increases by one, the </a:t>
            </a:r>
            <a:r>
              <a:rPr lang="en-US" sz="1200" b="1" dirty="0" smtClean="0">
                <a:solidFill>
                  <a:srgbClr val="FF0000"/>
                </a:solidFill>
              </a:rPr>
              <a:t>odds of </a:t>
            </a:r>
            <a:r>
              <a:rPr lang="en-US" sz="1200" b="1" dirty="0" smtClean="0">
                <a:solidFill>
                  <a:srgbClr val="FF0000"/>
                </a:solidFill>
              </a:rPr>
              <a:t>using refillable products decreases by 5% (1-0.95)  (</a:t>
            </a:r>
            <a:r>
              <a:rPr lang="en-US" sz="1200" b="1" dirty="0" err="1" smtClean="0">
                <a:solidFill>
                  <a:srgbClr val="FF0000"/>
                </a:solidFill>
              </a:rPr>
              <a:t>howeer</a:t>
            </a:r>
            <a:r>
              <a:rPr lang="en-US" sz="1200" b="1" dirty="0" smtClean="0">
                <a:solidFill>
                  <a:srgbClr val="FF0000"/>
                </a:solidFill>
              </a:rPr>
              <a:t> not significant)</a:t>
            </a:r>
            <a:endParaRPr lang="en-US" sz="1200" b="1" dirty="0">
              <a:solidFill>
                <a:srgbClr val="FF0000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1447800" y="4648201"/>
            <a:ext cx="457200" cy="7367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379" y="2909637"/>
            <a:ext cx="6553200" cy="232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7915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  <p:bldP spid="21" grpId="0" animBg="1"/>
      <p:bldP spid="2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FF0000"/>
                </a:solidFill>
              </a:rPr>
              <a:t>Interpreting odds ratios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Francesca Hansstein SPEA (SHUFE) - Data Analysis &amp; Processing - Spring 2018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odds ratio (OR) = 1 </a:t>
            </a:r>
            <a:r>
              <a:rPr lang="en-GB" dirty="0" smtClean="0">
                <a:sym typeface="Wingdings" panose="05000000000000000000" pitchFamily="2" charset="2"/>
              </a:rPr>
              <a:t> no association between X and Y</a:t>
            </a:r>
          </a:p>
          <a:p>
            <a:r>
              <a:rPr lang="en-GB" dirty="0" smtClean="0">
                <a:sym typeface="Wingdings" panose="05000000000000000000" pitchFamily="2" charset="2"/>
              </a:rPr>
              <a:t>OR &gt; 1  positive association between X and Y </a:t>
            </a:r>
            <a:endParaRPr lang="en-GB" dirty="0">
              <a:sym typeface="Wingdings" panose="05000000000000000000" pitchFamily="2" charset="2"/>
            </a:endParaRPr>
          </a:p>
          <a:p>
            <a:r>
              <a:rPr lang="en-GB" dirty="0" smtClean="0">
                <a:sym typeface="Wingdings" panose="05000000000000000000" pitchFamily="2" charset="2"/>
              </a:rPr>
              <a:t>OR &lt; 1  negative association between X and Y</a:t>
            </a:r>
          </a:p>
          <a:p>
            <a:pPr marL="0" indent="0">
              <a:buNone/>
            </a:pPr>
            <a:r>
              <a:rPr lang="en-GB" dirty="0" smtClean="0"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</a:pPr>
            <a:r>
              <a:rPr lang="en-GB" dirty="0" smtClean="0">
                <a:sym typeface="Wingdings" panose="05000000000000000000" pitchFamily="2" charset="2"/>
              </a:rPr>
              <a:t>Odds ratio values can be expressed in terms of %: </a:t>
            </a:r>
          </a:p>
          <a:p>
            <a:pPr marL="0" indent="0">
              <a:buNone/>
            </a:pPr>
            <a:r>
              <a:rPr lang="en-GB" dirty="0" smtClean="0">
                <a:sym typeface="Wingdings" panose="05000000000000000000" pitchFamily="2" charset="2"/>
              </a:rPr>
              <a:t>if the OR &gt; 1 we calculate (OR-1)*100</a:t>
            </a:r>
          </a:p>
          <a:p>
            <a:pPr marL="0" indent="0">
              <a:buNone/>
            </a:pPr>
            <a:r>
              <a:rPr lang="en-GB" dirty="0" smtClean="0">
                <a:sym typeface="Wingdings" panose="05000000000000000000" pitchFamily="2" charset="2"/>
              </a:rPr>
              <a:t>if the OR &lt; 1 we calculate (1-OR)*100 </a:t>
            </a:r>
          </a:p>
          <a:p>
            <a:pPr marL="0" indent="0">
              <a:buNone/>
            </a:pPr>
            <a:endParaRPr lang="en-GB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364586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Stata output: Logit &amp; Probi</a:t>
            </a:r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447800"/>
            <a:ext cx="8153400" cy="4572000"/>
          </a:xfrm>
        </p:spPr>
        <p:txBody>
          <a:bodyPr/>
          <a:lstStyle/>
          <a:p>
            <a:r>
              <a:rPr lang="en-US" dirty="0" smtClean="0"/>
              <a:t>The only difference with the logistic regression is that the logit and probit give us the coefficient scores that are difficult to interpret (only look at their sign and significance)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609600" y="6492240"/>
            <a:ext cx="7543800" cy="365760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Francesca Hansstein SPEA (SHUFE) - Data Analysis &amp; Processing - Spring 2018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010400" y="3906206"/>
            <a:ext cx="19812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FF0000"/>
                </a:solidFill>
              </a:rPr>
              <a:t>LOGIT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48000"/>
            <a:ext cx="6565245" cy="2326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445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Stata output: </a:t>
            </a:r>
            <a:r>
              <a:rPr lang="en-US" dirty="0" err="1">
                <a:solidFill>
                  <a:srgbClr val="FF0000"/>
                </a:solidFill>
              </a:rPr>
              <a:t>Logit</a:t>
            </a:r>
            <a:r>
              <a:rPr lang="en-US" dirty="0">
                <a:solidFill>
                  <a:srgbClr val="FF0000"/>
                </a:solidFill>
              </a:rPr>
              <a:t> &amp; </a:t>
            </a:r>
            <a:r>
              <a:rPr lang="en-US" dirty="0" err="1">
                <a:solidFill>
                  <a:srgbClr val="FF0000"/>
                </a:solidFill>
              </a:rPr>
              <a:t>Probit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Francesca Hansstein SPEA (SHUFE) - Data Analysis &amp; Processing - Spring 2018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934200" y="3200400"/>
            <a:ext cx="1993565" cy="4999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057400"/>
            <a:ext cx="6599465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153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Outline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3000" y="6248400"/>
            <a:ext cx="8001000" cy="476250"/>
          </a:xfrm>
        </p:spPr>
        <p:txBody>
          <a:bodyPr/>
          <a:lstStyle/>
          <a:p>
            <a:r>
              <a:rPr lang="en-GB" dirty="0"/>
              <a:t>Francesca Hansstein SPEA (SHUFE) - Data Analysis &amp; Processing - Spring 2018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Logit regression </a:t>
            </a:r>
          </a:p>
          <a:p>
            <a:r>
              <a:rPr lang="en-GB" dirty="0" smtClean="0"/>
              <a:t>Ordered categorical </a:t>
            </a:r>
            <a:r>
              <a:rPr lang="en-GB" dirty="0" err="1" smtClean="0"/>
              <a:t>regrssions</a:t>
            </a:r>
            <a:r>
              <a:rPr lang="en-GB" dirty="0" smtClean="0"/>
              <a:t> </a:t>
            </a:r>
            <a:endParaRPr lang="en-GB" dirty="0"/>
          </a:p>
          <a:p>
            <a:r>
              <a:rPr lang="en-US" dirty="0"/>
              <a:t>Building theoretical constructs: </a:t>
            </a:r>
          </a:p>
          <a:p>
            <a:pPr marL="914400" indent="-457200"/>
            <a:r>
              <a:rPr lang="en-US" dirty="0"/>
              <a:t>   The principal component factor analysis (PCFA)</a:t>
            </a:r>
          </a:p>
          <a:p>
            <a:pPr marL="914400" indent="-457200"/>
            <a:r>
              <a:rPr lang="en-US" dirty="0"/>
              <a:t>   Generating a construct: factor score and mean score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4582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Dummy dependent Variable: Introduction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Simple and multiple regressions focus on a quantitative interpretation and the dependent variable is assumed to be continuous </a:t>
            </a:r>
          </a:p>
          <a:p>
            <a:r>
              <a:rPr lang="en-US" dirty="0" smtClean="0"/>
              <a:t>However,  the dependent variable can sometimes take the form of a dummy </a:t>
            </a:r>
          </a:p>
          <a:p>
            <a:pPr marL="623888" indent="-174625"/>
            <a:r>
              <a:rPr lang="en-US" dirty="0" smtClean="0"/>
              <a:t>Do you smoke?</a:t>
            </a:r>
          </a:p>
          <a:p>
            <a:pPr marL="623888" indent="-174625"/>
            <a:r>
              <a:rPr lang="en-US" dirty="0" smtClean="0"/>
              <a:t>Do you go to the doctor at least once per year?</a:t>
            </a:r>
          </a:p>
          <a:p>
            <a:r>
              <a:rPr lang="en-US" dirty="0" smtClean="0"/>
              <a:t>In this case we have to use a binary regression model, that has a dummy variable as outcome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609600" y="6492240"/>
            <a:ext cx="7543800" cy="365760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Francesca Hansstein SPEA (SHUFE) - Data Analysis &amp; Processing - Spring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8817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FF0000"/>
                </a:solidFill>
              </a:rPr>
              <a:t>The linear probability </a:t>
            </a:r>
            <a:r>
              <a:rPr lang="en-GB" dirty="0" smtClean="0">
                <a:solidFill>
                  <a:srgbClr val="FF0000"/>
                </a:solidFill>
              </a:rPr>
              <a:t>model (LPM)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Francesca Hansstein SPEA (SHUFE) - Data Analysis &amp; Processing - Spring 2018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The LPM uses OLS method to estimate the model</a:t>
            </a:r>
          </a:p>
          <a:p>
            <a:r>
              <a:rPr lang="en-GB" dirty="0" smtClean="0"/>
              <a:t>The OLS places no restrictions on the values of the independent variables (continuous, ordered categorical or dummy) </a:t>
            </a:r>
          </a:p>
          <a:p>
            <a:r>
              <a:rPr lang="en-GB" dirty="0" smtClean="0"/>
              <a:t>The dependent variable, however, is assumed to be continuous, so it must be “free” to range in value from negative infinite to positive infinite </a:t>
            </a:r>
          </a:p>
          <a:p>
            <a:r>
              <a:rPr lang="en-GB" dirty="0" smtClean="0"/>
              <a:t>In practice, given that a dichotomous dependent variable only takes two values (0-1), only a small range of  Y will be observed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75579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The linear probability model: an Example 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383309" y="1403604"/>
                <a:ext cx="7772400" cy="45720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GB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=1)=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Yi is a binary outcome that can take two values: 0 and 1. The model is linear in its coefficients and the dependent variable is interpreted in probability term: </a:t>
                </a:r>
                <a:r>
                  <a:rPr lang="en-US" b="1" dirty="0" smtClean="0"/>
                  <a:t>how does the probability of  Y change if </a:t>
                </a:r>
                <a:r>
                  <a:rPr lang="en-US" b="1" dirty="0" smtClean="0"/>
                  <a:t>X </a:t>
                </a:r>
                <a:r>
                  <a:rPr lang="en-US" b="1" dirty="0" smtClean="0"/>
                  <a:t>increases by 1, holding other factors fixed? </a:t>
                </a:r>
              </a:p>
              <a:p>
                <a:r>
                  <a:rPr lang="en-US" dirty="0" smtClean="0"/>
                  <a:t>Example: How does the </a:t>
                </a:r>
                <a:r>
                  <a:rPr lang="en-US" dirty="0" smtClean="0"/>
                  <a:t>intention to use refillable products vary </a:t>
                </a:r>
                <a:r>
                  <a:rPr lang="en-US" dirty="0" smtClean="0"/>
                  <a:t>with gender, age and household size</a:t>
                </a:r>
                <a:r>
                  <a:rPr lang="en-US" dirty="0" smtClean="0"/>
                  <a:t>?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83309" y="1403604"/>
                <a:ext cx="7772400" cy="4572000"/>
              </a:xfrm>
              <a:blipFill rotWithShape="0">
                <a:blip r:embed="rId3"/>
                <a:stretch>
                  <a:fillRect l="-784" r="-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609600" y="6492240"/>
            <a:ext cx="7543800" cy="365760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Francesca Hansstein SPEA (SHUFE) - Data Analysis &amp; Processing - Spring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6373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The LPM in Stata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smtClean="0"/>
              <a:t>When using the Linear Probability Model, the method for estimating the coefficients is always the </a:t>
            </a:r>
            <a:r>
              <a:rPr lang="en-US" sz="2000" dirty="0" smtClean="0"/>
              <a:t>OLS</a:t>
            </a:r>
            <a:endParaRPr lang="en-US" sz="2000" i="1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609600" y="6492240"/>
            <a:ext cx="7543800" cy="36576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Francesca Hansstein SPEA (SHUFE) - Data Analysis &amp; Processing - Spring 2018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984957"/>
            <a:ext cx="7239000" cy="3745458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3200400" y="5670263"/>
            <a:ext cx="5529417" cy="6990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How can we interpret the coefficients? For a unit increase of the variable </a:t>
            </a:r>
            <a:r>
              <a:rPr lang="en-US" sz="1600" dirty="0" smtClean="0">
                <a:solidFill>
                  <a:srgbClr val="FF0000"/>
                </a:solidFill>
              </a:rPr>
              <a:t>d1_3 (older people), </a:t>
            </a:r>
            <a:r>
              <a:rPr lang="en-US" sz="1600" dirty="0" smtClean="0">
                <a:solidFill>
                  <a:srgbClr val="FF0000"/>
                </a:solidFill>
              </a:rPr>
              <a:t>the probability of </a:t>
            </a:r>
            <a:r>
              <a:rPr lang="en-US" sz="1600" dirty="0" smtClean="0">
                <a:solidFill>
                  <a:srgbClr val="FF0000"/>
                </a:solidFill>
              </a:rPr>
              <a:t>using refilled products decreases (however, p &gt; 0.05) 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5715000" y="4876800"/>
            <a:ext cx="554908" cy="783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7001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Dummy dependent variable: Graphical Output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609600" y="6492240"/>
            <a:ext cx="7543800" cy="365760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Francesca Hansstein SPEA (SHUFE) - Data Analysis &amp; Processing - Spring 2018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04800" y="1783080"/>
            <a:ext cx="4572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Yes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31491" y="4648200"/>
            <a:ext cx="4572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No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157452" y="1824867"/>
            <a:ext cx="2971800" cy="3276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From the graphical representation we cannot see a clear pattern. If there were a strong relationship,  we would expected a higher concentration of  YES on the right side of the x axis and a higher concentration of NO on the left side. </a:t>
            </a:r>
            <a:endParaRPr lang="en-US" sz="1600" dirty="0">
              <a:solidFill>
                <a:srgbClr val="FF0000"/>
              </a:solidFill>
            </a:endParaRP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914400" y="1664110"/>
            <a:ext cx="5117343" cy="3744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6459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Limitations of the LPM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There are two problems with the linear probability model: </a:t>
            </a:r>
          </a:p>
          <a:p>
            <a:pPr marL="457200" indent="-457200">
              <a:buAutoNum type="arabicPeriod"/>
            </a:pPr>
            <a:r>
              <a:rPr lang="en-US" sz="2000" dirty="0" smtClean="0"/>
              <a:t>R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 is not an accurate measure of overall fit. </a:t>
            </a:r>
          </a:p>
          <a:p>
            <a:pPr marL="457200" indent="-457200">
              <a:buAutoNum type="arabicPeriod"/>
            </a:pPr>
            <a:r>
              <a:rPr lang="en-US" sz="2000" dirty="0" smtClean="0"/>
              <a:t>Y-hat is not bounded by 0 and 1 (this is the most serious)</a:t>
            </a:r>
          </a:p>
          <a:p>
            <a:pPr marL="457200" indent="-457200">
              <a:buNone/>
            </a:pPr>
            <a:endParaRPr lang="en-US" sz="1800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609600" y="6492240"/>
            <a:ext cx="7543800" cy="365760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Francesca Hansstein SPEA (SHUFE) - Data Analysis &amp; Processing - Spring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2597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FF0000"/>
                </a:solidFill>
              </a:rPr>
              <a:t>Probit and Logistic (or Logit)* 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Francesca Hansstein SPEA (SHUFE) - Data Analysis &amp; Processing - Spring 2018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381000" y="1447800"/>
                <a:ext cx="7924800" cy="47244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GB" dirty="0" smtClean="0"/>
                  <a:t>These models allow for non-linearity</a:t>
                </a:r>
              </a:p>
              <a:p>
                <a:r>
                  <a:rPr lang="en-GB" dirty="0" smtClean="0"/>
                  <a:t>The logistic probability function is: </a:t>
                </a:r>
              </a:p>
              <a:p>
                <a:pPr marL="265113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4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GB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/(1+</m:t>
                    </m:r>
                    <m:sSup>
                      <m:sSup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GB" sz="2400" dirty="0" smtClean="0"/>
                  <a:t>)</a:t>
                </a:r>
              </a:p>
              <a:p>
                <a:pPr marL="265113" indent="-265113"/>
                <a:r>
                  <a:rPr lang="en-GB" dirty="0" smtClean="0"/>
                  <a:t>The probit probability function is: </a:t>
                </a:r>
              </a:p>
              <a:p>
                <a:pPr marL="265113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4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GB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=1/</m:t>
                      </m:r>
                      <m:rad>
                        <m:radPr>
                          <m:degHide m:val="on"/>
                          <m:ctrlP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</m:rad>
                      <m:nary>
                        <m:naryPr>
                          <m:ctrlP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sSubSup>
                            <m:sSubSupPr>
                              <m:ctrlP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sup>
                        <m:e>
                          <m:sSup>
                            <m:sSup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GB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sup>
                          </m:sSup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𝑑𝑧</m:t>
                          </m:r>
                        </m:e>
                      </m:nary>
                    </m:oMath>
                  </m:oMathPara>
                </a14:m>
                <a:endParaRPr lang="en-GB" sz="2400" dirty="0" smtClean="0"/>
              </a:p>
              <a:p>
                <a:r>
                  <a:rPr lang="en-US" dirty="0" smtClean="0"/>
                  <a:t>The probit </a:t>
                </a:r>
                <a:r>
                  <a:rPr lang="en-US" dirty="0"/>
                  <a:t>function </a:t>
                </a:r>
                <a:r>
                  <a:rPr lang="en-US" dirty="0" smtClean="0"/>
                  <a:t>avoids </a:t>
                </a:r>
                <a:r>
                  <a:rPr lang="en-US" dirty="0"/>
                  <a:t>the problem of the </a:t>
                </a:r>
                <a:r>
                  <a:rPr lang="en-US" dirty="0" smtClean="0"/>
                  <a:t>unboundedness </a:t>
                </a:r>
                <a:r>
                  <a:rPr lang="en-US" dirty="0"/>
                  <a:t>of the LPM by using a variant of the cumulative normal distribution </a:t>
                </a:r>
                <a:endParaRPr lang="en-US" dirty="0" smtClean="0"/>
              </a:p>
              <a:p>
                <a:r>
                  <a:rPr lang="en-US" i="1" dirty="0" smtClean="0"/>
                  <a:t>*Logit and logistic have a slightly different function but they are both bounded models</a:t>
                </a:r>
                <a:endParaRPr lang="en-US" i="1" dirty="0"/>
              </a:p>
              <a:p>
                <a:endParaRPr lang="en-GB" dirty="0" smtClean="0"/>
              </a:p>
            </p:txBody>
          </p:sp>
        </mc:Choice>
        <mc:Fallback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81000" y="1447800"/>
                <a:ext cx="7924800" cy="4724400"/>
              </a:xfrm>
              <a:blipFill rotWithShape="0">
                <a:blip r:embed="rId2"/>
                <a:stretch>
                  <a:fillRect l="-769" t="-1806" r="-1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84081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6483</TotalTime>
  <Words>863</Words>
  <Application>Microsoft Office PowerPoint</Application>
  <PresentationFormat>On-screen Show (4:3)</PresentationFormat>
  <Paragraphs>86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Calibri</vt:lpstr>
      <vt:lpstr>Cambria Math</vt:lpstr>
      <vt:lpstr>Franklin Gothic Book</vt:lpstr>
      <vt:lpstr>Perpetua</vt:lpstr>
      <vt:lpstr>Wingdings</vt:lpstr>
      <vt:lpstr>Wingdings 2</vt:lpstr>
      <vt:lpstr>Equity</vt:lpstr>
      <vt:lpstr>DATA ANALYSIS AND PROCESSING</vt:lpstr>
      <vt:lpstr>Outline </vt:lpstr>
      <vt:lpstr>Dummy dependent Variable: Introduction</vt:lpstr>
      <vt:lpstr>The linear probability model (LPM)</vt:lpstr>
      <vt:lpstr>The linear probability model: an Example </vt:lpstr>
      <vt:lpstr>The LPM in Stata</vt:lpstr>
      <vt:lpstr>Dummy dependent variable: Graphical Output</vt:lpstr>
      <vt:lpstr>Limitations of the LPM </vt:lpstr>
      <vt:lpstr>Probit and Logistic (or Logit)* </vt:lpstr>
      <vt:lpstr>Logit, logistic and probit in Stata</vt:lpstr>
      <vt:lpstr>Stata Output: Logistic Regression</vt:lpstr>
      <vt:lpstr>Interpreting odds ratios</vt:lpstr>
      <vt:lpstr>Stata output: Logit &amp; Probit </vt:lpstr>
      <vt:lpstr>Stata output: Logit &amp; Probit </vt:lpstr>
    </vt:vector>
  </TitlesOfParts>
  <Company>上海财经大学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STATA</dc:title>
  <dc:creator>sufe</dc:creator>
  <cp:lastModifiedBy>Francesca Hansstein</cp:lastModifiedBy>
  <cp:revision>924</cp:revision>
  <dcterms:created xsi:type="dcterms:W3CDTF">2014-02-24T02:14:18Z</dcterms:created>
  <dcterms:modified xsi:type="dcterms:W3CDTF">2018-06-06T09:44:01Z</dcterms:modified>
</cp:coreProperties>
</file>