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1283-6480-4CDF-9D5A-CFA78BD9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39E45-9BC4-4D5D-A75B-FBB52B421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8FB2-5FED-4485-A2EA-E5C66B14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8B34-8ECD-4A38-A3E5-EAA9A74F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7BB6-782E-463B-B38A-1A2795F7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762-B20B-4A16-9E97-632BEBC3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1169-3828-4F0E-9822-E0CCED07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7FAF-2F8C-4372-A75F-6600E7AB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3FED-F853-4D84-B34D-351439F5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1FC2-6B6E-4EC9-91F6-D46D53B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A9877-DDE6-4E9E-A318-4627EBBE9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7D069-7225-4E77-A814-F0BCCCBA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E4AF-1BB6-4EC9-9236-D6019598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859A-80EF-40BC-884D-CA5D5D12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ED3F-92C9-4EBC-A266-DB80177B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761-40F2-4CCE-B9CC-FDE09470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2A58-CDB2-4835-A5B0-C0BAE181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85BD8-AE59-42F9-AB7B-590085F5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AB9A-8FDC-4AE5-BF76-3C9B1ADC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B1CE-B868-484C-83F2-A47BD77F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2355-8A46-4CCA-89E3-3CED342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B4EF-D9FC-4F1F-B5B2-FF4DAB1E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203C-1FE6-47C6-A581-CDF33505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2110-6EA3-4184-B7AA-E25675F1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9173-E219-46E2-99AD-BA0381A8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42DB-BA56-4709-9BE7-CF27405E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9778-0B5D-407F-AC4D-AD8162FB4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6FFF-1BDB-4347-B8DD-7370D64F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C859-0231-46AA-84A5-AB070F27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A77B9-4A0C-487E-AA6A-CDC73633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F62E1-B2F7-45EF-89B6-B0FBBAF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E098-3ADD-4F21-A395-0A4191E3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1CFD-29C6-485D-A562-7108F3F9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8A924-FC27-41F5-8EFB-9B77B1AB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23D72-BB1D-465C-9992-82F32D633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FB5A8-F02D-4475-8B91-AD8C3DBAB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0AB77-497C-46F1-A5D7-2039B63A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B1347-9913-433D-973F-8C3D0DEE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6B14-DB14-4E92-9D4B-ED450150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0170-9E9A-4AA8-8F95-F93431C6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3C8DA-B00D-48FE-A750-654CA99C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07A39-9F80-4621-AFF9-475A4732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CAF84-AE82-4DC2-A0AB-BF3FB451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C43D0-8B44-4F1F-A2CC-2A43B278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775C7-898F-4C3A-95A7-FCA9471F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00FCB-CEAF-4649-A54E-529222B9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84E3-6D42-4A69-9988-71008516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6216-36DD-4A72-BD48-CFFE18F6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0972-77C7-430B-BBB0-E1C48801B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7BC36-DAEE-43E4-B6C7-9D597898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B62B-CF8C-41E4-99BF-B2B8C523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1C535-7C5D-4762-ACF3-B233B695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6AD2-9F8C-4B76-A0A6-EBB842E3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00E46-86B6-4482-99ED-D0835D0C2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F3E8D-65B2-4C78-BC73-3610DAFB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B0EE-9AD8-4677-91C3-7C28B2B3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5787-879F-4E89-AF3B-C206FCB2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B547-3BB9-4465-90A5-339D01E1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6">
                <a:lumMod val="95000"/>
                <a:lumOff val="5000"/>
              </a:schemeClr>
            </a:gs>
            <a:gs pos="28000">
              <a:srgbClr val="6AA244"/>
            </a:gs>
            <a:gs pos="59500">
              <a:srgbClr val="5F923D"/>
            </a:gs>
            <a:gs pos="78000">
              <a:srgbClr val="61943E"/>
            </a:gs>
            <a:gs pos="76000">
              <a:srgbClr val="6AA244"/>
            </a:gs>
            <a:gs pos="83000">
              <a:srgbClr val="5D8F3C"/>
            </a:gs>
            <a:gs pos="11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8622F-F7A7-4E56-9A22-1F40C44D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50BA7-8C22-4E3E-B352-CC0C829E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55F0-82F7-46FB-A970-36B29DF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7A67-4D01-4BDE-AF49-27963F05726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A95F-BCF3-4B88-90BF-05F576EC2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5E17-AD00-49F1-A830-1A663E522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E0A5-880C-4DDA-B451-B3A2A360F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5AD-6A5F-4E20-9252-3D92EC7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1" y="1122363"/>
            <a:ext cx="9955237" cy="4204380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056" name="Picture 8" descr="Credit card - Free business and finance icons">
            <a:extLst>
              <a:ext uri="{FF2B5EF4-FFF2-40B4-BE49-F238E27FC236}">
                <a16:creationId xmlns:a16="http://schemas.microsoft.com/office/drawing/2014/main" id="{E321EFF2-2B04-4889-9F85-D1531953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14" y="2668497"/>
            <a:ext cx="4266045" cy="384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3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5AD-6A5F-4E20-9252-3D92EC7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42" y="1165906"/>
            <a:ext cx="9144000" cy="7499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51A5-3FF4-4700-81B8-64B18F50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742" y="2531610"/>
            <a:ext cx="4572000" cy="254838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SQL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DAX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Dashboard&amp; Insight </a:t>
            </a:r>
          </a:p>
        </p:txBody>
      </p:sp>
    </p:spTree>
    <p:extLst>
      <p:ext uri="{BB962C8B-B14F-4D97-AF65-F5344CB8AC3E}">
        <p14:creationId xmlns:p14="http://schemas.microsoft.com/office/powerpoint/2010/main" val="28108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5AD-6A5F-4E20-9252-3D92EC7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58" y="1122363"/>
            <a:ext cx="9144000" cy="82255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51A5-3FF4-4700-81B8-64B18F50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58" y="2382837"/>
            <a:ext cx="7736113" cy="4279220"/>
          </a:xfrm>
        </p:spPr>
        <p:txBody>
          <a:bodyPr>
            <a:normAutofit/>
          </a:bodyPr>
          <a:lstStyle/>
          <a:p>
            <a:pPr algn="just"/>
            <a:r>
              <a:rPr lang="en-US" sz="4000" b="0" i="0" u="none" strike="noStrike" baseline="0" dirty="0">
                <a:latin typeface="Calibri" panose="020F0502020204030204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 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010F5-F8D0-4E35-8EAA-6882711BC2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577944" y="2382837"/>
            <a:ext cx="3352800" cy="37946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022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5AD-6A5F-4E20-9252-3D92EC7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15" y="893763"/>
            <a:ext cx="8432799" cy="706437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to SQL database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51A5-3FF4-4700-81B8-64B18F50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15" y="1600200"/>
            <a:ext cx="6241142" cy="3508829"/>
          </a:xfrm>
        </p:spPr>
        <p:txBody>
          <a:bodyPr>
            <a:normAutofit/>
          </a:bodyPr>
          <a:lstStyle/>
          <a:p>
            <a:pPr algn="l"/>
            <a:endParaRPr lang="en-US" sz="4000" b="0" i="0" u="none" strike="noStrike" baseline="0" dirty="0">
              <a:latin typeface="Calibri" panose="020F050202020403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4000" b="0" i="0" u="none" strike="noStrike" baseline="0" dirty="0">
                <a:latin typeface="Calibri" panose="020F0502020204030204" pitchFamily="34" charset="0"/>
              </a:rPr>
              <a:t>Prepare csv file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4000" b="0" i="0" u="none" strike="noStrike" baseline="0" dirty="0">
                <a:latin typeface="Calibri" panose="020F0502020204030204" pitchFamily="34" charset="0"/>
              </a:rPr>
              <a:t>Create tables in SQL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4000" b="0" i="0" u="none" strike="noStrike" baseline="0" dirty="0">
                <a:latin typeface="Calibri" panose="020F0502020204030204" pitchFamily="34" charset="0"/>
              </a:rPr>
              <a:t>Import csv file into SQL </a:t>
            </a:r>
          </a:p>
          <a:p>
            <a:pPr algn="l"/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86E5-8F10-44DF-92E4-C8CA6237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183" y="1608562"/>
            <a:ext cx="1280100" cy="1259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5134A-9D43-4352-B17A-B3585839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859" y="3877546"/>
            <a:ext cx="1280100" cy="1162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224FC0-3DFD-4AE9-B36F-111453350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817" y="5040086"/>
            <a:ext cx="4164594" cy="133085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5F13426-5FA2-47AF-8F0F-269135752C69}"/>
              </a:ext>
            </a:extLst>
          </p:cNvPr>
          <p:cNvSpPr/>
          <p:nvPr/>
        </p:nvSpPr>
        <p:spPr>
          <a:xfrm rot="5400000">
            <a:off x="10392697" y="3026782"/>
            <a:ext cx="681070" cy="696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0E7D485A-7C5A-4409-BADD-43D23665BB4D}"/>
              </a:ext>
            </a:extLst>
          </p:cNvPr>
          <p:cNvSpPr/>
          <p:nvPr/>
        </p:nvSpPr>
        <p:spPr>
          <a:xfrm rot="5400000" flipV="1">
            <a:off x="9890542" y="5097983"/>
            <a:ext cx="977194" cy="12801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5AD-6A5F-4E20-9252-3D92EC7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543" y="254000"/>
            <a:ext cx="3933371" cy="779008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Queries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51A5-3FF4-4700-81B8-64B18F50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543" y="1277257"/>
            <a:ext cx="6778171" cy="510902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b="1" i="0" u="none" strike="noStrike" baseline="0" dirty="0" err="1">
                <a:latin typeface="Calibri" panose="020F0502020204030204" pitchFamily="34" charset="0"/>
              </a:rPr>
              <a:t>AgeGroup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= SWITCH(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TRUE(),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&lt; 30, "20-30",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&gt;= 30 &amp;&amp; 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&lt; 40, "30-40",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&gt;= 40 &amp;&amp; 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&lt; 50, "40-50",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&gt;= 50 &amp;&amp; 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&lt; 60, "50-60",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customer_age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] &gt;= 60, "60+",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"unknown"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US" sz="2000" b="1" i="0" u="none" strike="noStrike" baseline="0" dirty="0" err="1">
                <a:latin typeface="Calibri" panose="020F0502020204030204" pitchFamily="34" charset="0"/>
              </a:rPr>
              <a:t>IncomeGroup</a:t>
            </a:r>
            <a:r>
              <a:rPr lang="en-US" sz="20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= SWITCH(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TRUE(),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'[income] &lt; 35000, "Low",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'[income] &gt;= 35000 &amp;&amp; 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'[income] &lt;70000, "Med",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2000" b="0" i="0" u="none" strike="noStrike" baseline="0" dirty="0" err="1">
                <a:latin typeface="Calibri" panose="020F0502020204030204" pitchFamily="34" charset="0"/>
              </a:rPr>
              <a:t>cust_detail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'[income] &gt;= 70000, "High", 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"unknown"</a:t>
            </a:r>
          </a:p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</a:rPr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3FEAC-6A97-467C-B5BC-304F980C2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600" t="-3386" r="5600" b="3386"/>
          <a:stretch/>
        </p:blipFill>
        <p:spPr>
          <a:xfrm>
            <a:off x="6923314" y="2695716"/>
            <a:ext cx="5167086" cy="30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1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C5AD-6A5F-4E20-9252-3D92EC7D1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71" y="672420"/>
            <a:ext cx="3802743" cy="74998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Queries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51A5-3FF4-4700-81B8-64B18F50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57" y="1422400"/>
            <a:ext cx="9985829" cy="5435600"/>
          </a:xfrm>
        </p:spPr>
        <p:txBody>
          <a:bodyPr>
            <a:normAutofit/>
          </a:bodyPr>
          <a:lstStyle/>
          <a:p>
            <a:pPr algn="l"/>
            <a:r>
              <a:rPr lang="en-US" sz="1700" b="1" i="0" u="none" strike="noStrike" baseline="0" dirty="0">
                <a:latin typeface="Calibri" panose="020F0502020204030204" pitchFamily="34" charset="0"/>
              </a:rPr>
              <a:t>week_num2 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= WEEKNUM('public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week_start_date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])</a:t>
            </a:r>
          </a:p>
          <a:p>
            <a:pPr algn="l"/>
            <a:r>
              <a:rPr lang="en-US" sz="1700" b="1" i="0" u="none" strike="noStrike" baseline="0" dirty="0">
                <a:latin typeface="Calibri" panose="020F0502020204030204" pitchFamily="34" charset="0"/>
              </a:rPr>
              <a:t>Revenue 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= 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annual_fees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] + 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total_trans_amt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] + 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interest_earned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]</a:t>
            </a:r>
          </a:p>
          <a:p>
            <a:pPr algn="l"/>
            <a:r>
              <a:rPr lang="en-US" sz="1700" b="1" i="0" u="none" strike="noStrike" baseline="0" dirty="0" err="1">
                <a:latin typeface="Calibri" panose="020F0502020204030204" pitchFamily="34" charset="0"/>
              </a:rPr>
              <a:t>Current_week_Reveneue</a:t>
            </a:r>
            <a:r>
              <a:rPr lang="en-US" sz="17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= CALCULATE(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SUM('public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'[Revenue]),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FILTER(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ALL('public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'),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'[week_num2] = MAX('public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'[week_num2]))) </a:t>
            </a:r>
          </a:p>
          <a:p>
            <a:pPr algn="l"/>
            <a:r>
              <a:rPr lang="en-US" sz="1700" b="1" i="0" u="none" strike="noStrike" baseline="0" dirty="0" err="1">
                <a:latin typeface="Calibri" panose="020F0502020204030204" pitchFamily="34" charset="0"/>
              </a:rPr>
              <a:t>Previous_week_Reveneue</a:t>
            </a:r>
            <a:r>
              <a:rPr lang="en-US" sz="1700" b="1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= CALCULATE(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SUM('public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'[Revenue]),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FILTER(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ALL('public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'), </a:t>
            </a:r>
          </a:p>
          <a:p>
            <a:pPr algn="l"/>
            <a:r>
              <a:rPr lang="en-US" sz="1700" b="0" i="0" u="none" strike="noStrike" baseline="0" dirty="0">
                <a:latin typeface="Calibri" panose="020F0502020204030204" pitchFamily="34" charset="0"/>
              </a:rPr>
              <a:t>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'[week_num2] = MAX('public </a:t>
            </a:r>
            <a:r>
              <a:rPr lang="en-US" sz="1700" b="0" i="0" u="none" strike="noStrike" baseline="0" dirty="0" err="1">
                <a:latin typeface="Calibri" panose="020F0502020204030204" pitchFamily="34" charset="0"/>
              </a:rPr>
              <a:t>cc_detail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'[week_num2])-1))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836B1-AC45-45D5-B7D5-5CDAE6F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600" t="-3386" r="5600" b="3386"/>
          <a:stretch/>
        </p:blipFill>
        <p:spPr>
          <a:xfrm>
            <a:off x="6923314" y="2695716"/>
            <a:ext cx="5167086" cy="30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B0F3-D881-4C1E-B44A-6F5D0E0E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8" y="573314"/>
            <a:ext cx="9562680" cy="8611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Insight-Week 52 (24</a:t>
            </a:r>
            <a:r>
              <a:rPr lang="en-US" sz="4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Dec. 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D12FC-D646-4CAB-A67C-CA2C21BD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8" y="1759290"/>
            <a:ext cx="6734628" cy="43367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WoW changes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Revenue decreased by -12.8%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count increased by 11K</a:t>
            </a:r>
          </a:p>
          <a:p>
            <a:pPr algn="l"/>
            <a:r>
              <a:rPr lang="en-US" b="1" dirty="0"/>
              <a:t>Overview  Year To Date</a:t>
            </a:r>
            <a:r>
              <a:rPr lang="en-US" dirty="0"/>
              <a:t> 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Overall revenue is 111M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Total transaction amount is 89M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Male customers is contributing more in revenue 61M, female 50M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Blue and silver credit card are contributing to 93.51% of overall transaction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TX, NY and CA I s contributing to 36.21%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Overall Delinquent rate is 6.06%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D31F29-BFA0-4D07-A876-4CC748306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170" t="9979" r="9170" b="2952"/>
          <a:stretch/>
        </p:blipFill>
        <p:spPr>
          <a:xfrm>
            <a:off x="8606970" y="965197"/>
            <a:ext cx="3018972" cy="1865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D54FD-0855-4129-A023-11185679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803" r="1254" b="5623"/>
          <a:stretch/>
        </p:blipFill>
        <p:spPr>
          <a:xfrm>
            <a:off x="7300686" y="2654370"/>
            <a:ext cx="4630057" cy="40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474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CREDIT CARD  Weekly Report   </vt:lpstr>
      <vt:lpstr>Content </vt:lpstr>
      <vt:lpstr>Objective </vt:lpstr>
      <vt:lpstr>Import data to SQL database</vt:lpstr>
      <vt:lpstr>DAX Queries </vt:lpstr>
      <vt:lpstr>DAX Queries </vt:lpstr>
      <vt:lpstr>Project Insight-Week 52 (24th  Dec.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Insight </dc:title>
  <dc:creator>mashkoor ali</dc:creator>
  <cp:lastModifiedBy>mashkoor ali</cp:lastModifiedBy>
  <cp:revision>17</cp:revision>
  <dcterms:created xsi:type="dcterms:W3CDTF">2025-05-14T09:09:18Z</dcterms:created>
  <dcterms:modified xsi:type="dcterms:W3CDTF">2025-05-14T10:58:07Z</dcterms:modified>
</cp:coreProperties>
</file>