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4" r:id="rId9"/>
    <p:sldId id="270" r:id="rId10"/>
    <p:sldId id="269" r:id="rId11"/>
    <p:sldId id="271" r:id="rId12"/>
    <p:sldId id="263" r:id="rId13"/>
    <p:sldId id="274" r:id="rId14"/>
    <p:sldId id="275" r:id="rId15"/>
    <p:sldId id="272" r:id="rId16"/>
    <p:sldId id="265"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30"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microsoft.com/office/2016/11/relationships/changesInfo" Target="changesInfos/changesInfo1.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hkura Thaniya.A" userId="ac08113420fc6f37" providerId="LiveId" clId="{58186F65-66CA-39D7-97C1-B9C1B8B7F3A7}"/>
    <pc:docChg chg="custSel modSld">
      <pc:chgData name="Mashkura Thaniya.A" userId="ac08113420fc6f37" providerId="LiveId" clId="{58186F65-66CA-39D7-97C1-B9C1B8B7F3A7}" dt="2025-09-07T02:50:46.069" v="26" actId="20577"/>
      <pc:docMkLst>
        <pc:docMk/>
      </pc:docMkLst>
      <pc:sldChg chg="addSp delSp modSp">
        <pc:chgData name="Mashkura Thaniya.A" userId="ac08113420fc6f37" providerId="LiveId" clId="{58186F65-66CA-39D7-97C1-B9C1B8B7F3A7}" dt="2025-09-07T02:50:46.069" v="26" actId="20577"/>
        <pc:sldMkLst>
          <pc:docMk/>
          <pc:sldMk cId="0" sldId="263"/>
        </pc:sldMkLst>
        <pc:spChg chg="del mod">
          <ac:chgData name="Mashkura Thaniya.A" userId="ac08113420fc6f37" providerId="LiveId" clId="{58186F65-66CA-39D7-97C1-B9C1B8B7F3A7}" dt="2025-09-07T02:50:05.772" v="1" actId="21"/>
          <ac:spMkLst>
            <pc:docMk/>
            <pc:sldMk cId="0" sldId="263"/>
            <ac:spMk id="13" creationId="{288C2697-8E7B-DCFD-CEFF-6EFE80782955}"/>
          </ac:spMkLst>
        </pc:spChg>
        <pc:spChg chg="add mod">
          <ac:chgData name="Mashkura Thaniya.A" userId="ac08113420fc6f37" providerId="LiveId" clId="{58186F65-66CA-39D7-97C1-B9C1B8B7F3A7}" dt="2025-09-07T02:50:46.069" v="26" actId="20577"/>
          <ac:spMkLst>
            <pc:docMk/>
            <pc:sldMk cId="0" sldId="263"/>
            <ac:spMk id="14" creationId="{1BDF3041-9895-9BDD-0EE8-C4B91775A53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5.xml" /></Relationships>
</file>

<file path=ppt/slides/_rels/slide16.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200" y="288354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8106403" y="1926822"/>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4429439" y="144116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685800" y="2393545"/>
            <a:ext cx="9115425" cy="1247777"/>
          </a:xfrm>
          <a:prstGeom prst="rect">
            <a:avLst/>
          </a:prstGeom>
        </p:spPr>
        <p:txBody>
          <a:bodyPr vert="horz" wrap="square" lIns="0" tIns="16510" rIns="0" bIns="0" rtlCol="0">
            <a:spAutoFit/>
          </a:bodyPr>
          <a:lstStyle/>
          <a:p>
            <a:pPr marL="3213735">
              <a:spcBef>
                <a:spcPts val="130"/>
              </a:spcBef>
            </a:pPr>
            <a:r>
              <a:rPr lang="en-US" sz="4800" b="1" i="1" dirty="0">
                <a:ln w="9525">
                  <a:solidFill>
                    <a:schemeClr val="bg1"/>
                  </a:solidFill>
                  <a:prstDash val="solid"/>
                </a:ln>
                <a:effectLst>
                  <a:outerShdw blurRad="12700" dist="38100" dir="2700000" algn="tl" rotWithShape="0">
                    <a:schemeClr val="bg1">
                      <a:lumMod val="50000"/>
                    </a:schemeClr>
                  </a:outerShdw>
                </a:effectLst>
                <a:latin typeface="Sitka Small" pitchFamily="2" charset="0"/>
                <a:cs typeface="Times New Roman" panose="02020603050405020304" pitchFamily="18" charset="0"/>
              </a:rPr>
              <a:t>Digital</a:t>
            </a:r>
            <a:r>
              <a:rPr lang="en-US" sz="4800" b="1" i="1" dirty="0">
                <a:ln w="9525">
                  <a:solidFill>
                    <a:schemeClr val="bg1"/>
                  </a:solidFill>
                  <a:prstDash val="solid"/>
                </a:ln>
                <a:effectLst>
                  <a:outerShdw blurRad="12700" dist="38100" dir="2700000" algn="tl" rotWithShape="0">
                    <a:schemeClr val="bg1">
                      <a:lumMod val="50000"/>
                    </a:schemeClr>
                  </a:outerShdw>
                </a:effectLst>
                <a:latin typeface="Sitka Heading" pitchFamily="2" charset="0"/>
                <a:cs typeface="Times New Roman" panose="02020603050405020304" pitchFamily="18" charset="0"/>
              </a:rPr>
              <a:t> </a:t>
            </a:r>
            <a:r>
              <a:rPr lang="en-US" sz="4800" b="1" i="1" dirty="0">
                <a:ln w="9525">
                  <a:solidFill>
                    <a:schemeClr val="bg1"/>
                  </a:solidFill>
                  <a:prstDash val="solid"/>
                </a:ln>
                <a:effectLst>
                  <a:outerShdw blurRad="12700" dist="38100" dir="2700000" algn="tl" rotWithShape="0">
                    <a:schemeClr val="bg1">
                      <a:lumMod val="50000"/>
                    </a:schemeClr>
                  </a:outerShdw>
                </a:effectLst>
                <a:latin typeface="Sitka Small" pitchFamily="2" charset="0"/>
                <a:cs typeface="Times New Roman" panose="02020603050405020304" pitchFamily="18" charset="0"/>
              </a:rPr>
              <a:t>Portfolio </a:t>
            </a:r>
            <a:br>
              <a:rPr lang="en-US" b="1" i="0" dirty="0">
                <a:solidFill>
                  <a:srgbClr val="0F0F0F"/>
                </a:solidFill>
                <a:effectLst/>
                <a:latin typeface="Sitka Small" pitchFamily="2" charset="0"/>
              </a:rPr>
            </a:br>
            <a:endParaRPr spc="15" dirty="0">
              <a:latin typeface="Sitka Small" pitchFamily="2"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29336" y="3492904"/>
            <a:ext cx="9060118" cy="2308324"/>
          </a:xfrm>
          <a:prstGeom prst="rect">
            <a:avLst/>
          </a:prstGeom>
          <a:noFill/>
        </p:spPr>
        <p:txBody>
          <a:bodyPr wrap="square" lIns="91440" tIns="45720" rIns="91440" bIns="45720" rtlCol="0" anchor="t">
            <a:spAutoFit/>
          </a:bodyPr>
          <a:lstStyle/>
          <a:p>
            <a:r>
              <a:rPr lang="en-US" sz="2400" i="1" dirty="0"/>
              <a:t>STUDENT NAME: </a:t>
            </a:r>
            <a:r>
              <a:rPr lang="en-GB" sz="2400" i="1" dirty="0"/>
              <a:t>A.Mashkura Thaniya</a:t>
            </a:r>
            <a:endParaRPr lang="en-US" sz="2400" i="1" dirty="0"/>
          </a:p>
          <a:p>
            <a:r>
              <a:rPr lang="en-US" sz="2400" i="1" dirty="0"/>
              <a:t>REGISTER NO AND NMID:</a:t>
            </a:r>
            <a:r>
              <a:rPr lang="en-GB" sz="2400" i="1" dirty="0"/>
              <a:t>astvu24924924u18021</a:t>
            </a:r>
            <a:endParaRPr lang="en-US" sz="2400" i="1" dirty="0">
              <a:cs typeface="Calibri"/>
            </a:endParaRPr>
          </a:p>
          <a:p>
            <a:r>
              <a:rPr lang="en-US" sz="2400" i="1" dirty="0"/>
              <a:t>DEPARTMENT: BSc COMPUTER SCIENCE</a:t>
            </a:r>
          </a:p>
          <a:p>
            <a:r>
              <a:rPr lang="en-US" sz="2400" i="1" dirty="0"/>
              <a:t>COLLEGE: </a:t>
            </a:r>
            <a:r>
              <a:rPr lang="en-GB" sz="2400" i="1" dirty="0"/>
              <a:t>SSS college for women/thiruvalluvar university </a:t>
            </a:r>
            <a:endParaRPr lang="en-US" sz="2400" i="1" dirty="0"/>
          </a:p>
          <a:p>
            <a:endParaRPr lang="en-US" sz="2400" i="1"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09600" y="914400"/>
            <a:ext cx="11284268" cy="553998"/>
          </a:xfrm>
        </p:spPr>
        <p:txBody>
          <a:bodyPr/>
          <a:lstStyle/>
          <a:p>
            <a:r>
              <a:rPr lang="en-IN" sz="3600" i="1" dirty="0">
                <a:ln w="9525">
                  <a:solidFill>
                    <a:schemeClr val="bg1"/>
                  </a:solidFill>
                  <a:prstDash val="solid"/>
                </a:ln>
                <a:effectLst>
                  <a:outerShdw blurRad="12700" dist="38100" dir="2700000" algn="tl" rotWithShape="0">
                    <a:schemeClr val="bg1">
                      <a:lumMod val="50000"/>
                    </a:schemeClr>
                  </a:outerShdw>
                </a:effectLst>
                <a:latin typeface="Sitka Small" pitchFamily="2" charset="0"/>
              </a:rPr>
              <a:t>FEATURES AND FUNCTIONALITY</a:t>
            </a:r>
          </a:p>
        </p:txBody>
      </p:sp>
      <p:sp>
        <p:nvSpPr>
          <p:cNvPr id="3" name="TextBox 2">
            <a:extLst>
              <a:ext uri="{FF2B5EF4-FFF2-40B4-BE49-F238E27FC236}">
                <a16:creationId xmlns:a16="http://schemas.microsoft.com/office/drawing/2014/main" id="{C63B6242-3BE4-036D-8B1D-747DB8AA5406}"/>
              </a:ext>
            </a:extLst>
          </p:cNvPr>
          <p:cNvSpPr txBox="1"/>
          <p:nvPr/>
        </p:nvSpPr>
        <p:spPr>
          <a:xfrm>
            <a:off x="2057400" y="1752600"/>
            <a:ext cx="7848600" cy="3539430"/>
          </a:xfrm>
          <a:prstGeom prst="rect">
            <a:avLst/>
          </a:prstGeom>
          <a:noFill/>
        </p:spPr>
        <p:txBody>
          <a:bodyPr wrap="square" rtlCol="0">
            <a:spAutoFit/>
          </a:bodyPr>
          <a:lstStyle/>
          <a:p>
            <a:r>
              <a:rPr lang="en-US" sz="2000" b="1" i="1" dirty="0"/>
              <a:t>Features:</a:t>
            </a:r>
          </a:p>
          <a:p>
            <a:pPr marL="342900" indent="-342900">
              <a:buFont typeface="Wingdings" panose="05000000000000000000" pitchFamily="2" charset="2"/>
              <a:buChar char="v"/>
            </a:pPr>
            <a:r>
              <a:rPr lang="en-US" sz="2000" b="1" i="1" dirty="0"/>
              <a:t>Responsive Design: </a:t>
            </a:r>
          </a:p>
          <a:p>
            <a:r>
              <a:rPr lang="en-US" sz="2000" i="1" dirty="0"/>
              <a:t>            The portfolio is optimized for various devices and screen sizes.</a:t>
            </a:r>
          </a:p>
          <a:p>
            <a:pPr marL="342900" indent="-342900">
              <a:buFont typeface="Wingdings" panose="05000000000000000000" pitchFamily="2" charset="2"/>
              <a:buChar char="v"/>
            </a:pPr>
            <a:r>
              <a:rPr lang="en-US" sz="2000" b="1" i="1" dirty="0"/>
              <a:t> Project Showcase</a:t>
            </a:r>
            <a:r>
              <a:rPr lang="en-US" sz="2000" i="1" dirty="0"/>
              <a:t>: </a:t>
            </a:r>
          </a:p>
          <a:p>
            <a:r>
              <a:rPr lang="en-US" sz="2000" i="1" dirty="0"/>
              <a:t>            I have a section to display your projects with descriptions.</a:t>
            </a:r>
          </a:p>
          <a:p>
            <a:pPr marL="342900" indent="-342900">
              <a:buFont typeface="Wingdings" panose="05000000000000000000" pitchFamily="2" charset="2"/>
              <a:buChar char="v"/>
            </a:pPr>
            <a:r>
              <a:rPr lang="en-US" sz="2000" b="1" i="1" dirty="0"/>
              <a:t> Skills Section:</a:t>
            </a:r>
          </a:p>
          <a:p>
            <a:r>
              <a:rPr lang="en-US" sz="2000" i="1" dirty="0"/>
              <a:t>             I listed your technical skills and proficiencies.</a:t>
            </a:r>
          </a:p>
          <a:p>
            <a:pPr marL="342900" indent="-342900">
              <a:buFont typeface="Wingdings" panose="05000000000000000000" pitchFamily="2" charset="2"/>
              <a:buChar char="v"/>
            </a:pPr>
            <a:r>
              <a:rPr lang="en-US" sz="2000" b="1" i="1" dirty="0"/>
              <a:t>About Me:</a:t>
            </a:r>
          </a:p>
          <a:p>
            <a:r>
              <a:rPr lang="en-US" sz="2000" b="1" i="1" dirty="0"/>
              <a:t>             </a:t>
            </a:r>
            <a:r>
              <a:rPr lang="en-US" sz="2000" i="1" dirty="0"/>
              <a:t>A brief bio </a:t>
            </a:r>
            <a:r>
              <a:rPr lang="en-US" sz="2000" b="1" i="1" dirty="0"/>
              <a:t>a</a:t>
            </a:r>
            <a:r>
              <a:rPr lang="en-US" sz="2000" i="1" dirty="0"/>
              <a:t>nd introduction to who you are and what you do.</a:t>
            </a:r>
          </a:p>
          <a:p>
            <a:pPr marL="342900" indent="-342900">
              <a:buFont typeface="Wingdings" panose="05000000000000000000" pitchFamily="2" charset="2"/>
              <a:buChar char="v"/>
            </a:pPr>
            <a:r>
              <a:rPr lang="en-US" sz="2000" b="1" i="1" dirty="0"/>
              <a:t>Contact Form:</a:t>
            </a:r>
          </a:p>
          <a:p>
            <a:r>
              <a:rPr lang="en-US" sz="2000" i="1" dirty="0"/>
              <a:t>             A way for visitors to get in touch with you.</a:t>
            </a:r>
            <a:endParaRPr lang="en-IN" sz="2000" i="1" dirty="0"/>
          </a:p>
        </p:txBody>
      </p:sp>
    </p:spTree>
    <p:extLst>
      <p:ext uri="{BB962C8B-B14F-4D97-AF65-F5344CB8AC3E}">
        <p14:creationId xmlns:p14="http://schemas.microsoft.com/office/powerpoint/2010/main" val="272066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8EC488-3F42-50EB-D869-BA9C2DEBC902}"/>
              </a:ext>
            </a:extLst>
          </p:cNvPr>
          <p:cNvSpPr txBox="1"/>
          <p:nvPr/>
        </p:nvSpPr>
        <p:spPr>
          <a:xfrm>
            <a:off x="1219200" y="867508"/>
            <a:ext cx="9372600" cy="2923877"/>
          </a:xfrm>
          <a:prstGeom prst="rect">
            <a:avLst/>
          </a:prstGeom>
          <a:noFill/>
        </p:spPr>
        <p:txBody>
          <a:bodyPr wrap="square" rtlCol="0">
            <a:spAutoFit/>
          </a:bodyPr>
          <a:lstStyle/>
          <a:p>
            <a:r>
              <a:rPr lang="en-US" sz="2400" b="1" i="1" dirty="0"/>
              <a:t>Functionality:</a:t>
            </a:r>
          </a:p>
          <a:p>
            <a:pPr marL="342900" indent="-342900">
              <a:buFont typeface="Wingdings" panose="05000000000000000000" pitchFamily="2" charset="2"/>
              <a:buChar char="Ø"/>
            </a:pPr>
            <a:r>
              <a:rPr lang="en-US" sz="2000" b="1" i="1" dirty="0"/>
              <a:t>Navigation Menu:</a:t>
            </a:r>
          </a:p>
          <a:p>
            <a:r>
              <a:rPr lang="en-US" sz="2000" i="1" dirty="0"/>
              <a:t>               A functional navigation menu to switch between sections.</a:t>
            </a:r>
          </a:p>
          <a:p>
            <a:pPr marL="342900" indent="-342900">
              <a:buFont typeface="Wingdings" panose="05000000000000000000" pitchFamily="2" charset="2"/>
              <a:buChar char="Ø"/>
            </a:pPr>
            <a:r>
              <a:rPr lang="en-US" sz="2000" b="1" i="1" dirty="0"/>
              <a:t>Section Display:</a:t>
            </a:r>
          </a:p>
          <a:p>
            <a:r>
              <a:rPr lang="en-US" sz="2000" i="1" dirty="0"/>
              <a:t>              Sections are displayed and hidden dynamically using JavaScript.</a:t>
            </a:r>
          </a:p>
          <a:p>
            <a:pPr marL="342900" indent="-342900">
              <a:buFont typeface="Wingdings" panose="05000000000000000000" pitchFamily="2" charset="2"/>
              <a:buChar char="Ø"/>
            </a:pPr>
            <a:r>
              <a:rPr lang="en-US" sz="2000" b="1" i="1" dirty="0"/>
              <a:t>Form Submission:</a:t>
            </a:r>
          </a:p>
          <a:p>
            <a:r>
              <a:rPr lang="en-US" sz="2000" i="1" dirty="0"/>
              <a:t>              The contact form submits successfully and displays a confirmation message.</a:t>
            </a:r>
          </a:p>
          <a:p>
            <a:pPr marL="342900" indent="-342900">
              <a:buFont typeface="Wingdings" panose="05000000000000000000" pitchFamily="2" charset="2"/>
              <a:buChar char="Ø"/>
            </a:pPr>
            <a:r>
              <a:rPr lang="en-US" sz="2000" b="1" i="1" dirty="0"/>
              <a:t>Smooth User Experience:</a:t>
            </a:r>
          </a:p>
          <a:p>
            <a:r>
              <a:rPr lang="en-US" sz="2000" i="1" dirty="0"/>
              <a:t>                The  portfolio provides a smooth and engaging user experience.</a:t>
            </a:r>
            <a:endParaRPr lang="en-IN" sz="2000" i="1" dirty="0"/>
          </a:p>
        </p:txBody>
      </p:sp>
      <p:sp>
        <p:nvSpPr>
          <p:cNvPr id="4" name="TextBox 3">
            <a:extLst>
              <a:ext uri="{FF2B5EF4-FFF2-40B4-BE49-F238E27FC236}">
                <a16:creationId xmlns:a16="http://schemas.microsoft.com/office/drawing/2014/main" id="{DAC48C23-AEAA-5FDD-6961-DA130CC6116C}"/>
              </a:ext>
            </a:extLst>
          </p:cNvPr>
          <p:cNvSpPr txBox="1"/>
          <p:nvPr/>
        </p:nvSpPr>
        <p:spPr>
          <a:xfrm>
            <a:off x="1303774" y="4297721"/>
            <a:ext cx="8686800" cy="1692771"/>
          </a:xfrm>
          <a:prstGeom prst="rect">
            <a:avLst/>
          </a:prstGeom>
          <a:noFill/>
        </p:spPr>
        <p:txBody>
          <a:bodyPr wrap="square" rtlCol="0">
            <a:spAutoFit/>
          </a:bodyPr>
          <a:lstStyle/>
          <a:p>
            <a:r>
              <a:rPr lang="en-US" sz="2400" b="1" i="1" dirty="0"/>
              <a:t>Additional Features:</a:t>
            </a:r>
          </a:p>
          <a:p>
            <a:pPr marL="342900" indent="-342900">
              <a:buFont typeface="Wingdings" panose="05000000000000000000" pitchFamily="2" charset="2"/>
              <a:buChar char="Ø"/>
            </a:pPr>
            <a:r>
              <a:rPr lang="en-US" sz="2000" b="1" i="1" dirty="0"/>
              <a:t>Image Display: </a:t>
            </a:r>
          </a:p>
          <a:p>
            <a:r>
              <a:rPr lang="en-US" sz="2000" i="1" dirty="0"/>
              <a:t>                I  included images in your portfolio.</a:t>
            </a:r>
          </a:p>
          <a:p>
            <a:pPr marL="342900" indent="-342900">
              <a:buFont typeface="Wingdings" panose="05000000000000000000" pitchFamily="2" charset="2"/>
              <a:buChar char="Ø"/>
            </a:pPr>
            <a:r>
              <a:rPr lang="en-US" sz="2000" i="1" dirty="0"/>
              <a:t> </a:t>
            </a:r>
            <a:r>
              <a:rPr lang="en-US" sz="2000" b="1" i="1" dirty="0"/>
              <a:t>Footer: </a:t>
            </a:r>
          </a:p>
          <a:p>
            <a:r>
              <a:rPr lang="en-US" sz="2000" i="1" dirty="0"/>
              <a:t>                 A footer with copyright information.</a:t>
            </a:r>
            <a:endParaRPr lang="en-IN" sz="2000" i="1" dirty="0"/>
          </a:p>
        </p:txBody>
      </p:sp>
    </p:spTree>
    <p:extLst>
      <p:ext uri="{BB962C8B-B14F-4D97-AF65-F5344CB8AC3E}">
        <p14:creationId xmlns:p14="http://schemas.microsoft.com/office/powerpoint/2010/main" val="2140108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755750" y="4419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148804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505818" y="5486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32350" y="1811893"/>
            <a:ext cx="2466975" cy="3419475"/>
          </a:xfrm>
          <a:prstGeom prst="rect">
            <a:avLst/>
          </a:prstGeom>
        </p:spPr>
      </p:pic>
      <p:sp>
        <p:nvSpPr>
          <p:cNvPr id="7" name="object 7"/>
          <p:cNvSpPr txBox="1">
            <a:spLocks noGrp="1"/>
          </p:cNvSpPr>
          <p:nvPr>
            <p:ph type="title"/>
          </p:nvPr>
        </p:nvSpPr>
        <p:spPr>
          <a:xfrm>
            <a:off x="739775" y="654938"/>
            <a:ext cx="9699625" cy="670696"/>
          </a:xfrm>
          <a:prstGeom prst="rect">
            <a:avLst/>
          </a:prstGeom>
        </p:spPr>
        <p:txBody>
          <a:bodyPr vert="horz" wrap="square" lIns="0" tIns="16510" rIns="0" bIns="0" rtlCol="0">
            <a:spAutoFit/>
          </a:bodyPr>
          <a:lstStyle/>
          <a:p>
            <a:pPr marL="12700">
              <a:lnSpc>
                <a:spcPct val="100000"/>
              </a:lnSpc>
              <a:spcBef>
                <a:spcPts val="130"/>
              </a:spcBef>
            </a:pPr>
            <a:r>
              <a:rPr lang="en-IN" sz="4250" i="1" dirty="0">
                <a:ln w="9525">
                  <a:solidFill>
                    <a:schemeClr val="bg1"/>
                  </a:solidFill>
                  <a:prstDash val="solid"/>
                </a:ln>
                <a:effectLst>
                  <a:outerShdw blurRad="12700" dist="38100" dir="2700000" algn="tl" rotWithShape="0">
                    <a:schemeClr val="bg1">
                      <a:lumMod val="50000"/>
                    </a:schemeClr>
                  </a:outerShdw>
                </a:effectLst>
                <a:latin typeface="Sitka Small" pitchFamily="2" charset="0"/>
              </a:rPr>
              <a:t>RESULTS AND SCREENSHOTS</a:t>
            </a:r>
            <a:endParaRPr sz="4250" i="1" dirty="0">
              <a:ln w="9525">
                <a:solidFill>
                  <a:schemeClr val="bg1"/>
                </a:solidFill>
                <a:prstDash val="solid"/>
              </a:ln>
              <a:effectLst>
                <a:outerShdw blurRad="12700" dist="38100" dir="2700000" algn="tl" rotWithShape="0">
                  <a:schemeClr val="bg1">
                    <a:lumMod val="50000"/>
                  </a:schemeClr>
                </a:outerShdw>
              </a:effectLst>
              <a:latin typeface="Sitka Small" pitchFamily="2"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1" name="TextBox 10">
            <a:extLst>
              <a:ext uri="{FF2B5EF4-FFF2-40B4-BE49-F238E27FC236}">
                <a16:creationId xmlns:a16="http://schemas.microsoft.com/office/drawing/2014/main" id="{85DCF2F4-3BB4-39B0-A6CA-09E4618AD5A1}"/>
              </a:ext>
            </a:extLst>
          </p:cNvPr>
          <p:cNvSpPr txBox="1"/>
          <p:nvPr/>
        </p:nvSpPr>
        <p:spPr>
          <a:xfrm>
            <a:off x="2526030" y="2133600"/>
            <a:ext cx="184731" cy="369332"/>
          </a:xfrm>
          <a:prstGeom prst="rect">
            <a:avLst/>
          </a:prstGeom>
          <a:noFill/>
        </p:spPr>
        <p:txBody>
          <a:bodyPr wrap="none" rtlCol="0">
            <a:spAutoFit/>
          </a:bodyPr>
          <a:lstStyle/>
          <a:p>
            <a:endParaRPr lang="en-IN"/>
          </a:p>
        </p:txBody>
      </p:sp>
      <p:sp>
        <p:nvSpPr>
          <p:cNvPr id="10" name="TextBox 9">
            <a:extLst>
              <a:ext uri="{FF2B5EF4-FFF2-40B4-BE49-F238E27FC236}">
                <a16:creationId xmlns:a16="http://schemas.microsoft.com/office/drawing/2014/main" id="{BEC3EF04-2CCA-C7E0-508D-0DFFD5B1ED7C}"/>
              </a:ext>
            </a:extLst>
          </p:cNvPr>
          <p:cNvSpPr txBox="1"/>
          <p:nvPr/>
        </p:nvSpPr>
        <p:spPr>
          <a:xfrm>
            <a:off x="3295115" y="1649968"/>
            <a:ext cx="3079882" cy="369332"/>
          </a:xfrm>
          <a:prstGeom prst="rect">
            <a:avLst/>
          </a:prstGeom>
          <a:noFill/>
        </p:spPr>
        <p:txBody>
          <a:bodyPr wrap="none" rtlCol="0">
            <a:spAutoFit/>
          </a:bodyPr>
          <a:lstStyle/>
          <a:p>
            <a:pPr marL="285750" indent="-285750">
              <a:buFont typeface="Wingdings" panose="05000000000000000000" pitchFamily="2" charset="2"/>
              <a:buChar char="Ø"/>
            </a:pPr>
            <a:r>
              <a:rPr lang="en-US" i="1" dirty="0"/>
              <a:t>Screenshots of each section</a:t>
            </a:r>
            <a:endParaRPr lang="en-IN" i="1" dirty="0"/>
          </a:p>
        </p:txBody>
      </p:sp>
      <p:sp>
        <p:nvSpPr>
          <p:cNvPr id="12" name="TextBox 11">
            <a:extLst>
              <a:ext uri="{FF2B5EF4-FFF2-40B4-BE49-F238E27FC236}">
                <a16:creationId xmlns:a16="http://schemas.microsoft.com/office/drawing/2014/main" id="{564F47E3-8AC4-4BC3-22E3-5B199DBC76A4}"/>
              </a:ext>
            </a:extLst>
          </p:cNvPr>
          <p:cNvSpPr txBox="1"/>
          <p:nvPr/>
        </p:nvSpPr>
        <p:spPr>
          <a:xfrm>
            <a:off x="3295115" y="2133600"/>
            <a:ext cx="4036361" cy="369332"/>
          </a:xfrm>
          <a:prstGeom prst="rect">
            <a:avLst/>
          </a:prstGeom>
          <a:noFill/>
        </p:spPr>
        <p:txBody>
          <a:bodyPr wrap="none" rtlCol="0">
            <a:spAutoFit/>
          </a:bodyPr>
          <a:lstStyle/>
          <a:p>
            <a:pPr marL="285750" indent="-285750">
              <a:buFont typeface="Wingdings" panose="05000000000000000000" pitchFamily="2" charset="2"/>
              <a:buChar char="Ø"/>
            </a:pPr>
            <a:r>
              <a:rPr lang="en-US" i="1" dirty="0"/>
              <a:t>Hence vs After HTML- &gt; with CSS &amp; JS </a:t>
            </a:r>
            <a:endParaRPr lang="en-IN" i="1" dirty="0"/>
          </a:p>
        </p:txBody>
      </p:sp>
      <p:pic>
        <p:nvPicPr>
          <p:cNvPr id="2" name="Picture 1">
            <a:extLst>
              <a:ext uri="{FF2B5EF4-FFF2-40B4-BE49-F238E27FC236}">
                <a16:creationId xmlns:a16="http://schemas.microsoft.com/office/drawing/2014/main" id="{842371E5-AE85-E199-2517-0F5876E79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8395" y="2473894"/>
            <a:ext cx="846805" cy="1057845"/>
          </a:xfrm>
          <a:prstGeom prst="rect">
            <a:avLst/>
          </a:prstGeom>
        </p:spPr>
      </p:pic>
      <p:sp>
        <p:nvSpPr>
          <p:cNvPr id="14" name="TextBox 13">
            <a:extLst>
              <a:ext uri="{FF2B5EF4-FFF2-40B4-BE49-F238E27FC236}">
                <a16:creationId xmlns:a16="http://schemas.microsoft.com/office/drawing/2014/main" id="{1BDF3041-9895-9BDD-0EE8-C4B91775A530}"/>
              </a:ext>
            </a:extLst>
          </p:cNvPr>
          <p:cNvSpPr txBox="1"/>
          <p:nvPr/>
        </p:nvSpPr>
        <p:spPr>
          <a:xfrm>
            <a:off x="2561844" y="3531739"/>
            <a:ext cx="8715374" cy="3139321"/>
          </a:xfrm>
          <a:prstGeom prst="rect">
            <a:avLst/>
          </a:prstGeom>
          <a:noFill/>
        </p:spPr>
        <p:txBody>
          <a:bodyPr wrap="square" rtlCol="0">
            <a:spAutoFit/>
          </a:bodyPr>
          <a:lstStyle/>
          <a:p>
            <a:pPr algn="l"/>
            <a:r>
              <a:rPr lang="en-GB" dirty="0"/>
              <a:t>Hello and welcome! I’m </a:t>
            </a:r>
            <a:r>
              <a:rPr lang="en-GB" dirty="0" err="1"/>
              <a:t>A.Mashkura</a:t>
            </a:r>
            <a:r>
              <a:rPr lang="en-GB" dirty="0"/>
              <a:t> </a:t>
            </a:r>
            <a:r>
              <a:rPr lang="en-GB"/>
              <a:t>Thaniya </a:t>
            </a:r>
            <a:r>
              <a:rPr lang="en-GB" dirty="0"/>
              <a:t>— a passionate web developer, creative designer, and a dedicated state-level handball player.
This portfolio is a reflection of my journey in both technology and sports. Here, I find information about my background, technical skills, academic projects, and my achievements in handball.
Whether you’re here to explore my development work, discuss collaboration, or learn more about my experience as a sportsperson, I’m glad you stopped by!</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E3B7B3A-DAA1-0CF9-530F-9C97C6AE8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3810000"/>
            <a:ext cx="4953000" cy="2438400"/>
          </a:xfrm>
          <a:prstGeom prst="rect">
            <a:avLst/>
          </a:prstGeom>
        </p:spPr>
      </p:pic>
      <p:pic>
        <p:nvPicPr>
          <p:cNvPr id="2" name="Picture 1">
            <a:extLst>
              <a:ext uri="{FF2B5EF4-FFF2-40B4-BE49-F238E27FC236}">
                <a16:creationId xmlns:a16="http://schemas.microsoft.com/office/drawing/2014/main" id="{E8F4C73D-623C-E192-8B7D-ECC9EFEFEB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226" y="743544"/>
            <a:ext cx="6858000" cy="1924050"/>
          </a:xfrm>
          <a:prstGeom prst="rect">
            <a:avLst/>
          </a:prstGeom>
        </p:spPr>
      </p:pic>
    </p:spTree>
    <p:extLst>
      <p:ext uri="{BB962C8B-B14F-4D97-AF65-F5344CB8AC3E}">
        <p14:creationId xmlns:p14="http://schemas.microsoft.com/office/powerpoint/2010/main" val="1889411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9F4E9C-FA48-E282-46E8-623E760D6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371600"/>
            <a:ext cx="8153400" cy="4433491"/>
          </a:xfrm>
          <a:prstGeom prst="rect">
            <a:avLst/>
          </a:prstGeom>
        </p:spPr>
      </p:pic>
    </p:spTree>
    <p:extLst>
      <p:ext uri="{BB962C8B-B14F-4D97-AF65-F5344CB8AC3E}">
        <p14:creationId xmlns:p14="http://schemas.microsoft.com/office/powerpoint/2010/main" val="1845058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433B3E85-A5C0-8523-6DBB-83AD5938F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333500"/>
            <a:ext cx="7315201" cy="4191000"/>
          </a:xfrm>
          <a:prstGeom prst="rect">
            <a:avLst/>
          </a:prstGeom>
        </p:spPr>
      </p:pic>
    </p:spTree>
    <p:extLst>
      <p:ext uri="{BB962C8B-B14F-4D97-AF65-F5344CB8AC3E}">
        <p14:creationId xmlns:p14="http://schemas.microsoft.com/office/powerpoint/2010/main" val="1520407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856557" y="387196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4114800" y="62601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1658600" y="5591175"/>
            <a:ext cx="76200" cy="177800"/>
          </a:xfrm>
          <a:prstGeom prst="rect">
            <a:avLst/>
          </a:prstGeom>
        </p:spPr>
      </p:pic>
      <p:sp>
        <p:nvSpPr>
          <p:cNvPr id="7" name="object 7"/>
          <p:cNvSpPr txBox="1">
            <a:spLocks noGrp="1"/>
          </p:cNvSpPr>
          <p:nvPr>
            <p:ph type="title"/>
          </p:nvPr>
        </p:nvSpPr>
        <p:spPr>
          <a:xfrm>
            <a:off x="609600" y="1158809"/>
            <a:ext cx="4578668" cy="690574"/>
          </a:xfrm>
          <a:prstGeom prst="rect">
            <a:avLst/>
          </a:prstGeom>
        </p:spPr>
        <p:txBody>
          <a:bodyPr vert="horz" wrap="square" lIns="0" tIns="13335" rIns="0" bIns="0" rtlCol="0">
            <a:spAutoFit/>
          </a:bodyPr>
          <a:lstStyle/>
          <a:p>
            <a:pPr marL="12700">
              <a:lnSpc>
                <a:spcPct val="100000"/>
              </a:lnSpc>
              <a:spcBef>
                <a:spcPts val="105"/>
              </a:spcBef>
            </a:pPr>
            <a:r>
              <a:rPr lang="en-IN" sz="4400" i="1" dirty="0">
                <a:ln w="9525">
                  <a:solidFill>
                    <a:schemeClr val="bg1"/>
                  </a:solidFill>
                  <a:prstDash val="solid"/>
                </a:ln>
                <a:effectLst>
                  <a:outerShdw blurRad="12700" dist="38100" dir="2700000" algn="tl" rotWithShape="0">
                    <a:schemeClr val="bg1">
                      <a:lumMod val="50000"/>
                    </a:schemeClr>
                  </a:outerShdw>
                </a:effectLst>
                <a:latin typeface="Sitka Small" pitchFamily="2" charset="0"/>
              </a:rPr>
              <a:t>CONCLUSION</a:t>
            </a:r>
            <a:endParaRPr sz="4400" i="1" dirty="0">
              <a:ln w="9525">
                <a:solidFill>
                  <a:schemeClr val="bg1"/>
                </a:solidFill>
                <a:prstDash val="solid"/>
              </a:ln>
              <a:effectLst>
                <a:outerShdw blurRad="12700" dist="38100" dir="2700000" algn="tl" rotWithShape="0">
                  <a:schemeClr val="bg1">
                    <a:lumMod val="50000"/>
                  </a:schemeClr>
                </a:outerShdw>
              </a:effectLst>
              <a:latin typeface="Sitka Small" pitchFamily="2"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16</a:t>
            </a:fld>
            <a:endParaRPr sz="1100">
              <a:latin typeface="Trebuchet MS"/>
              <a:cs typeface="Trebuchet MS"/>
            </a:endParaRPr>
          </a:p>
        </p:txBody>
      </p:sp>
      <p:sp>
        <p:nvSpPr>
          <p:cNvPr id="2" name="TextBox 1">
            <a:extLst>
              <a:ext uri="{FF2B5EF4-FFF2-40B4-BE49-F238E27FC236}">
                <a16:creationId xmlns:a16="http://schemas.microsoft.com/office/drawing/2014/main" id="{17DF65BB-820A-DAE6-3322-86185A9BAFCB}"/>
              </a:ext>
            </a:extLst>
          </p:cNvPr>
          <p:cNvSpPr txBox="1"/>
          <p:nvPr/>
        </p:nvSpPr>
        <p:spPr>
          <a:xfrm>
            <a:off x="1143000" y="2019300"/>
            <a:ext cx="7753350" cy="1938992"/>
          </a:xfrm>
          <a:prstGeom prst="rect">
            <a:avLst/>
          </a:prstGeom>
          <a:noFill/>
        </p:spPr>
        <p:txBody>
          <a:bodyPr wrap="square" rtlCol="0">
            <a:spAutoFit/>
          </a:bodyPr>
          <a:lstStyle/>
          <a:p>
            <a:pPr marL="342900" indent="-342900">
              <a:buFont typeface="Wingdings" panose="05000000000000000000" pitchFamily="2" charset="2"/>
              <a:buChar char="ü"/>
            </a:pPr>
            <a:r>
              <a:rPr lang="en-US" sz="2000" i="1" dirty="0"/>
              <a:t>My digital portfolio effectively showcases your skills and experience in web development, with a clean design and functional features. By highlighting your projects, skills, and contact information, you've created a valuable resource for potential employers or collaborators. With some minor enhancements, your portfolio can continue to grow and showcase your expertise in the field.</a:t>
            </a:r>
            <a:endParaRPr lang="en-IN" sz="2000" i="1" dirty="0"/>
          </a:p>
        </p:txBody>
      </p:sp>
      <p:sp>
        <p:nvSpPr>
          <p:cNvPr id="8" name="TextBox 7">
            <a:extLst>
              <a:ext uri="{FF2B5EF4-FFF2-40B4-BE49-F238E27FC236}">
                <a16:creationId xmlns:a16="http://schemas.microsoft.com/office/drawing/2014/main" id="{A01318E1-B5E2-C4EC-E857-24E2101EC273}"/>
              </a:ext>
            </a:extLst>
          </p:cNvPr>
          <p:cNvSpPr txBox="1"/>
          <p:nvPr/>
        </p:nvSpPr>
        <p:spPr>
          <a:xfrm>
            <a:off x="1143000" y="4535051"/>
            <a:ext cx="8886824" cy="707886"/>
          </a:xfrm>
          <a:prstGeom prst="rect">
            <a:avLst/>
          </a:prstGeom>
          <a:noFill/>
        </p:spPr>
        <p:txBody>
          <a:bodyPr wrap="square" rtlCol="0">
            <a:spAutoFit/>
          </a:bodyPr>
          <a:lstStyle/>
          <a:p>
            <a:pPr marL="342900" indent="-342900">
              <a:buFont typeface="Wingdings" panose="05000000000000000000" pitchFamily="2" charset="2"/>
              <a:buChar char="ü"/>
            </a:pPr>
            <a:r>
              <a:rPr lang="en-US" sz="2000" i="1" dirty="0"/>
              <a:t>This portfolio showcases my journey, achievements, and dedication in both sports</a:t>
            </a:r>
          </a:p>
          <a:p>
            <a:r>
              <a:rPr lang="en-US" sz="2000" i="1" dirty="0"/>
              <a:t> and technology, reflecting my passion for growth and excellence.</a:t>
            </a:r>
            <a:endParaRPr lang="en-IN" sz="2000" i="1" dirty="0"/>
          </a:p>
        </p:txBody>
      </p:sp>
      <p:sp>
        <p:nvSpPr>
          <p:cNvPr id="10" name="Rectangle 9">
            <a:extLst>
              <a:ext uri="{FF2B5EF4-FFF2-40B4-BE49-F238E27FC236}">
                <a16:creationId xmlns:a16="http://schemas.microsoft.com/office/drawing/2014/main" id="{5324493A-0861-6448-547A-C5568DACD463}"/>
              </a:ext>
            </a:extLst>
          </p:cNvPr>
          <p:cNvSpPr/>
          <p:nvPr/>
        </p:nvSpPr>
        <p:spPr>
          <a:xfrm>
            <a:off x="6003635" y="2967335"/>
            <a:ext cx="184730" cy="923330"/>
          </a:xfrm>
          <a:prstGeom prst="rect">
            <a:avLst/>
          </a:prstGeom>
          <a:noFill/>
        </p:spPr>
        <p:txBody>
          <a:bodyPr wrap="none" lIns="91440" tIns="45720" rIns="91440" bIns="45720">
            <a:spAutoFit/>
          </a:bodyPr>
          <a:lstStyle/>
          <a:p>
            <a:pPr algn="ctr"/>
            <a:endParaRPr lang="en-IN"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066522" y="6629400"/>
            <a:ext cx="125478" cy="2286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04800" y="1197984"/>
            <a:ext cx="4827861" cy="670696"/>
          </a:xfrm>
          <a:prstGeom prst="rect">
            <a:avLst/>
          </a:prstGeom>
        </p:spPr>
        <p:txBody>
          <a:bodyPr vert="horz" wrap="square" lIns="0" tIns="16510" rIns="0" bIns="0" rtlCol="0">
            <a:spAutoFit/>
          </a:bodyPr>
          <a:lstStyle/>
          <a:p>
            <a:pPr marL="12700">
              <a:lnSpc>
                <a:spcPct val="100000"/>
              </a:lnSpc>
              <a:spcBef>
                <a:spcPts val="130"/>
              </a:spcBef>
            </a:pPr>
            <a:r>
              <a:rPr sz="4250" i="1" dirty="0">
                <a:ln w="9525">
                  <a:solidFill>
                    <a:schemeClr val="bg1"/>
                  </a:solidFill>
                  <a:prstDash val="solid"/>
                </a:ln>
                <a:effectLst>
                  <a:outerShdw blurRad="12700" dist="38100" dir="2700000" algn="tl" rotWithShape="0">
                    <a:schemeClr val="bg1">
                      <a:lumMod val="50000"/>
                    </a:schemeClr>
                  </a:outerShdw>
                </a:effectLst>
                <a:latin typeface="Sitka Small" pitchFamily="2" charset="0"/>
              </a:rPr>
              <a:t>PROJECT TITLE</a:t>
            </a:r>
          </a:p>
        </p:txBody>
      </p:sp>
      <p:grpSp>
        <p:nvGrpSpPr>
          <p:cNvPr id="18" name="object 18"/>
          <p:cNvGrpSpPr/>
          <p:nvPr/>
        </p:nvGrpSpPr>
        <p:grpSpPr>
          <a:xfrm flipV="1">
            <a:off x="466725" y="7772400"/>
            <a:ext cx="3705225" cy="152400"/>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90438803-626B-E38A-F3B1-2A8A1BF9CCB0}"/>
              </a:ext>
            </a:extLst>
          </p:cNvPr>
          <p:cNvSpPr txBox="1"/>
          <p:nvPr/>
        </p:nvSpPr>
        <p:spPr>
          <a:xfrm>
            <a:off x="910879" y="2428949"/>
            <a:ext cx="8442325" cy="2954655"/>
          </a:xfrm>
          <a:prstGeom prst="rect">
            <a:avLst/>
          </a:prstGeom>
          <a:noFill/>
        </p:spPr>
        <p:txBody>
          <a:bodyPr wrap="square" rtlCol="0">
            <a:spAutoFit/>
          </a:bodyPr>
          <a:lstStyle/>
          <a:p>
            <a:pPr marL="1257300" lvl="2" indent="-342900">
              <a:buFont typeface="Wingdings" panose="05000000000000000000" pitchFamily="2" charset="2"/>
              <a:buChar char="Ø"/>
            </a:pPr>
            <a:r>
              <a:rPr lang="en-US" sz="2800" i="1" dirty="0"/>
              <a:t>The </a:t>
            </a:r>
            <a:r>
              <a:rPr lang="en-US" sz="2800" b="1" i="1" dirty="0"/>
              <a:t>student</a:t>
            </a:r>
            <a:r>
              <a:rPr lang="en-US" sz="2800" i="1" dirty="0"/>
              <a:t> </a:t>
            </a:r>
            <a:r>
              <a:rPr lang="en-US" sz="2800" b="1" i="1" dirty="0"/>
              <a:t>Digital Portfolio</a:t>
            </a:r>
            <a:r>
              <a:rPr lang="en-US" sz="2800" i="1" dirty="0"/>
              <a:t> is a personal web-based platform created to showcase my </a:t>
            </a:r>
            <a:r>
              <a:rPr lang="en-US" sz="2800" b="1" i="1" dirty="0"/>
              <a:t>skills</a:t>
            </a:r>
            <a:r>
              <a:rPr lang="en-US" sz="2800" i="1" dirty="0"/>
              <a:t>, </a:t>
            </a:r>
            <a:r>
              <a:rPr lang="en-US" sz="2800" b="1" i="1" dirty="0"/>
              <a:t>achievements</a:t>
            </a:r>
            <a:r>
              <a:rPr lang="en-US" sz="2800" i="1" dirty="0"/>
              <a:t>, and </a:t>
            </a:r>
            <a:r>
              <a:rPr lang="en-US" sz="2800" b="1" i="1" dirty="0"/>
              <a:t>projects</a:t>
            </a:r>
            <a:r>
              <a:rPr lang="en-US" sz="2800" i="1" dirty="0"/>
              <a:t> . It is developed using basic web technologies: </a:t>
            </a:r>
            <a:r>
              <a:rPr lang="en-US" sz="2800" b="1" i="1" dirty="0"/>
              <a:t>HTML</a:t>
            </a:r>
            <a:r>
              <a:rPr lang="en-US" sz="2800" i="1" dirty="0"/>
              <a:t>, </a:t>
            </a:r>
            <a:r>
              <a:rPr lang="en-US" sz="2800" b="1" i="1" dirty="0"/>
              <a:t>CSS</a:t>
            </a:r>
            <a:r>
              <a:rPr lang="en-US" sz="2800" i="1" dirty="0"/>
              <a:t>, and </a:t>
            </a:r>
            <a:r>
              <a:rPr lang="en-US" sz="2800" b="1" i="1" dirty="0"/>
              <a:t>JavaScript</a:t>
            </a:r>
            <a:r>
              <a:rPr lang="en-US" sz="2800" i="1" dirty="0"/>
              <a:t>. The portfolio reflects my identity  as a </a:t>
            </a:r>
            <a:r>
              <a:rPr lang="en-US" sz="2800" b="1" i="1" dirty="0"/>
              <a:t>Computer Science student</a:t>
            </a:r>
            <a:r>
              <a:rPr lang="en-US" sz="2800" i="1" dirty="0"/>
              <a:t>.</a:t>
            </a:r>
            <a:endParaRPr lang="en-IN" sz="2800" i="1"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603625" cy="752129"/>
          </a:xfrm>
          <a:prstGeom prst="rect">
            <a:avLst/>
          </a:prstGeom>
        </p:spPr>
        <p:txBody>
          <a:bodyPr vert="horz" wrap="square" lIns="0" tIns="13335" rIns="0" bIns="0" rtlCol="0">
            <a:spAutoFit/>
          </a:bodyPr>
          <a:lstStyle/>
          <a:p>
            <a:pPr marL="12700">
              <a:lnSpc>
                <a:spcPct val="100000"/>
              </a:lnSpc>
              <a:spcBef>
                <a:spcPts val="105"/>
              </a:spcBef>
            </a:pPr>
            <a:r>
              <a:rPr i="1" dirty="0">
                <a:ln w="9525">
                  <a:solidFill>
                    <a:schemeClr val="bg1"/>
                  </a:solidFill>
                  <a:prstDash val="solid"/>
                </a:ln>
                <a:effectLst>
                  <a:outerShdw blurRad="12700" dist="38100" dir="2700000" algn="tl" rotWithShape="0">
                    <a:schemeClr val="bg1">
                      <a:lumMod val="50000"/>
                    </a:schemeClr>
                  </a:outerShdw>
                </a:effectLst>
                <a:latin typeface="Sitka Small" pitchFamily="2" charset="0"/>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1" dirty="0">
                <a:solidFill>
                  <a:srgbClr val="0D0D0D"/>
                </a:solidFill>
                <a:effectLst/>
                <a:latin typeface="Times New Roman" panose="02020603050405020304" pitchFamily="18" charset="0"/>
                <a:cs typeface="Times New Roman" panose="02020603050405020304" pitchFamily="18" charset="0"/>
              </a:rPr>
              <a:t>Project </a:t>
            </a:r>
            <a:r>
              <a:rPr lang="en-US" sz="2800" i="1" dirty="0">
                <a:solidFill>
                  <a:srgbClr val="0D0D0D"/>
                </a:solidFill>
                <a:latin typeface="Times New Roman" panose="02020603050405020304" pitchFamily="18" charset="0"/>
                <a:cs typeface="Times New Roman" panose="02020603050405020304" pitchFamily="18" charset="0"/>
              </a:rPr>
              <a:t>statement</a:t>
            </a:r>
          </a:p>
          <a:p>
            <a:pPr>
              <a:buFont typeface="+mj-lt"/>
              <a:buAutoNum type="arabicPeriod"/>
            </a:pPr>
            <a:r>
              <a:rPr lang="en-US" sz="2800" b="0" i="1"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1"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i="1" dirty="0">
                <a:solidFill>
                  <a:srgbClr val="0D0D0D"/>
                </a:solidFill>
                <a:latin typeface="Times New Roman" panose="02020603050405020304" pitchFamily="18" charset="0"/>
                <a:cs typeface="Times New Roman" panose="02020603050405020304" pitchFamily="18" charset="0"/>
              </a:rPr>
              <a:t>Tools and Technologies</a:t>
            </a:r>
            <a:endParaRPr lang="en-US" sz="2800" b="0" i="1"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1"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i="1" dirty="0">
                <a:solidFill>
                  <a:srgbClr val="0D0D0D"/>
                </a:solidFill>
                <a:latin typeface="Times New Roman" panose="02020603050405020304" pitchFamily="18" charset="0"/>
                <a:cs typeface="Times New Roman" panose="02020603050405020304" pitchFamily="18" charset="0"/>
              </a:rPr>
              <a:t>Features and Functionality</a:t>
            </a:r>
            <a:endParaRPr lang="en-US" sz="2800" b="0" i="1"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1" dirty="0">
                <a:solidFill>
                  <a:srgbClr val="0D0D0D"/>
                </a:solidFill>
                <a:effectLst/>
                <a:latin typeface="Times New Roman" panose="02020603050405020304" pitchFamily="18" charset="0"/>
                <a:cs typeface="Times New Roman" panose="02020603050405020304" pitchFamily="18" charset="0"/>
              </a:rPr>
              <a:t>Results and </a:t>
            </a:r>
            <a:r>
              <a:rPr lang="en-US" sz="2800" i="1" dirty="0">
                <a:solidFill>
                  <a:srgbClr val="0D0D0D"/>
                </a:solidFill>
                <a:latin typeface="Times New Roman" panose="02020603050405020304" pitchFamily="18" charset="0"/>
                <a:cs typeface="Times New Roman" panose="02020603050405020304" pitchFamily="18" charset="0"/>
              </a:rPr>
              <a:t>Screenshots</a:t>
            </a:r>
            <a:endParaRPr lang="en-US" sz="2800" b="0" i="1"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1"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i="1" dirty="0" err="1">
                <a:solidFill>
                  <a:srgbClr val="0D0D0D"/>
                </a:solidFill>
                <a:latin typeface="Times New Roman" panose="02020603050405020304" pitchFamily="18" charset="0"/>
                <a:cs typeface="Times New Roman" panose="02020603050405020304" pitchFamily="18" charset="0"/>
              </a:rPr>
              <a:t>Github</a:t>
            </a:r>
            <a:r>
              <a:rPr lang="en-US" sz="2800" i="1" dirty="0">
                <a:solidFill>
                  <a:srgbClr val="0D0D0D"/>
                </a:solidFill>
                <a:latin typeface="Times New Roman" panose="02020603050405020304" pitchFamily="18" charset="0"/>
                <a:cs typeface="Times New Roman" panose="02020603050405020304" pitchFamily="18" charset="0"/>
              </a:rPr>
              <a:t> Link</a:t>
            </a:r>
            <a:endParaRPr lang="en-US" sz="2800" b="0" i="1"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81893" y="2226384"/>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934200" y="155592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0" y="935103"/>
            <a:ext cx="753411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i="1" dirty="0">
                <a:ln w="9525">
                  <a:solidFill>
                    <a:schemeClr val="bg1"/>
                  </a:solidFill>
                  <a:prstDash val="solid"/>
                </a:ln>
                <a:effectLst>
                  <a:outerShdw blurRad="12700" dist="38100" dir="2700000" algn="tl" rotWithShape="0">
                    <a:schemeClr val="bg1">
                      <a:lumMod val="50000"/>
                    </a:schemeClr>
                  </a:outerShdw>
                </a:effectLst>
                <a:latin typeface="Sitka Small" pitchFamily="2" charset="0"/>
              </a:rPr>
              <a:t>PROBLEM</a:t>
            </a:r>
            <a:r>
              <a:rPr lang="en-US" sz="4250" i="1" dirty="0">
                <a:ln w="9525">
                  <a:solidFill>
                    <a:schemeClr val="bg1"/>
                  </a:solidFill>
                  <a:prstDash val="solid"/>
                </a:ln>
                <a:effectLst>
                  <a:outerShdw blurRad="12700" dist="38100" dir="2700000" algn="tl" rotWithShape="0">
                    <a:schemeClr val="bg1">
                      <a:lumMod val="50000"/>
                    </a:schemeClr>
                  </a:outerShdw>
                </a:effectLst>
                <a:latin typeface="Sitka Small" pitchFamily="2" charset="0"/>
              </a:rPr>
              <a:t> </a:t>
            </a:r>
            <a:r>
              <a:rPr sz="4250" i="1" dirty="0">
                <a:ln w="9525">
                  <a:solidFill>
                    <a:schemeClr val="bg1"/>
                  </a:solidFill>
                  <a:prstDash val="solid"/>
                </a:ln>
                <a:effectLst>
                  <a:outerShdw blurRad="12700" dist="38100" dir="2700000" algn="tl" rotWithShape="0">
                    <a:schemeClr val="bg1">
                      <a:lumMod val="50000"/>
                    </a:schemeClr>
                  </a:outerShdw>
                </a:effectLst>
                <a:latin typeface="Sitka Small" pitchFamily="2"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A3B9B9FB-4023-1552-1337-86AD63150769}"/>
              </a:ext>
            </a:extLst>
          </p:cNvPr>
          <p:cNvSpPr txBox="1"/>
          <p:nvPr/>
        </p:nvSpPr>
        <p:spPr>
          <a:xfrm>
            <a:off x="762000" y="1891759"/>
            <a:ext cx="8438993" cy="3170099"/>
          </a:xfrm>
          <a:prstGeom prst="rect">
            <a:avLst/>
          </a:prstGeom>
          <a:noFill/>
        </p:spPr>
        <p:txBody>
          <a:bodyPr wrap="square" rtlCol="0">
            <a:spAutoFit/>
          </a:bodyPr>
          <a:lstStyle/>
          <a:p>
            <a:pPr marL="342900" indent="-342900">
              <a:buFont typeface="Wingdings" panose="05000000000000000000" pitchFamily="2" charset="2"/>
              <a:buChar char="v"/>
            </a:pPr>
            <a:r>
              <a:rPr lang="en-US" sz="2000" i="1" dirty="0"/>
              <a:t>In today's digital age, individuals—especially students and athletes—often struggle to present their </a:t>
            </a:r>
            <a:r>
              <a:rPr lang="en-US" sz="2000" b="1" i="1" dirty="0"/>
              <a:t>skills</a:t>
            </a:r>
            <a:r>
              <a:rPr lang="en-US" sz="2000" i="1" dirty="0"/>
              <a:t>, </a:t>
            </a:r>
            <a:r>
              <a:rPr lang="en-US" sz="2000" b="1" i="1" dirty="0"/>
              <a:t>achievements</a:t>
            </a:r>
            <a:r>
              <a:rPr lang="en-US" sz="2000" i="1" dirty="0"/>
              <a:t>, and </a:t>
            </a:r>
            <a:r>
              <a:rPr lang="en-US" sz="2000" b="1" i="1" dirty="0"/>
              <a:t>career highlights</a:t>
            </a:r>
            <a:r>
              <a:rPr lang="en-US" sz="2000" i="1" dirty="0"/>
              <a:t> in a structured, accessible, and professional format. Traditional resumes or paper portfolios are </a:t>
            </a:r>
            <a:r>
              <a:rPr lang="en-US" sz="2000" b="1" i="1" dirty="0"/>
              <a:t>limited</a:t>
            </a:r>
            <a:r>
              <a:rPr lang="en-US" sz="2000" i="1" dirty="0"/>
              <a:t>, </a:t>
            </a:r>
            <a:r>
              <a:rPr lang="en-US" sz="2000" b="1" i="1" dirty="0"/>
              <a:t>static</a:t>
            </a:r>
            <a:r>
              <a:rPr lang="en-US" sz="2000" i="1" dirty="0"/>
              <a:t>, and often fail to showcase one's full potential, especially when it comes to </a:t>
            </a:r>
            <a:r>
              <a:rPr lang="en-US" sz="2000" b="1" i="1" dirty="0"/>
              <a:t>multi-disciplinary profiles.</a:t>
            </a:r>
          </a:p>
          <a:p>
            <a:endParaRPr lang="en-US" sz="2000" i="1" dirty="0"/>
          </a:p>
          <a:p>
            <a:pPr marL="342900" indent="-342900">
              <a:buFont typeface="Wingdings" panose="05000000000000000000" pitchFamily="2" charset="2"/>
              <a:buChar char="v"/>
            </a:pPr>
            <a:r>
              <a:rPr lang="en-US" sz="2000" i="1" dirty="0"/>
              <a:t>There is a </a:t>
            </a:r>
            <a:r>
              <a:rPr lang="en-US" sz="2000" b="1" i="1" dirty="0"/>
              <a:t>need for a digital platform</a:t>
            </a:r>
            <a:r>
              <a:rPr lang="en-US" sz="2000" i="1" dirty="0"/>
              <a:t> that allows individuals  to create a </a:t>
            </a:r>
            <a:r>
              <a:rPr lang="en-US" sz="2000" b="1" i="1" dirty="0"/>
              <a:t>personal brand</a:t>
            </a:r>
            <a:r>
              <a:rPr lang="en-US" sz="2000" i="1" dirty="0"/>
              <a:t>, highlight both </a:t>
            </a:r>
            <a:r>
              <a:rPr lang="en-US" sz="2000" b="1" i="1" dirty="0"/>
              <a:t>academic and            </a:t>
            </a:r>
          </a:p>
          <a:p>
            <a:r>
              <a:rPr lang="en-US" sz="2000" b="1" i="1" dirty="0"/>
              <a:t>      extracurricular achievements</a:t>
            </a:r>
            <a:r>
              <a:rPr lang="en-US" sz="2000" i="1" dirty="0"/>
              <a:t>, and provide </a:t>
            </a:r>
            <a:r>
              <a:rPr lang="en-US" sz="2000" b="1" i="1" dirty="0"/>
              <a:t>contact options for      </a:t>
            </a:r>
            <a:r>
              <a:rPr lang="en-US" sz="2000" i="1" dirty="0"/>
              <a:t>opportunities  in employment, sports, or collaboration</a:t>
            </a:r>
            <a:r>
              <a:rPr lang="en-US" sz="20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00" y="30480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4" y="829626"/>
            <a:ext cx="77184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i="1" dirty="0">
                <a:ln w="9525">
                  <a:solidFill>
                    <a:schemeClr val="bg1"/>
                  </a:solidFill>
                  <a:prstDash val="solid"/>
                </a:ln>
                <a:effectLst>
                  <a:outerShdw blurRad="12700" dist="38100" dir="2700000" algn="tl" rotWithShape="0">
                    <a:schemeClr val="bg1">
                      <a:lumMod val="50000"/>
                    </a:schemeClr>
                  </a:outerShdw>
                </a:effectLst>
                <a:latin typeface="Sitka Small" pitchFamily="2" charset="0"/>
              </a:rPr>
              <a:t>PROJECT	OVERVIEW</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70F31D87-66A5-D96D-C7EE-83DF1D985592}"/>
              </a:ext>
            </a:extLst>
          </p:cNvPr>
          <p:cNvSpPr txBox="1"/>
          <p:nvPr/>
        </p:nvSpPr>
        <p:spPr>
          <a:xfrm>
            <a:off x="1324132" y="1881659"/>
            <a:ext cx="8153400" cy="1631216"/>
          </a:xfrm>
          <a:prstGeom prst="rect">
            <a:avLst/>
          </a:prstGeom>
          <a:noFill/>
        </p:spPr>
        <p:txBody>
          <a:bodyPr wrap="square" rtlCol="0">
            <a:spAutoFit/>
          </a:bodyPr>
          <a:lstStyle/>
          <a:p>
            <a:pPr marL="342900" indent="-342900">
              <a:buFont typeface="Wingdings" panose="05000000000000000000" pitchFamily="2" charset="2"/>
              <a:buChar char="q"/>
            </a:pPr>
            <a:r>
              <a:rPr lang="en-US" sz="2000" b="1" i="1" dirty="0"/>
              <a:t>summary:</a:t>
            </a:r>
          </a:p>
          <a:p>
            <a:r>
              <a:rPr lang="en-US" sz="2000" i="1" dirty="0"/>
              <a:t>            The Online Quiz Application is a web-based platform built with HTML, CSS, and JavaScript. It allows users to take quizzes and receive instant feedback. The project demonstrates basic front-end skills like navigation, form handling, and interactive design.</a:t>
            </a:r>
            <a:endParaRPr lang="en-IN" sz="2000" i="1" dirty="0"/>
          </a:p>
        </p:txBody>
      </p:sp>
      <p:sp>
        <p:nvSpPr>
          <p:cNvPr id="8" name="TextBox 7">
            <a:extLst>
              <a:ext uri="{FF2B5EF4-FFF2-40B4-BE49-F238E27FC236}">
                <a16:creationId xmlns:a16="http://schemas.microsoft.com/office/drawing/2014/main" id="{8A40DB4B-AA12-D16B-56AD-BB05DAE56447}"/>
              </a:ext>
            </a:extLst>
          </p:cNvPr>
          <p:cNvSpPr txBox="1"/>
          <p:nvPr/>
        </p:nvSpPr>
        <p:spPr>
          <a:xfrm>
            <a:off x="1200150" y="4104260"/>
            <a:ext cx="7791450"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i="1" dirty="0"/>
              <a:t>What your portfolio contain(</a:t>
            </a:r>
            <a:r>
              <a:rPr lang="en-US" sz="2000" i="1" dirty="0" err="1"/>
              <a:t>Home,About</a:t>
            </a:r>
            <a:r>
              <a:rPr lang="en-US" sz="2000" i="1" dirty="0"/>
              <a:t> </a:t>
            </a:r>
            <a:r>
              <a:rPr lang="en-US" sz="2000" i="1" dirty="0" err="1"/>
              <a:t>me,project,skills,contect</a:t>
            </a:r>
            <a:r>
              <a:rPr lang="en-US" sz="2000" i="1" dirty="0"/>
              <a:t>).</a:t>
            </a:r>
            <a:endParaRPr lang="en-IN" sz="2000" i="1" dirty="0"/>
          </a:p>
        </p:txBody>
      </p:sp>
      <p:sp>
        <p:nvSpPr>
          <p:cNvPr id="11" name="TextBox 10">
            <a:extLst>
              <a:ext uri="{FF2B5EF4-FFF2-40B4-BE49-F238E27FC236}">
                <a16:creationId xmlns:a16="http://schemas.microsoft.com/office/drawing/2014/main" id="{64452FD4-8A64-5225-489C-6AC2467303D4}"/>
              </a:ext>
            </a:extLst>
          </p:cNvPr>
          <p:cNvSpPr txBox="1"/>
          <p:nvPr/>
        </p:nvSpPr>
        <p:spPr>
          <a:xfrm>
            <a:off x="1200150" y="5008632"/>
            <a:ext cx="7391400" cy="707886"/>
          </a:xfrm>
          <a:prstGeom prst="rect">
            <a:avLst/>
          </a:prstGeom>
          <a:noFill/>
        </p:spPr>
        <p:txBody>
          <a:bodyPr wrap="square" rtlCol="0">
            <a:spAutoFit/>
          </a:bodyPr>
          <a:lstStyle/>
          <a:p>
            <a:pPr marL="342900" indent="-342900">
              <a:buFont typeface="Wingdings" panose="05000000000000000000" pitchFamily="2" charset="2"/>
              <a:buChar char="q"/>
            </a:pPr>
            <a:r>
              <a:rPr lang="en-US" sz="2000" b="1" i="1" dirty="0"/>
              <a:t>Main idea:</a:t>
            </a:r>
          </a:p>
          <a:p>
            <a:r>
              <a:rPr lang="en-US" sz="2000" i="1" dirty="0"/>
              <a:t>           showcase personal </a:t>
            </a:r>
            <a:r>
              <a:rPr lang="en-US" sz="2000" i="1" dirty="0" err="1"/>
              <a:t>achievement,skills</a:t>
            </a:r>
            <a:r>
              <a:rPr lang="en-US" sz="2000" i="1" dirty="0"/>
              <a:t> and project.  </a:t>
            </a:r>
            <a:endParaRPr lang="en-IN" sz="2000"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920548" cy="509114"/>
          </a:xfrm>
          <a:prstGeom prst="rect">
            <a:avLst/>
          </a:prstGeom>
        </p:spPr>
        <p:txBody>
          <a:bodyPr vert="horz" wrap="square" lIns="0" tIns="16510" rIns="0" bIns="0" rtlCol="0">
            <a:spAutoFit/>
          </a:bodyPr>
          <a:lstStyle/>
          <a:p>
            <a:pPr marL="12700">
              <a:lnSpc>
                <a:spcPct val="100000"/>
              </a:lnSpc>
              <a:spcBef>
                <a:spcPts val="130"/>
              </a:spcBef>
            </a:pPr>
            <a:r>
              <a:rPr sz="3200" i="1" dirty="0">
                <a:ln w="9525">
                  <a:solidFill>
                    <a:schemeClr val="bg1"/>
                  </a:solidFill>
                  <a:prstDash val="solid"/>
                </a:ln>
                <a:effectLst>
                  <a:outerShdw blurRad="12700" dist="38100" dir="2700000" algn="tl" rotWithShape="0">
                    <a:schemeClr val="bg1">
                      <a:lumMod val="50000"/>
                    </a:schemeClr>
                  </a:outerShdw>
                </a:effectLst>
                <a:latin typeface="Sitka Small" pitchFamily="2" charset="0"/>
              </a:rPr>
              <a:t>WHO ARE THE END USERS?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D71120BA-A686-5072-5557-180B718FB7C9}"/>
              </a:ext>
            </a:extLst>
          </p:cNvPr>
          <p:cNvSpPr txBox="1"/>
          <p:nvPr/>
        </p:nvSpPr>
        <p:spPr>
          <a:xfrm>
            <a:off x="953175" y="1939585"/>
            <a:ext cx="9085501" cy="1200329"/>
          </a:xfrm>
          <a:prstGeom prst="rect">
            <a:avLst/>
          </a:prstGeom>
          <a:noFill/>
        </p:spPr>
        <p:txBody>
          <a:bodyPr wrap="none" rtlCol="0">
            <a:spAutoFit/>
          </a:bodyPr>
          <a:lstStyle/>
          <a:p>
            <a:pPr marL="285750" indent="-285750">
              <a:buFont typeface="Wingdings" panose="05000000000000000000" pitchFamily="2" charset="2"/>
              <a:buChar char="q"/>
            </a:pPr>
            <a:r>
              <a:rPr lang="en-US" b="1" dirty="0"/>
              <a:t> </a:t>
            </a:r>
            <a:r>
              <a:rPr lang="en-US" b="1" i="1" dirty="0"/>
              <a:t>Recruiters and Employers:</a:t>
            </a:r>
          </a:p>
          <a:p>
            <a:r>
              <a:rPr lang="en-US" b="1" i="1" dirty="0"/>
              <a:t>      Why they use it</a:t>
            </a:r>
            <a:r>
              <a:rPr lang="en-US" i="1" dirty="0"/>
              <a:t>: To assess your technical skills, personal qualities, and achievements before </a:t>
            </a:r>
          </a:p>
          <a:p>
            <a:r>
              <a:rPr lang="en-US" i="1" dirty="0"/>
              <a:t>      offering a job or internship.</a:t>
            </a:r>
          </a:p>
          <a:p>
            <a:r>
              <a:rPr lang="en-US" b="1" i="1" dirty="0"/>
              <a:t>     What they look for</a:t>
            </a:r>
            <a:r>
              <a:rPr lang="en-US" i="1" dirty="0"/>
              <a:t>: Skills section, education, personal introduction, and overall presentation</a:t>
            </a:r>
            <a:endParaRPr lang="en-IN" i="1" dirty="0"/>
          </a:p>
        </p:txBody>
      </p:sp>
      <p:sp>
        <p:nvSpPr>
          <p:cNvPr id="9" name="TextBox 8">
            <a:extLst>
              <a:ext uri="{FF2B5EF4-FFF2-40B4-BE49-F238E27FC236}">
                <a16:creationId xmlns:a16="http://schemas.microsoft.com/office/drawing/2014/main" id="{1383A9E8-3F9A-9085-038D-E5936690E658}"/>
              </a:ext>
            </a:extLst>
          </p:cNvPr>
          <p:cNvSpPr txBox="1"/>
          <p:nvPr/>
        </p:nvSpPr>
        <p:spPr>
          <a:xfrm>
            <a:off x="953175" y="3277855"/>
            <a:ext cx="6819367" cy="1200329"/>
          </a:xfrm>
          <a:prstGeom prst="rect">
            <a:avLst/>
          </a:prstGeom>
          <a:noFill/>
        </p:spPr>
        <p:txBody>
          <a:bodyPr wrap="none" rtlCol="0">
            <a:spAutoFit/>
          </a:bodyPr>
          <a:lstStyle/>
          <a:p>
            <a:pPr marL="285750" indent="-285750">
              <a:buFont typeface="Wingdings" panose="05000000000000000000" pitchFamily="2" charset="2"/>
              <a:buChar char="q"/>
            </a:pPr>
            <a:r>
              <a:rPr lang="en-US" b="1" i="1" dirty="0"/>
              <a:t>General Public / Online Visitors:</a:t>
            </a:r>
          </a:p>
          <a:p>
            <a:r>
              <a:rPr lang="en-US" i="1" dirty="0"/>
              <a:t>      Anyone curious to know more about my profile.</a:t>
            </a:r>
          </a:p>
          <a:p>
            <a:r>
              <a:rPr lang="en-US" i="1" dirty="0"/>
              <a:t>      Can reach out through the contact form for queries or opportunities.</a:t>
            </a:r>
          </a:p>
          <a:p>
            <a:endParaRPr lang="en-IN" dirty="0"/>
          </a:p>
        </p:txBody>
      </p:sp>
      <p:sp>
        <p:nvSpPr>
          <p:cNvPr id="10" name="TextBox 9">
            <a:extLst>
              <a:ext uri="{FF2B5EF4-FFF2-40B4-BE49-F238E27FC236}">
                <a16:creationId xmlns:a16="http://schemas.microsoft.com/office/drawing/2014/main" id="{F3C52228-D9C0-786A-A25F-55152ED56CCB}"/>
              </a:ext>
            </a:extLst>
          </p:cNvPr>
          <p:cNvSpPr txBox="1"/>
          <p:nvPr/>
        </p:nvSpPr>
        <p:spPr>
          <a:xfrm>
            <a:off x="953175" y="4478184"/>
            <a:ext cx="4518929" cy="1200329"/>
          </a:xfrm>
          <a:prstGeom prst="rect">
            <a:avLst/>
          </a:prstGeom>
          <a:noFill/>
        </p:spPr>
        <p:txBody>
          <a:bodyPr wrap="none" rtlCol="0">
            <a:spAutoFit/>
          </a:bodyPr>
          <a:lstStyle/>
          <a:p>
            <a:pPr marL="285750" indent="-285750">
              <a:buFont typeface="Wingdings" panose="05000000000000000000" pitchFamily="2" charset="2"/>
              <a:buChar char="q"/>
            </a:pPr>
            <a:r>
              <a:rPr lang="en-IN" b="1" i="1" dirty="0"/>
              <a:t>Students</a:t>
            </a:r>
            <a:r>
              <a:rPr lang="en-IN" i="1" dirty="0"/>
              <a:t> – Attempt quizzes, get scores</a:t>
            </a:r>
          </a:p>
          <a:p>
            <a:r>
              <a:rPr lang="en-IN" b="1" i="1" dirty="0"/>
              <a:t>     Admins</a:t>
            </a:r>
            <a:r>
              <a:rPr lang="en-IN" i="1" dirty="0"/>
              <a:t> – Manage quiz content</a:t>
            </a:r>
          </a:p>
          <a:p>
            <a:r>
              <a:rPr lang="en-IN" b="1" i="1" dirty="0"/>
              <a:t>    Visitors</a:t>
            </a:r>
            <a:r>
              <a:rPr lang="en-IN" i="1" dirty="0"/>
              <a:t> (optional) – Preview or demo access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33702"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77200" y="136398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698514" y="808158"/>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i="1" dirty="0">
                <a:ln w="9525">
                  <a:solidFill>
                    <a:schemeClr val="bg1"/>
                  </a:solidFill>
                  <a:prstDash val="solid"/>
                </a:ln>
                <a:effectLst>
                  <a:outerShdw blurRad="12700" dist="38100" dir="2700000" algn="tl" rotWithShape="0">
                    <a:schemeClr val="bg1">
                      <a:lumMod val="50000"/>
                    </a:schemeClr>
                  </a:outerShdw>
                </a:effectLst>
                <a:latin typeface="Sitka Small" pitchFamily="2" charset="0"/>
              </a:rPr>
              <a:t>TOOLS AND TECHNIQUES</a:t>
            </a:r>
            <a:endParaRPr sz="3600" i="1" dirty="0">
              <a:ln w="9525">
                <a:solidFill>
                  <a:schemeClr val="bg1"/>
                </a:solidFill>
                <a:prstDash val="solid"/>
              </a:ln>
              <a:effectLst>
                <a:outerShdw blurRad="12700" dist="38100" dir="2700000" algn="tl" rotWithShape="0">
                  <a:schemeClr val="bg1">
                    <a:lumMod val="50000"/>
                  </a:schemeClr>
                </a:outerShdw>
              </a:effectLst>
              <a:latin typeface="Sitka Small" pitchFamily="2"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6" name="Rectangle 5">
            <a:extLst>
              <a:ext uri="{FF2B5EF4-FFF2-40B4-BE49-F238E27FC236}">
                <a16:creationId xmlns:a16="http://schemas.microsoft.com/office/drawing/2014/main" id="{372746D8-2822-D060-710A-80A40DEF5C0C}"/>
              </a:ext>
            </a:extLst>
          </p:cNvPr>
          <p:cNvSpPr>
            <a:spLocks noChangeArrowheads="1"/>
          </p:cNvSpPr>
          <p:nvPr/>
        </p:nvSpPr>
        <p:spPr bwMode="auto">
          <a:xfrm>
            <a:off x="3352800" y="2114659"/>
            <a:ext cx="8382889"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1" u="none" strike="noStrike" cap="none" normalizeH="0" baseline="0" dirty="0">
                <a:ln>
                  <a:noFill/>
                </a:ln>
                <a:solidFill>
                  <a:schemeClr val="tx1"/>
                </a:solidFill>
                <a:effectLst/>
                <a:latin typeface="Arial" panose="020B0604020202020204" pitchFamily="34" charset="0"/>
              </a:rPr>
              <a:t>HTML (Hyper Text Markup Language):</a:t>
            </a:r>
          </a:p>
          <a:p>
            <a:pPr marL="0" marR="0" lvl="0" indent="0" algn="l" defTabSz="914400" rtl="0" eaLnBrk="0" fontAlgn="base" latinLnBrk="0" hangingPunct="0">
              <a:lnSpc>
                <a:spcPct val="100000"/>
              </a:lnSpc>
              <a:spcBef>
                <a:spcPct val="0"/>
              </a:spcBef>
              <a:spcAft>
                <a:spcPct val="0"/>
              </a:spcAft>
              <a:buClrTx/>
              <a:buSzTx/>
              <a:tabLst/>
            </a:pPr>
            <a:r>
              <a:rPr lang="en-US" altLang="en-US" sz="2000" i="1" dirty="0">
                <a:latin typeface="Arial" panose="020B0604020202020204" pitchFamily="34" charset="0"/>
              </a:rPr>
              <a:t>           </a:t>
            </a:r>
            <a:r>
              <a:rPr kumimoji="0" lang="en-US" altLang="en-US" sz="2000" b="0" i="1" u="none" strike="noStrike" cap="none" normalizeH="0" baseline="0" dirty="0">
                <a:ln>
                  <a:noFill/>
                </a:ln>
                <a:solidFill>
                  <a:schemeClr val="tx1"/>
                </a:solidFill>
                <a:effectLst/>
                <a:latin typeface="Arial" panose="020B0604020202020204" pitchFamily="34" charset="0"/>
              </a:rPr>
              <a:t>Used to structure the content of the webpage.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1"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1" u="none" strike="noStrike" cap="none" normalizeH="0" baseline="0" dirty="0">
                <a:ln>
                  <a:noFill/>
                </a:ln>
                <a:solidFill>
                  <a:schemeClr val="tx1"/>
                </a:solidFill>
                <a:effectLst/>
                <a:latin typeface="Arial" panose="020B0604020202020204" pitchFamily="34" charset="0"/>
              </a:rPr>
              <a:t>CSS (Cascading Style Sheets):</a:t>
            </a:r>
            <a:endParaRPr kumimoji="0" lang="en-US" altLang="en-US" sz="2000" b="0" i="1"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1" u="none" strike="noStrike" cap="none" normalizeH="0" baseline="0" dirty="0">
                <a:ln>
                  <a:noFill/>
                </a:ln>
                <a:solidFill>
                  <a:schemeClr val="tx1"/>
                </a:solidFill>
                <a:effectLst/>
                <a:latin typeface="Arial" panose="020B0604020202020204" pitchFamily="34" charset="0"/>
              </a:rPr>
              <a:t>           Used to style the webpage (colors, layout, fonts, spacing, responsiveness).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1"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1" u="none" strike="noStrike" cap="none" normalizeH="0" baseline="0" dirty="0">
                <a:ln>
                  <a:noFill/>
                </a:ln>
                <a:solidFill>
                  <a:schemeClr val="tx1"/>
                </a:solidFill>
                <a:effectLst/>
                <a:latin typeface="Arial" panose="020B0604020202020204" pitchFamily="34" charset="0"/>
              </a:rPr>
              <a:t>JavaScript (Basic):</a:t>
            </a:r>
            <a:endParaRPr kumimoji="0" lang="en-US" altLang="en-US" sz="2000" b="0" i="1"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1" u="none" strike="noStrike" cap="none" normalizeH="0" baseline="0" dirty="0">
                <a:ln>
                  <a:noFill/>
                </a:ln>
                <a:solidFill>
                  <a:schemeClr val="tx1"/>
                </a:solidFill>
                <a:effectLst/>
                <a:latin typeface="Arial" panose="020B0604020202020204" pitchFamily="34" charset="0"/>
              </a:rPr>
              <a:t>           .Used for:</a:t>
            </a:r>
          </a:p>
          <a:p>
            <a:pPr marL="457200" marR="0" lvl="1" indent="0" algn="l" defTabSz="914400" rtl="0" eaLnBrk="0" fontAlgn="base" latinLnBrk="0" hangingPunct="0">
              <a:lnSpc>
                <a:spcPct val="100000"/>
              </a:lnSpc>
              <a:spcBef>
                <a:spcPct val="0"/>
              </a:spcBef>
              <a:spcAft>
                <a:spcPct val="0"/>
              </a:spcAft>
              <a:buClrTx/>
              <a:buSzTx/>
              <a:tabLst/>
            </a:pPr>
            <a:r>
              <a:rPr lang="en-US" altLang="en-US" sz="2000" i="1" dirty="0">
                <a:latin typeface="Arial" panose="020B0604020202020204" pitchFamily="34" charset="0"/>
              </a:rPr>
              <a:t>  </a:t>
            </a:r>
            <a:r>
              <a:rPr kumimoji="0" lang="en-US" altLang="en-US" sz="2000" b="0" i="1" u="none" strike="noStrike" cap="none" normalizeH="0" baseline="0" dirty="0">
                <a:ln>
                  <a:noFill/>
                </a:ln>
                <a:solidFill>
                  <a:schemeClr val="tx1"/>
                </a:solidFill>
                <a:effectLst/>
                <a:latin typeface="Arial" panose="020B0604020202020204" pitchFamily="34" charset="0"/>
              </a:rPr>
              <a:t>            .Navigation between sections </a:t>
            </a:r>
          </a:p>
          <a:p>
            <a:pPr marL="457200" marR="0" lvl="1" indent="0" algn="l" defTabSz="914400" rtl="0" eaLnBrk="0" fontAlgn="base" latinLnBrk="0" hangingPunct="0">
              <a:lnSpc>
                <a:spcPct val="100000"/>
              </a:lnSpc>
              <a:spcBef>
                <a:spcPct val="0"/>
              </a:spcBef>
              <a:spcAft>
                <a:spcPct val="0"/>
              </a:spcAft>
              <a:buClrTx/>
              <a:buSzTx/>
              <a:tabLst/>
            </a:pPr>
            <a:r>
              <a:rPr lang="en-US" altLang="en-US" sz="2000" i="1" dirty="0">
                <a:latin typeface="Arial" panose="020B0604020202020204" pitchFamily="34" charset="0"/>
              </a:rPr>
              <a:t>  </a:t>
            </a:r>
            <a:r>
              <a:rPr kumimoji="0" lang="en-US" altLang="en-US" sz="2000" b="0" i="1" u="none" strike="noStrike" cap="none" normalizeH="0" baseline="0" dirty="0">
                <a:ln>
                  <a:noFill/>
                </a:ln>
                <a:solidFill>
                  <a:schemeClr val="tx1"/>
                </a:solidFill>
                <a:effectLst/>
                <a:latin typeface="Arial" panose="020B0604020202020204" pitchFamily="34" charset="0"/>
              </a:rPr>
              <a:t>            .Handling form submission </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2000" b="0" i="1" u="none" strike="noStrike" cap="none" normalizeH="0" baseline="0" dirty="0">
                <a:ln>
                  <a:noFill/>
                </a:ln>
                <a:solidFill>
                  <a:schemeClr val="tx1"/>
                </a:solidFill>
                <a:effectLst/>
                <a:latin typeface="Arial" panose="020B0604020202020204" pitchFamily="34" charset="0"/>
              </a:rPr>
              <a:t>              .Showing success messages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6400800" y="584819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45637" y="343431"/>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i="1" dirty="0">
                <a:ln w="9525">
                  <a:solidFill>
                    <a:schemeClr val="bg1"/>
                  </a:solidFill>
                  <a:prstDash val="solid"/>
                </a:ln>
                <a:effectLst>
                  <a:outerShdw blurRad="12700" dist="38100" dir="2700000" algn="tl" rotWithShape="0">
                    <a:schemeClr val="bg1">
                      <a:lumMod val="50000"/>
                    </a:schemeClr>
                  </a:outerShdw>
                </a:effectLst>
                <a:latin typeface="Sitka Small" pitchFamily="2" charset="0"/>
                <a:cs typeface="Trebuchet MS"/>
              </a:rPr>
              <a:t>POTFOLIO DESIGN AND LAYOUT</a:t>
            </a:r>
            <a:endParaRPr sz="4000" b="1" i="1" dirty="0">
              <a:ln w="9525">
                <a:solidFill>
                  <a:schemeClr val="bg1"/>
                </a:solidFill>
                <a:prstDash val="solid"/>
              </a:ln>
              <a:effectLst>
                <a:outerShdw blurRad="12700" dist="38100" dir="2700000" algn="tl" rotWithShape="0">
                  <a:schemeClr val="bg1">
                    <a:lumMod val="50000"/>
                  </a:schemeClr>
                </a:outerShdw>
              </a:effectLst>
              <a:latin typeface="Sitka Small" pitchFamily="2" charset="0"/>
              <a:cs typeface="Trebuchet MS"/>
            </a:endParaRPr>
          </a:p>
        </p:txBody>
      </p:sp>
      <p:sp>
        <p:nvSpPr>
          <p:cNvPr id="14" name="object 3"/>
          <p:cNvSpPr/>
          <p:nvPr/>
        </p:nvSpPr>
        <p:spPr>
          <a:xfrm>
            <a:off x="7620000" y="24276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E999A34E-FF48-1BDE-9403-0EF3F7737AF8}"/>
              </a:ext>
            </a:extLst>
          </p:cNvPr>
          <p:cNvSpPr txBox="1"/>
          <p:nvPr/>
        </p:nvSpPr>
        <p:spPr>
          <a:xfrm>
            <a:off x="1622107" y="1143000"/>
            <a:ext cx="7791450" cy="1631216"/>
          </a:xfrm>
          <a:prstGeom prst="rect">
            <a:avLst/>
          </a:prstGeom>
          <a:noFill/>
        </p:spPr>
        <p:txBody>
          <a:bodyPr wrap="square" rtlCol="0">
            <a:spAutoFit/>
          </a:bodyPr>
          <a:lstStyle/>
          <a:p>
            <a:pPr marL="342900" indent="-342900">
              <a:buFont typeface="Wingdings" panose="05000000000000000000" pitchFamily="2" charset="2"/>
              <a:buChar char="Ø"/>
            </a:pPr>
            <a:r>
              <a:rPr lang="en-US" sz="2000" b="1" i="1" dirty="0"/>
              <a:t>Header Section:</a:t>
            </a:r>
          </a:p>
          <a:p>
            <a:r>
              <a:rPr lang="en-US" sz="2000" b="1" i="1" dirty="0"/>
              <a:t>      .</a:t>
            </a:r>
            <a:r>
              <a:rPr lang="en-US" sz="2000" i="1" dirty="0"/>
              <a:t>Displays your name, profile photo, and professional tagline.</a:t>
            </a:r>
          </a:p>
          <a:p>
            <a:r>
              <a:rPr lang="en-US" sz="2000" i="1" dirty="0"/>
              <a:t>      .Uses a center-aligned layout with a colored background  for visual impact.</a:t>
            </a:r>
          </a:p>
          <a:p>
            <a:r>
              <a:rPr lang="en-US" sz="2000" i="1" dirty="0"/>
              <a:t>      . Profile picture is styled to be circular using:</a:t>
            </a:r>
            <a:endParaRPr lang="en-IN" sz="2000" i="1" dirty="0"/>
          </a:p>
        </p:txBody>
      </p:sp>
      <p:sp>
        <p:nvSpPr>
          <p:cNvPr id="10" name="TextBox 9">
            <a:extLst>
              <a:ext uri="{FF2B5EF4-FFF2-40B4-BE49-F238E27FC236}">
                <a16:creationId xmlns:a16="http://schemas.microsoft.com/office/drawing/2014/main" id="{882009E9-9286-7E6C-6E37-512269A34768}"/>
              </a:ext>
            </a:extLst>
          </p:cNvPr>
          <p:cNvSpPr txBox="1"/>
          <p:nvPr/>
        </p:nvSpPr>
        <p:spPr>
          <a:xfrm>
            <a:off x="1604522" y="2739047"/>
            <a:ext cx="8664893" cy="1631216"/>
          </a:xfrm>
          <a:prstGeom prst="rect">
            <a:avLst/>
          </a:prstGeom>
          <a:noFill/>
        </p:spPr>
        <p:txBody>
          <a:bodyPr wrap="square" rtlCol="0">
            <a:spAutoFit/>
          </a:bodyPr>
          <a:lstStyle/>
          <a:p>
            <a:pPr marL="342900" indent="-342900">
              <a:buFont typeface="Wingdings" panose="05000000000000000000" pitchFamily="2" charset="2"/>
              <a:buChar char="Ø"/>
            </a:pPr>
            <a:r>
              <a:rPr lang="en-IN" sz="2000" b="1" i="1" dirty="0"/>
              <a:t>Navigation Bar (Navbar):</a:t>
            </a:r>
          </a:p>
          <a:p>
            <a:r>
              <a:rPr lang="en-IN" sz="2000" i="1" dirty="0"/>
              <a:t>        .Horizontal menu with links: About Me, Projects, Contact.</a:t>
            </a:r>
          </a:p>
          <a:p>
            <a:r>
              <a:rPr lang="en-IN" sz="2000" i="1" dirty="0"/>
              <a:t>        .Implemented using Flexbox (display: flex; justify-content: </a:t>
            </a:r>
            <a:r>
              <a:rPr lang="en-IN" sz="2000" i="1" dirty="0" err="1"/>
              <a:t>center</a:t>
            </a:r>
            <a:r>
              <a:rPr lang="en-IN" sz="2000" i="1" dirty="0"/>
              <a:t>;) for alignment.</a:t>
            </a:r>
          </a:p>
          <a:p>
            <a:r>
              <a:rPr lang="en-IN" sz="2000" i="1" dirty="0"/>
              <a:t>        .Color-coded: dark background (#333) and hover effect (#990073).</a:t>
            </a:r>
          </a:p>
        </p:txBody>
      </p:sp>
      <p:sp>
        <p:nvSpPr>
          <p:cNvPr id="15" name="TextBox 14">
            <a:extLst>
              <a:ext uri="{FF2B5EF4-FFF2-40B4-BE49-F238E27FC236}">
                <a16:creationId xmlns:a16="http://schemas.microsoft.com/office/drawing/2014/main" id="{B55E5BF9-3BCB-E145-853B-732BF75C2104}"/>
              </a:ext>
            </a:extLst>
          </p:cNvPr>
          <p:cNvSpPr txBox="1"/>
          <p:nvPr/>
        </p:nvSpPr>
        <p:spPr>
          <a:xfrm>
            <a:off x="1568515" y="4402871"/>
            <a:ext cx="9229726" cy="1631216"/>
          </a:xfrm>
          <a:prstGeom prst="rect">
            <a:avLst/>
          </a:prstGeom>
          <a:noFill/>
        </p:spPr>
        <p:txBody>
          <a:bodyPr wrap="square">
            <a:spAutoFit/>
          </a:bodyPr>
          <a:lstStyle/>
          <a:p>
            <a:pPr marL="342900" indent="-342900">
              <a:buFont typeface="Wingdings" panose="05000000000000000000" pitchFamily="2" charset="2"/>
              <a:buChar char="Ø"/>
            </a:pPr>
            <a:r>
              <a:rPr lang="en-US" sz="2000" b="1" i="1" dirty="0"/>
              <a:t>Main Content Area (Container):</a:t>
            </a:r>
          </a:p>
          <a:p>
            <a:r>
              <a:rPr lang="en-US" sz="2000" i="1" dirty="0"/>
              <a:t>           .Uses &lt;section&gt; elements for different pages (Home ,About ,skills, Projects, Contact).</a:t>
            </a:r>
          </a:p>
          <a:p>
            <a:r>
              <a:rPr lang="en-US" sz="2000" i="1" dirty="0"/>
              <a:t>            .Only one section is visible at a time, toggled by JavaScript function show Section(id) the using visual studio code.</a:t>
            </a:r>
            <a:endParaRPr lang="en-IN" sz="2000"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58138FD-0570-0757-D351-53B355090EC5}"/>
              </a:ext>
            </a:extLst>
          </p:cNvPr>
          <p:cNvSpPr txBox="1"/>
          <p:nvPr/>
        </p:nvSpPr>
        <p:spPr>
          <a:xfrm>
            <a:off x="838200" y="228600"/>
            <a:ext cx="9372600" cy="1323439"/>
          </a:xfrm>
          <a:prstGeom prst="rect">
            <a:avLst/>
          </a:prstGeom>
          <a:noFill/>
        </p:spPr>
        <p:txBody>
          <a:bodyPr wrap="square" rtlCol="0">
            <a:spAutoFit/>
          </a:bodyPr>
          <a:lstStyle/>
          <a:p>
            <a:pPr marL="285750" lvl="0" indent="-285750" eaLnBrk="0" fontAlgn="base" hangingPunct="0">
              <a:spcBef>
                <a:spcPct val="0"/>
              </a:spcBef>
              <a:spcAft>
                <a:spcPct val="0"/>
              </a:spcAft>
              <a:buFont typeface="Wingdings" panose="05000000000000000000" pitchFamily="2" charset="2"/>
              <a:buChar char="Ø"/>
            </a:pPr>
            <a:r>
              <a:rPr lang="en-US" altLang="en-US" b="1" i="1" dirty="0">
                <a:latin typeface="Arial" panose="020B0604020202020204" pitchFamily="34" charset="0"/>
              </a:rPr>
              <a:t> </a:t>
            </a:r>
            <a:r>
              <a:rPr lang="en-US" altLang="en-US" sz="2000" b="1" i="1" dirty="0">
                <a:latin typeface="Arial" panose="020B0604020202020204" pitchFamily="34" charset="0"/>
              </a:rPr>
              <a:t>About Me Section</a:t>
            </a:r>
          </a:p>
          <a:p>
            <a:pPr lvl="0" eaLnBrk="0" fontAlgn="base" hangingPunct="0">
              <a:spcBef>
                <a:spcPct val="0"/>
              </a:spcBef>
              <a:spcAft>
                <a:spcPct val="0"/>
              </a:spcAft>
            </a:pPr>
            <a:r>
              <a:rPr lang="en-US" altLang="en-US" sz="2000" b="1" i="1" dirty="0">
                <a:latin typeface="Arial" panose="020B0604020202020204" pitchFamily="34" charset="0"/>
              </a:rPr>
              <a:t>     Split into two subsections:</a:t>
            </a:r>
          </a:p>
          <a:p>
            <a:pPr lvl="0" eaLnBrk="0" fontAlgn="base" hangingPunct="0">
              <a:spcBef>
                <a:spcPct val="0"/>
              </a:spcBef>
              <a:spcAft>
                <a:spcPct val="0"/>
              </a:spcAft>
            </a:pPr>
            <a:r>
              <a:rPr lang="en-US" altLang="en-US" sz="2000" i="1" dirty="0">
                <a:latin typeface="Arial" panose="020B0604020202020204" pitchFamily="34" charset="0"/>
              </a:rPr>
              <a:t>     .Personal introduction</a:t>
            </a:r>
          </a:p>
          <a:p>
            <a:pPr lvl="0" eaLnBrk="0" fontAlgn="base" hangingPunct="0">
              <a:spcBef>
                <a:spcPct val="0"/>
              </a:spcBef>
              <a:spcAft>
                <a:spcPct val="0"/>
              </a:spcAft>
            </a:pPr>
            <a:r>
              <a:rPr lang="en-US" altLang="en-US" sz="2000" i="1" dirty="0">
                <a:latin typeface="Arial" panose="020B0604020202020204" pitchFamily="34" charset="0"/>
              </a:rPr>
              <a:t>     .Skills listing (structured with &lt;p&gt; tags)</a:t>
            </a:r>
            <a:endParaRPr lang="en-IN" sz="2000" i="1" dirty="0"/>
          </a:p>
        </p:txBody>
      </p:sp>
      <p:sp>
        <p:nvSpPr>
          <p:cNvPr id="15" name="TextBox 14">
            <a:extLst>
              <a:ext uri="{FF2B5EF4-FFF2-40B4-BE49-F238E27FC236}">
                <a16:creationId xmlns:a16="http://schemas.microsoft.com/office/drawing/2014/main" id="{2F7EA00A-1CCF-F212-EF19-6E902D4B9182}"/>
              </a:ext>
            </a:extLst>
          </p:cNvPr>
          <p:cNvSpPr txBox="1"/>
          <p:nvPr/>
        </p:nvSpPr>
        <p:spPr>
          <a:xfrm>
            <a:off x="838200" y="1616110"/>
            <a:ext cx="8542020" cy="1323439"/>
          </a:xfrm>
          <a:prstGeom prst="rect">
            <a:avLst/>
          </a:prstGeom>
          <a:noFill/>
        </p:spPr>
        <p:txBody>
          <a:bodyPr wrap="square">
            <a:spAutoFit/>
          </a:bodyPr>
          <a:lstStyle/>
          <a:p>
            <a:pPr marL="342900" indent="-342900">
              <a:buFont typeface="Wingdings" panose="05000000000000000000" pitchFamily="2" charset="2"/>
              <a:buChar char="Ø"/>
            </a:pPr>
            <a:r>
              <a:rPr lang="en-US" sz="2000" b="1" i="1" dirty="0"/>
              <a:t>Projects Section</a:t>
            </a:r>
          </a:p>
          <a:p>
            <a:r>
              <a:rPr lang="en-US" sz="2000" i="1" dirty="0"/>
              <a:t>     .Each project is placed inside a .project div:</a:t>
            </a:r>
          </a:p>
          <a:p>
            <a:r>
              <a:rPr lang="en-US" sz="2000" i="1" dirty="0"/>
              <a:t>     .Background: white Border &amp; shadow: creates a card-like appearance</a:t>
            </a:r>
          </a:p>
          <a:p>
            <a:r>
              <a:rPr lang="en-US" sz="2000" i="1" dirty="0"/>
              <a:t>     .Rounded corners using:</a:t>
            </a:r>
            <a:endParaRPr lang="en-IN" sz="2000" i="1" dirty="0"/>
          </a:p>
        </p:txBody>
      </p:sp>
      <p:sp>
        <p:nvSpPr>
          <p:cNvPr id="16" name="TextBox 15">
            <a:extLst>
              <a:ext uri="{FF2B5EF4-FFF2-40B4-BE49-F238E27FC236}">
                <a16:creationId xmlns:a16="http://schemas.microsoft.com/office/drawing/2014/main" id="{22A4BE6D-0698-8DFA-5149-2E7334C896F4}"/>
              </a:ext>
            </a:extLst>
          </p:cNvPr>
          <p:cNvSpPr txBox="1"/>
          <p:nvPr/>
        </p:nvSpPr>
        <p:spPr>
          <a:xfrm>
            <a:off x="890954" y="3056374"/>
            <a:ext cx="7924800" cy="1323439"/>
          </a:xfrm>
          <a:prstGeom prst="rect">
            <a:avLst/>
          </a:prstGeom>
          <a:noFill/>
        </p:spPr>
        <p:txBody>
          <a:bodyPr wrap="square" rtlCol="0">
            <a:spAutoFit/>
          </a:bodyPr>
          <a:lstStyle/>
          <a:p>
            <a:pPr marL="342900" indent="-342900">
              <a:buFont typeface="Wingdings" panose="05000000000000000000" pitchFamily="2" charset="2"/>
              <a:buChar char="Ø"/>
            </a:pPr>
            <a:r>
              <a:rPr lang="en-US" sz="2000" b="1" i="1" dirty="0"/>
              <a:t>Contact Section</a:t>
            </a:r>
          </a:p>
          <a:p>
            <a:r>
              <a:rPr lang="en-US" sz="2000" b="1" i="1" dirty="0"/>
              <a:t>        Clean layout with:</a:t>
            </a:r>
          </a:p>
          <a:p>
            <a:r>
              <a:rPr lang="en-US" sz="2000" i="1" dirty="0"/>
              <a:t>                 .Input fields and text area stacked using flex-direction</a:t>
            </a:r>
          </a:p>
          <a:p>
            <a:r>
              <a:rPr lang="en-US" sz="2000" i="1" dirty="0"/>
              <a:t>                 .column A submit button styled with hover effects</a:t>
            </a:r>
            <a:endParaRPr lang="en-IN" sz="2000" i="1" dirty="0"/>
          </a:p>
        </p:txBody>
      </p:sp>
      <p:sp>
        <p:nvSpPr>
          <p:cNvPr id="17" name="TextBox 16">
            <a:extLst>
              <a:ext uri="{FF2B5EF4-FFF2-40B4-BE49-F238E27FC236}">
                <a16:creationId xmlns:a16="http://schemas.microsoft.com/office/drawing/2014/main" id="{0049FA09-22BC-9C8F-4913-742682CF22D2}"/>
              </a:ext>
            </a:extLst>
          </p:cNvPr>
          <p:cNvSpPr txBox="1"/>
          <p:nvPr/>
        </p:nvSpPr>
        <p:spPr>
          <a:xfrm>
            <a:off x="890954" y="4534004"/>
            <a:ext cx="7620000" cy="707886"/>
          </a:xfrm>
          <a:prstGeom prst="rect">
            <a:avLst/>
          </a:prstGeom>
          <a:noFill/>
        </p:spPr>
        <p:txBody>
          <a:bodyPr wrap="square" rtlCol="0">
            <a:spAutoFit/>
          </a:bodyPr>
          <a:lstStyle/>
          <a:p>
            <a:pPr marL="342900" indent="-342900">
              <a:buFont typeface="Wingdings" panose="05000000000000000000" pitchFamily="2" charset="2"/>
              <a:buChar char="Ø"/>
            </a:pPr>
            <a:r>
              <a:rPr lang="en-US" sz="2000" b="1" i="1" dirty="0"/>
              <a:t>Footer:</a:t>
            </a:r>
          </a:p>
          <a:p>
            <a:r>
              <a:rPr lang="en-US" sz="2000" i="1" dirty="0"/>
              <a:t>           .Simple, center-aligned footer with consistent brand color.</a:t>
            </a:r>
            <a:endParaRPr lang="en-IN" sz="2000" i="1" dirty="0"/>
          </a:p>
        </p:txBody>
      </p:sp>
      <p:sp>
        <p:nvSpPr>
          <p:cNvPr id="2" name="TextBox 1">
            <a:extLst>
              <a:ext uri="{FF2B5EF4-FFF2-40B4-BE49-F238E27FC236}">
                <a16:creationId xmlns:a16="http://schemas.microsoft.com/office/drawing/2014/main" id="{B1073E07-F0B5-AE45-9D29-7103F8FCD32C}"/>
              </a:ext>
            </a:extLst>
          </p:cNvPr>
          <p:cNvSpPr txBox="1"/>
          <p:nvPr/>
        </p:nvSpPr>
        <p:spPr>
          <a:xfrm>
            <a:off x="890954" y="5791200"/>
            <a:ext cx="5638800" cy="400110"/>
          </a:xfrm>
          <a:prstGeom prst="rect">
            <a:avLst/>
          </a:prstGeom>
          <a:noFill/>
        </p:spPr>
        <p:txBody>
          <a:bodyPr wrap="square" rtlCol="0">
            <a:spAutoFit/>
          </a:bodyPr>
          <a:lstStyle/>
          <a:p>
            <a:pPr marL="285750" indent="-285750">
              <a:buFont typeface="Wingdings" panose="05000000000000000000" pitchFamily="2" charset="2"/>
              <a:buChar char="Ø"/>
            </a:pPr>
            <a:r>
              <a:rPr lang="en-US" sz="2000" b="1" i="1" dirty="0"/>
              <a:t>Response layout is desktop view</a:t>
            </a:r>
            <a:endParaRPr lang="en-IN" sz="2000" b="1" i="1" dirty="0"/>
          </a:p>
        </p:txBody>
      </p:sp>
    </p:spTree>
    <p:extLst>
      <p:ext uri="{BB962C8B-B14F-4D97-AF65-F5344CB8AC3E}">
        <p14:creationId xmlns:p14="http://schemas.microsoft.com/office/powerpoint/2010/main" val="3259693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682</TotalTime>
  <Words>1001</Words>
  <Application>Microsoft Office PowerPoint</Application>
  <PresentationFormat>Widescreen</PresentationFormat>
  <Paragraphs>128</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PowerPoint Presentation</vt:lpstr>
      <vt:lpstr>FEATURES AND FUNCTIONALITY</vt:lpstr>
      <vt:lpstr>PowerPoint Presentation</vt:lpstr>
      <vt:lpstr>RESULTS AND SCREENSHOTS</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Mashkura Thaniya.A</cp:lastModifiedBy>
  <cp:revision>36</cp:revision>
  <dcterms:created xsi:type="dcterms:W3CDTF">2024-03-29T15:07:22Z</dcterms:created>
  <dcterms:modified xsi:type="dcterms:W3CDTF">2025-09-07T02:50:49Z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