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59" r:id="rId4"/>
    <p:sldId id="273" r:id="rId5"/>
  </p:sldIdLst>
  <p:sldSz cx="24384000" cy="13716000"/>
  <p:notesSz cx="6858000" cy="9144000"/>
  <p:defaultTextStyle>
    <a:defPPr>
      <a:defRPr lang="ru-RU"/>
    </a:defPPr>
    <a:lvl1pPr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5pPr>
    <a:lvl6pPr marL="2286000" algn="l" defTabSz="914400" rtl="0" eaLnBrk="1" latinLnBrk="0" hangingPunct="1"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6pPr>
    <a:lvl7pPr marL="2743200" algn="l" defTabSz="914400" rtl="0" eaLnBrk="1" latinLnBrk="0" hangingPunct="1"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7pPr>
    <a:lvl8pPr marL="3200400" algn="l" defTabSz="914400" rtl="0" eaLnBrk="1" latinLnBrk="0" hangingPunct="1"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8pPr>
    <a:lvl9pPr marL="3657600" algn="l" defTabSz="914400" rtl="0" eaLnBrk="1" latinLnBrk="0" hangingPunct="1">
      <a:defRPr sz="2800" kern="1200" baseline="43000">
        <a:solidFill>
          <a:srgbClr val="91969D"/>
        </a:solidFill>
        <a:latin typeface="Roboto Regular"/>
        <a:ea typeface="Roboto Regular"/>
        <a:cs typeface="Roboto Regular"/>
        <a:sym typeface="Roboto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8C61"/>
    <a:srgbClr val="E3CEA5"/>
    <a:srgbClr val="E1D7A7"/>
    <a:srgbClr val="ECD6AE"/>
    <a:srgbClr val="61460F"/>
    <a:srgbClr val="FFF0E8"/>
    <a:srgbClr val="FFF5EE"/>
    <a:srgbClr val="531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2082" autoAdjust="0"/>
  </p:normalViewPr>
  <p:slideViewPr>
    <p:cSldViewPr snapToGrid="0" snapToObjects="1">
      <p:cViewPr varScale="1">
        <p:scale>
          <a:sx n="32" d="100"/>
          <a:sy n="32" d="100"/>
        </p:scale>
        <p:origin x="7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26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Shape 27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31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8E17-B8CB-43B1-8DE2-21990D6062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28091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21982113" y="12066588"/>
            <a:ext cx="925512" cy="508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B00FC8-20CE-4E46-A088-521FBFB307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12553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0276" y="4474521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39145" y="4474521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18014" y="4471340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96883" y="4471340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375752" y="4471340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154621" y="4471340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60276" y="7175568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39145" y="7175568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18014" y="7172387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596883" y="7172387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375752" y="7172387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154621" y="7172387"/>
            <a:ext cx="2393950" cy="2393950"/>
          </a:xfrm>
        </p:spPr>
        <p:txBody>
          <a:bodyPr>
            <a:normAutofit/>
          </a:bodyPr>
          <a:lstStyle/>
          <a:p>
            <a:pPr lvl="0"/>
            <a:endParaRPr lang="en-US" noProof="0">
              <a:sym typeface="Roboto Regular"/>
            </a:endParaRP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FD8A-9442-4B23-8052-86D9F90DE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33615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22147213" y="11964988"/>
            <a:ext cx="925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eaLnBrk="1">
              <a:defRPr sz="2400" baseline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defRPr/>
            </a:pPr>
            <a:fld id="{FACA8DE6-7706-4449-B4C8-91A318A036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27" name="Title Text"/>
          <p:cNvSpPr txBox="1">
            <a:spLocks noGrp="1"/>
          </p:cNvSpPr>
          <p:nvPr>
            <p:ph type="title"/>
          </p:nvPr>
        </p:nvSpPr>
        <p:spPr bwMode="auto">
          <a:xfrm>
            <a:off x="1689100" y="1350963"/>
            <a:ext cx="210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Roboto Regular"/>
              </a:rPr>
              <a:t>Title Text</a:t>
            </a:r>
          </a:p>
        </p:txBody>
      </p:sp>
      <p:sp>
        <p:nvSpPr>
          <p:cNvPr id="1028" name="Triangle"/>
          <p:cNvSpPr>
            <a:spLocks/>
          </p:cNvSpPr>
          <p:nvPr/>
        </p:nvSpPr>
        <p:spPr bwMode="auto">
          <a:xfrm rot="10800000">
            <a:off x="23075900" y="11964988"/>
            <a:ext cx="254000" cy="508000"/>
          </a:xfrm>
          <a:custGeom>
            <a:avLst/>
            <a:gdLst>
              <a:gd name="T0" fmla="*/ 207236495 w 21600"/>
              <a:gd name="T1" fmla="*/ 2147483646 h 21600"/>
              <a:gd name="T2" fmla="*/ 207236495 w 21600"/>
              <a:gd name="T3" fmla="*/ 2147483646 h 21600"/>
              <a:gd name="T4" fmla="*/ 207236495 w 21600"/>
              <a:gd name="T5" fmla="*/ 2147483646 h 21600"/>
              <a:gd name="T6" fmla="*/ 207236495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1029" name="Body Level One…"/>
          <p:cNvSpPr txBox="1">
            <a:spLocks noGrp="1"/>
          </p:cNvSpPr>
          <p:nvPr>
            <p:ph type="body" idx="1"/>
          </p:nvPr>
        </p:nvSpPr>
        <p:spPr bwMode="auto"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Roboto Regular"/>
              </a:rPr>
              <a:t>Body Level One</a:t>
            </a:r>
          </a:p>
          <a:p>
            <a:pPr lvl="1"/>
            <a:r>
              <a:rPr lang="ru-RU" altLang="ru-RU" smtClean="0">
                <a:sym typeface="Roboto Regular"/>
              </a:rPr>
              <a:t>Body Level Two</a:t>
            </a:r>
          </a:p>
          <a:p>
            <a:pPr lvl="2"/>
            <a:r>
              <a:rPr lang="ru-RU" altLang="ru-RU" smtClean="0">
                <a:sym typeface="Roboto Regular"/>
              </a:rPr>
              <a:t>Body Level Three</a:t>
            </a:r>
          </a:p>
          <a:p>
            <a:pPr lvl="3"/>
            <a:r>
              <a:rPr lang="ru-RU" altLang="ru-RU" smtClean="0">
                <a:sym typeface="Roboto Regular"/>
              </a:rPr>
              <a:t>Body Level Four</a:t>
            </a:r>
          </a:p>
          <a:p>
            <a:pPr lvl="4"/>
            <a:r>
              <a:rPr lang="ru-RU" altLang="ru-RU" smtClean="0">
                <a:sym typeface="Roboto Regular"/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6" r:id="rId3"/>
  </p:sldLayoutIdLst>
  <p:transition spd="med"/>
  <p:txStyles>
    <p:titleStyle>
      <a:lvl1pPr algn="l" defTabSz="825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9000">
          <a:solidFill>
            <a:srgbClr val="2F3235"/>
          </a:solidFill>
          <a:latin typeface="+mn-lt"/>
          <a:ea typeface="+mn-ea"/>
          <a:cs typeface="+mn-cs"/>
          <a:sym typeface="Roboto Regular"/>
        </a:defRPr>
      </a:lvl1pPr>
      <a:lvl2pPr algn="l" defTabSz="825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9000">
          <a:solidFill>
            <a:srgbClr val="2F3235"/>
          </a:solidFill>
          <a:latin typeface="+mn-lt"/>
          <a:ea typeface="+mn-ea"/>
          <a:cs typeface="+mn-cs"/>
          <a:sym typeface="Roboto Regular"/>
        </a:defRPr>
      </a:lvl2pPr>
      <a:lvl3pPr algn="l" defTabSz="825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9000">
          <a:solidFill>
            <a:srgbClr val="2F3235"/>
          </a:solidFill>
          <a:latin typeface="+mn-lt"/>
          <a:ea typeface="+mn-ea"/>
          <a:cs typeface="+mn-cs"/>
          <a:sym typeface="Roboto Regular"/>
        </a:defRPr>
      </a:lvl3pPr>
      <a:lvl4pPr algn="l" defTabSz="825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9000">
          <a:solidFill>
            <a:srgbClr val="2F3235"/>
          </a:solidFill>
          <a:latin typeface="+mn-lt"/>
          <a:ea typeface="+mn-ea"/>
          <a:cs typeface="+mn-cs"/>
          <a:sym typeface="Roboto Regular"/>
        </a:defRPr>
      </a:lvl4pPr>
      <a:lvl5pPr algn="l" defTabSz="825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9000">
          <a:solidFill>
            <a:srgbClr val="2F3235"/>
          </a:solidFill>
          <a:latin typeface="+mn-lt"/>
          <a:ea typeface="+mn-ea"/>
          <a:cs typeface="+mn-cs"/>
          <a:sym typeface="Roboto Regular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9pPr>
    </p:titleStyle>
    <p:bodyStyle>
      <a:lvl1pPr marL="341313" indent="-341313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baseline="43000">
          <a:solidFill>
            <a:srgbClr val="91969D"/>
          </a:solidFill>
          <a:latin typeface="+mn-lt"/>
          <a:ea typeface="+mn-ea"/>
          <a:cs typeface="+mn-cs"/>
          <a:sym typeface="Roboto Regular"/>
        </a:defRPr>
      </a:lvl1pPr>
      <a:lvl2pPr marL="976313" indent="-341313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baseline="43000">
          <a:solidFill>
            <a:srgbClr val="91969D"/>
          </a:solidFill>
          <a:latin typeface="+mn-lt"/>
          <a:ea typeface="+mn-ea"/>
          <a:cs typeface="+mn-cs"/>
          <a:sym typeface="Roboto Regular"/>
        </a:defRPr>
      </a:lvl2pPr>
      <a:lvl3pPr marL="1611313" indent="-341313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baseline="43000">
          <a:solidFill>
            <a:srgbClr val="91969D"/>
          </a:solidFill>
          <a:latin typeface="+mn-lt"/>
          <a:ea typeface="+mn-ea"/>
          <a:cs typeface="+mn-cs"/>
          <a:sym typeface="Roboto Regular"/>
        </a:defRPr>
      </a:lvl3pPr>
      <a:lvl4pPr marL="2246313" indent="-341313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baseline="43000">
          <a:solidFill>
            <a:srgbClr val="91969D"/>
          </a:solidFill>
          <a:latin typeface="+mn-lt"/>
          <a:ea typeface="+mn-ea"/>
          <a:cs typeface="+mn-cs"/>
          <a:sym typeface="Roboto Regular"/>
        </a:defRPr>
      </a:lvl4pPr>
      <a:lvl5pPr marL="2881313" indent="-341313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baseline="43000">
          <a:solidFill>
            <a:srgbClr val="91969D"/>
          </a:solidFill>
          <a:latin typeface="+mn-lt"/>
          <a:ea typeface="+mn-ea"/>
          <a:cs typeface="+mn-cs"/>
          <a:sym typeface="Roboto Regular"/>
        </a:defRPr>
      </a:lvl5pPr>
      <a:lvl6pPr marL="351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6pPr>
      <a:lvl7pPr marL="415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7pPr>
      <a:lvl8pPr marL="478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8pPr>
      <a:lvl9pPr marL="542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riangle"/>
          <p:cNvSpPr>
            <a:spLocks/>
          </p:cNvSpPr>
          <p:nvPr/>
        </p:nvSpPr>
        <p:spPr bwMode="auto">
          <a:xfrm>
            <a:off x="-90488" y="-52388"/>
            <a:ext cx="10817226" cy="1087755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"/>
                </a:lnTo>
                <a:lnTo>
                  <a:pt x="5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30" name="Shape"/>
          <p:cNvSpPr/>
          <p:nvPr/>
        </p:nvSpPr>
        <p:spPr>
          <a:xfrm>
            <a:off x="-73025" y="-87313"/>
            <a:ext cx="7959725" cy="6861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FFF0E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53126E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00" name="Shape"/>
          <p:cNvSpPr>
            <a:spLocks/>
          </p:cNvSpPr>
          <p:nvPr/>
        </p:nvSpPr>
        <p:spPr bwMode="auto">
          <a:xfrm>
            <a:off x="-28575" y="6835775"/>
            <a:ext cx="8005763" cy="6921500"/>
          </a:xfrm>
          <a:custGeom>
            <a:avLst/>
            <a:gdLst>
              <a:gd name="T0" fmla="*/ 4002790 w 21600"/>
              <a:gd name="T1" fmla="*/ 3460929 h 21600"/>
              <a:gd name="T2" fmla="*/ 4002790 w 21600"/>
              <a:gd name="T3" fmla="*/ 3460929 h 21600"/>
              <a:gd name="T4" fmla="*/ 4002790 w 21600"/>
              <a:gd name="T5" fmla="*/ 3460929 h 21600"/>
              <a:gd name="T6" fmla="*/ 4002790 w 21600"/>
              <a:gd name="T7" fmla="*/ 346092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pPr>
              <a:defRPr/>
            </a:pPr>
            <a:endParaRPr lang="ru-RU"/>
          </a:p>
        </p:txBody>
      </p:sp>
      <p:sp>
        <p:nvSpPr>
          <p:cNvPr id="4101" name="Triangle"/>
          <p:cNvSpPr>
            <a:spLocks/>
          </p:cNvSpPr>
          <p:nvPr/>
        </p:nvSpPr>
        <p:spPr bwMode="auto">
          <a:xfrm>
            <a:off x="3906838" y="2803525"/>
            <a:ext cx="4065587" cy="81010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2" name="Triangle"/>
          <p:cNvSpPr>
            <a:spLocks/>
          </p:cNvSpPr>
          <p:nvPr/>
        </p:nvSpPr>
        <p:spPr bwMode="auto">
          <a:xfrm>
            <a:off x="4981575" y="10887075"/>
            <a:ext cx="5902325" cy="2946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FFF5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3" name="Triangle"/>
          <p:cNvSpPr>
            <a:spLocks/>
          </p:cNvSpPr>
          <p:nvPr/>
        </p:nvSpPr>
        <p:spPr bwMode="auto">
          <a:xfrm rot="-8100000">
            <a:off x="6262688" y="2166938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D7A7">
              <a:alpha val="4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4" name="Triangle"/>
          <p:cNvSpPr>
            <a:spLocks/>
          </p:cNvSpPr>
          <p:nvPr/>
        </p:nvSpPr>
        <p:spPr bwMode="auto">
          <a:xfrm rot="-8100000">
            <a:off x="5303838" y="3108325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8C61">
              <a:alpha val="1058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5" name="Triangle"/>
          <p:cNvSpPr>
            <a:spLocks/>
          </p:cNvSpPr>
          <p:nvPr/>
        </p:nvSpPr>
        <p:spPr bwMode="auto">
          <a:xfrm rot="-8100000">
            <a:off x="5303838" y="1233488"/>
            <a:ext cx="1270000" cy="1270000"/>
          </a:xfrm>
          <a:custGeom>
            <a:avLst/>
            <a:gdLst>
              <a:gd name="T0" fmla="*/ 635001 w 21600"/>
              <a:gd name="T1" fmla="*/ 635001 h 21600"/>
              <a:gd name="T2" fmla="*/ 635001 w 21600"/>
              <a:gd name="T3" fmla="*/ 635001 h 21600"/>
              <a:gd name="T4" fmla="*/ 635001 w 21600"/>
              <a:gd name="T5" fmla="*/ 635001 h 21600"/>
              <a:gd name="T6" fmla="*/ 635001 w 21600"/>
              <a:gd name="T7" fmla="*/ 635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10588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pPr>
              <a:defRPr/>
            </a:pPr>
            <a:endParaRPr lang="ru-RU"/>
          </a:p>
        </p:txBody>
      </p:sp>
      <p:sp>
        <p:nvSpPr>
          <p:cNvPr id="4106" name="Triangle"/>
          <p:cNvSpPr>
            <a:spLocks/>
          </p:cNvSpPr>
          <p:nvPr/>
        </p:nvSpPr>
        <p:spPr bwMode="auto">
          <a:xfrm rot="-8100000">
            <a:off x="4368800" y="4046538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8C61">
              <a:alpha val="1058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7" name="Triangle"/>
          <p:cNvSpPr>
            <a:spLocks/>
          </p:cNvSpPr>
          <p:nvPr/>
        </p:nvSpPr>
        <p:spPr bwMode="auto">
          <a:xfrm rot="-8100000">
            <a:off x="4368800" y="2171700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CD6AE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8" name="Triangle"/>
          <p:cNvSpPr>
            <a:spLocks/>
          </p:cNvSpPr>
          <p:nvPr/>
        </p:nvSpPr>
        <p:spPr bwMode="auto">
          <a:xfrm rot="-8100000">
            <a:off x="4368800" y="320675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D7A7">
              <a:alpha val="6548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09" name="Triangle"/>
          <p:cNvSpPr>
            <a:spLocks/>
          </p:cNvSpPr>
          <p:nvPr/>
        </p:nvSpPr>
        <p:spPr bwMode="auto">
          <a:xfrm rot="-8100000">
            <a:off x="3433763" y="4972050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8C61">
              <a:alpha val="1058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10" name="Triangle"/>
          <p:cNvSpPr>
            <a:spLocks/>
          </p:cNvSpPr>
          <p:nvPr/>
        </p:nvSpPr>
        <p:spPr bwMode="auto">
          <a:xfrm rot="-8100000">
            <a:off x="3433763" y="3097213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D7A7">
              <a:alpha val="6548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2" name="Triangle"/>
          <p:cNvSpPr/>
          <p:nvPr/>
        </p:nvSpPr>
        <p:spPr>
          <a:xfrm rot="13500000">
            <a:off x="3433763" y="1246188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78C61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12" name="Triangle"/>
          <p:cNvSpPr>
            <a:spLocks/>
          </p:cNvSpPr>
          <p:nvPr/>
        </p:nvSpPr>
        <p:spPr bwMode="auto">
          <a:xfrm rot="-8100000">
            <a:off x="3433762" y="-604837"/>
            <a:ext cx="1270001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CD6AE">
              <a:alpha val="2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13" name="Triangle"/>
          <p:cNvSpPr>
            <a:spLocks/>
          </p:cNvSpPr>
          <p:nvPr/>
        </p:nvSpPr>
        <p:spPr bwMode="auto">
          <a:xfrm rot="-8100000">
            <a:off x="2474913" y="4033838"/>
            <a:ext cx="1270000" cy="1270000"/>
          </a:xfrm>
          <a:custGeom>
            <a:avLst/>
            <a:gdLst>
              <a:gd name="T0" fmla="*/ 635001 w 21600"/>
              <a:gd name="T1" fmla="*/ 635001 h 21600"/>
              <a:gd name="T2" fmla="*/ 635001 w 21600"/>
              <a:gd name="T3" fmla="*/ 635001 h 21600"/>
              <a:gd name="T4" fmla="*/ 635001 w 21600"/>
              <a:gd name="T5" fmla="*/ 635001 h 21600"/>
              <a:gd name="T6" fmla="*/ 635001 w 21600"/>
              <a:gd name="T7" fmla="*/ 635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40000"/>
              <a:lumOff val="60000"/>
              <a:alpha val="23529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pPr>
              <a:defRPr/>
            </a:pPr>
            <a:endParaRPr lang="ru-RU"/>
          </a:p>
        </p:txBody>
      </p:sp>
      <p:sp>
        <p:nvSpPr>
          <p:cNvPr id="4114" name="Triangle"/>
          <p:cNvSpPr>
            <a:spLocks/>
          </p:cNvSpPr>
          <p:nvPr/>
        </p:nvSpPr>
        <p:spPr bwMode="auto">
          <a:xfrm rot="-8100000">
            <a:off x="2474913" y="2159000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3CEA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15" name="Triangle"/>
          <p:cNvSpPr>
            <a:spLocks/>
          </p:cNvSpPr>
          <p:nvPr/>
        </p:nvSpPr>
        <p:spPr bwMode="auto">
          <a:xfrm rot="-8100000">
            <a:off x="2474913" y="307975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D7A7">
              <a:alpha val="1058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7" name="Triangle"/>
          <p:cNvSpPr/>
          <p:nvPr/>
        </p:nvSpPr>
        <p:spPr>
          <a:xfrm rot="13500000">
            <a:off x="1516063" y="3108325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78C61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17" name="Triangle"/>
          <p:cNvSpPr>
            <a:spLocks/>
          </p:cNvSpPr>
          <p:nvPr/>
        </p:nvSpPr>
        <p:spPr bwMode="auto">
          <a:xfrm rot="-8100000">
            <a:off x="1516063" y="1233488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D7A7">
              <a:alpha val="2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18" name="Triangle"/>
          <p:cNvSpPr>
            <a:spLocks/>
          </p:cNvSpPr>
          <p:nvPr/>
        </p:nvSpPr>
        <p:spPr bwMode="auto">
          <a:xfrm rot="-8100000">
            <a:off x="1516062" y="-617537"/>
            <a:ext cx="1270001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CD6AE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19" name="Triangle"/>
          <p:cNvSpPr>
            <a:spLocks/>
          </p:cNvSpPr>
          <p:nvPr/>
        </p:nvSpPr>
        <p:spPr bwMode="auto">
          <a:xfrm rot="-8100000">
            <a:off x="579438" y="2159000"/>
            <a:ext cx="1270000" cy="1270000"/>
          </a:xfrm>
          <a:custGeom>
            <a:avLst/>
            <a:gdLst>
              <a:gd name="T0" fmla="*/ 635001 w 21600"/>
              <a:gd name="T1" fmla="*/ 635001 h 21600"/>
              <a:gd name="T2" fmla="*/ 635001 w 21600"/>
              <a:gd name="T3" fmla="*/ 635001 h 21600"/>
              <a:gd name="T4" fmla="*/ 635001 w 21600"/>
              <a:gd name="T5" fmla="*/ 635001 h 21600"/>
              <a:gd name="T6" fmla="*/ 635001 w 21600"/>
              <a:gd name="T7" fmla="*/ 635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10588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pPr>
              <a:defRPr/>
            </a:pPr>
            <a:endParaRPr lang="ru-RU"/>
          </a:p>
        </p:txBody>
      </p:sp>
      <p:sp>
        <p:nvSpPr>
          <p:cNvPr id="4120" name="Triangle"/>
          <p:cNvSpPr>
            <a:spLocks/>
          </p:cNvSpPr>
          <p:nvPr/>
        </p:nvSpPr>
        <p:spPr bwMode="auto">
          <a:xfrm rot="-8100000">
            <a:off x="579438" y="282575"/>
            <a:ext cx="1270000" cy="1270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CD6AE">
              <a:alpha val="6548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21" name="Triangle"/>
          <p:cNvSpPr>
            <a:spLocks/>
          </p:cNvSpPr>
          <p:nvPr/>
        </p:nvSpPr>
        <p:spPr bwMode="auto">
          <a:xfrm rot="-8100000">
            <a:off x="-401637" y="1258887"/>
            <a:ext cx="1270000" cy="127000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8C6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4122" name="Triangle"/>
          <p:cNvSpPr>
            <a:spLocks/>
          </p:cNvSpPr>
          <p:nvPr/>
        </p:nvSpPr>
        <p:spPr bwMode="auto">
          <a:xfrm rot="-8100000">
            <a:off x="-401638" y="-579438"/>
            <a:ext cx="1270001" cy="127000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8C61">
              <a:alpha val="2352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54" name="Company…"/>
          <p:cNvSpPr txBox="1">
            <a:spLocks noGrp="1"/>
          </p:cNvSpPr>
          <p:nvPr>
            <p:ph type="title" idx="4294967295"/>
          </p:nvPr>
        </p:nvSpPr>
        <p:spPr>
          <a:xfrm>
            <a:off x="12042775" y="5327650"/>
            <a:ext cx="10356850" cy="391636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 smtClean="0"/>
              <a:t>“</a:t>
            </a:r>
            <a:r>
              <a:rPr lang="ru-RU" sz="7200" b="1" dirty="0" smtClean="0"/>
              <a:t>ВОЛОНТЕРСКИЕ МЕРОПРИЯТИЯ</a:t>
            </a:r>
            <a:r>
              <a:rPr lang="en-US" sz="7200" b="1" dirty="0" smtClean="0"/>
              <a:t>”</a:t>
            </a:r>
            <a:r>
              <a:rPr lang="en-US" sz="7200" b="1" dirty="0" smtClean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US" sz="7200" b="1" dirty="0" smtClean="0">
                <a:solidFill>
                  <a:schemeClr val="tx2">
                    <a:lumMod val="10000"/>
                  </a:schemeClr>
                </a:solidFill>
              </a:rPr>
            </a:br>
            <a:endParaRPr sz="7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24" name="Line"/>
          <p:cNvSpPr>
            <a:spLocks noChangeShapeType="1"/>
          </p:cNvSpPr>
          <p:nvPr/>
        </p:nvSpPr>
        <p:spPr bwMode="auto">
          <a:xfrm>
            <a:off x="12042775" y="8360397"/>
            <a:ext cx="8069263" cy="0"/>
          </a:xfrm>
          <a:prstGeom prst="line">
            <a:avLst/>
          </a:prstGeom>
          <a:noFill/>
          <a:ln w="25400">
            <a:solidFill>
              <a:srgbClr val="C1C4C7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294973" y="9234696"/>
            <a:ext cx="71981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 smtClean="0"/>
              <a:t>Авторы</a:t>
            </a:r>
            <a:r>
              <a:rPr lang="en-US" sz="6600" dirty="0" smtClean="0"/>
              <a:t>:</a:t>
            </a:r>
            <a:endParaRPr lang="ru-RU" sz="6600" dirty="0"/>
          </a:p>
          <a:p>
            <a:r>
              <a:rPr lang="ru-RU" sz="6600" dirty="0" smtClean="0"/>
              <a:t>Родионова Мария Старостин Федор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ircle"/>
          <p:cNvSpPr/>
          <p:nvPr/>
        </p:nvSpPr>
        <p:spPr>
          <a:xfrm>
            <a:off x="1962150" y="10485438"/>
            <a:ext cx="3014663" cy="3014662"/>
          </a:xfrm>
          <a:prstGeom prst="ellipse">
            <a:avLst/>
          </a:prstGeom>
          <a:solidFill>
            <a:srgbClr val="FFF0E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71" name="Slide Number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0AA81D8E-6CC9-44FD-9E46-156FCDF31AA5}" type="slidenum">
              <a:rPr lang="ru-RU" altLang="ru-RU" sz="2400" baseline="0" smtClean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rPr>
              <a:pPr/>
              <a:t>2</a:t>
            </a:fld>
            <a:endParaRPr lang="ru-RU" altLang="ru-RU" sz="2400" baseline="0" smtClean="0">
              <a:solidFill>
                <a:srgbClr val="3F4347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72" name="Text list infographic"/>
          <p:cNvSpPr txBox="1"/>
          <p:nvPr/>
        </p:nvSpPr>
        <p:spPr>
          <a:xfrm>
            <a:off x="2116138" y="6954300"/>
            <a:ext cx="27014488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kern="0" dirty="0" smtClean="0">
                <a:solidFill>
                  <a:schemeClr val="tx1">
                    <a:lumMod val="75000"/>
                  </a:schemeClr>
                </a:solidFill>
              </a:rPr>
              <a:t>Помощь всегда была нужна, поэтому </a:t>
            </a:r>
            <a:r>
              <a:rPr lang="ru-RU" sz="3600" kern="0" dirty="0" err="1">
                <a:solidFill>
                  <a:schemeClr val="tx1">
                    <a:lumMod val="75000"/>
                  </a:schemeClr>
                </a:solidFill>
              </a:rPr>
              <a:t>в</a:t>
            </a:r>
            <a:r>
              <a:rPr lang="ru-RU" sz="3600" kern="0" dirty="0" err="1" smtClean="0">
                <a:solidFill>
                  <a:schemeClr val="tx1">
                    <a:lumMod val="75000"/>
                  </a:schemeClr>
                </a:solidFill>
              </a:rPr>
              <a:t>олонтерство</a:t>
            </a:r>
            <a:r>
              <a:rPr lang="ru-RU" sz="3600" kern="0" dirty="0" smtClean="0">
                <a:solidFill>
                  <a:schemeClr val="tx1">
                    <a:lumMod val="75000"/>
                  </a:schemeClr>
                </a:solidFill>
              </a:rPr>
              <a:t> актуально всегда и для всех </a:t>
            </a:r>
            <a:r>
              <a:rPr lang="ru-RU" sz="3600" kern="0" dirty="0" err="1" smtClean="0">
                <a:solidFill>
                  <a:schemeClr val="tx1">
                    <a:lumMod val="75000"/>
                  </a:schemeClr>
                </a:solidFill>
              </a:rPr>
              <a:t>возврастов</a:t>
            </a:r>
            <a:r>
              <a:rPr lang="ru-RU" sz="3600" kern="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kern="0" dirty="0" smtClean="0">
                <a:solidFill>
                  <a:schemeClr val="tx1">
                    <a:lumMod val="75000"/>
                  </a:schemeClr>
                </a:solidFill>
              </a:rPr>
              <a:t>Также сейчас много отзывчивых людей и школьников старших классов, которые хотят за участие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kern="0" dirty="0" smtClean="0">
                <a:solidFill>
                  <a:schemeClr val="tx1">
                    <a:lumMod val="75000"/>
                  </a:schemeClr>
                </a:solidFill>
              </a:rPr>
              <a:t>Волонтерских мероприятиях получить дополнительные баллы при поступлении в вуз</a:t>
            </a:r>
            <a:endParaRPr lang="ru-RU" sz="3600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73" name="2"/>
          <p:cNvSpPr txBox="1">
            <a:spLocks noChangeArrowheads="1"/>
          </p:cNvSpPr>
          <p:nvPr/>
        </p:nvSpPr>
        <p:spPr bwMode="auto">
          <a:xfrm>
            <a:off x="2116138" y="5605463"/>
            <a:ext cx="6588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ru-RU" altLang="ru-RU"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2</a:t>
            </a:r>
          </a:p>
        </p:txBody>
      </p:sp>
      <p:sp>
        <p:nvSpPr>
          <p:cNvPr id="177" name="Text list infographic"/>
          <p:cNvSpPr txBox="1"/>
          <p:nvPr/>
        </p:nvSpPr>
        <p:spPr>
          <a:xfrm>
            <a:off x="1962150" y="3055041"/>
            <a:ext cx="17140238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</a:rPr>
              <a:t>Создание веб платформы для нахождения/публикации волонтерских мероприятий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6138" y="2466524"/>
            <a:ext cx="20031257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eaLnBrk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000" b="1" kern="0" baseline="42857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Цель:</a:t>
            </a:r>
            <a:endParaRPr lang="ru-RU" sz="8000" kern="0" baseline="42857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6" name="Circle"/>
          <p:cNvSpPr>
            <a:spLocks noChangeArrowheads="1"/>
          </p:cNvSpPr>
          <p:nvPr/>
        </p:nvSpPr>
        <p:spPr bwMode="auto">
          <a:xfrm>
            <a:off x="6261100" y="11991975"/>
            <a:ext cx="1568450" cy="1568450"/>
          </a:xfrm>
          <a:prstGeom prst="ellipse">
            <a:avLst/>
          </a:prstGeom>
          <a:solidFill>
            <a:srgbClr val="ECD6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77" name="Circle"/>
          <p:cNvSpPr>
            <a:spLocks noChangeArrowheads="1"/>
          </p:cNvSpPr>
          <p:nvPr/>
        </p:nvSpPr>
        <p:spPr bwMode="auto">
          <a:xfrm>
            <a:off x="-889000" y="10393363"/>
            <a:ext cx="4160838" cy="4160837"/>
          </a:xfrm>
          <a:prstGeom prst="ellipse">
            <a:avLst/>
          </a:pr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="1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78" name="Circle"/>
          <p:cNvSpPr>
            <a:spLocks noChangeArrowheads="1"/>
          </p:cNvSpPr>
          <p:nvPr/>
        </p:nvSpPr>
        <p:spPr bwMode="auto">
          <a:xfrm>
            <a:off x="21234400" y="-758825"/>
            <a:ext cx="2184400" cy="2182813"/>
          </a:xfrm>
          <a:prstGeom prst="ellipse">
            <a:avLst/>
          </a:prstGeom>
          <a:solidFill>
            <a:srgbClr val="E1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2150" y="6126976"/>
            <a:ext cx="763414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eaLnBrk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000" b="1" kern="0" baseline="42857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Актуальность:</a:t>
            </a:r>
            <a:endParaRPr lang="ru-RU" sz="8000" kern="0" baseline="42857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D9005E86-CEA5-41DB-B681-FE7BF0F64591}" type="slidenum">
              <a:rPr lang="ru-RU" altLang="ru-RU" sz="2400" baseline="0" smtClean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rPr>
              <a:pPr/>
              <a:t>3</a:t>
            </a:fld>
            <a:endParaRPr lang="ru-RU" altLang="ru-RU" sz="2400" baseline="0" smtClean="0">
              <a:solidFill>
                <a:srgbClr val="3F4347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8195" name="Lorem ipsum dolor sit amet, consectetur adipiscing elit, sed do eiusmod tempor incididunt ut labore et dolore magna nisi ut aliquip ex ea commodo consequat."/>
          <p:cNvSpPr txBox="1">
            <a:spLocks noChangeArrowheads="1"/>
          </p:cNvSpPr>
          <p:nvPr/>
        </p:nvSpPr>
        <p:spPr bwMode="auto">
          <a:xfrm>
            <a:off x="2578100" y="3666568"/>
            <a:ext cx="6702425" cy="642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r>
              <a:rPr lang="ru-RU" altLang="ru-RU" sz="4400" dirty="0" smtClean="0"/>
              <a:t>Было создано 3 класса</a:t>
            </a:r>
            <a:r>
              <a:rPr lang="en-US" altLang="ru-RU" sz="4400" dirty="0" smtClean="0"/>
              <a:t>:</a:t>
            </a:r>
          </a:p>
          <a:p>
            <a:r>
              <a:rPr lang="en-US" sz="4400" dirty="0" smtClean="0"/>
              <a:t>Jobs</a:t>
            </a:r>
            <a:r>
              <a:rPr lang="ru-RU" sz="4400" dirty="0"/>
              <a:t>, </a:t>
            </a:r>
            <a:r>
              <a:rPr lang="en-US" sz="4400" dirty="0"/>
              <a:t>User</a:t>
            </a:r>
            <a:r>
              <a:rPr lang="ru-RU" sz="4400" dirty="0"/>
              <a:t>, </a:t>
            </a:r>
            <a:r>
              <a:rPr lang="en-US" sz="4400" dirty="0" smtClean="0"/>
              <a:t>Types</a:t>
            </a:r>
          </a:p>
          <a:p>
            <a:endParaRPr lang="ru-RU" sz="4400" dirty="0"/>
          </a:p>
          <a:p>
            <a:r>
              <a:rPr lang="en-US" sz="4400" dirty="0"/>
              <a:t>User </a:t>
            </a:r>
            <a:r>
              <a:rPr lang="ru-RU" sz="4400" dirty="0"/>
              <a:t>мы принимали всю необходимую информацию о пользователе при </a:t>
            </a:r>
            <a:r>
              <a:rPr lang="ru-RU" sz="4400" dirty="0" smtClean="0"/>
              <a:t>регистрации</a:t>
            </a:r>
            <a:endParaRPr lang="en-US" sz="4400" dirty="0" smtClean="0"/>
          </a:p>
          <a:p>
            <a:endParaRPr lang="ru-RU" sz="4400" dirty="0"/>
          </a:p>
          <a:p>
            <a:r>
              <a:rPr lang="en-US" sz="4400" dirty="0"/>
              <a:t>Types </a:t>
            </a:r>
            <a:r>
              <a:rPr lang="ru-RU" sz="4400" dirty="0"/>
              <a:t>определял тип пользователя: ‘участник’, “организатор</a:t>
            </a:r>
            <a:r>
              <a:rPr lang="ru-RU" sz="4400" dirty="0" smtClean="0"/>
              <a:t>”</a:t>
            </a:r>
            <a:endParaRPr lang="en-US" sz="4400" dirty="0" smtClean="0"/>
          </a:p>
          <a:p>
            <a:endParaRPr lang="ru-RU" sz="4400" dirty="0"/>
          </a:p>
          <a:p>
            <a:r>
              <a:rPr lang="ru-RU" sz="4400" dirty="0"/>
              <a:t>В </a:t>
            </a:r>
            <a:r>
              <a:rPr lang="en-US" sz="4400" dirty="0"/>
              <a:t>Jobs </a:t>
            </a:r>
            <a:r>
              <a:rPr lang="ru-RU" sz="4400" dirty="0"/>
              <a:t>мы принимали информацию о добавлении какого-либо волонтерского мероприятия</a:t>
            </a:r>
          </a:p>
          <a:p>
            <a:endParaRPr lang="ru-RU" altLang="ru-RU" sz="4400" dirty="0"/>
          </a:p>
        </p:txBody>
      </p:sp>
      <p:sp>
        <p:nvSpPr>
          <p:cNvPr id="8196" name="Line"/>
          <p:cNvSpPr>
            <a:spLocks noChangeShapeType="1"/>
          </p:cNvSpPr>
          <p:nvPr/>
        </p:nvSpPr>
        <p:spPr bwMode="auto">
          <a:xfrm flipV="1">
            <a:off x="10780713" y="4167188"/>
            <a:ext cx="0" cy="6540500"/>
          </a:xfrm>
          <a:prstGeom prst="line">
            <a:avLst/>
          </a:prstGeom>
          <a:noFill/>
          <a:ln w="25400">
            <a:solidFill>
              <a:srgbClr val="EBEBE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ru-RU"/>
          </a:p>
        </p:txBody>
      </p:sp>
      <p:sp>
        <p:nvSpPr>
          <p:cNvPr id="8197" name="Infographic chart"/>
          <p:cNvSpPr txBox="1">
            <a:spLocks noChangeArrowheads="1"/>
          </p:cNvSpPr>
          <p:nvPr/>
        </p:nvSpPr>
        <p:spPr bwMode="auto">
          <a:xfrm>
            <a:off x="1528763" y="2179638"/>
            <a:ext cx="89852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ru-RU" altLang="ru-RU" sz="5400" b="1" baseline="0" dirty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Описание реализации</a:t>
            </a:r>
            <a:r>
              <a:rPr lang="en-US" altLang="ru-RU" sz="5400" b="1" baseline="0" dirty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lang="ru-RU" altLang="ru-RU" sz="5400" b="1" baseline="0" dirty="0">
              <a:solidFill>
                <a:srgbClr val="2F323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01" name="Circle"/>
          <p:cNvSpPr>
            <a:spLocks noChangeArrowheads="1"/>
          </p:cNvSpPr>
          <p:nvPr/>
        </p:nvSpPr>
        <p:spPr bwMode="auto">
          <a:xfrm>
            <a:off x="-889000" y="10560050"/>
            <a:ext cx="4160838" cy="4160838"/>
          </a:xfrm>
          <a:prstGeom prst="ellipse">
            <a:avLst/>
          </a:pr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="1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202" name="Circle"/>
          <p:cNvSpPr>
            <a:spLocks noChangeArrowheads="1"/>
          </p:cNvSpPr>
          <p:nvPr/>
        </p:nvSpPr>
        <p:spPr bwMode="auto">
          <a:xfrm>
            <a:off x="21364575" y="-1966913"/>
            <a:ext cx="4160838" cy="4160838"/>
          </a:xfrm>
          <a:prstGeom prst="ellipse">
            <a:avLst/>
          </a:prstGeom>
          <a:solidFill>
            <a:srgbClr val="FFF0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Circle"/>
          <p:cNvSpPr/>
          <p:nvPr/>
        </p:nvSpPr>
        <p:spPr>
          <a:xfrm>
            <a:off x="1579909" y="10088839"/>
            <a:ext cx="3014663" cy="3014662"/>
          </a:xfrm>
          <a:prstGeom prst="ellipse">
            <a:avLst/>
          </a:prstGeom>
          <a:solidFill>
            <a:srgbClr val="FFF0E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205" name="Circle"/>
          <p:cNvSpPr>
            <a:spLocks noChangeArrowheads="1"/>
          </p:cNvSpPr>
          <p:nvPr/>
        </p:nvSpPr>
        <p:spPr bwMode="auto">
          <a:xfrm>
            <a:off x="5795963" y="11503025"/>
            <a:ext cx="925512" cy="923925"/>
          </a:xfrm>
          <a:prstGeom prst="ellipse">
            <a:avLst/>
          </a:pr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206" name="Circle"/>
          <p:cNvSpPr>
            <a:spLocks noChangeArrowheads="1"/>
          </p:cNvSpPr>
          <p:nvPr/>
        </p:nvSpPr>
        <p:spPr bwMode="auto">
          <a:xfrm>
            <a:off x="20578763" y="84138"/>
            <a:ext cx="1568450" cy="1568450"/>
          </a:xfrm>
          <a:prstGeom prst="ellipse">
            <a:avLst/>
          </a:prstGeom>
          <a:solidFill>
            <a:srgbClr val="ECD6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508" y="645067"/>
            <a:ext cx="8472420" cy="65000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113" y="7570655"/>
            <a:ext cx="8545118" cy="56491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473" y="3895116"/>
            <a:ext cx="7516910" cy="53460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ircle"/>
          <p:cNvSpPr>
            <a:spLocks noChangeArrowheads="1"/>
          </p:cNvSpPr>
          <p:nvPr/>
        </p:nvSpPr>
        <p:spPr bwMode="auto">
          <a:xfrm>
            <a:off x="22610763" y="3019425"/>
            <a:ext cx="2184400" cy="2184400"/>
          </a:xfrm>
          <a:prstGeom prst="ellipse">
            <a:avLst/>
          </a:prstGeom>
          <a:solidFill>
            <a:srgbClr val="6146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Circle"/>
          <p:cNvSpPr/>
          <p:nvPr/>
        </p:nvSpPr>
        <p:spPr>
          <a:xfrm>
            <a:off x="18973800" y="-415925"/>
            <a:ext cx="3014663" cy="3016250"/>
          </a:xfrm>
          <a:prstGeom prst="ellipse">
            <a:avLst/>
          </a:prstGeom>
          <a:solidFill>
            <a:srgbClr val="E1D7A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40" name="Circle"/>
          <p:cNvSpPr>
            <a:spLocks noChangeArrowheads="1"/>
          </p:cNvSpPr>
          <p:nvPr/>
        </p:nvSpPr>
        <p:spPr bwMode="auto">
          <a:xfrm>
            <a:off x="5084763" y="11533188"/>
            <a:ext cx="2184400" cy="2182812"/>
          </a:xfrm>
          <a:prstGeom prst="ellipse">
            <a:avLst/>
          </a:prstGeom>
          <a:solidFill>
            <a:srgbClr val="FFF0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41" name="Slide Number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267F81EC-2EE2-4594-A1BA-55E843B9E51D}" type="slidenum">
              <a:rPr lang="ru-RU" altLang="ru-RU" sz="2400" baseline="0" smtClean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rPr>
              <a:pPr/>
              <a:t>4</a:t>
            </a:fld>
            <a:endParaRPr lang="ru-RU" altLang="ru-RU" sz="2400" baseline="0" smtClean="0">
              <a:solidFill>
                <a:srgbClr val="3F4347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67" name="Text list infographic"/>
          <p:cNvSpPr txBox="1"/>
          <p:nvPr/>
        </p:nvSpPr>
        <p:spPr>
          <a:xfrm>
            <a:off x="3214687" y="3179445"/>
            <a:ext cx="567089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Flask-</a:t>
            </a:r>
            <a:r>
              <a:rPr lang="en-US" kern="0" dirty="0" err="1" smtClean="0">
                <a:solidFill>
                  <a:schemeClr val="tx1">
                    <a:lumMod val="75000"/>
                  </a:schemeClr>
                </a:solidFill>
              </a:rPr>
              <a:t>sqlalchemy</a:t>
            </a:r>
            <a:endParaRPr lang="ru-RU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343" name="Circle"/>
          <p:cNvSpPr>
            <a:spLocks noChangeArrowheads="1"/>
          </p:cNvSpPr>
          <p:nvPr/>
        </p:nvSpPr>
        <p:spPr bwMode="auto">
          <a:xfrm>
            <a:off x="2016125" y="3105150"/>
            <a:ext cx="925513" cy="925513"/>
          </a:xfrm>
          <a:prstGeom prst="ellipse">
            <a:avLst/>
          </a:pr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44" name="1"/>
          <p:cNvSpPr txBox="1">
            <a:spLocks noChangeArrowheads="1"/>
          </p:cNvSpPr>
          <p:nvPr/>
        </p:nvSpPr>
        <p:spPr bwMode="auto">
          <a:xfrm>
            <a:off x="2143125" y="3308350"/>
            <a:ext cx="6588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ru-RU" altLang="ru-RU"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</a:t>
            </a:r>
          </a:p>
        </p:txBody>
      </p:sp>
      <p:sp>
        <p:nvSpPr>
          <p:cNvPr id="14346" name="Circle"/>
          <p:cNvSpPr>
            <a:spLocks noChangeArrowheads="1"/>
          </p:cNvSpPr>
          <p:nvPr/>
        </p:nvSpPr>
        <p:spPr bwMode="auto">
          <a:xfrm>
            <a:off x="1978025" y="4687888"/>
            <a:ext cx="923925" cy="925512"/>
          </a:xfrm>
          <a:prstGeom prst="ellipse">
            <a:avLst/>
          </a:prstGeom>
          <a:solidFill>
            <a:srgbClr val="C1C4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47" name="2"/>
          <p:cNvSpPr txBox="1">
            <a:spLocks noChangeArrowheads="1"/>
          </p:cNvSpPr>
          <p:nvPr/>
        </p:nvSpPr>
        <p:spPr bwMode="auto">
          <a:xfrm>
            <a:off x="2141538" y="4949825"/>
            <a:ext cx="6588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ru-RU" altLang="ru-RU"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5956" y="1872978"/>
            <a:ext cx="20031257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eaLnBrk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000" b="1" kern="0" baseline="42857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Используемые технологии:</a:t>
            </a:r>
            <a:endParaRPr lang="ru-RU" sz="8000" kern="0" baseline="42857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49" name="Circle"/>
          <p:cNvSpPr>
            <a:spLocks noChangeArrowheads="1"/>
          </p:cNvSpPr>
          <p:nvPr/>
        </p:nvSpPr>
        <p:spPr bwMode="auto">
          <a:xfrm>
            <a:off x="21159788" y="-852488"/>
            <a:ext cx="4160837" cy="4160838"/>
          </a:xfrm>
          <a:prstGeom prst="ellipse">
            <a:avLst/>
          </a:prstGeom>
          <a:solidFill>
            <a:srgbClr val="B78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50" name="Circle"/>
          <p:cNvSpPr>
            <a:spLocks noChangeArrowheads="1"/>
          </p:cNvSpPr>
          <p:nvPr/>
        </p:nvSpPr>
        <p:spPr bwMode="auto">
          <a:xfrm>
            <a:off x="4622800" y="12109450"/>
            <a:ext cx="925513" cy="923925"/>
          </a:xfrm>
          <a:prstGeom prst="ellipse">
            <a:avLst/>
          </a:prstGeom>
          <a:solidFill>
            <a:srgbClr val="6146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51" name="Circle"/>
          <p:cNvSpPr>
            <a:spLocks noChangeArrowheads="1"/>
          </p:cNvSpPr>
          <p:nvPr/>
        </p:nvSpPr>
        <p:spPr bwMode="auto">
          <a:xfrm>
            <a:off x="21526500" y="4111625"/>
            <a:ext cx="925513" cy="925513"/>
          </a:xfrm>
          <a:prstGeom prst="ellipse">
            <a:avLst/>
          </a:prstGeom>
          <a:solidFill>
            <a:srgbClr val="C1C4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52" name="Circle"/>
          <p:cNvSpPr>
            <a:spLocks noChangeArrowheads="1"/>
          </p:cNvSpPr>
          <p:nvPr/>
        </p:nvSpPr>
        <p:spPr bwMode="auto">
          <a:xfrm>
            <a:off x="22469475" y="6492875"/>
            <a:ext cx="1568450" cy="1568450"/>
          </a:xfrm>
          <a:prstGeom prst="ellipse">
            <a:avLst/>
          </a:prstGeom>
          <a:solidFill>
            <a:srgbClr val="ECD6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/>
            <a:endParaRPr lang="ru-RU" altLang="ru-RU" sz="3200" baseline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354" name="1"/>
          <p:cNvSpPr txBox="1">
            <a:spLocks noChangeArrowheads="1"/>
          </p:cNvSpPr>
          <p:nvPr/>
        </p:nvSpPr>
        <p:spPr bwMode="auto">
          <a:xfrm>
            <a:off x="2116138" y="6499225"/>
            <a:ext cx="658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742950" indent="-28575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1430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6002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057400" indent="-228600"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91969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ru-RU" altLang="ru-RU" sz="2400" baseline="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</a:t>
            </a:r>
          </a:p>
        </p:txBody>
      </p:sp>
      <p:sp>
        <p:nvSpPr>
          <p:cNvPr id="28" name="Text list infographic"/>
          <p:cNvSpPr txBox="1"/>
          <p:nvPr/>
        </p:nvSpPr>
        <p:spPr>
          <a:xfrm>
            <a:off x="3203572" y="4801235"/>
            <a:ext cx="22987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Bootstrap</a:t>
            </a:r>
            <a:endParaRPr lang="ru-RU" kern="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9D5D0C"/>
      </a:dk1>
      <a:lt1>
        <a:srgbClr val="91969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9459</TotalTime>
  <Words>114</Words>
  <Application>Microsoft Office PowerPoint</Application>
  <PresentationFormat>Произвольный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Roboto Regular</vt:lpstr>
      <vt:lpstr>Arial</vt:lpstr>
      <vt:lpstr>Helvetica Neue</vt:lpstr>
      <vt:lpstr>Roboto Bold</vt:lpstr>
      <vt:lpstr>Helvetica Light</vt:lpstr>
      <vt:lpstr>Roboto Medium</vt:lpstr>
      <vt:lpstr>White</vt:lpstr>
      <vt:lpstr>“ВОЛОНТЕРСКИЕ МЕРОПРИЯТИЯ”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 Template</dc:title>
  <dc:creator>Софья Родионова</dc:creator>
  <cp:lastModifiedBy>Мария Родионова</cp:lastModifiedBy>
  <cp:revision>70</cp:revision>
  <dcterms:modified xsi:type="dcterms:W3CDTF">2024-04-22T09:32:58Z</dcterms:modified>
</cp:coreProperties>
</file>