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256" r:id="rId2"/>
    <p:sldId id="588" r:id="rId3"/>
    <p:sldId id="597" r:id="rId4"/>
    <p:sldId id="603" r:id="rId5"/>
    <p:sldId id="604" r:id="rId6"/>
    <p:sldId id="605" r:id="rId7"/>
    <p:sldId id="616" r:id="rId8"/>
    <p:sldId id="589" r:id="rId9"/>
    <p:sldId id="591" r:id="rId10"/>
    <p:sldId id="599" r:id="rId11"/>
    <p:sldId id="607" r:id="rId12"/>
    <p:sldId id="606" r:id="rId13"/>
    <p:sldId id="608" r:id="rId14"/>
    <p:sldId id="610" r:id="rId15"/>
    <p:sldId id="613" r:id="rId16"/>
    <p:sldId id="612" r:id="rId17"/>
    <p:sldId id="614" r:id="rId18"/>
    <p:sldId id="615" r:id="rId19"/>
    <p:sldId id="602" r:id="rId20"/>
    <p:sldId id="601" r:id="rId21"/>
  </p:sldIdLst>
  <p:sldSz cx="9144000" cy="6858000" type="screen4x3"/>
  <p:notesSz cx="68580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ECD5B3"/>
    <a:srgbClr val="0000CC"/>
    <a:srgbClr val="FFFF66"/>
    <a:srgbClr val="66CCFF"/>
    <a:srgbClr val="FF99FF"/>
    <a:srgbClr val="66FF66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287" autoAdjust="0"/>
  </p:normalViewPr>
  <p:slideViewPr>
    <p:cSldViewPr>
      <p:cViewPr varScale="1">
        <p:scale>
          <a:sx n="111" d="100"/>
          <a:sy n="111" d="100"/>
        </p:scale>
        <p:origin x="1008" y="10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02"/>
    </p:cViewPr>
  </p:sorterViewPr>
  <p:notesViewPr>
    <p:cSldViewPr>
      <p:cViewPr varScale="1">
        <p:scale>
          <a:sx n="62" d="100"/>
          <a:sy n="62" d="100"/>
        </p:scale>
        <p:origin x="-1530" y="-72"/>
      </p:cViewPr>
      <p:guideLst>
        <p:guide orient="horz" pos="273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49" tIns="44274" rIns="88549" bIns="44274" numCol="1" anchor="t" anchorCtr="0" compatLnSpc="1">
            <a:prstTxWarp prst="textNoShape">
              <a:avLst/>
            </a:prstTxWarp>
          </a:bodyPr>
          <a:lstStyle>
            <a:lvl1pPr algn="l" defTabSz="885825" eaLnBrk="0" hangingPunct="0">
              <a:defRPr sz="11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49" tIns="44274" rIns="88549" bIns="44274" numCol="1" anchor="t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1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3413"/>
            <a:ext cx="2971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49" tIns="44274" rIns="88549" bIns="44274" numCol="1" anchor="b" anchorCtr="0" compatLnSpc="1">
            <a:prstTxWarp prst="textNoShape">
              <a:avLst/>
            </a:prstTxWarp>
          </a:bodyPr>
          <a:lstStyle>
            <a:lvl1pPr algn="l" defTabSz="885825" eaLnBrk="0" hangingPunct="0">
              <a:defRPr sz="11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49" tIns="44274" rIns="88549" bIns="44274" numCol="1" anchor="b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100"/>
            </a:lvl1pPr>
          </a:lstStyle>
          <a:p>
            <a:fld id="{2960B1DA-6807-451F-A07C-2E5D27C21A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49" tIns="44274" rIns="88549" bIns="44274" numCol="1" anchor="t" anchorCtr="0" compatLnSpc="1">
            <a:prstTxWarp prst="textNoShape">
              <a:avLst/>
            </a:prstTxWarp>
          </a:bodyPr>
          <a:lstStyle>
            <a:lvl1pPr algn="l" defTabSz="885825" eaLnBrk="0" hangingPunct="0">
              <a:defRPr sz="11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49" tIns="44274" rIns="88549" bIns="44274" numCol="1" anchor="t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1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92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49" tIns="44274" rIns="88549" bIns="44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3413"/>
            <a:ext cx="2971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49" tIns="44274" rIns="88549" bIns="44274" numCol="1" anchor="b" anchorCtr="0" compatLnSpc="1">
            <a:prstTxWarp prst="textNoShape">
              <a:avLst/>
            </a:prstTxWarp>
          </a:bodyPr>
          <a:lstStyle>
            <a:lvl1pPr algn="l" defTabSz="885825" eaLnBrk="0" hangingPunct="0">
              <a:defRPr sz="11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49" tIns="44274" rIns="88549" bIns="44274" numCol="1" anchor="b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100">
                <a:solidFill>
                  <a:schemeClr val="tx1"/>
                </a:solidFill>
              </a:defRPr>
            </a:lvl1pPr>
          </a:lstStyle>
          <a:p>
            <a:fld id="{5F10DF29-CBEF-4A0E-97B9-0520291DC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1AE95B-8C1A-4DAC-9FE1-F67534C08985}" type="slidenum">
              <a:rPr lang="en-US" altLang="zh-CN">
                <a:solidFill>
                  <a:schemeClr val="tx1"/>
                </a:solidFill>
              </a:rPr>
              <a:pPr/>
              <a:t>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6DE5FC-6C9A-41DE-962F-1C27AD687F63}" type="slidenum">
              <a:rPr lang="en-US" altLang="zh-CN">
                <a:solidFill>
                  <a:schemeClr val="tx1"/>
                </a:solidFill>
              </a:rPr>
              <a:pPr/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Schema integration – queries are artifact of integrated view creation process</a:t>
            </a:r>
          </a:p>
          <a:p>
            <a:r>
              <a:rPr lang="en-US" altLang="zh-CN" smtClean="0"/>
              <a:t>Schema mapping – schemas may be arbitrarily different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6DE5FC-6C9A-41DE-962F-1C27AD687F63}" type="slidenum">
              <a:rPr lang="en-US" altLang="zh-CN">
                <a:solidFill>
                  <a:schemeClr val="tx1"/>
                </a:solidFill>
              </a:rPr>
              <a:pPr/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Schema integration – queries are artifact of integrated view creation process</a:t>
            </a:r>
          </a:p>
          <a:p>
            <a:r>
              <a:rPr lang="en-US" altLang="zh-CN" smtClean="0"/>
              <a:t>Schema mapping – schemas may be arbitrarily different</a:t>
            </a:r>
          </a:p>
        </p:txBody>
      </p:sp>
    </p:spTree>
    <p:extLst>
      <p:ext uri="{BB962C8B-B14F-4D97-AF65-F5344CB8AC3E}">
        <p14:creationId xmlns:p14="http://schemas.microsoft.com/office/powerpoint/2010/main" val="21793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6DE5FC-6C9A-41DE-962F-1C27AD687F63}" type="slidenum">
              <a:rPr lang="en-US" altLang="zh-CN">
                <a:solidFill>
                  <a:schemeClr val="tx1"/>
                </a:solidFill>
              </a:rPr>
              <a:pPr/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Schema integration – queries are artifact of integrated view creation process</a:t>
            </a:r>
          </a:p>
          <a:p>
            <a:r>
              <a:rPr lang="en-US" altLang="zh-CN" smtClean="0"/>
              <a:t>Schema mapping – schemas may be arbitrarily different</a:t>
            </a:r>
          </a:p>
        </p:txBody>
      </p:sp>
    </p:spTree>
    <p:extLst>
      <p:ext uri="{BB962C8B-B14F-4D97-AF65-F5344CB8AC3E}">
        <p14:creationId xmlns:p14="http://schemas.microsoft.com/office/powerpoint/2010/main" val="280903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6DE5FC-6C9A-41DE-962F-1C27AD687F63}" type="slidenum">
              <a:rPr lang="en-US" altLang="zh-CN">
                <a:solidFill>
                  <a:schemeClr val="tx1"/>
                </a:solidFill>
              </a:rPr>
              <a:pPr/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Schema integration – queries are artifact of integrated view creation process</a:t>
            </a:r>
          </a:p>
          <a:p>
            <a:r>
              <a:rPr lang="en-US" altLang="zh-CN" smtClean="0"/>
              <a:t>Schema mapping – schemas may be arbitrarily different</a:t>
            </a:r>
          </a:p>
        </p:txBody>
      </p:sp>
    </p:spTree>
    <p:extLst>
      <p:ext uri="{BB962C8B-B14F-4D97-AF65-F5344CB8AC3E}">
        <p14:creationId xmlns:p14="http://schemas.microsoft.com/office/powerpoint/2010/main" val="257235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85825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85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739CF1-D9EA-41CA-B2A9-DE6CC6F99983}" type="slidenum">
              <a:rPr lang="en-US" altLang="zh-CN">
                <a:solidFill>
                  <a:schemeClr val="tx1"/>
                </a:solidFill>
              </a:rPr>
              <a:pPr/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对于一个在原始数据集</a:t>
            </a:r>
            <a:r>
              <a:rPr lang="en-US" altLang="zh-CN" dirty="0"/>
              <a:t>D1</a:t>
            </a:r>
            <a:r>
              <a:rPr lang="zh-CN" altLang="en-US" dirty="0"/>
              <a:t>上成立的</a:t>
            </a:r>
            <a:r>
              <a:rPr lang="en-US" altLang="zh-CN" dirty="0"/>
              <a:t>PODsigma3</a:t>
            </a:r>
            <a:r>
              <a:rPr lang="zh-CN" altLang="en-US" dirty="0"/>
              <a:t>，当增加数据集</a:t>
            </a:r>
            <a:r>
              <a:rPr lang="en-US" altLang="zh-CN" dirty="0"/>
              <a:t>delta D1</a:t>
            </a:r>
            <a:r>
              <a:rPr lang="zh-CN" altLang="en-US" dirty="0"/>
              <a:t>后，可能会出现约束的矛盾。比如（点击）元组</a:t>
            </a:r>
            <a:r>
              <a:rPr lang="en-US" altLang="zh-CN" dirty="0"/>
              <a:t>t3</a:t>
            </a:r>
            <a:r>
              <a:rPr lang="zh-CN" altLang="en-US" dirty="0"/>
              <a:t>和</a:t>
            </a:r>
            <a:r>
              <a:rPr lang="en-US" altLang="zh-CN" dirty="0"/>
              <a:t>t8</a:t>
            </a:r>
            <a:r>
              <a:rPr lang="zh-CN" altLang="en-US" dirty="0"/>
              <a:t>。</a:t>
            </a:r>
            <a:r>
              <a:rPr lang="en-US" altLang="zh-CN" dirty="0"/>
              <a:t>t8</a:t>
            </a:r>
            <a:r>
              <a:rPr lang="zh-CN" altLang="en-US" dirty="0"/>
              <a:t>的免税额比</a:t>
            </a:r>
            <a:r>
              <a:rPr lang="en-US" altLang="zh-CN" dirty="0"/>
              <a:t>t3</a:t>
            </a:r>
            <a:r>
              <a:rPr lang="zh-CN" altLang="en-US" dirty="0"/>
              <a:t>的大，工资比</a:t>
            </a:r>
            <a:r>
              <a:rPr lang="en-US" altLang="zh-CN" dirty="0"/>
              <a:t>t3</a:t>
            </a:r>
            <a:r>
              <a:rPr lang="zh-CN" altLang="en-US" dirty="0"/>
              <a:t>的少，但是税率是相同的。这就和约束</a:t>
            </a:r>
            <a:r>
              <a:rPr lang="en-US" altLang="zh-CN" dirty="0"/>
              <a:t>sigma3</a:t>
            </a:r>
            <a:r>
              <a:rPr lang="zh-CN" altLang="en-US" dirty="0"/>
              <a:t>产生矛盾。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666D8-55D3-48AF-93AD-1C75DEC156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1027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6" name="Picture 1028" descr="minispi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858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858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0772F0E9-841D-487E-B262-5D0B756915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02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8780A-4926-4C88-BD6D-FC9D544001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4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92E69-CE45-4FD9-94EC-39EFAB9DE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96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990600" y="1600200"/>
            <a:ext cx="7772400" cy="4419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4269C-2259-4F11-94EE-11D2926494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43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41EB8-310B-4FB2-82EF-69ED096BF8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46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9231E-0D62-4790-979D-CB2233908C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9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CA68B-3184-4BF7-A153-F953401D62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6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9035E-ACF5-4CCB-9678-B47FFCB2A9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80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B872-14BD-4C99-8668-BA32660478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0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7D93D-F29F-4B41-914B-26FDBF0E4F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3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6654D-CF4A-45E4-BE27-149CDE9160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35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C118D-F779-4CD1-9C67-D29C44A916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7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7555" name="Rectangle 1027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081" name="Picture 1028" descr="minispir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7557" name="Line 1029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3075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6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7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407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VLDB'02</a:t>
            </a:r>
          </a:p>
        </p:txBody>
      </p:sp>
      <p:sp>
        <p:nvSpPr>
          <p:cNvPr id="407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5B7B9051-C4F4-4EE5-B0FE-F66BA29AA7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ü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5E9D937-A098-46B9-9BF4-57D551859754}" type="slidenum">
              <a:rPr lang="en-US" altLang="zh-CN">
                <a:solidFill>
                  <a:srgbClr val="A08366"/>
                </a:solidFill>
              </a:rPr>
              <a:pPr/>
              <a:t>1</a:t>
            </a:fld>
            <a:endParaRPr lang="en-US" altLang="zh-CN">
              <a:solidFill>
                <a:srgbClr val="A08366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196975"/>
            <a:ext cx="8610600" cy="1143000"/>
          </a:xfrm>
        </p:spPr>
        <p:txBody>
          <a:bodyPr/>
          <a:lstStyle/>
          <a:p>
            <a:r>
              <a:rPr lang="en-US" altLang="zh-CN" sz="4000" b="0" dirty="0">
                <a:solidFill>
                  <a:schemeClr val="bg1">
                    <a:lumMod val="10000"/>
                  </a:schemeClr>
                </a:solidFill>
                <a:ea typeface="宋体" panose="02010600030101010101" pitchFamily="2" charset="-122"/>
              </a:rPr>
              <a:t>Fast Incremental Discovery of</a:t>
            </a:r>
            <a:br>
              <a:rPr lang="en-US" altLang="zh-CN" sz="4000" b="0" dirty="0">
                <a:solidFill>
                  <a:schemeClr val="bg1">
                    <a:lumMod val="10000"/>
                  </a:schemeClr>
                </a:solidFill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bg1">
                    <a:lumMod val="10000"/>
                  </a:schemeClr>
                </a:solidFill>
                <a:ea typeface="宋体" panose="02010600030101010101" pitchFamily="2" charset="-122"/>
              </a:rPr>
              <a:t>Pointwise Order Dependencies</a:t>
            </a:r>
            <a:endParaRPr lang="en-US" altLang="zh-CN" sz="4000" b="0" dirty="0" smtClean="0">
              <a:solidFill>
                <a:schemeClr val="bg1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1563" y="2643188"/>
            <a:ext cx="7162800" cy="1900237"/>
          </a:xfrm>
        </p:spPr>
        <p:txBody>
          <a:bodyPr/>
          <a:lstStyle/>
          <a:p>
            <a:pPr>
              <a:defRPr/>
            </a:pPr>
            <a:endParaRPr lang="en-US" altLang="zh-CN" sz="1400" dirty="0" smtClean="0">
              <a:ea typeface="宋体" charset="-122"/>
            </a:endParaRPr>
          </a:p>
          <a:p>
            <a:pPr algn="l">
              <a:lnSpc>
                <a:spcPct val="110000"/>
              </a:lnSpc>
              <a:spcBef>
                <a:spcPct val="100000"/>
              </a:spcBef>
              <a:defRPr/>
            </a:pPr>
            <a:r>
              <a:rPr lang="en-US" altLang="zh-CN" b="1" dirty="0" smtClean="0">
                <a:solidFill>
                  <a:schemeClr val="bg1">
                    <a:lumMod val="10000"/>
                  </a:schemeClr>
                </a:solidFill>
                <a:ea typeface="宋体" charset="-122"/>
              </a:rPr>
              <a:t>    </a:t>
            </a:r>
            <a:r>
              <a:rPr lang="en-US" altLang="zh-CN" b="1" dirty="0" err="1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Zijing</a:t>
            </a:r>
            <a:r>
              <a:rPr lang="en-US" altLang="zh-CN" b="1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 Tan</a:t>
            </a:r>
            <a:r>
              <a:rPr lang="en-US" altLang="zh-CN" baseline="30000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1,2</a:t>
            </a:r>
            <a:r>
              <a:rPr lang="en-US" altLang="zh-CN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 , </a:t>
            </a:r>
            <a:r>
              <a:rPr lang="en-US" altLang="zh-CN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Ai Ran</a:t>
            </a:r>
            <a:r>
              <a:rPr lang="en-US" altLang="zh-CN" baseline="30000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1,2</a:t>
            </a:r>
            <a:r>
              <a:rPr lang="en-US" altLang="zh-CN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 ,  </a:t>
            </a:r>
            <a:r>
              <a:rPr lang="en-US" altLang="zh-CN" b="1" dirty="0" err="1">
                <a:solidFill>
                  <a:schemeClr val="bg1">
                    <a:lumMod val="10000"/>
                  </a:schemeClr>
                </a:solidFill>
                <a:latin typeface="+mj-lt"/>
              </a:rPr>
              <a:t>Shuai</a:t>
            </a:r>
            <a:r>
              <a:rPr lang="en-US" altLang="zh-CN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 Ma</a:t>
            </a:r>
            <a:r>
              <a:rPr lang="en-US" altLang="zh-CN" baseline="30000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3,4</a:t>
            </a:r>
            <a:r>
              <a:rPr lang="en-US" altLang="zh-CN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 , </a:t>
            </a:r>
            <a:r>
              <a:rPr lang="en-US" altLang="zh-CN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Sheng Qin</a:t>
            </a:r>
            <a:r>
              <a:rPr lang="en-US" altLang="zh-CN" baseline="30000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1,2</a:t>
            </a:r>
            <a:endParaRPr lang="en-US" altLang="zh-CN" dirty="0" smtClean="0">
              <a:solidFill>
                <a:schemeClr val="bg1">
                  <a:lumMod val="10000"/>
                </a:schemeClr>
              </a:solidFill>
              <a:latin typeface="+mj-lt"/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100000"/>
              </a:spcBef>
              <a:defRPr/>
            </a:pPr>
            <a:endParaRPr lang="en-US" altLang="zh-CN" b="1" dirty="0" smtClean="0">
              <a:solidFill>
                <a:schemeClr val="tx1"/>
              </a:solidFill>
              <a:ea typeface="宋体" charset="-122"/>
            </a:endParaRPr>
          </a:p>
          <a:p>
            <a:pPr algn="l">
              <a:lnSpc>
                <a:spcPct val="110000"/>
              </a:lnSpc>
              <a:spcBef>
                <a:spcPct val="100000"/>
              </a:spcBef>
              <a:defRPr/>
            </a:pPr>
            <a:r>
              <a:rPr lang="en-US" altLang="zh-CN" b="1" dirty="0" smtClean="0">
                <a:solidFill>
                  <a:srgbClr val="0000CC"/>
                </a:solidFill>
                <a:ea typeface="宋体" charset="-122"/>
              </a:rPr>
              <a:t>			</a:t>
            </a:r>
          </a:p>
          <a:p>
            <a:pPr algn="l">
              <a:lnSpc>
                <a:spcPct val="110000"/>
              </a:lnSpc>
              <a:spcBef>
                <a:spcPct val="100000"/>
              </a:spcBef>
              <a:defRPr/>
            </a:pPr>
            <a:endParaRPr lang="en-US" altLang="zh-CN" b="1" dirty="0" smtClean="0">
              <a:solidFill>
                <a:srgbClr val="0033CC"/>
              </a:solidFill>
              <a:ea typeface="宋体" charset="-122"/>
            </a:endParaRPr>
          </a:p>
        </p:txBody>
      </p:sp>
      <p:sp>
        <p:nvSpPr>
          <p:cNvPr id="5125" name="TextBox 7"/>
          <p:cNvSpPr txBox="1">
            <a:spLocks noChangeArrowheads="1"/>
          </p:cNvSpPr>
          <p:nvPr/>
        </p:nvSpPr>
        <p:spPr bwMode="auto">
          <a:xfrm>
            <a:off x="1187625" y="4725144"/>
            <a:ext cx="70467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AutoNum type="arabicPeriod"/>
            </a:pPr>
            <a:r>
              <a:rPr kumimoji="1" lang="en-US" altLang="zh-CN" b="1" dirty="0">
                <a:solidFill>
                  <a:schemeClr val="bg1">
                    <a:lumMod val="10000"/>
                  </a:schemeClr>
                </a:solidFill>
                <a:latin typeface="+mj-lt"/>
                <a:ea typeface="+mn-ea"/>
              </a:rPr>
              <a:t>School of Computer Science, </a:t>
            </a:r>
            <a:r>
              <a:rPr kumimoji="1" lang="en-US" altLang="zh-CN" b="1" dirty="0" err="1">
                <a:solidFill>
                  <a:schemeClr val="bg1">
                    <a:lumMod val="10000"/>
                  </a:schemeClr>
                </a:solidFill>
                <a:latin typeface="+mj-lt"/>
                <a:ea typeface="+mn-ea"/>
              </a:rPr>
              <a:t>Fudan</a:t>
            </a:r>
            <a:r>
              <a:rPr kumimoji="1" lang="en-US" altLang="zh-CN" b="1" dirty="0">
                <a:solidFill>
                  <a:schemeClr val="bg1">
                    <a:lumMod val="10000"/>
                  </a:schemeClr>
                </a:solidFill>
                <a:latin typeface="+mj-lt"/>
                <a:ea typeface="+mn-ea"/>
              </a:rPr>
              <a:t> University </a:t>
            </a:r>
          </a:p>
          <a:p>
            <a:pPr>
              <a:buAutoNum type="arabicPeriod"/>
            </a:pPr>
            <a:r>
              <a:rPr kumimoji="1" lang="en-US" altLang="zh-CN" b="1" dirty="0">
                <a:solidFill>
                  <a:schemeClr val="bg1">
                    <a:lumMod val="10000"/>
                  </a:schemeClr>
                </a:solidFill>
                <a:latin typeface="+mj-lt"/>
                <a:ea typeface="+mn-ea"/>
              </a:rPr>
              <a:t>Shanghai Key Laboratory of Data Science</a:t>
            </a:r>
          </a:p>
          <a:p>
            <a:pPr>
              <a:buAutoNum type="arabicPeriod"/>
            </a:pPr>
            <a:r>
              <a:rPr kumimoji="1" lang="en-US" altLang="zh-CN" b="1" dirty="0">
                <a:solidFill>
                  <a:schemeClr val="bg1">
                    <a:lumMod val="10000"/>
                  </a:schemeClr>
                </a:solidFill>
                <a:latin typeface="+mj-lt"/>
                <a:ea typeface="+mn-ea"/>
              </a:rPr>
              <a:t>SKLSDE Lab, </a:t>
            </a:r>
            <a:r>
              <a:rPr kumimoji="1" lang="en-US" altLang="zh-CN" b="1" dirty="0" err="1">
                <a:solidFill>
                  <a:schemeClr val="bg1">
                    <a:lumMod val="10000"/>
                  </a:schemeClr>
                </a:solidFill>
                <a:latin typeface="+mj-lt"/>
                <a:ea typeface="+mn-ea"/>
              </a:rPr>
              <a:t>Beihang</a:t>
            </a:r>
            <a:r>
              <a:rPr kumimoji="1" lang="en-US" altLang="zh-CN" b="1" dirty="0">
                <a:solidFill>
                  <a:schemeClr val="bg1">
                    <a:lumMod val="10000"/>
                  </a:schemeClr>
                </a:solidFill>
                <a:latin typeface="+mj-lt"/>
                <a:ea typeface="+mn-ea"/>
              </a:rPr>
              <a:t> University</a:t>
            </a:r>
          </a:p>
          <a:p>
            <a:pPr>
              <a:buAutoNum type="arabicPeriod"/>
            </a:pPr>
            <a:r>
              <a:rPr kumimoji="1" lang="en-US" altLang="zh-CN" b="1" dirty="0">
                <a:solidFill>
                  <a:schemeClr val="bg1">
                    <a:lumMod val="10000"/>
                  </a:schemeClr>
                </a:solidFill>
                <a:latin typeface="+mj-lt"/>
                <a:ea typeface="+mn-ea"/>
              </a:rPr>
              <a:t>Beijing Advanced Innovation Center for Big Data and Brain Computing</a:t>
            </a:r>
            <a:endParaRPr kumimoji="1" lang="zh-CN" altLang="en-US" b="1" dirty="0">
              <a:solidFill>
                <a:schemeClr val="bg1">
                  <a:lumMod val="10000"/>
                </a:schemeClr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Find violations </a:t>
                </a:r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</m:oMath>
                </a14:m>
                <a:r>
                  <a:rPr lang="zh-CN" altLang="en-US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incurred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D to D</a:t>
                </a:r>
                <a:endParaRPr lang="zh-CN" altLang="en-US" dirty="0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218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24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This is the most costly step. We aim to perform this step in an incremental way, with a cost dependent on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|</a:t>
                </a:r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and log(|D|)</a:t>
                </a:r>
              </a:p>
              <a:p>
                <a:endParaRPr lang="en-US" altLang="zh-CN" sz="24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Both </a:t>
                </a:r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D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</m:oMath>
                </a14:m>
                <a:r>
                  <a:rPr lang="zh-CN" altLang="en-US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are known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, and hence </a:t>
                </a:r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some indexes can be built to facilitate this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step</a:t>
                </a:r>
              </a:p>
              <a:p>
                <a:endParaRPr lang="en-US" altLang="zh-CN" sz="24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Inequality operators hinder the application of traditional indexes</a:t>
                </a:r>
                <a:endParaRPr lang="zh-CN" altLang="en-US" sz="24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endParaRPr lang="en-US" altLang="zh-CN" sz="2400" dirty="0" smtClean="0">
                  <a:ea typeface="宋体" panose="02010600030101010101" pitchFamily="2" charset="-122"/>
                </a:endParaRPr>
              </a:p>
              <a:p>
                <a:endParaRPr lang="zh-CN" altLang="en-US" sz="2400" dirty="0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21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806A0FC-8DE0-4CDA-AC66-C5D750C67ADE}" type="slidenum">
              <a:rPr lang="en-US" altLang="zh-CN">
                <a:solidFill>
                  <a:schemeClr val="bg2"/>
                </a:solidFill>
              </a:rPr>
              <a:pPr/>
              <a:t>10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FF2B15-4537-4D4D-AE17-A609E9F42010}"/>
              </a:ext>
            </a:extLst>
          </p:cNvPr>
          <p:cNvGrpSpPr/>
          <p:nvPr/>
        </p:nvGrpSpPr>
        <p:grpSpPr>
          <a:xfrm>
            <a:off x="-1" y="476655"/>
            <a:ext cx="864001" cy="1050588"/>
            <a:chOff x="-1" y="476655"/>
            <a:chExt cx="864001" cy="1050588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A24DE5BD-2BF1-412A-B383-6CF0E771596B}"/>
                </a:ext>
              </a:extLst>
            </p:cNvPr>
            <p:cNvSpPr/>
            <p:nvPr/>
          </p:nvSpPr>
          <p:spPr>
            <a:xfrm>
              <a:off x="-1" y="476655"/>
              <a:ext cx="864000" cy="525294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DD13E642-2587-494B-8E76-F7A577C8C33A}"/>
                </a:ext>
              </a:extLst>
            </p:cNvPr>
            <p:cNvSpPr/>
            <p:nvPr/>
          </p:nvSpPr>
          <p:spPr>
            <a:xfrm flipV="1">
              <a:off x="0" y="1001949"/>
              <a:ext cx="864000" cy="525294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AAFF46CF-7701-4B65-8C03-1DC6F8C2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223" y="808091"/>
            <a:ext cx="4260961" cy="457348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80E6EE0D-2235-4373-A263-A86D73E2E207}"/>
              </a:ext>
            </a:extLst>
          </p:cNvPr>
          <p:cNvGrpSpPr/>
          <p:nvPr/>
        </p:nvGrpSpPr>
        <p:grpSpPr>
          <a:xfrm>
            <a:off x="1979712" y="4653136"/>
            <a:ext cx="5857695" cy="1800046"/>
            <a:chOff x="1583140" y="4892512"/>
            <a:chExt cx="5940109" cy="1862556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BA5D403-5465-4144-AA20-87F6388E2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839" r="61064" b="412"/>
            <a:stretch/>
          </p:blipFill>
          <p:spPr>
            <a:xfrm>
              <a:off x="1583140" y="4948475"/>
              <a:ext cx="3560323" cy="1760561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950D498D-5B02-42E4-8890-EC4EB1692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974" t="15325" b="-1811"/>
            <a:stretch/>
          </p:blipFill>
          <p:spPr>
            <a:xfrm>
              <a:off x="5143463" y="4892512"/>
              <a:ext cx="2379786" cy="1862556"/>
            </a:xfrm>
            <a:prstGeom prst="rect">
              <a:avLst/>
            </a:prstGeom>
          </p:spPr>
        </p:pic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1B5302B1-3F52-4D97-9CB9-A34EFF49A2B6}"/>
              </a:ext>
            </a:extLst>
          </p:cNvPr>
          <p:cNvSpPr/>
          <p:nvPr/>
        </p:nvSpPr>
        <p:spPr>
          <a:xfrm>
            <a:off x="1944526" y="5488062"/>
            <a:ext cx="6011850" cy="495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795" y="1774505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D</a:t>
            </a:r>
            <a:endParaRPr kumimoji="1" lang="zh-CN" altLang="en-US" sz="2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50603" y="4707221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03" y="4707221"/>
                <a:ext cx="489236" cy="369332"/>
              </a:xfrm>
              <a:prstGeom prst="rect">
                <a:avLst/>
              </a:prstGeom>
              <a:blipFill>
                <a:blip r:embed="rId5"/>
                <a:stretch>
                  <a:fillRect t="-6557" r="-8750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56331294-78C5-4A7D-B8C1-204FBBD90CF5}"/>
              </a:ext>
            </a:extLst>
          </p:cNvPr>
          <p:cNvGrpSpPr/>
          <p:nvPr/>
        </p:nvGrpSpPr>
        <p:grpSpPr>
          <a:xfrm>
            <a:off x="1967223" y="1264596"/>
            <a:ext cx="5938183" cy="3175782"/>
            <a:chOff x="1520226" y="1088920"/>
            <a:chExt cx="5938183" cy="3580025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2E3D6FC-ABC8-42F9-A9CF-A73ED5A8A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744" r="61064" b="411"/>
            <a:stretch/>
          </p:blipFill>
          <p:spPr>
            <a:xfrm>
              <a:off x="1520226" y="1362860"/>
              <a:ext cx="3560323" cy="3306085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EA7D523-DCFA-46BF-8842-991C37ED5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974" b="2220"/>
            <a:stretch/>
          </p:blipFill>
          <p:spPr>
            <a:xfrm>
              <a:off x="5078624" y="1088920"/>
              <a:ext cx="2379785" cy="351306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0893D42-AC70-4AFC-BA94-F25B8651DC6C}"/>
              </a:ext>
            </a:extLst>
          </p:cNvPr>
          <p:cNvSpPr/>
          <p:nvPr/>
        </p:nvSpPr>
        <p:spPr>
          <a:xfrm>
            <a:off x="2017279" y="2891079"/>
            <a:ext cx="6011850" cy="495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new index structure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1EB8-310B-4FB2-82EF-69ED096BF852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164288" y="4178349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kumimoji="1" lang="en-US" altLang="zh-CN" sz="2000" dirty="0" smtClean="0">
                <a:latin typeface="Comic Sans MS" panose="030F0702030302020204" pitchFamily="66" charset="0"/>
              </a:rPr>
              <a:t>Two sorted structure here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FF46CF-7701-4B65-8C03-1DC6F8C2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07" y="1628801"/>
            <a:ext cx="3882890" cy="4167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1544EC-F80D-40E4-A297-77F91EC77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9"/>
          <a:stretch/>
        </p:blipFill>
        <p:spPr>
          <a:xfrm>
            <a:off x="1157363" y="3515418"/>
            <a:ext cx="5934917" cy="311909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09763" y="2132856"/>
            <a:ext cx="7366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</a:pPr>
            <a:r>
              <a:rPr kumimoji="1" lang="en-US" altLang="zh-CN" sz="2000" dirty="0" smtClean="0">
                <a:latin typeface="Comic Sans MS" panose="030F0702030302020204" pitchFamily="66" charset="0"/>
              </a:rPr>
              <a:t>Combine 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two inequality operators on TXA and SAL together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latin typeface="Comic Sans MS" panose="030F0702030302020204" pitchFamily="66" charset="0"/>
              </a:rPr>
              <a:t>D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ivide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D into several 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sorted structure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, and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tuples in the same 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structure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are sorted on </a:t>
            </a:r>
            <a:r>
              <a:rPr kumimoji="1" lang="en-US" altLang="zh-C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both 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TXA </a:t>
            </a:r>
            <a:r>
              <a:rPr kumimoji="1" lang="en-US" altLang="zh-C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and 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SAL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new 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1EB8-310B-4FB2-82EF-69ED096BF852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1544EC-F80D-40E4-A297-77F91EC77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"/>
          <a:stretch/>
        </p:blipFill>
        <p:spPr>
          <a:xfrm>
            <a:off x="990600" y="1772816"/>
            <a:ext cx="6030416" cy="3169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75656" y="5114714"/>
                <a:ext cx="69847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latin typeface="Comic Sans MS" panose="030F0702030302020204" pitchFamily="66" charset="0"/>
                  </a:rPr>
                  <a:t>Based on the index, we present an algorithm that can </a:t>
                </a:r>
                <a:r>
                  <a:rPr kumimoji="1" lang="en-US" altLang="zh-CN" sz="2000" dirty="0">
                    <a:latin typeface="Comic Sans MS" panose="030F0702030302020204" pitchFamily="66" charset="0"/>
                  </a:rPr>
                  <a:t>identify those red points (candidate violating tuples for t8) in a cost </a:t>
                </a:r>
                <a:r>
                  <a:rPr kumimoji="1" lang="en-US" altLang="zh-CN" sz="2000" dirty="0" smtClean="0">
                    <a:latin typeface="Comic Sans MS" panose="030F0702030302020204" pitchFamily="66" charset="0"/>
                  </a:rPr>
                  <a:t>dependent on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D|</a:t>
                </a:r>
                <a:r>
                  <a:rPr lang="en-US" altLang="zh-CN" sz="2000" dirty="0" smtClean="0">
                    <a:latin typeface="Comic Sans MS" panose="030F0702030302020204" pitchFamily="66" charset="0"/>
                  </a:rPr>
                  <a:t>,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log(|D|</a:t>
                </a:r>
                <a:r>
                  <a:rPr kumimoji="1" lang="en-US" altLang="zh-CN" sz="20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kumimoji="1" lang="en-US" altLang="zh-CN" sz="2000" dirty="0" smtClean="0">
                    <a:latin typeface="Comic Sans MS" panose="030F0702030302020204" pitchFamily="66" charset="0"/>
                  </a:rPr>
                  <a:t>,</a:t>
                </a:r>
                <a:r>
                  <a:rPr kumimoji="1" lang="en-US" altLang="zh-CN" sz="2000" dirty="0">
                    <a:latin typeface="Comic Sans MS" panose="030F0702030302020204" pitchFamily="66" charset="0"/>
                  </a:rPr>
                  <a:t>the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rank </a:t>
                </a:r>
                <a:r>
                  <a:rPr lang="en-US" altLang="zh-CN" sz="2000" dirty="0" smtClean="0">
                    <a:latin typeface="Comic Sans MS" panose="030F0702030302020204" pitchFamily="66" charset="0"/>
                  </a:rPr>
                  <a:t>of the indexes, and an additional time linear in the result size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114714"/>
                <a:ext cx="6984776" cy="1323439"/>
              </a:xfrm>
              <a:prstGeom prst="rect">
                <a:avLst/>
              </a:prstGeom>
              <a:blipFill>
                <a:blip r:embed="rId3"/>
                <a:stretch>
                  <a:fillRect l="-873"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732240" y="2541521"/>
            <a:ext cx="20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</a:pPr>
            <a:r>
              <a:rPr kumimoji="1" lang="en-US" altLang="zh-CN" sz="2000" dirty="0" smtClean="0">
                <a:latin typeface="Comic Sans MS" panose="030F0702030302020204" pitchFamily="66" charset="0"/>
              </a:rPr>
              <a:t>A rank of 2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Algorithms for indexes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We present an </a:t>
                </a:r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algorithm </a:t>
                </a:r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that creates an </a:t>
                </a:r>
                <a:r>
                  <a:rPr lang="en-US" altLang="zh-CN" dirty="0">
                    <a:solidFill>
                      <a:srgbClr val="0070C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optimal</a:t>
                </a:r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index with the minimum rank among all </a:t>
                </a:r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possible indexes (a </a:t>
                </a:r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small rank leads to better </a:t>
                </a:r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efficiency)</a:t>
                </a:r>
              </a:p>
              <a:p>
                <a:endPara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We present a score function for selecting a pair of attributes (both with inequality operators in a POD) on which indexes are more likely to have a small rank</a:t>
                </a:r>
              </a:p>
              <a:p>
                <a:endPara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We propose to update indexes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such that violations incurred by two tuples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can be identified by the index as well </a:t>
                </a:r>
                <a:endPara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r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1EB8-310B-4FB2-82EF-69ED096BF852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Algorithms for indexes (cont.)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Given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of PODs, we </a:t>
                </a:r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present an </a:t>
                </a:r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algorithm </a:t>
                </a:r>
                <a:r>
                  <a:rPr lang="en-US" altLang="zh-CN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that </a:t>
                </a:r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builds a set of indexes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</m:oMath>
                </a14:m>
                <a:endParaRPr lang="en-US" altLang="zh-CN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One index may be shared by several PODs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</m:oMath>
                </a14:m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, to reduce index space and creation time</a:t>
                </a:r>
              </a:p>
              <a:p>
                <a:pPr lvl="1"/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Combine index proposed in this paper </a:t>
                </a:r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with </a:t>
                </a:r>
                <a:r>
                  <a:rPr lang="en-US" altLang="zh-CN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common equality indexes for “=” operator</a:t>
                </a:r>
              </a:p>
              <a:p>
                <a:pPr lvl="1"/>
                <a:endPara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lvl="1"/>
                <a:endParaRPr lang="en-US" altLang="zh-CN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828" r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1EB8-310B-4FB2-82EF-69ED096BF852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5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findings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1EB8-310B-4FB2-82EF-69ED096BF852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650579"/>
            <a:ext cx="2248892" cy="1827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5616" y="4747856"/>
            <a:ext cx="7647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</a:pPr>
            <a:r>
              <a:rPr kumimoji="1" lang="en-US" altLang="zh-CN" sz="2000" dirty="0" smtClean="0">
                <a:latin typeface="Comic Sans MS" panose="030F0702030302020204" pitchFamily="66" charset="0"/>
              </a:rPr>
              <a:t>When |D| increases from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100K to 300K on 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dataset FLI,                        </a:t>
            </a: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kumimoji="1" lang="en-US" altLang="zh-CN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              varies from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22 to 25, and </a:t>
            </a:r>
            <a:r>
              <a:rPr kumimoji="1" lang="en-US" altLang="zh-CN" sz="2000" dirty="0" err="1" smtClean="0">
                <a:latin typeface="Comic Sans MS" panose="030F0702030302020204" pitchFamily="66" charset="0"/>
              </a:rPr>
              <a:t>AvgRank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 varies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in the range 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of [13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 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17]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</a:pPr>
            <a:r>
              <a:rPr kumimoji="1" lang="en-US" altLang="zh-CN" sz="2000" dirty="0" smtClean="0">
                <a:latin typeface="Comic Sans MS" panose="030F0702030302020204" pitchFamily="66" charset="0"/>
              </a:rPr>
              <a:t>Similar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results are seen on </a:t>
            </a:r>
            <a:r>
              <a:rPr kumimoji="1" lang="en-US" altLang="zh-CN" sz="2000" dirty="0" smtClean="0">
                <a:latin typeface="Comic Sans MS" panose="030F0702030302020204" pitchFamily="66" charset="0"/>
              </a:rPr>
              <a:t>other datasets</a:t>
            </a:r>
            <a:endParaRPr kumimoji="1" lang="zh-CN" altLang="en-US" sz="2000" dirty="0">
              <a:latin typeface="Comic Sans MS" panose="030F0702030302020204" pitchFamily="66" charset="0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90000"/>
            </a:pPr>
            <a:endParaRPr kumimoji="1"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142449"/>
            <a:ext cx="921702" cy="2880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90600" y="1713582"/>
                <a:ext cx="79018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mic Sans MS" panose="030F0702030302020204" pitchFamily="66" charset="0"/>
                  </a:rPr>
                  <a:t>T</a:t>
                </a:r>
                <a:r>
                  <a:rPr lang="en-US" altLang="zh-CN" dirty="0" smtClean="0">
                    <a:latin typeface="Comic Sans MS" panose="030F0702030302020204" pitchFamily="66" charset="0"/>
                  </a:rPr>
                  <a:t>he 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number </a:t>
                </a:r>
                <a:r>
                  <a:rPr lang="en-US" altLang="zh-CN" dirty="0" smtClean="0">
                    <a:latin typeface="Comic Sans MS" panose="030F0702030302020204" pitchFamily="66" charset="0"/>
                  </a:rPr>
                  <a:t>of 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indexes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(                  )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and the average ranks of all indexes, are insensitive to |D|. </a:t>
                </a:r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713582"/>
                <a:ext cx="7901880" cy="646331"/>
              </a:xfrm>
              <a:prstGeom prst="rect">
                <a:avLst/>
              </a:prstGeom>
              <a:blipFill>
                <a:blip r:embed="rId4"/>
                <a:stretch>
                  <a:fillRect l="-694" t="-377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766907"/>
            <a:ext cx="863488" cy="2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iolations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directly lead to PODs in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baseline="300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-</a:t>
                </a:r>
                <a:endParaRPr lang="en-US" altLang="zh-CN" sz="2400" baseline="300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endParaRPr lang="en-US" altLang="zh-CN" sz="24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We present an algorithm to evolve PODs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baseline="300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+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, based on the detected violations,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baseline="300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-</a:t>
                </a:r>
                <a:r>
                  <a:rPr lang="en-US" altLang="zh-CN" sz="2400" baseline="300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and the schema </a:t>
                </a:r>
                <a:r>
                  <a:rPr lang="en-US" altLang="zh-CN" sz="2400" i="1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R</a:t>
                </a:r>
                <a:endParaRPr lang="en-US" altLang="zh-CN" sz="24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4" t="-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1EB8-310B-4FB2-82EF-69ED096BF852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4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findings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We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conduct a set of experiments </a:t>
            </a:r>
          </a:p>
          <a:p>
            <a:pPr lvl="1"/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To verify the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effectiveness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and efficiency of incremental POD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discovery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the incremental approach performs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far better on all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datasets, up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to two orders of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magnitude</a:t>
            </a:r>
            <a:endParaRPr lang="en-US" altLang="zh-CN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To verify the effectiveness and efficiency of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indexing technique: indexes help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skip up to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80% of the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tuples</a:t>
            </a:r>
            <a:endParaRPr lang="en-US" altLang="zh-CN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To provide more details of the index updates,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creation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time and space cost</a:t>
            </a:r>
            <a:endParaRPr lang="zh-CN" altLang="en-US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1EB8-310B-4FB2-82EF-69ED096BF852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4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Conclusion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Study the incremental POD discovery problem</a:t>
                </a:r>
              </a:p>
              <a:p>
                <a:pPr lvl="1"/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A novel index structure and a host of algorithms for index visit, creation and update</a:t>
                </a:r>
              </a:p>
              <a:p>
                <a:pPr lvl="1"/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An algorithm for choosing attributes for indexes, and indexes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</m:oMath>
                </a14:m>
                <a:endParaRPr lang="en-US" altLang="zh-CN" sz="24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An algorithm for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baseline="300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+</a:t>
                </a:r>
              </a:p>
              <a:p>
                <a:pPr lvl="1"/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Extensive experimental evaluations</a:t>
                </a:r>
              </a:p>
              <a:p>
                <a:pPr lvl="1"/>
                <a:endParaRPr lang="en-US" altLang="zh-CN" sz="2400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lvl="1"/>
                <a:endParaRPr lang="zh-CN" altLang="en-US" sz="24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3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5D5EE65-C638-498B-9F63-88C0FE97C82F}" type="slidenum">
              <a:rPr lang="en-US" altLang="zh-CN">
                <a:solidFill>
                  <a:schemeClr val="bg2"/>
                </a:solidFill>
              </a:rPr>
              <a:pPr/>
              <a:t>19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Organization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990600" y="1600200"/>
            <a:ext cx="7867650" cy="4419600"/>
          </a:xfrm>
        </p:spPr>
        <p:txBody>
          <a:bodyPr/>
          <a:lstStyle/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Motivation &amp; related works</a:t>
            </a:r>
          </a:p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Problem Statement</a:t>
            </a:r>
          </a:p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Main Contributions:</a:t>
            </a:r>
          </a:p>
          <a:p>
            <a:pPr lvl="1"/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A novel index </a:t>
            </a:r>
          </a:p>
          <a:p>
            <a:pPr lvl="1"/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A set of algorithms for index: </a:t>
            </a:r>
          </a:p>
          <a:p>
            <a:pPr lvl="2"/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V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isit, Build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, Select, Update</a:t>
            </a:r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Algorithm for constraint set evolution</a:t>
            </a:r>
          </a:p>
          <a:p>
            <a:pPr lvl="1"/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Experiments</a:t>
            </a:r>
          </a:p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Conclusion</a:t>
            </a:r>
          </a:p>
          <a:p>
            <a:endParaRPr lang="zh-CN" altLang="en-US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9DECA6-3179-4C46-8FE8-50626DDAA615}" type="slidenum">
              <a:rPr lang="en-US" altLang="zh-CN">
                <a:solidFill>
                  <a:schemeClr val="bg2"/>
                </a:solidFill>
              </a:rPr>
              <a:pPr/>
              <a:t>2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03F516-0D22-460B-8327-4F29183611F9}" type="slidenum">
              <a:rPr lang="en-US" altLang="zh-CN">
                <a:solidFill>
                  <a:schemeClr val="bg2"/>
                </a:solidFill>
              </a:rPr>
              <a:pPr/>
              <a:t>20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15616" y="2610336"/>
            <a:ext cx="756084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800" dirty="0"/>
              <a:t>T</a:t>
            </a:r>
            <a:r>
              <a:rPr lang="en-US" altLang="zh-CN" sz="4800" dirty="0" smtClean="0"/>
              <a:t>hank </a:t>
            </a:r>
            <a:r>
              <a:rPr lang="en-US" altLang="zh-CN" sz="4800" dirty="0"/>
              <a:t>you for your </a:t>
            </a:r>
            <a:r>
              <a:rPr lang="en-US" altLang="zh-CN" sz="4800" dirty="0" smtClean="0"/>
              <a:t>attention</a:t>
            </a:r>
            <a:r>
              <a:rPr lang="zh-CN" altLang="en-US" sz="4800" dirty="0" smtClean="0"/>
              <a:t>！</a:t>
            </a:r>
            <a:endParaRPr lang="en-US" altLang="zh-CN" sz="48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73450" y="4146550"/>
            <a:ext cx="2236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CN" sz="3200" dirty="0">
                <a:solidFill>
                  <a:schemeClr val="accent2"/>
                </a:solidFill>
              </a:rPr>
              <a:t>Questions?</a:t>
            </a:r>
          </a:p>
        </p:txBody>
      </p:sp>
      <p:pic>
        <p:nvPicPr>
          <p:cNvPr id="7" name="Picture 8" descr="MCj043441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725988"/>
            <a:ext cx="8953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F0F610-E031-476E-9FF2-7EFA6B43FB80}" type="slidenum">
              <a:rPr lang="en-US" altLang="zh-CN">
                <a:solidFill>
                  <a:schemeClr val="bg2"/>
                </a:solidFill>
              </a:rPr>
              <a:pPr/>
              <a:t>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8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Motivation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990600" y="1600200"/>
            <a:ext cx="7867650" cy="4419600"/>
          </a:xfrm>
        </p:spPr>
        <p:txBody>
          <a:bodyPr/>
          <a:lstStyle/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Dependency discoveries are usually costly, with a complexity concerning data (the number of tuples) and schema (the number of attributes)</a:t>
            </a:r>
          </a:p>
          <a:p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Data in practice keep changing, and it is too expensive to perform dependency discovery from scratch every time. This motivates the quest for </a:t>
            </a:r>
            <a:r>
              <a:rPr lang="en-US" altLang="zh-CN" sz="2400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incremental dependency discovery</a:t>
            </a:r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endParaRPr lang="zh-CN" altLang="en-US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F0F610-E031-476E-9FF2-7EFA6B43FB80}" type="slidenum">
              <a:rPr lang="en-US" altLang="zh-CN">
                <a:solidFill>
                  <a:schemeClr val="bg2"/>
                </a:solidFill>
              </a:rPr>
              <a:pPr/>
              <a:t>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8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Pointwise 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Order Dependencies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942975" y="1567826"/>
            <a:ext cx="7867650" cy="1252736"/>
          </a:xfrm>
        </p:spPr>
        <p:txBody>
          <a:bodyPr/>
          <a:lstStyle/>
          <a:p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Pointwise order dependencies (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PODs)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specify ordering (including equality)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semantics on attributes of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tuples, with both </a:t>
            </a:r>
            <a:r>
              <a:rPr lang="en-US" altLang="zh-CN" sz="2400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equality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inequality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operators.</a:t>
            </a:r>
            <a:endParaRPr lang="en-US" altLang="zh-CN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endParaRPr lang="zh-CN" altLang="en-US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108594"/>
            <a:ext cx="7776865" cy="18325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53" y="5102800"/>
            <a:ext cx="3794908" cy="8678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25961" y="5097958"/>
            <a:ext cx="338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A person with a lower salary and a higher tax </a:t>
            </a:r>
            <a:r>
              <a:rPr kumimoji="1" lang="en-US" altLang="zh-CN" dirty="0" smtClean="0">
                <a:latin typeface="Comic Sans MS" panose="030F0702030302020204" pitchFamily="66" charset="0"/>
              </a:rPr>
              <a:t>exemption amount </a:t>
            </a:r>
            <a:r>
              <a:rPr kumimoji="1" lang="en-US" altLang="zh-CN" dirty="0">
                <a:latin typeface="Comic Sans MS" panose="030F0702030302020204" pitchFamily="66" charset="0"/>
              </a:rPr>
              <a:t>has a lower tax rate.</a:t>
            </a:r>
            <a:endParaRPr kumimoji="1"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5157192"/>
            <a:ext cx="458092" cy="2706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606732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F0F610-E031-476E-9FF2-7EFA6B43FB80}" type="slidenum">
              <a:rPr lang="en-US" altLang="zh-CN">
                <a:solidFill>
                  <a:schemeClr val="bg2"/>
                </a:solidFill>
              </a:rPr>
              <a:pPr/>
              <a:t>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8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Pointwise order dependencies (PODS)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err="1" smtClean="0">
                <a:ea typeface="宋体" panose="02010600030101010101" pitchFamily="2" charset="-122"/>
              </a:rPr>
              <a:t>v.s</a:t>
            </a:r>
            <a:r>
              <a:rPr lang="en-US" altLang="zh-CN" dirty="0" smtClean="0">
                <a:ea typeface="宋体" panose="02010600030101010101" pitchFamily="2" charset="-122"/>
              </a:rPr>
              <a:t>. other constraints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990600" y="1600200"/>
            <a:ext cx="7867650" cy="4419600"/>
          </a:xfrm>
        </p:spPr>
        <p:txBody>
          <a:bodyPr/>
          <a:lstStyle/>
          <a:p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PODs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subsume functional dependencies (FDs), unique column combinations (UCCs)</a:t>
            </a:r>
          </a:p>
          <a:p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PODs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strictly generalize lexicographical order dependences (LODs): 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each LOD can be mapped into a set of PODs, and a relation satisfies the LOD </a:t>
            </a:r>
            <a:r>
              <a:rPr lang="en-US" altLang="zh-CN" sz="2400" dirty="0" err="1">
                <a:latin typeface="Comic Sans MS" panose="030F0702030302020204" pitchFamily="66" charset="0"/>
                <a:ea typeface="宋体" panose="02010600030101010101" pitchFamily="2" charset="-122"/>
              </a:rPr>
              <a:t>iff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it satisfies all PODs in the set. </a:t>
            </a:r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endParaRPr lang="en-US" altLang="zh-CN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PODs also strictly generalize set-based canonical order dependencies (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SODs)</a:t>
            </a:r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endParaRPr lang="zh-CN" altLang="en-US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320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F0F610-E031-476E-9FF2-7EFA6B43FB80}" type="slidenum">
              <a:rPr lang="en-US" altLang="zh-CN">
                <a:solidFill>
                  <a:schemeClr val="bg2"/>
                </a:solidFill>
              </a:rPr>
              <a:pPr/>
              <a:t>6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8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Pointwise order dependencies (PODS)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err="1" smtClean="0">
                <a:ea typeface="宋体" panose="02010600030101010101" pitchFamily="2" charset="-122"/>
              </a:rPr>
              <a:t>v.s</a:t>
            </a:r>
            <a:r>
              <a:rPr lang="en-US" altLang="zh-CN" dirty="0" smtClean="0">
                <a:ea typeface="宋体" panose="02010600030101010101" pitchFamily="2" charset="-122"/>
              </a:rPr>
              <a:t>. other constraints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990600" y="1600200"/>
            <a:ext cx="7867650" cy="4419600"/>
          </a:xfrm>
        </p:spPr>
        <p:txBody>
          <a:bodyPr/>
          <a:lstStyle/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POD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is a subclass of denial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constraint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DC).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The main difference is that DCs allow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comparisons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across attributes, e.g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., </a:t>
            </a:r>
            <a:r>
              <a:rPr lang="en-US" altLang="zh-CN" sz="2400" dirty="0" err="1" smtClean="0">
                <a:latin typeface="Comic Sans MS" panose="030F0702030302020204" pitchFamily="66" charset="0"/>
                <a:ea typeface="宋体" panose="02010600030101010101" pitchFamily="2" charset="-122"/>
              </a:rPr>
              <a:t>t.A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&lt; </a:t>
            </a:r>
            <a:r>
              <a:rPr lang="en-US" altLang="zh-CN" sz="2400" dirty="0" err="1" smtClean="0">
                <a:latin typeface="Comic Sans MS" panose="030F0702030302020204" pitchFamily="66" charset="0"/>
                <a:ea typeface="宋体" panose="02010600030101010101" pitchFamily="2" charset="-122"/>
              </a:rPr>
              <a:t>s.B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, while PODs don’t</a:t>
            </a:r>
          </a:p>
          <a:p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There is a tradeoff between the expressiveness and complexity</a:t>
            </a:r>
          </a:p>
          <a:p>
            <a:pPr lvl="1"/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There is a sound and complete set of inference rules for PODs, but not for DCs yet</a:t>
            </a:r>
          </a:p>
          <a:p>
            <a:pPr lvl="1"/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Most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running examples of DCs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for data cleaning can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be expressed in PODs</a:t>
            </a:r>
          </a:p>
          <a:p>
            <a:pPr lvl="1"/>
            <a:endParaRPr lang="en-US" altLang="zh-CN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endParaRPr lang="zh-CN" altLang="en-US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522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1EB8-310B-4FB2-82EF-69ED096BF852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5" name="表格 30">
            <a:extLst>
              <a:ext uri="{FF2B5EF4-FFF2-40B4-BE49-F238E27FC236}">
                <a16:creationId xmlns:a16="http://schemas.microsoft.com/office/drawing/2014/main" id="{CBE9E0C2-D81D-431C-A24F-889A91339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71055"/>
              </p:ext>
            </p:extLst>
          </p:nvPr>
        </p:nvGraphicFramePr>
        <p:xfrm>
          <a:off x="727612" y="1567184"/>
          <a:ext cx="8081850" cy="48141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6156">
                  <a:extLst>
                    <a:ext uri="{9D8B030D-6E8A-4147-A177-3AD203B41FA5}">
                      <a16:colId xmlns:a16="http://schemas.microsoft.com/office/drawing/2014/main" val="2017352303"/>
                    </a:ext>
                  </a:extLst>
                </a:gridCol>
                <a:gridCol w="4285022">
                  <a:extLst>
                    <a:ext uri="{9D8B030D-6E8A-4147-A177-3AD203B41FA5}">
                      <a16:colId xmlns:a16="http://schemas.microsoft.com/office/drawing/2014/main" val="612700780"/>
                    </a:ext>
                  </a:extLst>
                </a:gridCol>
                <a:gridCol w="2040672">
                  <a:extLst>
                    <a:ext uri="{9D8B030D-6E8A-4147-A177-3AD203B41FA5}">
                      <a16:colId xmlns:a16="http://schemas.microsoft.com/office/drawing/2014/main" val="3921335393"/>
                    </a:ext>
                  </a:extLst>
                </a:gridCol>
              </a:tblGrid>
              <a:tr h="691266"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constraint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(batch) discovery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incremental discovery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587213"/>
                  </a:ext>
                </a:extLst>
              </a:tr>
              <a:tr h="586316"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UCCs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GORDIAN</a:t>
                      </a:r>
                      <a:r>
                        <a:rPr kumimoji="1" lang="zh-CN" altLang="en-US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、</a:t>
                      </a:r>
                      <a:r>
                        <a:rPr kumimoji="1" lang="en-US" altLang="zh-CN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DUCC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SWAN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387498"/>
                  </a:ext>
                </a:extLst>
              </a:tr>
              <a:tr h="586316"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FDs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TANE</a:t>
                      </a:r>
                      <a:r>
                        <a:rPr kumimoji="1" lang="zh-CN" altLang="en-US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、</a:t>
                      </a: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FASTFD</a:t>
                      </a:r>
                      <a:r>
                        <a:rPr kumimoji="1" lang="zh-CN" altLang="en-US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、</a:t>
                      </a:r>
                      <a:r>
                        <a:rPr kumimoji="1" lang="en-US" altLang="zh-CN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HYFD</a:t>
                      </a:r>
                      <a:r>
                        <a:rPr kumimoji="1" lang="zh-CN" altLang="en-US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、</a:t>
                      </a:r>
                      <a:r>
                        <a:rPr kumimoji="1" lang="en-US" altLang="zh-CN" sz="2400" b="1" dirty="0" err="1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DHyFD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err="1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DynFD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980906"/>
                  </a:ext>
                </a:extLst>
              </a:tr>
              <a:tr h="586316"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LODs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ORDER</a:t>
                      </a:r>
                      <a:r>
                        <a:rPr kumimoji="1" lang="zh-CN" altLang="en-US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、</a:t>
                      </a:r>
                      <a:r>
                        <a:rPr kumimoji="1" lang="en-US" altLang="zh-CN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OCDDISCOVER</a:t>
                      </a:r>
                      <a:r>
                        <a:rPr kumimoji="1" lang="zh-CN" altLang="en-US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、</a:t>
                      </a:r>
                      <a:r>
                        <a:rPr kumimoji="1" lang="en-US" altLang="zh-CN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FINDOD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err="1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IncLOD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74959"/>
                  </a:ext>
                </a:extLst>
              </a:tr>
              <a:tr h="586316"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SODs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smtClean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FASTOD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871381"/>
                  </a:ext>
                </a:extLst>
              </a:tr>
              <a:tr h="586316"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70C0"/>
                          </a:solidFill>
                          <a:latin typeface="+mj-lt"/>
                          <a:ea typeface="+mj-ea"/>
                          <a:cs typeface="+mj-cs"/>
                        </a:rPr>
                        <a:t>PODs</a:t>
                      </a:r>
                      <a:endParaRPr kumimoji="1" lang="zh-CN" altLang="en-US" sz="2400" b="1" dirty="0">
                        <a:solidFill>
                          <a:srgbClr val="0070C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70C0"/>
                          </a:solidFill>
                          <a:latin typeface="+mj-lt"/>
                          <a:ea typeface="+mj-ea"/>
                          <a:cs typeface="+mj-cs"/>
                        </a:rPr>
                        <a:t>Hydra*</a:t>
                      </a:r>
                      <a:r>
                        <a:rPr kumimoji="1" lang="zh-CN" altLang="en-US" sz="2400" b="1" dirty="0">
                          <a:solidFill>
                            <a:srgbClr val="0070C0"/>
                          </a:solidFill>
                          <a:latin typeface="+mj-lt"/>
                          <a:ea typeface="+mj-ea"/>
                          <a:cs typeface="+mj-cs"/>
                        </a:rPr>
                        <a:t>、</a:t>
                      </a:r>
                      <a:r>
                        <a:rPr kumimoji="1" lang="en-US" altLang="zh-CN" sz="2400" b="1" dirty="0">
                          <a:solidFill>
                            <a:srgbClr val="0070C0"/>
                          </a:solidFill>
                          <a:latin typeface="+mj-lt"/>
                          <a:ea typeface="+mj-ea"/>
                          <a:cs typeface="+mj-cs"/>
                        </a:rPr>
                        <a:t>Finder*</a:t>
                      </a:r>
                      <a:endParaRPr kumimoji="1" lang="zh-CN" altLang="en-US" sz="2400" b="1" dirty="0">
                        <a:solidFill>
                          <a:srgbClr val="0070C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smtClean="0">
                          <a:solidFill>
                            <a:srgbClr val="0070C0"/>
                          </a:solidFill>
                          <a:latin typeface="+mj-lt"/>
                          <a:ea typeface="+mj-ea"/>
                          <a:cs typeface="+mj-cs"/>
                        </a:rPr>
                        <a:t>this work</a:t>
                      </a:r>
                      <a:endParaRPr kumimoji="1" lang="zh-CN" altLang="en-US" sz="2400" b="1" dirty="0">
                        <a:solidFill>
                          <a:srgbClr val="0070C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91052"/>
                  </a:ext>
                </a:extLst>
              </a:tr>
              <a:tr h="586316"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DCs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FASTDC</a:t>
                      </a:r>
                      <a:r>
                        <a:rPr kumimoji="1" lang="zh-CN" altLang="en-US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、</a:t>
                      </a:r>
                      <a:r>
                        <a:rPr kumimoji="1" lang="en-US" altLang="zh-CN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Hydra</a:t>
                      </a:r>
                      <a:r>
                        <a:rPr kumimoji="1" lang="zh-CN" altLang="en-US" sz="2400" b="1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、</a:t>
                      </a:r>
                      <a:r>
                        <a:rPr kumimoji="1" lang="en-US" altLang="zh-CN" sz="2400" b="1" dirty="0" err="1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DCFinder</a:t>
                      </a: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72362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 flipH="1" flipV="1">
            <a:off x="4067944" y="5589240"/>
            <a:ext cx="504056" cy="36004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H="1" flipV="1">
            <a:off x="5436096" y="5589240"/>
            <a:ext cx="504056" cy="36004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Problem Statement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endParaRPr lang="zh-CN" altLang="en-US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C90B23C-A398-4303-86E6-79C7A3D743F6}" type="slidenum">
              <a:rPr lang="en-US" altLang="zh-CN">
                <a:solidFill>
                  <a:schemeClr val="bg2"/>
                </a:solidFill>
              </a:rPr>
              <a:pPr/>
              <a:t>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90600" y="1600200"/>
            <a:ext cx="78676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–"/>
              <a:defRPr kumimoji="1"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altLang="zh-CN" sz="2400" kern="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endParaRPr lang="zh-CN" altLang="en-US" kern="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 bwMode="auto">
              <a:xfrm>
                <a:off x="952822" y="1752600"/>
                <a:ext cx="7867650" cy="441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Wingdings" panose="05000000000000000000" pitchFamily="2" charset="2"/>
                  <a:buChar char="ü"/>
                  <a:defRPr kumimoji="1"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rgbClr val="000000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rgbClr val="000000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rgbClr val="000000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rgbClr val="000000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»"/>
                  <a:defRPr kumimoji="1" sz="2000"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Incremental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POD discovery is to find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changes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in the POD set in response to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changes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in the data set</a:t>
                </a:r>
                <a:endParaRPr lang="en-US" altLang="zh-CN" sz="2400" kern="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Input: the </a:t>
                </a:r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complete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of minimal valid PODs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on D, </a:t>
                </a:r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and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of tuple insertions to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D</a:t>
                </a:r>
              </a:p>
              <a:p>
                <a:pPr lvl="1"/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Output: changes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to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is the </a:t>
                </a:r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complete set of minimal and valid PODs on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D+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D  </a:t>
                </a:r>
                <a:endParaRPr lang="en-US" altLang="zh-CN" sz="24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ΔΣ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baseline="300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+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baseline="300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-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ΔΣ</m:t>
                    </m:r>
                  </m:oMath>
                </a14:m>
                <a:r>
                  <a:rPr lang="en-US" altLang="zh-CN" sz="2400" baseline="30000" dirty="0">
                    <a:latin typeface="Comic Sans MS" panose="030F0702030302020204" pitchFamily="66" charset="0"/>
                  </a:rPr>
                  <a:t>+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 contains new minimal valid PODs on D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D</a:t>
                </a:r>
                <a:r>
                  <a:rPr lang="en-US" altLang="zh-CN" sz="2400" dirty="0" smtClean="0">
                    <a:latin typeface="Comic Sans MS" panose="030F0702030302020204" pitchFamily="66" charset="0"/>
                  </a:rPr>
                  <a:t> that are to be added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CN" sz="2400" dirty="0" smtClean="0">
                  <a:latin typeface="Comic Sans MS" panose="030F0702030302020204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ΔΣ</m:t>
                    </m:r>
                  </m:oMath>
                </a14:m>
                <a:r>
                  <a:rPr lang="en-US" altLang="zh-CN" sz="2400" baseline="30000" dirty="0">
                    <a:latin typeface="Comic Sans MS" panose="030F0702030302020204" pitchFamily="66" charset="0"/>
                  </a:rPr>
                  <a:t>- 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contains PODs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 that are invalid on D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</a:rPr>
                  <a:t>D </a:t>
                </a:r>
                <a:r>
                  <a:rPr lang="en-US" altLang="zh-CN" sz="2400" dirty="0" smtClean="0">
                    <a:latin typeface="Comic Sans MS" panose="030F0702030302020204" pitchFamily="66" charset="0"/>
                  </a:rPr>
                  <a:t>and to </a:t>
                </a:r>
                <a:r>
                  <a:rPr lang="en-US" altLang="zh-CN" sz="2400" dirty="0">
                    <a:latin typeface="Comic Sans MS" panose="030F0702030302020204" pitchFamily="66" charset="0"/>
                  </a:rPr>
                  <a:t>be removed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CN" sz="24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822" y="1752600"/>
                <a:ext cx="7867650" cy="4419600"/>
              </a:xfrm>
              <a:prstGeom prst="rect">
                <a:avLst/>
              </a:prstGeom>
              <a:blipFill>
                <a:blip r:embed="rId2"/>
                <a:stretch>
                  <a:fillRect l="-775" t="-1103" r="-2091" b="-4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501008"/>
            <a:ext cx="216024" cy="180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221088"/>
            <a:ext cx="288032" cy="28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Roadmap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The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 to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is incurred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to D. Specifically,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arises because some PODs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</m:oMath>
                </a14:m>
                <a:r>
                  <a:rPr lang="zh-CN" altLang="en-US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are violated by some tuple pair (t, s). Obviously, at least one of t, s is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.</a:t>
                </a:r>
              </a:p>
              <a:p>
                <a:endParaRPr lang="en-US" altLang="zh-CN" sz="24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To efficiently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, </a:t>
                </a:r>
              </a:p>
              <a:p>
                <a:pPr lvl="1"/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baseline="300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-</a:t>
                </a:r>
                <a:r>
                  <a:rPr lang="en-US" altLang="zh-CN" sz="2400" baseline="300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: find all those violations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Σ</m:t>
                    </m:r>
                  </m:oMath>
                </a14:m>
                <a:r>
                  <a:rPr lang="zh-CN" altLang="en-US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incurred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</m:oMath>
                </a14:m>
                <a:r>
                  <a:rPr lang="en-US" altLang="zh-CN" sz="24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D</a:t>
                </a:r>
                <a:endParaRPr lang="en-US" altLang="zh-CN" sz="2400" dirty="0" smtClean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baseline="300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+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: evolve new PODs based on PODs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ΔΣ</m:t>
                    </m:r>
                  </m:oMath>
                </a14:m>
                <a:r>
                  <a:rPr lang="en-US" altLang="zh-CN" sz="2400" baseline="30000" dirty="0">
                    <a:latin typeface="Comic Sans MS" panose="030F0702030302020204" pitchFamily="66" charset="0"/>
                    <a:ea typeface="宋体" panose="02010600030101010101" pitchFamily="2" charset="-122"/>
                  </a:rPr>
                  <a:t>-</a:t>
                </a:r>
                <a:r>
                  <a:rPr lang="en-US" altLang="zh-CN" sz="2400" dirty="0" smtClean="0">
                    <a:latin typeface="Comic Sans MS" panose="030F0702030302020204" pitchFamily="66" charset="0"/>
                    <a:ea typeface="宋体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4" t="-1103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2DA7E3-5DCD-4BB1-A5F3-67C7CA71F04C}" type="slidenum">
              <a:rPr lang="en-US" altLang="zh-CN">
                <a:solidFill>
                  <a:schemeClr val="bg2"/>
                </a:solidFill>
              </a:rPr>
              <a:pPr/>
              <a:t>9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1.3|1.2|5.4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1.3|1.2|5.4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1.3|1.2|5.4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1.3|1.2|5.4|0.7"/>
</p:tagLst>
</file>

<file path=ppt/theme/theme1.xml><?xml version="1.0" encoding="utf-8"?>
<a:theme xmlns:a="http://schemas.openxmlformats.org/drawingml/2006/main" name="template">
  <a:themeElements>
    <a:clrScheme name="template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template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C:\talks\template.pot</Template>
  <TotalTime>16319</TotalTime>
  <Words>1249</Words>
  <Application>Microsoft Office PowerPoint</Application>
  <PresentationFormat>全屏显示(4:3)</PresentationFormat>
  <Paragraphs>157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Arial</vt:lpstr>
      <vt:lpstr>Cambria Math</vt:lpstr>
      <vt:lpstr>Comic Sans MS</vt:lpstr>
      <vt:lpstr>Times New Roman</vt:lpstr>
      <vt:lpstr>Wingdings</vt:lpstr>
      <vt:lpstr>template</vt:lpstr>
      <vt:lpstr>Fast Incremental Discovery of Pointwise Order Dependencies</vt:lpstr>
      <vt:lpstr>Organization</vt:lpstr>
      <vt:lpstr>Motivation</vt:lpstr>
      <vt:lpstr>Pointwise Order Dependencies</vt:lpstr>
      <vt:lpstr>Pointwise order dependencies (PODS)  v.s. other constraints</vt:lpstr>
      <vt:lpstr>Pointwise order dependencies (PODS)  v.s. other constraints</vt:lpstr>
      <vt:lpstr>Related works</vt:lpstr>
      <vt:lpstr>Problem Statement</vt:lpstr>
      <vt:lpstr>Roadmap </vt:lpstr>
      <vt:lpstr>Find violations of Σ incurred by ΔD to D</vt:lpstr>
      <vt:lpstr>PowerPoint 演示文稿</vt:lpstr>
      <vt:lpstr>A new index structure </vt:lpstr>
      <vt:lpstr>A new index</vt:lpstr>
      <vt:lpstr>Algorithms for indexes</vt:lpstr>
      <vt:lpstr>Algorithms for indexes (cont.)</vt:lpstr>
      <vt:lpstr>Experimental findings</vt:lpstr>
      <vt:lpstr>Compute ΔΣ </vt:lpstr>
      <vt:lpstr>Experimental findings</vt:lpstr>
      <vt:lpstr>Conclusion</vt:lpstr>
      <vt:lpstr>PowerPoint 演示文稿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Consistent Answers from Integrated XML Data</dc:title>
  <dc:creator>Tan</dc:creator>
  <cp:lastModifiedBy>Tan</cp:lastModifiedBy>
  <cp:revision>1230</cp:revision>
  <cp:lastPrinted>2001-10-19T16:21:55Z</cp:lastPrinted>
  <dcterms:created xsi:type="dcterms:W3CDTF">2001-04-16T02:45:45Z</dcterms:created>
  <dcterms:modified xsi:type="dcterms:W3CDTF">2020-07-17T02:07:26Z</dcterms:modified>
</cp:coreProperties>
</file>