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97" r:id="rId3"/>
    <p:sldId id="271" r:id="rId4"/>
    <p:sldId id="269" r:id="rId5"/>
    <p:sldId id="260" r:id="rId6"/>
    <p:sldId id="277" r:id="rId7"/>
    <p:sldId id="281" r:id="rId8"/>
    <p:sldId id="262" r:id="rId9"/>
    <p:sldId id="283" r:id="rId10"/>
    <p:sldId id="263" r:id="rId11"/>
    <p:sldId id="287" r:id="rId12"/>
    <p:sldId id="288" r:id="rId13"/>
    <p:sldId id="290" r:id="rId14"/>
    <p:sldId id="294" r:id="rId15"/>
    <p:sldId id="28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CC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14" autoAdjust="0"/>
  </p:normalViewPr>
  <p:slideViewPr>
    <p:cSldViewPr>
      <p:cViewPr varScale="1">
        <p:scale>
          <a:sx n="56" d="100"/>
          <a:sy n="56" d="100"/>
        </p:scale>
        <p:origin x="-16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88762C-4454-49F1-B512-8051774F5EC3}" type="datetimeFigureOut">
              <a:rPr lang="zh-CN" altLang="en-US" smtClean="0"/>
              <a:pPr/>
              <a:t>2014/9/14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19F58B-7491-4B24-9254-65AADBAF3D72}" type="slidenum">
              <a:rPr lang="zh-CN" altLang="en-US" smtClean="0"/>
              <a:pPr/>
              <a:t>‹#›</a:t>
            </a:fld>
            <a:endParaRPr lang="zh-CN" altLang="en-US"/>
          </a:p>
        </p:txBody>
      </p:sp>
    </p:spTree>
    <p:extLst>
      <p:ext uri="{BB962C8B-B14F-4D97-AF65-F5344CB8AC3E}">
        <p14:creationId xmlns:p14="http://schemas.microsoft.com/office/powerpoint/2010/main" xmlns="" val="259765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1</a:t>
            </a:fld>
            <a:endParaRPr lang="zh-CN" altLang="en-US"/>
          </a:p>
        </p:txBody>
      </p:sp>
    </p:spTree>
    <p:extLst>
      <p:ext uri="{BB962C8B-B14F-4D97-AF65-F5344CB8AC3E}">
        <p14:creationId xmlns:p14="http://schemas.microsoft.com/office/powerpoint/2010/main" xmlns="" val="3388512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In this part we introduce how we would use the model to find hot spots.</a:t>
            </a:r>
          </a:p>
          <a:p>
            <a:endParaRPr lang="en-US" altLang="zh-CN" baseline="0" dirty="0" smtClean="0"/>
          </a:p>
          <a:p>
            <a:r>
              <a:rPr lang="en-US" altLang="zh-CN" sz="2000" dirty="0" smtClean="0"/>
              <a:t>Computational Challenges</a:t>
            </a:r>
          </a:p>
          <a:p>
            <a:pPr lvl="1"/>
            <a:r>
              <a:rPr lang="en-US" altLang="zh-CN" sz="1800" dirty="0" smtClean="0"/>
              <a:t>Principal components analysis</a:t>
            </a:r>
          </a:p>
          <a:p>
            <a:pPr lvl="2"/>
            <a:r>
              <a:rPr lang="en-US" altLang="zh-CN" dirty="0" smtClean="0"/>
              <a:t>Determination of matrix, </a:t>
            </a:r>
            <a:r>
              <a:rPr lang="en-US" altLang="zh-CN" dirty="0" err="1" smtClean="0"/>
              <a:t>eigen</a:t>
            </a:r>
            <a:r>
              <a:rPr lang="en-US" altLang="zh-CN" dirty="0" smtClean="0"/>
              <a:t> solver complexity quadratic to node degree.</a:t>
            </a:r>
          </a:p>
          <a:p>
            <a:pPr lvl="1"/>
            <a:r>
              <a:rPr lang="en-US" altLang="zh-CN" sz="1800" dirty="0" smtClean="0"/>
              <a:t>Decay-based approach</a:t>
            </a:r>
          </a:p>
          <a:p>
            <a:pPr lvl="2"/>
            <a:r>
              <a:rPr lang="en-US" altLang="zh-CN" dirty="0" smtClean="0"/>
              <a:t>All matrices, eigenvalues, eigenvectors need to be updated.</a:t>
            </a:r>
          </a:p>
          <a:p>
            <a:pPr lvl="1"/>
            <a:r>
              <a:rPr lang="en-US" altLang="zh-CN" sz="1800" dirty="0" smtClean="0"/>
              <a:t>The anomalous trends may show up over different time-horizons.</a:t>
            </a:r>
          </a:p>
          <a:p>
            <a:endParaRPr lang="en-US" altLang="zh-CN" baseline="0" dirty="0" smtClean="0"/>
          </a:p>
          <a:p>
            <a:r>
              <a:rPr lang="en-US" altLang="zh-CN" baseline="0" dirty="0" smtClean="0"/>
              <a:t>it would seem, at least at first sight, that even the update process in a fast network stream is likely to be intractable from a computational perspective.</a:t>
            </a:r>
          </a:p>
          <a:p>
            <a:endParaRPr lang="en-US" altLang="zh-CN" baseline="0" dirty="0" smtClean="0"/>
          </a:p>
          <a:p>
            <a:r>
              <a:rPr lang="en-US" altLang="zh-CN" baseline="0" dirty="0" smtClean="0"/>
              <a:t>However, it turns out that many of the temporal updates at nodes can be performed in lazy fashion, and maintained implicitly, as long as there are no changes in the locality of the node because of arrivals of edges.</a:t>
            </a:r>
          </a:p>
          <a:p>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10</a:t>
            </a:fld>
            <a:endParaRPr lang="zh-CN" altLang="en-US"/>
          </a:p>
        </p:txBody>
      </p:sp>
    </p:spTree>
    <p:extLst>
      <p:ext uri="{BB962C8B-B14F-4D97-AF65-F5344CB8AC3E}">
        <p14:creationId xmlns:p14="http://schemas.microsoft.com/office/powerpoint/2010/main" xmlns="" val="244675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introduce</a:t>
            </a:r>
            <a:r>
              <a:rPr lang="en-US" altLang="zh-CN" baseline="0" dirty="0" smtClean="0"/>
              <a:t> case study instead of comparing with baseline because there is no baseline to beat.</a:t>
            </a:r>
          </a:p>
          <a:p>
            <a:r>
              <a:rPr lang="en-US" altLang="zh-CN" baseline="0" dirty="0" smtClean="0"/>
              <a:t>The cases here are interesting discoveries made by </a:t>
            </a:r>
            <a:r>
              <a:rPr lang="en-US" altLang="zh-CN" baseline="0" dirty="0" err="1" smtClean="0"/>
              <a:t>HotSpot</a:t>
            </a:r>
            <a:r>
              <a:rPr lang="en-US" altLang="zh-CN" baseline="0" dirty="0" smtClean="0"/>
              <a:t> algorithm.</a:t>
            </a:r>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12</a:t>
            </a:fld>
            <a:endParaRPr lang="zh-CN" altLang="en-US"/>
          </a:p>
        </p:txBody>
      </p:sp>
    </p:spTree>
    <p:extLst>
      <p:ext uri="{BB962C8B-B14F-4D97-AF65-F5344CB8AC3E}">
        <p14:creationId xmlns:p14="http://schemas.microsoft.com/office/powerpoint/2010/main" xmlns="" val="155211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2</a:t>
            </a:fld>
            <a:endParaRPr lang="zh-CN" altLang="en-US"/>
          </a:p>
        </p:txBody>
      </p:sp>
    </p:spTree>
    <p:extLst>
      <p:ext uri="{BB962C8B-B14F-4D97-AF65-F5344CB8AC3E}">
        <p14:creationId xmlns:p14="http://schemas.microsoft.com/office/powerpoint/2010/main" xmlns="" val="217564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dirty="0" smtClean="0"/>
              <a:t>Network data stream have become increasingly popular in recent years.</a:t>
            </a:r>
          </a:p>
          <a:p>
            <a:pPr lvl="1"/>
            <a:r>
              <a:rPr lang="en-US" altLang="zh-CN" sz="1800" dirty="0" smtClean="0"/>
              <a:t>Tremendous number of dynamic applications generate continuous streams of data. </a:t>
            </a:r>
          </a:p>
          <a:p>
            <a:r>
              <a:rPr lang="en-US" altLang="zh-CN" sz="2000" dirty="0" smtClean="0"/>
              <a:t>We focus on the data stream about </a:t>
            </a:r>
            <a:r>
              <a:rPr lang="en-US" altLang="zh-CN" sz="2000" b="1" dirty="0" smtClean="0"/>
              <a:t>interactions</a:t>
            </a:r>
            <a:r>
              <a:rPr lang="en-US" altLang="zh-CN" sz="2000" dirty="0" smtClean="0"/>
              <a:t> and data stream </a:t>
            </a:r>
            <a:r>
              <a:rPr lang="en-US" altLang="zh-CN" sz="2000" b="1" dirty="0" smtClean="0"/>
              <a:t>of</a:t>
            </a:r>
            <a:r>
              <a:rPr lang="en-US" altLang="zh-CN" sz="2000" dirty="0" smtClean="0"/>
              <a:t> interaction records between network participants.</a:t>
            </a:r>
          </a:p>
          <a:p>
            <a:r>
              <a:rPr lang="en-US" altLang="zh-CN" sz="2000" dirty="0" smtClean="0"/>
              <a:t>In networks,  take</a:t>
            </a:r>
            <a:r>
              <a:rPr lang="en-US" altLang="zh-CN" sz="2000" baseline="0" dirty="0" smtClean="0"/>
              <a:t> </a:t>
            </a:r>
            <a:r>
              <a:rPr lang="en-US" altLang="zh-CN" sz="2000" dirty="0" smtClean="0"/>
              <a:t>an interaction record as a graph object with timestamp</a:t>
            </a:r>
            <a:r>
              <a:rPr lang="en-US" altLang="zh-CN" sz="2000" baseline="0" dirty="0" smtClean="0"/>
              <a:t> and Imagine a DBLP record for something like a reference in your papers, we are interested in who the authors are, as the nodes, and the time of publication, as time stamps. Develop a complete graph over the nodes and assign each edge with the same timestamp. You get a set of edges which is a part of an edge sequence.</a:t>
            </a:r>
          </a:p>
          <a:p>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Because of the anomalous or</a:t>
            </a:r>
            <a:r>
              <a:rPr lang="en-US" altLang="zh-CN" sz="2000" baseline="0" dirty="0" smtClean="0"/>
              <a:t> critical</a:t>
            </a:r>
            <a:r>
              <a:rPr lang="en-US" altLang="zh-CN" sz="2000" dirty="0" smtClean="0"/>
              <a:t> events in the underlying network,</a:t>
            </a:r>
            <a:r>
              <a:rPr lang="en-US" altLang="zh-CN" sz="2000" baseline="0" dirty="0" smtClean="0"/>
              <a:t> </a:t>
            </a:r>
            <a:r>
              <a:rPr lang="en-US" altLang="zh-CN" sz="2000" dirty="0" smtClean="0"/>
              <a:t>Such streams may show unusual localized regions of  </a:t>
            </a:r>
            <a:r>
              <a:rPr lang="en-US" altLang="zh-CN" sz="1800" dirty="0" smtClean="0"/>
              <a:t>High activity level change or Evolution in node correlations</a:t>
            </a:r>
            <a:r>
              <a:rPr lang="en-US" altLang="zh-CN" sz="2000" dirty="0" smtClean="0"/>
              <a:t> at specific time periods. </a:t>
            </a:r>
          </a:p>
          <a:p>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Specifically, nodes of such unusual changes are called </a:t>
            </a:r>
            <a:r>
              <a:rPr lang="en-US" altLang="zh-CN" sz="2000" dirty="0" smtClean="0">
                <a:solidFill>
                  <a:srgbClr val="FF0000"/>
                </a:solidFill>
              </a:rPr>
              <a:t>hot spots</a:t>
            </a:r>
            <a:r>
              <a:rPr lang="en-US" altLang="zh-CN" sz="20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It might be desirable to determine these hot spots because they can provide valuable insights about the underlying network. </a:t>
            </a:r>
          </a:p>
          <a:p>
            <a:pPr lvl="1"/>
            <a:r>
              <a:rPr lang="en-US" altLang="zh-CN" dirty="0" smtClean="0"/>
              <a:t>In IP network,</a:t>
            </a:r>
            <a:r>
              <a:rPr lang="en-US" altLang="zh-CN" baseline="0" dirty="0" smtClean="0"/>
              <a:t> we might be interested in finding </a:t>
            </a:r>
            <a:r>
              <a:rPr lang="en-US" altLang="zh-CN" dirty="0" smtClean="0"/>
              <a:t>sudden increased magnitudes of interaction level,</a:t>
            </a:r>
            <a:r>
              <a:rPr lang="en-US" altLang="zh-CN" baseline="0" dirty="0" smtClean="0"/>
              <a:t> which </a:t>
            </a:r>
            <a:r>
              <a:rPr lang="en-US" altLang="zh-CN" dirty="0" smtClean="0"/>
              <a:t>might suggest a localized intrusion or attack. </a:t>
            </a:r>
          </a:p>
          <a:p>
            <a:pPr lvl="1"/>
            <a:r>
              <a:rPr lang="en-US" altLang="zh-CN" dirty="0" smtClean="0"/>
              <a:t>In sensor network, interaction with many new nodes might be caused by large area nodes shutdown.</a:t>
            </a:r>
          </a:p>
          <a:p>
            <a:pPr lvl="1"/>
            <a:r>
              <a:rPr lang="en-US" altLang="zh-CN" dirty="0" smtClean="0"/>
              <a:t>In social network, this might mean the person got popular or had made a new group of friends.</a:t>
            </a:r>
          </a:p>
          <a:p>
            <a:pPr lvl="1"/>
            <a:r>
              <a:rPr lang="en-US" altLang="zh-CN" dirty="0" smtClean="0"/>
              <a:t>In scenarios such as Taobao.com, records of browsing might easily reveal one’s new point of interest or recent lust on a particular item</a:t>
            </a:r>
            <a:r>
              <a:rPr lang="zh-CN" altLang="en-US" dirty="0" smtClean="0"/>
              <a:t>，</a:t>
            </a:r>
            <a:r>
              <a:rPr lang="zh-CN" altLang="en-US" baseline="0" dirty="0" smtClean="0"/>
              <a:t> </a:t>
            </a:r>
            <a:r>
              <a:rPr lang="en-US" altLang="zh-CN" baseline="0" dirty="0" smtClean="0"/>
              <a:t>because if you are interested in something you might end up looking at it again and again.</a:t>
            </a:r>
            <a:endParaRPr lang="en-US" altLang="zh-CN" dirty="0" smtClean="0"/>
          </a:p>
          <a:p>
            <a:pPr lvl="1"/>
            <a:r>
              <a:rPr lang="en-US" altLang="zh-CN" dirty="0" smtClean="0"/>
              <a:t>…</a:t>
            </a:r>
          </a:p>
          <a:p>
            <a:pPr lvl="1"/>
            <a:r>
              <a:rPr lang="en-US" altLang="zh-CN" sz="1200" dirty="0" smtClean="0"/>
              <a:t>And What we do in this work, is to find these hot spots</a:t>
            </a:r>
            <a:endParaRPr lang="en-US" altLang="zh-CN" dirty="0" smtClean="0"/>
          </a:p>
          <a:p>
            <a:pPr lvl="1"/>
            <a:endParaRPr lang="en-US" altLang="zh-CN" sz="1600" dirty="0" smtClean="0"/>
          </a:p>
          <a:p>
            <a:pPr marL="457200" lvl="1" indent="0">
              <a:buNone/>
            </a:pPr>
            <a:endParaRPr lang="en-US" altLang="zh-CN" sz="1600" dirty="0" smtClean="0"/>
          </a:p>
          <a:p>
            <a:endParaRPr lang="zh-CN" altLang="en-US" sz="2000" dirty="0" smtClean="0"/>
          </a:p>
          <a:p>
            <a:endParaRPr lang="zh-CN" altLang="en-US" dirty="0" smtClean="0"/>
          </a:p>
          <a:p>
            <a:endParaRPr lang="zh-CN" altLang="en-US" dirty="0" smtClean="0"/>
          </a:p>
          <a:p>
            <a:endParaRPr lang="en-US" altLang="zh-CN" sz="2000" dirty="0" smtClean="0"/>
          </a:p>
          <a:p>
            <a:pPr marL="457200" lvl="1" indent="0">
              <a:buNone/>
            </a:pPr>
            <a:endParaRPr lang="en-US" altLang="zh-CN" sz="1600" dirty="0" smtClean="0"/>
          </a:p>
          <a:p>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fld id="{C919F58B-7491-4B24-9254-65AADBAF3D72}" type="slidenum">
              <a:rPr lang="zh-CN" altLang="en-US" smtClean="0"/>
              <a:pPr/>
              <a:t>3</a:t>
            </a:fld>
            <a:endParaRPr lang="zh-CN" altLang="en-US"/>
          </a:p>
        </p:txBody>
      </p:sp>
    </p:spTree>
    <p:extLst>
      <p:ext uri="{BB962C8B-B14F-4D97-AF65-F5344CB8AC3E}">
        <p14:creationId xmlns:p14="http://schemas.microsoft.com/office/powerpoint/2010/main" xmlns="" val="327124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basic idea is to use PCA.</a:t>
            </a:r>
          </a:p>
          <a:p>
            <a:endParaRPr lang="en-US" altLang="zh-CN" dirty="0" smtClean="0"/>
          </a:p>
          <a:p>
            <a:r>
              <a:rPr lang="en-US" altLang="zh-CN" dirty="0" smtClean="0"/>
              <a:t>PCA is usually</a:t>
            </a:r>
            <a:r>
              <a:rPr lang="en-US" altLang="zh-CN" baseline="0" dirty="0" smtClean="0"/>
              <a:t> used to reduce dimensions of a feature vector.</a:t>
            </a:r>
          </a:p>
          <a:p>
            <a:r>
              <a:rPr lang="en-US" altLang="zh-CN" baseline="0" dirty="0" smtClean="0"/>
              <a:t>The procedure is that from the feature vector, generate its </a:t>
            </a:r>
            <a:r>
              <a:rPr lang="en-US" altLang="zh-CN" baseline="0" dirty="0" err="1" smtClean="0"/>
              <a:t>covariace</a:t>
            </a:r>
            <a:r>
              <a:rPr lang="en-US" altLang="zh-CN" baseline="0" dirty="0" smtClean="0"/>
              <a:t> Matrix. Calculate the eigenvectors and eigenvalues of the covariance matrix and extract the principal vector or vector space, or only eigenvalues.</a:t>
            </a:r>
          </a:p>
          <a:p>
            <a:endParaRPr lang="en-US" altLang="zh-CN" dirty="0" smtClean="0"/>
          </a:p>
          <a:p>
            <a:r>
              <a:rPr lang="en-US" altLang="zh-CN" dirty="0" smtClean="0"/>
              <a:t>We will see that a localized principal component analysis of the edge correlation structure can be very useful from an analytical perspective. </a:t>
            </a:r>
          </a:p>
          <a:p>
            <a:endParaRPr lang="en-US" altLang="zh-CN" dirty="0" smtClean="0"/>
          </a:p>
          <a:p>
            <a:r>
              <a:rPr lang="en-US" altLang="zh-CN" dirty="0" smtClean="0"/>
              <a:t>Using PCA, Changes in the dominant eigenvectors provide useful information about the local edge correlation patterns, whereas changes in the eigenvalues provide insights about changes in absolute levels of activity. </a:t>
            </a:r>
          </a:p>
          <a:p>
            <a:endParaRPr lang="en-US" altLang="zh-CN" dirty="0" smtClean="0"/>
          </a:p>
          <a:p>
            <a:r>
              <a:rPr lang="en-US" altLang="zh-CN" dirty="0" smtClean="0"/>
              <a:t>There are 2</a:t>
            </a:r>
            <a:r>
              <a:rPr lang="en-US" altLang="zh-CN" baseline="0" dirty="0" smtClean="0"/>
              <a:t> major challenges about this approach: </a:t>
            </a:r>
            <a:endParaRPr lang="en-US" altLang="zh-CN" dirty="0" smtClean="0"/>
          </a:p>
          <a:p>
            <a:r>
              <a:rPr lang="en-US" altLang="zh-CN" dirty="0" smtClean="0"/>
              <a:t>Such analytics as PCA are traditionally considered too computationally intensive to apply in an online setting. In this paper, we will use an approach which performs the updates minimally as required</a:t>
            </a:r>
            <a:r>
              <a:rPr lang="en-US" altLang="zh-CN" baseline="0" dirty="0" smtClean="0"/>
              <a:t> and re-use results from previous time periods.</a:t>
            </a:r>
          </a:p>
          <a:p>
            <a:r>
              <a:rPr lang="en-US" altLang="zh-CN" dirty="0" smtClean="0"/>
              <a:t>Another challenge is that changes could occur over different horizons in time.  Say you ate 4</a:t>
            </a:r>
            <a:r>
              <a:rPr lang="en-US" altLang="zh-CN" baseline="0" dirty="0" smtClean="0"/>
              <a:t> meals yesterday, and follow the routine the rest of the week. The 4 meal incident is considered abnormal in a days perspective but relatively normal when you look at it from the time span of a weak. </a:t>
            </a:r>
            <a:r>
              <a:rPr lang="en-US" altLang="zh-CN" dirty="0" smtClean="0"/>
              <a:t>In some cases, anomalies</a:t>
            </a:r>
            <a:r>
              <a:rPr lang="en-US" altLang="zh-CN" baseline="0" dirty="0" smtClean="0"/>
              <a:t> </a:t>
            </a:r>
            <a:r>
              <a:rPr lang="en-US" altLang="zh-CN" dirty="0" smtClean="0"/>
              <a:t>may be detected over a short period of time, whereas in other cases, significant anomalies can only be detected or understood</a:t>
            </a:r>
            <a:r>
              <a:rPr lang="en-US" altLang="zh-CN" baseline="0" dirty="0" smtClean="0"/>
              <a:t> </a:t>
            </a:r>
            <a:r>
              <a:rPr lang="en-US" altLang="zh-CN" dirty="0" smtClean="0"/>
              <a:t>over a longer period. There seems to be</a:t>
            </a:r>
            <a:r>
              <a:rPr lang="en-US" altLang="zh-CN" baseline="0" dirty="0" smtClean="0"/>
              <a:t> no optimal temporal granularity at which the analysis needs to be performed.</a:t>
            </a:r>
          </a:p>
          <a:p>
            <a:r>
              <a:rPr lang="en-US" altLang="zh-CN" dirty="0" smtClean="0"/>
              <a:t>Therefore, we will design an approach which can analyze the stream automatically at multiple levels of temporal granularity in an efficient way.</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919F58B-7491-4B24-9254-65AADBAF3D72}" type="slidenum">
              <a:rPr lang="zh-CN" altLang="en-US" smtClean="0"/>
              <a:pPr/>
              <a:t>4</a:t>
            </a:fld>
            <a:endParaRPr lang="zh-CN" altLang="en-US"/>
          </a:p>
        </p:txBody>
      </p:sp>
    </p:spTree>
    <p:extLst>
      <p:ext uri="{BB962C8B-B14F-4D97-AF65-F5344CB8AC3E}">
        <p14:creationId xmlns:p14="http://schemas.microsoft.com/office/powerpoint/2010/main" xmlns="" val="394622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introduced in the last slides, we first give the definition of a temporal network.</a:t>
            </a:r>
          </a:p>
          <a:p>
            <a:r>
              <a:rPr lang="en-US" altLang="zh-CN" baseline="0" dirty="0" smtClean="0"/>
              <a:t>We assume that we have a network stream, which is defined by a continuously arriving sequence of edges.</a:t>
            </a:r>
          </a:p>
          <a:p>
            <a:r>
              <a:rPr lang="en-US" altLang="zh-CN" baseline="0" dirty="0" smtClean="0"/>
              <a:t>Since some edges may contain new nodes, the set of nodes also changes over time. </a:t>
            </a:r>
          </a:p>
          <a:p>
            <a:endParaRPr lang="en-US" altLang="zh-CN" baseline="0" dirty="0" smtClean="0"/>
          </a:p>
          <a:p>
            <a:r>
              <a:rPr lang="en-US" altLang="zh-CN" baseline="0" dirty="0" smtClean="0"/>
              <a:t>Read the PPT of Graph Temporal Network </a:t>
            </a:r>
          </a:p>
          <a:p>
            <a:endParaRPr lang="en-US" altLang="zh-CN" baseline="0" dirty="0" smtClean="0"/>
          </a:p>
          <a:p>
            <a:r>
              <a:rPr lang="en-US" altLang="zh-CN" baseline="0" dirty="0" smtClean="0"/>
              <a:t>Observe that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order to evaluate edge correlations and activity level, </a:t>
            </a:r>
            <a:r>
              <a:rPr lang="en-US" altLang="zh-CN" sz="1600" dirty="0" smtClean="0"/>
              <a:t>we need to quantify edge frequencies.</a:t>
            </a:r>
          </a:p>
          <a:p>
            <a:r>
              <a:rPr lang="en-US" altLang="zh-CN" dirty="0" smtClean="0"/>
              <a:t>The relative edge frequencies, meaning assigning</a:t>
            </a:r>
            <a:r>
              <a:rPr lang="en-US" altLang="zh-CN" baseline="0" dirty="0" smtClean="0"/>
              <a:t> the weight of each edge to 1, aggregate all the weights and divide with total time,</a:t>
            </a:r>
            <a:r>
              <a:rPr lang="en-US" altLang="zh-CN" dirty="0" smtClean="0"/>
              <a:t> will stabilize over a long period of time (and will not show much relative change in the presence of unusual events), </a:t>
            </a:r>
          </a:p>
          <a:p>
            <a:r>
              <a:rPr lang="en-US" altLang="zh-CN" dirty="0" smtClean="0"/>
              <a:t>Think</a:t>
            </a:r>
            <a:r>
              <a:rPr lang="en-US" altLang="zh-CN" baseline="0" dirty="0" smtClean="0"/>
              <a:t> about it when you are using a soap, assume that you use 1 soap per month. This is usually very stable. Even you used 10 soaps a month, the average of your soap using speed in your life so far might still be 1 per month.</a:t>
            </a:r>
            <a:endParaRPr lang="en-US" altLang="zh-CN" dirty="0" smtClean="0"/>
          </a:p>
          <a:p>
            <a:r>
              <a:rPr lang="en-US" altLang="zh-CN" dirty="0" smtClean="0"/>
              <a:t>unless the frequencies of the recent</a:t>
            </a:r>
            <a:r>
              <a:rPr lang="en-US" altLang="zh-CN" baseline="0" dirty="0" smtClean="0"/>
              <a:t> </a:t>
            </a:r>
            <a:r>
              <a:rPr lang="en-US" altLang="zh-CN" dirty="0" smtClean="0"/>
              <a:t>edges are counted by providing greater importance</a:t>
            </a:r>
            <a:r>
              <a:rPr lang="en-US" altLang="zh-CN" baseline="0" dirty="0" smtClean="0"/>
              <a:t> and the effects of history fades gradually.</a:t>
            </a:r>
          </a:p>
          <a:p>
            <a:r>
              <a:rPr lang="en-US" altLang="zh-CN" baseline="0" dirty="0" smtClean="0"/>
              <a:t>Based on this observation, we give the definition of the weight of edge and edge frequency.</a:t>
            </a:r>
            <a:endParaRPr lang="zh-CN" altLang="en-US" dirty="0"/>
          </a:p>
        </p:txBody>
      </p:sp>
      <p:sp>
        <p:nvSpPr>
          <p:cNvPr id="4" name="灯片编号占位符 3"/>
          <p:cNvSpPr>
            <a:spLocks noGrp="1"/>
          </p:cNvSpPr>
          <p:nvPr>
            <p:ph type="sldNum" sz="quarter" idx="10"/>
          </p:nvPr>
        </p:nvSpPr>
        <p:spPr/>
        <p:txBody>
          <a:bodyPr/>
          <a:lstStyle/>
          <a:p>
            <a:fld id="{C919F58B-7491-4B24-9254-65AADBAF3D72}" type="slidenum">
              <a:rPr lang="zh-CN" altLang="en-US" smtClean="0"/>
              <a:pPr/>
              <a:t>5</a:t>
            </a:fld>
            <a:endParaRPr lang="zh-CN" altLang="en-US"/>
          </a:p>
        </p:txBody>
      </p:sp>
    </p:spTree>
    <p:extLst>
      <p:ext uri="{BB962C8B-B14F-4D97-AF65-F5344CB8AC3E}">
        <p14:creationId xmlns:p14="http://schemas.microsoft.com/office/powerpoint/2010/main" xmlns="" val="395586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Read the PPT.</a:t>
            </a:r>
          </a:p>
          <a:p>
            <a:endParaRPr lang="en-US" altLang="zh-CN" dirty="0" smtClean="0"/>
          </a:p>
          <a:p>
            <a:r>
              <a:rPr lang="en-US" altLang="zh-CN" dirty="0" smtClean="0"/>
              <a:t>After Definition.</a:t>
            </a:r>
          </a:p>
          <a:p>
            <a:r>
              <a:rPr lang="en-US" altLang="zh-CN" dirty="0" smtClean="0"/>
              <a:t>Definition 2: this is the weight of the</a:t>
            </a:r>
            <a:r>
              <a:rPr lang="en-US" altLang="zh-CN" baseline="0" dirty="0" smtClean="0"/>
              <a:t> </a:t>
            </a:r>
            <a:r>
              <a:rPr lang="en-US" altLang="zh-CN" baseline="0" dirty="0" err="1" smtClean="0"/>
              <a:t>Kth</a:t>
            </a:r>
            <a:r>
              <a:rPr lang="en-US" altLang="zh-CN" baseline="0" dirty="0" smtClean="0"/>
              <a:t> arrival of edge (</a:t>
            </a:r>
            <a:r>
              <a:rPr lang="en-US" altLang="zh-CN" baseline="0" dirty="0" err="1" smtClean="0"/>
              <a:t>I,j</a:t>
            </a:r>
            <a:r>
              <a:rPr lang="en-US" altLang="zh-CN" baseline="0" dirty="0" smtClean="0"/>
              <a:t>). And we have total of </a:t>
            </a:r>
            <a:r>
              <a:rPr lang="en-US" altLang="zh-CN" baseline="0" dirty="0" err="1" smtClean="0"/>
              <a:t>nijt</a:t>
            </a:r>
            <a:r>
              <a:rPr lang="en-US" altLang="zh-CN" baseline="0" dirty="0" smtClean="0"/>
              <a:t> times of edge (</a:t>
            </a:r>
            <a:r>
              <a:rPr lang="en-US" altLang="zh-CN" baseline="0" dirty="0" err="1" smtClean="0"/>
              <a:t>I,j</a:t>
            </a:r>
            <a:r>
              <a:rPr lang="en-US" altLang="zh-CN" baseline="0" dirty="0" smtClean="0"/>
              <a:t>), we sum it together and get the weighted frequency.</a:t>
            </a:r>
          </a:p>
          <a:p>
            <a:r>
              <a:rPr lang="en-US" altLang="zh-CN" baseline="0" dirty="0" smtClean="0"/>
              <a:t>We can see that the history records count, but their effect fades.</a:t>
            </a:r>
            <a:endParaRPr lang="en-US" altLang="zh-CN" dirty="0" smtClean="0"/>
          </a:p>
          <a:p>
            <a:endParaRPr lang="en-US" altLang="zh-CN" dirty="0" smtClean="0"/>
          </a:p>
          <a:p>
            <a:r>
              <a:rPr lang="en-US" altLang="zh-CN" dirty="0" smtClean="0"/>
              <a:t>Properties:</a:t>
            </a:r>
          </a:p>
          <a:p>
            <a:r>
              <a:rPr lang="en-US" altLang="zh-CN" dirty="0" smtClean="0"/>
              <a:t>We note that the value of the frequency is often dominated by the relative </a:t>
            </a:r>
            <a:r>
              <a:rPr lang="en-US" altLang="zh-CN" dirty="0" err="1" smtClean="0"/>
              <a:t>recency</a:t>
            </a:r>
            <a:r>
              <a:rPr lang="en-US" altLang="zh-CN" dirty="0" smtClean="0"/>
              <a:t> of arrivals. Therefore, in hot spots of suddenly increasing activity, the corresponding edges may show high frequency. On the other hand, a sudden</a:t>
            </a:r>
          </a:p>
          <a:p>
            <a:r>
              <a:rPr lang="en-US" altLang="zh-CN" dirty="0" smtClean="0"/>
              <a:t>unexpected decrease in the activity will also show up as a reduction in the underlying frequencies.</a:t>
            </a:r>
            <a:endParaRPr lang="zh-CN" altLang="en-US" dirty="0"/>
          </a:p>
        </p:txBody>
      </p:sp>
      <p:sp>
        <p:nvSpPr>
          <p:cNvPr id="4" name="灯片编号占位符 3"/>
          <p:cNvSpPr>
            <a:spLocks noGrp="1"/>
          </p:cNvSpPr>
          <p:nvPr>
            <p:ph type="sldNum" sz="quarter" idx="10"/>
          </p:nvPr>
        </p:nvSpPr>
        <p:spPr/>
        <p:txBody>
          <a:bodyPr/>
          <a:lstStyle/>
          <a:p>
            <a:fld id="{C919F58B-7491-4B24-9254-65AADBAF3D72}" type="slidenum">
              <a:rPr lang="zh-CN" altLang="en-US" smtClean="0"/>
              <a:pPr/>
              <a:t>6</a:t>
            </a:fld>
            <a:endParaRPr lang="zh-CN" altLang="en-US"/>
          </a:p>
        </p:txBody>
      </p:sp>
    </p:spTree>
    <p:extLst>
      <p:ext uri="{BB962C8B-B14F-4D97-AF65-F5344CB8AC3E}">
        <p14:creationId xmlns:p14="http://schemas.microsoft.com/office/powerpoint/2010/main" xmlns="" val="225980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Significance: </a:t>
            </a:r>
          </a:p>
          <a:p>
            <a:r>
              <a:rPr lang="en-US" altLang="zh-CN" dirty="0" smtClean="0"/>
              <a:t>Since the matrix M(</a:t>
            </a:r>
            <a:r>
              <a:rPr lang="en-US" altLang="zh-CN" dirty="0" err="1" smtClean="0"/>
              <a:t>i,t</a:t>
            </a:r>
            <a:r>
              <a:rPr lang="en-US" altLang="zh-CN" dirty="0" smtClean="0"/>
              <a:t>) represents the correlation </a:t>
            </a:r>
            <a:r>
              <a:rPr lang="en-US" altLang="zh-CN" dirty="0" err="1" smtClean="0"/>
              <a:t>struc</a:t>
            </a:r>
            <a:r>
              <a:rPr lang="en-US" altLang="zh-CN" dirty="0" smtClean="0"/>
              <a:t>-</a:t>
            </a:r>
          </a:p>
          <a:p>
            <a:r>
              <a:rPr lang="en-US" altLang="zh-CN" dirty="0" err="1" smtClean="0"/>
              <a:t>ture</a:t>
            </a:r>
            <a:r>
              <a:rPr lang="en-US" altLang="zh-CN" dirty="0" smtClean="0"/>
              <a:t> of the locality of a given node, its largest eigenvector</a:t>
            </a:r>
          </a:p>
          <a:p>
            <a:r>
              <a:rPr lang="en-US" altLang="zh-CN" dirty="0" smtClean="0"/>
              <a:t>and eigenvalue provide key insights about the underlying</a:t>
            </a:r>
          </a:p>
          <a:p>
            <a:r>
              <a:rPr lang="en-US" altLang="zh-CN" dirty="0" smtClean="0"/>
              <a:t>edge-correlation dynamics.</a:t>
            </a:r>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7</a:t>
            </a:fld>
            <a:endParaRPr lang="zh-CN" altLang="en-US"/>
          </a:p>
        </p:txBody>
      </p:sp>
    </p:spTree>
    <p:extLst>
      <p:ext uri="{BB962C8B-B14F-4D97-AF65-F5344CB8AC3E}">
        <p14:creationId xmlns:p14="http://schemas.microsoft.com/office/powerpoint/2010/main" xmlns="" val="227003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Explain the</a:t>
            </a:r>
            <a:r>
              <a:rPr lang="en-US" altLang="zh-CN" baseline="0" dirty="0" smtClean="0"/>
              <a:t> half-life thing here.</a:t>
            </a:r>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8</a:t>
            </a:fld>
            <a:endParaRPr lang="zh-CN" altLang="en-US"/>
          </a:p>
        </p:txBody>
      </p:sp>
    </p:spTree>
    <p:extLst>
      <p:ext uri="{BB962C8B-B14F-4D97-AF65-F5344CB8AC3E}">
        <p14:creationId xmlns:p14="http://schemas.microsoft.com/office/powerpoint/2010/main" xmlns="" val="413392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For online monitoring, we maintain the time-series values of HA(</a:t>
            </a:r>
            <a:r>
              <a:rPr lang="en-US" altLang="zh-CN" dirty="0" err="1" smtClean="0"/>
              <a:t>i,t,λ</a:t>
            </a:r>
            <a:r>
              <a:rPr lang="en-US" altLang="zh-CN" dirty="0" smtClean="0"/>
              <a:t>) and HC(</a:t>
            </a:r>
            <a:r>
              <a:rPr lang="en-US" altLang="zh-CN" dirty="0" err="1" smtClean="0"/>
              <a:t>i,t,λ</a:t>
            </a:r>
            <a:r>
              <a:rPr lang="en-US" altLang="zh-CN" dirty="0" smtClean="0"/>
              <a:t>) continuously over time. A variety of auto-regressive models may be maintained in order to compute the unusual deviations among these values. However, in the streaming scenario, we choose a much simpler solution in which the mean value and standard deviations of these values are maintained continuously over time. Specifically, the square sum of these values, sum of these values and the number of values are continuously maintained. </a:t>
            </a:r>
          </a:p>
          <a:p>
            <a:endParaRPr lang="en-US" altLang="zh-CN" dirty="0" smtClean="0"/>
          </a:p>
          <a:p>
            <a:r>
              <a:rPr lang="en-US" altLang="zh-CN" dirty="0" smtClean="0"/>
              <a:t>The anomalous</a:t>
            </a:r>
            <a:r>
              <a:rPr lang="en-US" altLang="zh-CN" baseline="0" dirty="0" smtClean="0"/>
              <a:t> changes could be detected </a:t>
            </a:r>
            <a:r>
              <a:rPr lang="en-US" altLang="zh-CN" baseline="0" smtClean="0"/>
              <a:t>by different methods.</a:t>
            </a:r>
            <a:endParaRPr lang="zh-CN" altLang="en-US" dirty="0"/>
          </a:p>
        </p:txBody>
      </p:sp>
      <p:sp>
        <p:nvSpPr>
          <p:cNvPr id="4" name="Slide Number Placeholder 3"/>
          <p:cNvSpPr>
            <a:spLocks noGrp="1"/>
          </p:cNvSpPr>
          <p:nvPr>
            <p:ph type="sldNum" sz="quarter" idx="10"/>
          </p:nvPr>
        </p:nvSpPr>
        <p:spPr/>
        <p:txBody>
          <a:bodyPr/>
          <a:lstStyle/>
          <a:p>
            <a:fld id="{C919F58B-7491-4B24-9254-65AADBAF3D72}" type="slidenum">
              <a:rPr lang="zh-CN" altLang="en-US" smtClean="0"/>
              <a:pPr/>
              <a:t>9</a:t>
            </a:fld>
            <a:endParaRPr lang="zh-CN" altLang="en-US"/>
          </a:p>
        </p:txBody>
      </p:sp>
    </p:spTree>
    <p:extLst>
      <p:ext uri="{BB962C8B-B14F-4D97-AF65-F5344CB8AC3E}">
        <p14:creationId xmlns:p14="http://schemas.microsoft.com/office/powerpoint/2010/main" xmlns="" val="3622880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zh-CN" altLang="en-US" smtClean="0"/>
              <a:t>单击此处编辑母版标题样式</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530820CF-B880-4189-942D-D702A7CBA730}" type="datetimeFigureOut">
              <a:rPr lang="zh-CN" altLang="en-US" smtClean="0"/>
              <a:pPr/>
              <a:t>2014/9/14</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0C913308-F349-4B6D-A68A-DD1791B4A57B}" type="slidenum">
              <a:rPr lang="zh-CN" altLang="en-US" smtClean="0"/>
              <a:pPr/>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530820CF-B880-4189-942D-D702A7CBA730}" type="datetimeFigureOut">
              <a:rPr lang="zh-CN" altLang="en-US" smtClean="0"/>
              <a:pPr/>
              <a:t>2014/9/14</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Date Placeholder 3"/>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4"/>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6"/>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2"/>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lvl1pPr>
          </a:lstStyle>
          <a:p>
            <a:fld id="{530820CF-B880-4189-942D-D702A7CBA730}" type="datetimeFigureOut">
              <a:rPr lang="zh-CN" altLang="en-US" smtClean="0"/>
              <a:pPr/>
              <a:t>2014/9/14</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5"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530820CF-B880-4189-942D-D702A7CBA730}" type="datetimeFigureOut">
              <a:rPr lang="zh-CN" altLang="en-US" smtClean="0"/>
              <a:pPr/>
              <a:t>2014/9/14</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0C913308-F349-4B6D-A68A-DD1791B4A57B}" type="slidenum">
              <a:rPr lang="zh-CN" altLang="en-US" smtClean="0"/>
              <a:pPr/>
              <a:t>‹#›</a:t>
            </a:fld>
            <a:endParaRPr lang="zh-CN" altLang="en-US"/>
          </a:p>
        </p:txBody>
      </p:sp>
      <p:pic>
        <p:nvPicPr>
          <p:cNvPr id="256049" name="Picture 49" descr="low-line"/>
          <p:cNvPicPr>
            <a:picLocks noChangeAspect="1" noChangeArrowheads="1"/>
          </p:cNvPicPr>
          <p:nvPr/>
        </p:nvPicPr>
        <p:blipFill>
          <a:blip r:embed="rId15" cstate="print"/>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7" cstate="print"/>
          <a:srcRect b="1189"/>
          <a:stretch>
            <a:fillRect/>
          </a:stretch>
        </p:blipFill>
        <p:spPr bwMode="auto">
          <a:xfrm>
            <a:off x="8420" y="10384"/>
            <a:ext cx="2475348" cy="528766"/>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8"/>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9"/>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0"/>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1"/>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netlib.org/lapac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2816"/>
            <a:ext cx="7772400" cy="1470025"/>
          </a:xfrm>
        </p:spPr>
        <p:txBody>
          <a:bodyPr/>
          <a:lstStyle/>
          <a:p>
            <a:r>
              <a:rPr lang="en-US" altLang="zh-CN" sz="3200" dirty="0" smtClean="0"/>
              <a:t>On Anomalous Hot Spot Discovery </a:t>
            </a:r>
            <a:br>
              <a:rPr lang="en-US" altLang="zh-CN" sz="3200" dirty="0" smtClean="0"/>
            </a:br>
            <a:r>
              <a:rPr lang="en-US" altLang="zh-CN" sz="3200" dirty="0" smtClean="0"/>
              <a:t>in Graph Streams</a:t>
            </a:r>
            <a:endParaRPr lang="zh-CN" altLang="en-US" sz="3200" dirty="0"/>
          </a:p>
        </p:txBody>
      </p:sp>
      <p:sp>
        <p:nvSpPr>
          <p:cNvPr id="4" name="Rectangle 3"/>
          <p:cNvSpPr/>
          <p:nvPr/>
        </p:nvSpPr>
        <p:spPr>
          <a:xfrm>
            <a:off x="3860063" y="5085184"/>
            <a:ext cx="1364476" cy="646331"/>
          </a:xfrm>
          <a:prstGeom prst="rect">
            <a:avLst/>
          </a:prstGeom>
        </p:spPr>
        <p:txBody>
          <a:bodyPr wrap="none">
            <a:spAutoFit/>
          </a:bodyPr>
          <a:lstStyle/>
          <a:p>
            <a:pPr algn="ctr"/>
            <a:r>
              <a:rPr lang="en-US" altLang="zh-CN" dirty="0" smtClean="0">
                <a:solidFill>
                  <a:schemeClr val="bg1">
                    <a:lumMod val="65000"/>
                  </a:schemeClr>
                </a:solidFill>
              </a:rPr>
              <a:t>2013-12-08</a:t>
            </a:r>
          </a:p>
          <a:p>
            <a:pPr algn="ctr"/>
            <a:r>
              <a:rPr lang="en-US" altLang="zh-CN" dirty="0" smtClean="0">
                <a:solidFill>
                  <a:schemeClr val="bg1">
                    <a:lumMod val="65000"/>
                  </a:schemeClr>
                </a:solidFill>
              </a:rPr>
              <a:t>@Dallas</a:t>
            </a:r>
            <a:endParaRPr lang="zh-CN" altLang="en-US" dirty="0">
              <a:solidFill>
                <a:schemeClr val="bg1">
                  <a:lumMod val="65000"/>
                </a:schemeClr>
              </a:solidFill>
            </a:endParaRPr>
          </a:p>
        </p:txBody>
      </p:sp>
      <p:pic>
        <p:nvPicPr>
          <p:cNvPr id="7" name="Picture 6"/>
          <p:cNvPicPr>
            <a:picLocks noChangeAspect="1"/>
          </p:cNvPicPr>
          <p:nvPr/>
        </p:nvPicPr>
        <p:blipFill>
          <a:blip r:embed="rId3" cstate="print"/>
          <a:stretch>
            <a:fillRect/>
          </a:stretch>
        </p:blipFill>
        <p:spPr>
          <a:xfrm>
            <a:off x="466803" y="3717032"/>
            <a:ext cx="8210393" cy="952500"/>
          </a:xfrm>
          <a:prstGeom prst="rect">
            <a:avLst/>
          </a:prstGeom>
        </p:spPr>
      </p:pic>
      <p:pic>
        <p:nvPicPr>
          <p:cNvPr id="5" name="Picture 8" descr="http://www.facecathay.com/private_folder/Ulogo/beiha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9592" y="5013176"/>
            <a:ext cx="11430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图片 5" descr="google.jpg"/>
          <p:cNvPicPr>
            <a:picLocks noChangeAspect="1"/>
          </p:cNvPicPr>
          <p:nvPr/>
        </p:nvPicPr>
        <p:blipFill>
          <a:blip r:embed="rId5" cstate="print"/>
          <a:stretch>
            <a:fillRect/>
          </a:stretch>
        </p:blipFill>
        <p:spPr>
          <a:xfrm>
            <a:off x="6804248" y="5160814"/>
            <a:ext cx="1876425" cy="847725"/>
          </a:xfrm>
          <a:prstGeom prst="rect">
            <a:avLst/>
          </a:prstGeom>
        </p:spPr>
      </p:pic>
      <p:pic>
        <p:nvPicPr>
          <p:cNvPr id="9" name="图片 8" descr="ibm.jpg"/>
          <p:cNvPicPr>
            <a:picLocks noChangeAspect="1"/>
          </p:cNvPicPr>
          <p:nvPr/>
        </p:nvPicPr>
        <p:blipFill>
          <a:blip r:embed="rId6" cstate="print"/>
          <a:stretch>
            <a:fillRect/>
          </a:stretch>
        </p:blipFill>
        <p:spPr>
          <a:xfrm>
            <a:off x="2339752" y="5188632"/>
            <a:ext cx="3973641" cy="792088"/>
          </a:xfrm>
          <a:prstGeom prst="rect">
            <a:avLst/>
          </a:prstGeom>
        </p:spPr>
      </p:pic>
    </p:spTree>
    <p:extLst>
      <p:ext uri="{BB962C8B-B14F-4D97-AF65-F5344CB8AC3E}">
        <p14:creationId xmlns:p14="http://schemas.microsoft.com/office/powerpoint/2010/main" xmlns="" val="258762721"/>
      </p:ext>
    </p:extLst>
  </p:cSld>
  <p:clrMapOvr>
    <a:masterClrMapping/>
  </p:clrMapOvr>
  <mc:AlternateContent xmlns:mc="http://schemas.openxmlformats.org/markup-compatibility/2006">
    <mc:Choice xmlns:p14="http://schemas.microsoft.com/office/powerpoint/2010/main" xmlns="" Requires="p14">
      <p:transition spd="slow" p14:dur="2000" advTm="19171"/>
    </mc:Choice>
    <mc:Fallback>
      <p:transition spd="slow" advTm="1917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HotSpot Algorithm</a:t>
            </a:r>
          </a:p>
        </p:txBody>
      </p:sp>
      <p:sp>
        <p:nvSpPr>
          <p:cNvPr id="3" name="内容占位符 2"/>
          <p:cNvSpPr>
            <a:spLocks noGrp="1"/>
          </p:cNvSpPr>
          <p:nvPr>
            <p:ph idx="1"/>
          </p:nvPr>
        </p:nvSpPr>
        <p:spPr/>
        <p:txBody>
          <a:bodyPr/>
          <a:lstStyle/>
          <a:p>
            <a:r>
              <a:rPr lang="en-US" altLang="zh-CN" sz="2000" dirty="0" smtClean="0"/>
              <a:t>Computational Challenges</a:t>
            </a:r>
          </a:p>
          <a:p>
            <a:pPr lvl="1"/>
            <a:r>
              <a:rPr lang="en-US" altLang="zh-CN" sz="1800" dirty="0" smtClean="0"/>
              <a:t>Principal components analysis</a:t>
            </a:r>
          </a:p>
          <a:p>
            <a:pPr lvl="2"/>
            <a:r>
              <a:rPr lang="en-US" altLang="zh-CN" dirty="0" smtClean="0"/>
              <a:t>Power Iteration for Eigen-problem</a:t>
            </a:r>
          </a:p>
          <a:p>
            <a:pPr lvl="1"/>
            <a:r>
              <a:rPr lang="en-US" altLang="zh-CN" sz="1800" dirty="0" smtClean="0"/>
              <a:t>Decay-based approach</a:t>
            </a:r>
          </a:p>
          <a:p>
            <a:pPr lvl="2"/>
            <a:r>
              <a:rPr lang="en-US" altLang="zh-CN" dirty="0" smtClean="0"/>
              <a:t>All matrices, eigenvalues, eigenvectors need to be updated.</a:t>
            </a:r>
          </a:p>
          <a:p>
            <a:r>
              <a:rPr lang="en-US" altLang="zh-CN" sz="2000" dirty="0" smtClean="0"/>
              <a:t>Lazy update technique </a:t>
            </a:r>
          </a:p>
          <a:p>
            <a:pPr lvl="1"/>
            <a:r>
              <a:rPr lang="en-US" altLang="zh-CN" sz="1800" dirty="0" smtClean="0"/>
              <a:t>Absent </a:t>
            </a:r>
            <a:r>
              <a:rPr lang="en-US" altLang="zh-CN" sz="1800" dirty="0"/>
              <a:t>new </a:t>
            </a:r>
            <a:r>
              <a:rPr lang="en-US" altLang="zh-CN" sz="1800" dirty="0" smtClean="0"/>
              <a:t>arrivals, updates to the quantities aforementioned can be expressed purely as a function of the quantities at t’(&lt;t) and the value of (t-t’)</a:t>
            </a:r>
          </a:p>
          <a:p>
            <a:pPr lvl="2"/>
            <a:r>
              <a:rPr lang="en-US" altLang="zh-CN" dirty="0" smtClean="0"/>
              <a:t>No need to explicitly update matrix value because of time decay.</a:t>
            </a:r>
          </a:p>
          <a:p>
            <a:pPr lvl="2"/>
            <a:r>
              <a:rPr lang="en-US" altLang="zh-CN" dirty="0" smtClean="0"/>
              <a:t>We don’t monitor unusual inactivity.</a:t>
            </a:r>
          </a:p>
          <a:p>
            <a:pPr lvl="1"/>
            <a:r>
              <a:rPr lang="en-US" altLang="zh-CN" sz="1800" dirty="0"/>
              <a:t>When edge (</a:t>
            </a:r>
            <a:r>
              <a:rPr lang="en-US" altLang="zh-CN" sz="1800" dirty="0" err="1"/>
              <a:t>i,j</a:t>
            </a:r>
            <a:r>
              <a:rPr lang="en-US" altLang="zh-CN" sz="1800" dirty="0"/>
              <a:t>) arrives, the </a:t>
            </a:r>
            <a:r>
              <a:rPr lang="en-US" altLang="zh-CN" sz="1800" dirty="0" smtClean="0"/>
              <a:t>statistics </a:t>
            </a:r>
            <a:r>
              <a:rPr lang="en-US" altLang="zh-CN" sz="1800" dirty="0"/>
              <a:t>of only nodes </a:t>
            </a:r>
            <a:r>
              <a:rPr lang="en-US" altLang="zh-CN" sz="1800" dirty="0" err="1"/>
              <a:t>i</a:t>
            </a:r>
            <a:r>
              <a:rPr lang="en-US" altLang="zh-CN" sz="1800" dirty="0"/>
              <a:t> and j need to be updated</a:t>
            </a:r>
            <a:r>
              <a:rPr lang="en-US" altLang="zh-CN" sz="1800" dirty="0" smtClean="0"/>
              <a:t>.</a:t>
            </a:r>
          </a:p>
          <a:p>
            <a:pPr lvl="2"/>
            <a:r>
              <a:rPr lang="en-US" altLang="zh-CN" dirty="0" smtClean="0"/>
              <a:t>Scales well.</a:t>
            </a:r>
          </a:p>
          <a:p>
            <a:pPr lvl="2"/>
            <a:r>
              <a:rPr lang="en-US" altLang="zh-CN" dirty="0" smtClean="0"/>
              <a:t>Could be distributed if data segmented properly.</a:t>
            </a:r>
          </a:p>
          <a:p>
            <a:pPr lvl="1"/>
            <a:endParaRPr lang="en-US" altLang="zh-CN" sz="1800" dirty="0"/>
          </a:p>
          <a:p>
            <a:pPr lvl="1"/>
            <a:endParaRPr lang="en-US" altLang="zh-CN" dirty="0" smtClean="0"/>
          </a:p>
          <a:p>
            <a:endParaRPr lang="en-US" altLang="zh-CN" sz="2000" dirty="0" smtClean="0"/>
          </a:p>
          <a:p>
            <a:pPr lvl="1"/>
            <a:endParaRPr lang="en-US" altLang="zh-CN" sz="1600" dirty="0"/>
          </a:p>
          <a:p>
            <a:pPr lvl="1"/>
            <a:endParaRPr lang="en-US" altLang="zh-CN" sz="1600" i="1" dirty="0" smtClean="0">
              <a:latin typeface="Cambria Math"/>
              <a:ea typeface="Cambria Math"/>
            </a:endParaRPr>
          </a:p>
          <a:p>
            <a:pPr lvl="1"/>
            <a:endParaRPr lang="zh-CN" altLang="en-US" sz="1600" i="1" dirty="0">
              <a:latin typeface="Cambria Math"/>
              <a:ea typeface="Cambria Math"/>
            </a:endParaRPr>
          </a:p>
        </p:txBody>
      </p:sp>
      <p:pic>
        <p:nvPicPr>
          <p:cNvPr id="4" name="Picture 3"/>
          <p:cNvPicPr>
            <a:picLocks noChangeAspect="1"/>
          </p:cNvPicPr>
          <p:nvPr/>
        </p:nvPicPr>
        <p:blipFill>
          <a:blip r:embed="rId3" cstate="print"/>
          <a:stretch>
            <a:fillRect/>
          </a:stretch>
        </p:blipFill>
        <p:spPr>
          <a:xfrm>
            <a:off x="6792226" y="1600200"/>
            <a:ext cx="1872208" cy="1420294"/>
          </a:xfrm>
          <a:prstGeom prst="rect">
            <a:avLst/>
          </a:prstGeom>
        </p:spPr>
      </p:pic>
    </p:spTree>
    <p:extLst>
      <p:ext uri="{BB962C8B-B14F-4D97-AF65-F5344CB8AC3E}">
        <p14:creationId xmlns:p14="http://schemas.microsoft.com/office/powerpoint/2010/main" xmlns="" val="3508970733"/>
      </p:ext>
    </p:extLst>
  </p:cSld>
  <p:clrMapOvr>
    <a:masterClrMapping/>
  </p:clrMapOvr>
  <mc:AlternateContent xmlns:mc="http://schemas.openxmlformats.org/markup-compatibility/2006">
    <mc:Choice xmlns:p14="http://schemas.microsoft.com/office/powerpoint/2010/main" xmlns="" Requires="p14">
      <p:transition spd="slow" p14:dur="2000" advTm="8375"/>
    </mc:Choice>
    <mc:Fallback>
      <p:transition spd="slow" advTm="83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Experimental Results</a:t>
            </a:r>
            <a:endParaRPr lang="zh-CN" altLang="en-US" dirty="0"/>
          </a:p>
        </p:txBody>
      </p:sp>
      <p:sp>
        <p:nvSpPr>
          <p:cNvPr id="3" name="Content Placeholder 2"/>
          <p:cNvSpPr>
            <a:spLocks noGrp="1"/>
          </p:cNvSpPr>
          <p:nvPr>
            <p:ph idx="1"/>
          </p:nvPr>
        </p:nvSpPr>
        <p:spPr/>
        <p:txBody>
          <a:bodyPr/>
          <a:lstStyle/>
          <a:p>
            <a:r>
              <a:rPr lang="en-US" altLang="zh-CN" dirty="0" smtClean="0"/>
              <a:t>Experimental Setting</a:t>
            </a:r>
          </a:p>
          <a:p>
            <a:pPr lvl="1"/>
            <a:r>
              <a:rPr lang="en-US" altLang="zh-CN" dirty="0" smtClean="0"/>
              <a:t>Data sets:</a:t>
            </a:r>
          </a:p>
          <a:p>
            <a:pPr lvl="2"/>
            <a:r>
              <a:rPr lang="en-US" altLang="zh-CN" dirty="0" smtClean="0"/>
              <a:t>DBLP Data Set:  </a:t>
            </a:r>
          </a:p>
          <a:p>
            <a:pPr lvl="3"/>
            <a:r>
              <a:rPr lang="en-US" altLang="zh-CN" sz="1400" dirty="0" smtClean="0"/>
              <a:t>1942 – 2012</a:t>
            </a:r>
            <a:r>
              <a:rPr lang="en-US" altLang="zh-CN" sz="1400" dirty="0"/>
              <a:t>, author </a:t>
            </a:r>
            <a:r>
              <a:rPr lang="en-US" altLang="zh-CN" sz="1400" dirty="0" smtClean="0"/>
              <a:t>pair as edges, nodes of an author pair being different.</a:t>
            </a:r>
          </a:p>
          <a:p>
            <a:pPr lvl="3"/>
            <a:r>
              <a:rPr lang="en-US" altLang="zh-CN" sz="1400" dirty="0" smtClean="0"/>
              <a:t>1,141,301 </a:t>
            </a:r>
            <a:r>
              <a:rPr lang="en-US" altLang="zh-CN" sz="1400" dirty="0"/>
              <a:t>authors, 1,690,933 papers </a:t>
            </a:r>
            <a:r>
              <a:rPr lang="en-US" altLang="zh-CN" sz="1400" dirty="0" smtClean="0"/>
              <a:t>and 7,778,687 </a:t>
            </a:r>
            <a:r>
              <a:rPr lang="en-US" altLang="zh-CN" sz="1400" dirty="0"/>
              <a:t>author pairs in </a:t>
            </a:r>
            <a:r>
              <a:rPr lang="en-US" altLang="zh-CN" sz="1400" dirty="0" smtClean="0"/>
              <a:t>total.</a:t>
            </a:r>
          </a:p>
          <a:p>
            <a:pPr lvl="2"/>
            <a:r>
              <a:rPr lang="en-US" altLang="zh-CN" dirty="0" smtClean="0"/>
              <a:t>Internet Movie Database (IMDB) Data Set:</a:t>
            </a:r>
          </a:p>
          <a:p>
            <a:pPr lvl="3"/>
            <a:r>
              <a:rPr lang="en-US" altLang="zh-CN" sz="1400" dirty="0" smtClean="0"/>
              <a:t>1892 – 2012, director – actor pair, director node would have larger S(</a:t>
            </a:r>
            <a:r>
              <a:rPr lang="en-US" altLang="zh-CN" sz="1400" dirty="0" err="1" smtClean="0"/>
              <a:t>i,t</a:t>
            </a:r>
            <a:r>
              <a:rPr lang="en-US" altLang="zh-CN" sz="1400" dirty="0" smtClean="0"/>
              <a:t>) set.</a:t>
            </a:r>
          </a:p>
          <a:p>
            <a:pPr lvl="3"/>
            <a:r>
              <a:rPr lang="en-US" altLang="zh-CN" sz="1400" dirty="0"/>
              <a:t>1,008,978 records, 2,214,210 nodes and </a:t>
            </a:r>
            <a:r>
              <a:rPr lang="en-US" altLang="zh-CN" sz="1400" dirty="0" smtClean="0"/>
              <a:t>13,529,524 edges in total.</a:t>
            </a:r>
          </a:p>
          <a:p>
            <a:pPr lvl="2"/>
            <a:r>
              <a:rPr lang="en-US" altLang="zh-CN" dirty="0" smtClean="0"/>
              <a:t>Half-life being 1,2,4,8 years and all of them for multi-granularity analysis.</a:t>
            </a:r>
          </a:p>
          <a:p>
            <a:pPr lvl="1"/>
            <a:r>
              <a:rPr lang="en-US" altLang="zh-CN" dirty="0" smtClean="0"/>
              <a:t>Algorithms and Implementation:</a:t>
            </a:r>
          </a:p>
          <a:p>
            <a:pPr lvl="2"/>
            <a:r>
              <a:rPr lang="en-US" altLang="zh-CN" dirty="0" err="1" smtClean="0"/>
              <a:t>HotSpot</a:t>
            </a:r>
            <a:r>
              <a:rPr lang="en-US" altLang="zh-CN" dirty="0" smtClean="0"/>
              <a:t> algorithm implementation: C++.</a:t>
            </a:r>
          </a:p>
          <a:p>
            <a:pPr lvl="2"/>
            <a:r>
              <a:rPr lang="en-US" altLang="zh-CN" dirty="0" smtClean="0"/>
              <a:t>Eigen-solver: </a:t>
            </a:r>
          </a:p>
          <a:p>
            <a:pPr lvl="3"/>
            <a:r>
              <a:rPr lang="en-US" altLang="zh-CN" sz="1400" dirty="0" smtClean="0"/>
              <a:t>Intel Math Kernel Library(MKL) 11.0 update 1 : optimized </a:t>
            </a:r>
            <a:r>
              <a:rPr lang="en-US" altLang="zh-CN" sz="1400" dirty="0" smtClean="0">
                <a:hlinkClick r:id="rId2"/>
              </a:rPr>
              <a:t>LAPACK</a:t>
            </a:r>
            <a:r>
              <a:rPr lang="en-US" altLang="zh-CN" sz="1400" dirty="0" smtClean="0"/>
              <a:t>.</a:t>
            </a:r>
          </a:p>
          <a:p>
            <a:pPr lvl="3"/>
            <a:r>
              <a:rPr lang="en-US" altLang="zh-CN" sz="1400" dirty="0" err="1" smtClean="0"/>
              <a:t>Nvidia</a:t>
            </a:r>
            <a:r>
              <a:rPr lang="en-US" altLang="zh-CN" sz="1400" dirty="0" smtClean="0"/>
              <a:t> CUDA 5.0 SDK: parallelized linear algebra function(CUBLAS).</a:t>
            </a:r>
          </a:p>
          <a:p>
            <a:pPr lvl="2"/>
            <a:r>
              <a:rPr lang="en-US" altLang="zh-CN" dirty="0" smtClean="0"/>
              <a:t>Computing unit: Core i5-2400 @ 3.10GHz, 16GB of RAM.</a:t>
            </a:r>
            <a:endParaRPr lang="zh-CN" altLang="en-US" dirty="0"/>
          </a:p>
        </p:txBody>
      </p:sp>
    </p:spTree>
    <p:extLst>
      <p:ext uri="{BB962C8B-B14F-4D97-AF65-F5344CB8AC3E}">
        <p14:creationId xmlns:p14="http://schemas.microsoft.com/office/powerpoint/2010/main" xmlns="" val="2368822138"/>
      </p:ext>
    </p:extLst>
  </p:cSld>
  <p:clrMapOvr>
    <a:masterClrMapping/>
  </p:clrMapOvr>
  <mc:AlternateContent xmlns:mc="http://schemas.openxmlformats.org/markup-compatibility/2006">
    <mc:Choice xmlns:p14="http://schemas.microsoft.com/office/powerpoint/2010/main" xmlns="" Requires="p14">
      <p:transition spd="slow" p14:dur="2000" advTm="1397"/>
    </mc:Choice>
    <mc:Fallback>
      <p:transition spd="slow" advTm="139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Experimental Results</a:t>
            </a:r>
            <a:endParaRPr lang="zh-CN" altLang="en-US" dirty="0"/>
          </a:p>
        </p:txBody>
      </p:sp>
      <p:sp>
        <p:nvSpPr>
          <p:cNvPr id="3" name="Content Placeholder 2"/>
          <p:cNvSpPr>
            <a:spLocks noGrp="1"/>
          </p:cNvSpPr>
          <p:nvPr>
            <p:ph idx="1"/>
          </p:nvPr>
        </p:nvSpPr>
        <p:spPr/>
        <p:txBody>
          <a:bodyPr/>
          <a:lstStyle/>
          <a:p>
            <a:r>
              <a:rPr lang="en-US" altLang="zh-CN" dirty="0" smtClean="0"/>
              <a:t>Case study</a:t>
            </a:r>
          </a:p>
          <a:p>
            <a:pPr lvl="1"/>
            <a:r>
              <a:rPr lang="en-US" altLang="zh-CN" dirty="0" smtClean="0"/>
              <a:t>David Butler, Director</a:t>
            </a:r>
          </a:p>
          <a:p>
            <a:pPr lvl="2"/>
            <a:r>
              <a:rPr lang="en-US" altLang="zh-CN" dirty="0" smtClean="0"/>
              <a:t>Half-life being 1 year, identified as hot </a:t>
            </a:r>
            <a:r>
              <a:rPr lang="en-US" altLang="zh-CN" dirty="0"/>
              <a:t>spots in 1929, 1934, 1943, </a:t>
            </a:r>
            <a:endParaRPr lang="en-US" altLang="zh-CN" dirty="0" smtClean="0"/>
          </a:p>
          <a:p>
            <a:pPr marL="914400" lvl="2" indent="0">
              <a:buNone/>
            </a:pPr>
            <a:r>
              <a:rPr lang="en-US" altLang="zh-CN" dirty="0" smtClean="0"/>
              <a:t>     1949</a:t>
            </a:r>
            <a:r>
              <a:rPr lang="en-US" altLang="zh-CN" dirty="0"/>
              <a:t>, </a:t>
            </a:r>
            <a:r>
              <a:rPr lang="en-US" altLang="zh-CN" dirty="0" smtClean="0"/>
              <a:t>1956 and 1962, </a:t>
            </a:r>
            <a:r>
              <a:rPr lang="en-US" altLang="zh-CN" dirty="0"/>
              <a:t>temporary bursts of </a:t>
            </a:r>
            <a:r>
              <a:rPr lang="en-US" altLang="zh-CN" dirty="0" smtClean="0"/>
              <a:t>production.</a:t>
            </a:r>
          </a:p>
          <a:p>
            <a:pPr lvl="2"/>
            <a:r>
              <a:rPr lang="en-US" altLang="zh-CN" dirty="0"/>
              <a:t>Half-life being 2 years, 1956-1957 and 1962-1963, active </a:t>
            </a:r>
            <a:r>
              <a:rPr lang="en-US" altLang="zh-CN" dirty="0" smtClean="0"/>
              <a:t>period.</a:t>
            </a:r>
          </a:p>
          <a:p>
            <a:pPr lvl="2"/>
            <a:r>
              <a:rPr lang="en-US" altLang="zh-CN" dirty="0"/>
              <a:t>Half-life being 4 years, 1956-1963, </a:t>
            </a:r>
            <a:r>
              <a:rPr lang="en-US" altLang="zh-CN" dirty="0" smtClean="0"/>
              <a:t>peak </a:t>
            </a:r>
            <a:r>
              <a:rPr lang="en-US" altLang="zh-CN" dirty="0"/>
              <a:t>period in </a:t>
            </a:r>
            <a:r>
              <a:rPr lang="en-US" altLang="zh-CN" dirty="0" smtClean="0"/>
              <a:t>career.</a:t>
            </a:r>
          </a:p>
          <a:p>
            <a:pPr lvl="2"/>
            <a:r>
              <a:rPr lang="en-US" altLang="zh-CN" dirty="0" smtClean="0"/>
              <a:t>Half-life being 8 years, not detected.</a:t>
            </a:r>
          </a:p>
          <a:p>
            <a:pPr lvl="1"/>
            <a:r>
              <a:rPr lang="en-US" altLang="zh-CN" dirty="0" smtClean="0"/>
              <a:t>Al Pacino, Actor</a:t>
            </a:r>
          </a:p>
          <a:p>
            <a:pPr lvl="2"/>
            <a:r>
              <a:rPr lang="en-US" altLang="zh-CN" dirty="0" smtClean="0"/>
              <a:t>Detected 2 out of 3 times when he directed films in 1996, 2011.</a:t>
            </a:r>
          </a:p>
          <a:p>
            <a:pPr lvl="1"/>
            <a:r>
              <a:rPr lang="en-US" altLang="zh-CN" dirty="0" smtClean="0"/>
              <a:t>Thomas S. Huang, Computer Scientist</a:t>
            </a:r>
          </a:p>
          <a:p>
            <a:pPr lvl="2"/>
            <a:r>
              <a:rPr lang="en-US" altLang="zh-CN" dirty="0"/>
              <a:t>Half-life being 1 year, 1997, 1998, 2001, 2006, 2007, </a:t>
            </a:r>
            <a:r>
              <a:rPr lang="en-US" altLang="zh-CN" dirty="0" smtClean="0"/>
              <a:t>2008</a:t>
            </a:r>
          </a:p>
          <a:p>
            <a:pPr lvl="2"/>
            <a:r>
              <a:rPr lang="en-US" altLang="zh-CN" dirty="0"/>
              <a:t>Half-life being 2 years, 1998-1999, </a:t>
            </a:r>
            <a:r>
              <a:rPr lang="en-US" altLang="zh-CN" dirty="0" smtClean="0"/>
              <a:t>2006-2009</a:t>
            </a:r>
          </a:p>
          <a:p>
            <a:pPr lvl="2"/>
            <a:r>
              <a:rPr lang="en-US" altLang="zh-CN" dirty="0" smtClean="0"/>
              <a:t>Over 2 years, undetected.</a:t>
            </a:r>
          </a:p>
          <a:p>
            <a:pPr lvl="1"/>
            <a:r>
              <a:rPr lang="en-US" altLang="zh-CN" dirty="0"/>
              <a:t>In total, we found 5589 hot spots in DBLP and 17393 </a:t>
            </a:r>
            <a:r>
              <a:rPr lang="en-US" altLang="zh-CN" dirty="0" smtClean="0"/>
              <a:t>hot </a:t>
            </a:r>
          </a:p>
          <a:p>
            <a:pPr marL="457200" lvl="1" indent="0">
              <a:buNone/>
            </a:pPr>
            <a:r>
              <a:rPr lang="en-US" altLang="zh-CN" dirty="0"/>
              <a:t> </a:t>
            </a:r>
            <a:r>
              <a:rPr lang="en-US" altLang="zh-CN" dirty="0" smtClean="0"/>
              <a:t>    spots </a:t>
            </a:r>
            <a:r>
              <a:rPr lang="en-US" altLang="zh-CN" dirty="0"/>
              <a:t>in IMDB for all half-life values.</a:t>
            </a:r>
            <a:endParaRPr lang="zh-CN" altLang="en-US" dirty="0"/>
          </a:p>
        </p:txBody>
      </p:sp>
      <p:grpSp>
        <p:nvGrpSpPr>
          <p:cNvPr id="7" name="Group 6"/>
          <p:cNvGrpSpPr/>
          <p:nvPr/>
        </p:nvGrpSpPr>
        <p:grpSpPr>
          <a:xfrm>
            <a:off x="7740352" y="1620774"/>
            <a:ext cx="1152128" cy="4832562"/>
            <a:chOff x="8037336" y="2420208"/>
            <a:chExt cx="946896" cy="3971723"/>
          </a:xfrm>
        </p:grpSpPr>
        <p:pic>
          <p:nvPicPr>
            <p:cNvPr id="4" name="Picture 3"/>
            <p:cNvPicPr>
              <a:picLocks noChangeAspect="1"/>
            </p:cNvPicPr>
            <p:nvPr/>
          </p:nvPicPr>
          <p:blipFill>
            <a:blip r:embed="rId3" cstate="print"/>
            <a:stretch>
              <a:fillRect/>
            </a:stretch>
          </p:blipFill>
          <p:spPr>
            <a:xfrm>
              <a:off x="8041055" y="3804666"/>
              <a:ext cx="943177" cy="1208510"/>
            </a:xfrm>
            <a:prstGeom prst="rect">
              <a:avLst/>
            </a:prstGeom>
          </p:spPr>
        </p:pic>
        <p:pic>
          <p:nvPicPr>
            <p:cNvPr id="5" name="Picture 4"/>
            <p:cNvPicPr>
              <a:picLocks noChangeAspect="1"/>
            </p:cNvPicPr>
            <p:nvPr/>
          </p:nvPicPr>
          <p:blipFill>
            <a:blip r:embed="rId4" cstate="print"/>
            <a:stretch>
              <a:fillRect/>
            </a:stretch>
          </p:blipFill>
          <p:spPr>
            <a:xfrm>
              <a:off x="8037336" y="5128444"/>
              <a:ext cx="927453" cy="1263487"/>
            </a:xfrm>
            <a:prstGeom prst="rect">
              <a:avLst/>
            </a:prstGeom>
          </p:spPr>
        </p:pic>
        <p:pic>
          <p:nvPicPr>
            <p:cNvPr id="6" name="Picture 5"/>
            <p:cNvPicPr>
              <a:picLocks noChangeAspect="1"/>
            </p:cNvPicPr>
            <p:nvPr/>
          </p:nvPicPr>
          <p:blipFill rotWithShape="1">
            <a:blip r:embed="rId5" cstate="print"/>
            <a:srcRect l="12531" r="7848"/>
            <a:stretch/>
          </p:blipFill>
          <p:spPr>
            <a:xfrm>
              <a:off x="8037336" y="2420208"/>
              <a:ext cx="927453" cy="1269190"/>
            </a:xfrm>
            <a:prstGeom prst="rect">
              <a:avLst/>
            </a:prstGeom>
          </p:spPr>
        </p:pic>
      </p:grpSp>
    </p:spTree>
    <p:extLst>
      <p:ext uri="{BB962C8B-B14F-4D97-AF65-F5344CB8AC3E}">
        <p14:creationId xmlns:p14="http://schemas.microsoft.com/office/powerpoint/2010/main" xmlns="" val="2610314262"/>
      </p:ext>
    </p:extLst>
  </p:cSld>
  <p:clrMapOvr>
    <a:masterClrMapping/>
  </p:clrMapOvr>
  <mc:AlternateContent xmlns:mc="http://schemas.openxmlformats.org/markup-compatibility/2006">
    <mc:Choice xmlns:p14="http://schemas.microsoft.com/office/powerpoint/2010/main" xmlns="" Requires="p14">
      <p:transition spd="slow" p14:dur="2000" advTm="37"/>
    </mc:Choice>
    <mc:Fallback>
      <p:transition spd="slow" advTm="3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Experimental Results</a:t>
            </a:r>
            <a:endParaRPr lang="zh-CN" altLang="en-US" dirty="0"/>
          </a:p>
        </p:txBody>
      </p:sp>
      <p:sp>
        <p:nvSpPr>
          <p:cNvPr id="3" name="Content Placeholder 2"/>
          <p:cNvSpPr>
            <a:spLocks noGrp="1"/>
          </p:cNvSpPr>
          <p:nvPr>
            <p:ph idx="1"/>
          </p:nvPr>
        </p:nvSpPr>
        <p:spPr/>
        <p:txBody>
          <a:bodyPr/>
          <a:lstStyle/>
          <a:p>
            <a:r>
              <a:rPr lang="en-US" altLang="zh-CN" sz="2000" dirty="0" smtClean="0"/>
              <a:t>Performance Evaluation </a:t>
            </a:r>
            <a:r>
              <a:rPr lang="en-US" altLang="zh-CN" sz="2000" dirty="0"/>
              <a:t>– </a:t>
            </a:r>
            <a:r>
              <a:rPr lang="en-US" altLang="zh-CN" sz="2000" dirty="0" smtClean="0"/>
              <a:t>Efficiency Tests</a:t>
            </a:r>
            <a:endParaRPr lang="zh-CN" altLang="en-US" sz="2000" dirty="0"/>
          </a:p>
        </p:txBody>
      </p:sp>
      <p:grpSp>
        <p:nvGrpSpPr>
          <p:cNvPr id="8" name="Group 7"/>
          <p:cNvGrpSpPr/>
          <p:nvPr/>
        </p:nvGrpSpPr>
        <p:grpSpPr>
          <a:xfrm>
            <a:off x="1763688" y="2073569"/>
            <a:ext cx="6552728" cy="4343161"/>
            <a:chOff x="251519" y="2057400"/>
            <a:chExt cx="8082097" cy="535683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69159" y="2057400"/>
              <a:ext cx="3838575" cy="2743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95040" y="4671031"/>
              <a:ext cx="3838576" cy="27431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1520" y="2057400"/>
              <a:ext cx="3838575" cy="2743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51519" y="4653136"/>
              <a:ext cx="3838575" cy="2743200"/>
            </a:xfrm>
            <a:prstGeom prst="rect">
              <a:avLst/>
            </a:prstGeom>
          </p:spPr>
        </p:pic>
      </p:grpSp>
      <p:sp>
        <p:nvSpPr>
          <p:cNvPr id="9" name="TextBox 8"/>
          <p:cNvSpPr txBox="1"/>
          <p:nvPr/>
        </p:nvSpPr>
        <p:spPr>
          <a:xfrm>
            <a:off x="395536" y="2915652"/>
            <a:ext cx="1152128" cy="369332"/>
          </a:xfrm>
          <a:prstGeom prst="rect">
            <a:avLst/>
          </a:prstGeom>
          <a:noFill/>
        </p:spPr>
        <p:txBody>
          <a:bodyPr wrap="square" rtlCol="0">
            <a:spAutoFit/>
          </a:bodyPr>
          <a:lstStyle/>
          <a:p>
            <a:pPr algn="ctr"/>
            <a:r>
              <a:rPr lang="en-US" altLang="zh-CN" dirty="0" smtClean="0"/>
              <a:t>DBLP</a:t>
            </a:r>
            <a:endParaRPr lang="zh-CN" altLang="en-US" dirty="0"/>
          </a:p>
        </p:txBody>
      </p:sp>
      <p:sp>
        <p:nvSpPr>
          <p:cNvPr id="10" name="TextBox 9"/>
          <p:cNvSpPr txBox="1"/>
          <p:nvPr/>
        </p:nvSpPr>
        <p:spPr>
          <a:xfrm>
            <a:off x="395536" y="5013176"/>
            <a:ext cx="1152128" cy="369332"/>
          </a:xfrm>
          <a:prstGeom prst="rect">
            <a:avLst/>
          </a:prstGeom>
          <a:noFill/>
        </p:spPr>
        <p:txBody>
          <a:bodyPr wrap="square" rtlCol="0">
            <a:spAutoFit/>
          </a:bodyPr>
          <a:lstStyle/>
          <a:p>
            <a:pPr algn="ctr"/>
            <a:r>
              <a:rPr lang="en-US" altLang="zh-CN" dirty="0" smtClean="0"/>
              <a:t>IMDB</a:t>
            </a:r>
            <a:endParaRPr lang="zh-CN" altLang="en-US" dirty="0"/>
          </a:p>
        </p:txBody>
      </p:sp>
    </p:spTree>
    <p:extLst>
      <p:ext uri="{BB962C8B-B14F-4D97-AF65-F5344CB8AC3E}">
        <p14:creationId xmlns:p14="http://schemas.microsoft.com/office/powerpoint/2010/main" xmlns="" val="3861740765"/>
      </p:ext>
    </p:extLst>
  </p:cSld>
  <p:clrMapOvr>
    <a:masterClrMapping/>
  </p:clrMapOvr>
  <mc:AlternateContent xmlns:mc="http://schemas.openxmlformats.org/markup-compatibility/2006">
    <mc:Choice xmlns:p14="http://schemas.microsoft.com/office/powerpoint/2010/main" xmlns="" Requires="p14">
      <p:transition spd="slow" p14:dur="2000" advTm="37"/>
    </mc:Choice>
    <mc:Fallback>
      <p:transition spd="slow" advTm="3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Experimental Results</a:t>
            </a:r>
            <a:endParaRPr lang="zh-CN" altLang="en-US" dirty="0"/>
          </a:p>
        </p:txBody>
      </p:sp>
      <p:sp>
        <p:nvSpPr>
          <p:cNvPr id="3" name="Content Placeholder 2"/>
          <p:cNvSpPr>
            <a:spLocks noGrp="1"/>
          </p:cNvSpPr>
          <p:nvPr>
            <p:ph idx="1"/>
          </p:nvPr>
        </p:nvSpPr>
        <p:spPr/>
        <p:txBody>
          <a:bodyPr/>
          <a:lstStyle/>
          <a:p>
            <a:r>
              <a:rPr lang="en-US" altLang="zh-CN" sz="2000" dirty="0" smtClean="0"/>
              <a:t>Performance Evaluation – Space Overhead Tests</a:t>
            </a:r>
            <a:endParaRPr lang="zh-CN" altLang="en-US" sz="2000" dirty="0"/>
          </a:p>
        </p:txBody>
      </p:sp>
      <p:grpSp>
        <p:nvGrpSpPr>
          <p:cNvPr id="8" name="Group 7"/>
          <p:cNvGrpSpPr/>
          <p:nvPr/>
        </p:nvGrpSpPr>
        <p:grpSpPr>
          <a:xfrm>
            <a:off x="1791395" y="1916832"/>
            <a:ext cx="6453013" cy="4611582"/>
            <a:chOff x="611559" y="2057400"/>
            <a:chExt cx="7677150" cy="548640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559" y="4790256"/>
              <a:ext cx="3838575" cy="2743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50133" y="2057400"/>
              <a:ext cx="3838575" cy="2743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50134" y="4800600"/>
              <a:ext cx="3838575" cy="2743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1560" y="2057400"/>
              <a:ext cx="3838575" cy="2743200"/>
            </a:xfrm>
            <a:prstGeom prst="rect">
              <a:avLst/>
            </a:prstGeom>
          </p:spPr>
        </p:pic>
      </p:grpSp>
      <p:sp>
        <p:nvSpPr>
          <p:cNvPr id="9" name="TextBox 8"/>
          <p:cNvSpPr txBox="1"/>
          <p:nvPr/>
        </p:nvSpPr>
        <p:spPr>
          <a:xfrm>
            <a:off x="395536" y="2915652"/>
            <a:ext cx="1152128" cy="369332"/>
          </a:xfrm>
          <a:prstGeom prst="rect">
            <a:avLst/>
          </a:prstGeom>
          <a:noFill/>
        </p:spPr>
        <p:txBody>
          <a:bodyPr wrap="square" rtlCol="0">
            <a:spAutoFit/>
          </a:bodyPr>
          <a:lstStyle/>
          <a:p>
            <a:pPr algn="ctr"/>
            <a:r>
              <a:rPr lang="en-US" altLang="zh-CN" dirty="0" smtClean="0"/>
              <a:t>DBLP</a:t>
            </a:r>
            <a:endParaRPr lang="zh-CN" altLang="en-US" dirty="0"/>
          </a:p>
        </p:txBody>
      </p:sp>
      <p:sp>
        <p:nvSpPr>
          <p:cNvPr id="10" name="TextBox 9"/>
          <p:cNvSpPr txBox="1"/>
          <p:nvPr/>
        </p:nvSpPr>
        <p:spPr>
          <a:xfrm>
            <a:off x="395536" y="5013176"/>
            <a:ext cx="1152128" cy="369332"/>
          </a:xfrm>
          <a:prstGeom prst="rect">
            <a:avLst/>
          </a:prstGeom>
          <a:noFill/>
        </p:spPr>
        <p:txBody>
          <a:bodyPr wrap="square" rtlCol="0">
            <a:spAutoFit/>
          </a:bodyPr>
          <a:lstStyle/>
          <a:p>
            <a:pPr algn="ctr"/>
            <a:r>
              <a:rPr lang="en-US" altLang="zh-CN" dirty="0" smtClean="0"/>
              <a:t>IMDB</a:t>
            </a:r>
            <a:endParaRPr lang="zh-CN" altLang="en-US" dirty="0"/>
          </a:p>
        </p:txBody>
      </p:sp>
    </p:spTree>
    <p:extLst>
      <p:ext uri="{BB962C8B-B14F-4D97-AF65-F5344CB8AC3E}">
        <p14:creationId xmlns:p14="http://schemas.microsoft.com/office/powerpoint/2010/main" xmlns="" val="3645349652"/>
      </p:ext>
    </p:extLst>
  </p:cSld>
  <p:clrMapOvr>
    <a:masterClrMapping/>
  </p:clrMapOvr>
  <mc:AlternateContent xmlns:mc="http://schemas.openxmlformats.org/markup-compatibility/2006">
    <mc:Choice xmlns:p14="http://schemas.microsoft.com/office/powerpoint/2010/main" xmlns="" Requires="p14">
      <p:transition spd="slow" p14:dur="2000" advTm="3"/>
    </mc:Choice>
    <mc:Fallback>
      <p:transition spd="slow" advTm="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3068960"/>
            <a:ext cx="6552728" cy="2088232"/>
          </a:xfrm>
        </p:spPr>
        <p:txBody>
          <a:bodyPr/>
          <a:lstStyle/>
          <a:p>
            <a:pPr marL="0" indent="0" algn="ctr">
              <a:buNone/>
            </a:pPr>
            <a:r>
              <a:rPr lang="en-US" altLang="zh-CN" sz="4000" dirty="0" smtClean="0"/>
              <a:t>Thanks!</a:t>
            </a:r>
          </a:p>
          <a:p>
            <a:pPr marL="0" indent="0" algn="ctr">
              <a:buNone/>
            </a:pPr>
            <a:r>
              <a:rPr lang="en-US" altLang="zh-CN" sz="4000" dirty="0" smtClean="0"/>
              <a:t>Q&amp;A?</a:t>
            </a:r>
          </a:p>
        </p:txBody>
      </p:sp>
    </p:spTree>
    <p:extLst>
      <p:ext uri="{BB962C8B-B14F-4D97-AF65-F5344CB8AC3E}">
        <p14:creationId xmlns:p14="http://schemas.microsoft.com/office/powerpoint/2010/main" xmlns="" val="2857387527"/>
      </p:ext>
    </p:extLst>
  </p:cSld>
  <p:clrMapOvr>
    <a:masterClrMapping/>
  </p:clrMapOvr>
  <mc:AlternateContent xmlns:mc="http://schemas.openxmlformats.org/markup-compatibility/2006">
    <mc:Choice xmlns:p14="http://schemas.microsoft.com/office/powerpoint/2010/main" xmlns="" Requires="p14">
      <p:transition spd="slow" p14:dur="2000" advTm="5"/>
    </mc:Choice>
    <mc:Fallback>
      <p:transition spd="slow" advTm="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zh-CN" altLang="en-US" dirty="0"/>
          </a:p>
        </p:txBody>
      </p:sp>
      <p:sp>
        <p:nvSpPr>
          <p:cNvPr id="3" name="Content Placeholder 2"/>
          <p:cNvSpPr>
            <a:spLocks noGrp="1"/>
          </p:cNvSpPr>
          <p:nvPr>
            <p:ph idx="1"/>
          </p:nvPr>
        </p:nvSpPr>
        <p:spPr/>
        <p:txBody>
          <a:bodyPr/>
          <a:lstStyle/>
          <a:p>
            <a:r>
              <a:rPr lang="en-US" altLang="zh-CN" dirty="0" smtClean="0"/>
              <a:t>Background</a:t>
            </a:r>
          </a:p>
          <a:p>
            <a:pPr lvl="1"/>
            <a:r>
              <a:rPr lang="en-US" altLang="zh-CN" dirty="0" smtClean="0"/>
              <a:t>We care about data stream of interactions between network participants.</a:t>
            </a:r>
          </a:p>
          <a:p>
            <a:pPr lvl="2"/>
            <a:r>
              <a:rPr lang="en-US" altLang="zh-CN" dirty="0" smtClean="0"/>
              <a:t>Social Network, Communication Network, etc.</a:t>
            </a:r>
          </a:p>
          <a:p>
            <a:pPr lvl="1"/>
            <a:r>
              <a:rPr lang="en-US" altLang="zh-CN" dirty="0" smtClean="0"/>
              <a:t>Abrupt changes in </a:t>
            </a:r>
            <a:r>
              <a:rPr lang="en-US" altLang="zh-CN" b="1" dirty="0" smtClean="0">
                <a:solidFill>
                  <a:srgbClr val="FF0000"/>
                </a:solidFill>
              </a:rPr>
              <a:t>level </a:t>
            </a:r>
            <a:r>
              <a:rPr lang="en-US" altLang="zh-CN" dirty="0" smtClean="0"/>
              <a:t>and </a:t>
            </a:r>
            <a:r>
              <a:rPr lang="en-US" altLang="zh-CN" b="1" dirty="0" smtClean="0">
                <a:solidFill>
                  <a:srgbClr val="FF0000"/>
                </a:solidFill>
              </a:rPr>
              <a:t>patterns</a:t>
            </a:r>
            <a:r>
              <a:rPr lang="en-US" altLang="zh-CN" dirty="0" smtClean="0">
                <a:solidFill>
                  <a:srgbClr val="FF0000"/>
                </a:solidFill>
              </a:rPr>
              <a:t> </a:t>
            </a:r>
            <a:r>
              <a:rPr lang="en-US" altLang="zh-CN" dirty="0" smtClean="0"/>
              <a:t>of interaction of </a:t>
            </a:r>
            <a:r>
              <a:rPr lang="en-US" altLang="zh-CN" b="1" dirty="0" smtClean="0">
                <a:solidFill>
                  <a:srgbClr val="FF0000"/>
                </a:solidFill>
              </a:rPr>
              <a:t>participants</a:t>
            </a:r>
            <a:r>
              <a:rPr lang="en-US" altLang="zh-CN" dirty="0" smtClean="0">
                <a:solidFill>
                  <a:srgbClr val="FF0000"/>
                </a:solidFill>
              </a:rPr>
              <a:t> </a:t>
            </a:r>
            <a:r>
              <a:rPr lang="en-US" altLang="zh-CN" dirty="0" smtClean="0"/>
              <a:t>may be associated with critical events.</a:t>
            </a:r>
          </a:p>
          <a:p>
            <a:pPr lvl="1"/>
            <a:r>
              <a:rPr lang="en-US" altLang="zh-CN" dirty="0" smtClean="0"/>
              <a:t>A simple Illustration</a:t>
            </a:r>
          </a:p>
          <a:p>
            <a:pPr marL="914400" lvl="2" indent="0">
              <a:buNone/>
            </a:pPr>
            <a:endParaRPr lang="zh-CN" altLang="en-US" dirty="0"/>
          </a:p>
        </p:txBody>
      </p:sp>
      <p:pic>
        <p:nvPicPr>
          <p:cNvPr id="7" name="Picture 6"/>
          <p:cNvPicPr>
            <a:picLocks noChangeAspect="1"/>
          </p:cNvPicPr>
          <p:nvPr/>
        </p:nvPicPr>
        <p:blipFill>
          <a:blip r:embed="rId4" cstate="print"/>
          <a:stretch>
            <a:fillRect/>
          </a:stretch>
        </p:blipFill>
        <p:spPr>
          <a:xfrm>
            <a:off x="3419872" y="3429003"/>
            <a:ext cx="4176464" cy="3168349"/>
          </a:xfrm>
          <a:prstGeom prst="rect">
            <a:avLst/>
          </a:prstGeom>
        </p:spPr>
      </p:pic>
      <p:cxnSp>
        <p:nvCxnSpPr>
          <p:cNvPr id="8" name="Straight Connector 7"/>
          <p:cNvCxnSpPr/>
          <p:nvPr/>
        </p:nvCxnSpPr>
        <p:spPr bwMode="auto">
          <a:xfrm>
            <a:off x="5148064" y="3717035"/>
            <a:ext cx="0" cy="28803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flipH="1">
            <a:off x="4751524" y="4333841"/>
            <a:ext cx="180020" cy="1057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bwMode="auto">
          <a:xfrm>
            <a:off x="5300464" y="4242721"/>
            <a:ext cx="342900" cy="28803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bwMode="auto">
          <a:xfrm>
            <a:off x="4499992" y="4157467"/>
            <a:ext cx="36004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bwMode="auto">
          <a:xfrm flipH="1">
            <a:off x="3995936" y="5085187"/>
            <a:ext cx="144016" cy="59283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9" name="Straight Connector 18"/>
          <p:cNvCxnSpPr/>
          <p:nvPr/>
        </p:nvCxnSpPr>
        <p:spPr bwMode="auto">
          <a:xfrm>
            <a:off x="4103948" y="6057220"/>
            <a:ext cx="268796" cy="28803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6" name="Straight Connector 25"/>
          <p:cNvCxnSpPr/>
          <p:nvPr/>
        </p:nvCxnSpPr>
        <p:spPr bwMode="auto">
          <a:xfrm>
            <a:off x="4211960" y="5830664"/>
            <a:ext cx="160784" cy="720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bwMode="auto">
          <a:xfrm>
            <a:off x="3779912" y="5627219"/>
            <a:ext cx="216024" cy="127245"/>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31" name="Straight Connector 30"/>
          <p:cNvCxnSpPr/>
          <p:nvPr/>
        </p:nvCxnSpPr>
        <p:spPr bwMode="auto">
          <a:xfrm flipV="1">
            <a:off x="3707904" y="5879440"/>
            <a:ext cx="216024" cy="17994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xmlns="" val="1175226524"/>
      </p:ext>
    </p:extLst>
  </p:cSld>
  <p:clrMapOvr>
    <a:masterClrMapping/>
  </p:clrMapOvr>
  <mc:AlternateContent xmlns:mc="http://schemas.openxmlformats.org/markup-compatibility/2006">
    <mc:Choice xmlns:p14="http://schemas.microsoft.com/office/powerpoint/2010/main" xmlns="" Requires="p14">
      <p:transition spd="slow" p14:dur="2000" advTm="67826"/>
    </mc:Choice>
    <mc:Fallback>
      <p:transition spd="slow" advTm="67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down)">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57200" y="1600200"/>
            <a:ext cx="8229600" cy="4852988"/>
          </a:xfrm>
        </p:spPr>
        <p:txBody>
          <a:bodyPr/>
          <a:lstStyle/>
          <a:p>
            <a:r>
              <a:rPr lang="en-US" altLang="zh-CN" sz="2000" dirty="0" smtClean="0"/>
              <a:t>Graph Stream</a:t>
            </a:r>
          </a:p>
          <a:p>
            <a:pPr lvl="1"/>
            <a:r>
              <a:rPr lang="en-US" altLang="zh-CN" dirty="0" smtClean="0"/>
              <a:t>Graph: </a:t>
            </a:r>
          </a:p>
          <a:p>
            <a:pPr lvl="2"/>
            <a:r>
              <a:rPr lang="en-US" altLang="zh-CN" dirty="0" smtClean="0"/>
              <a:t>E.g., SNS, Communication Net: Node – User; Edge </a:t>
            </a:r>
            <a:r>
              <a:rPr lang="en-US" altLang="zh-CN" dirty="0"/>
              <a:t>–</a:t>
            </a:r>
            <a:r>
              <a:rPr lang="en-US" altLang="zh-CN" dirty="0" smtClean="0"/>
              <a:t> User Interaction;</a:t>
            </a:r>
            <a:endParaRPr lang="zh-CN" altLang="en-US" dirty="0" smtClean="0"/>
          </a:p>
          <a:p>
            <a:pPr lvl="1"/>
            <a:r>
              <a:rPr lang="en-US" altLang="zh-CN" dirty="0" smtClean="0"/>
              <a:t>Stream: </a:t>
            </a:r>
          </a:p>
          <a:p>
            <a:pPr lvl="2"/>
            <a:r>
              <a:rPr lang="en-US" altLang="zh-CN" dirty="0" smtClean="0"/>
              <a:t>edge sequence -&gt; </a:t>
            </a:r>
            <a:r>
              <a:rPr lang="en-US" altLang="zh-CN" dirty="0"/>
              <a:t>(Node A – Node B : timestamp</a:t>
            </a:r>
            <a:r>
              <a:rPr lang="en-US" altLang="zh-CN" dirty="0" smtClean="0"/>
              <a:t>),…</a:t>
            </a:r>
            <a:endParaRPr lang="en-US" altLang="zh-CN" dirty="0"/>
          </a:p>
          <a:p>
            <a:r>
              <a:rPr lang="en-US" altLang="zh-CN" sz="2000" dirty="0" smtClean="0">
                <a:solidFill>
                  <a:srgbClr val="FF0000"/>
                </a:solidFill>
              </a:rPr>
              <a:t>Hot spot</a:t>
            </a:r>
            <a:r>
              <a:rPr lang="en-US" altLang="zh-CN" sz="2000" dirty="0" smtClean="0"/>
              <a:t>: a </a:t>
            </a:r>
            <a:r>
              <a:rPr lang="en-US" altLang="zh-CN" sz="2000" b="1" dirty="0" smtClean="0"/>
              <a:t>node</a:t>
            </a:r>
            <a:r>
              <a:rPr lang="en-US" altLang="zh-CN" sz="2000" dirty="0" smtClean="0"/>
              <a:t> of such abrupt changes:</a:t>
            </a:r>
          </a:p>
          <a:p>
            <a:pPr lvl="1"/>
            <a:r>
              <a:rPr lang="en-US" altLang="zh-CN" dirty="0" smtClean="0"/>
              <a:t>(a) high </a:t>
            </a:r>
            <a:r>
              <a:rPr lang="en-US" altLang="zh-CN" dirty="0"/>
              <a:t>activity </a:t>
            </a:r>
            <a:r>
              <a:rPr lang="en-US" altLang="zh-CN" dirty="0" smtClean="0"/>
              <a:t>level</a:t>
            </a:r>
            <a:endParaRPr lang="en-US" altLang="zh-CN" dirty="0"/>
          </a:p>
          <a:p>
            <a:pPr lvl="1"/>
            <a:r>
              <a:rPr lang="en-US" altLang="zh-CN" dirty="0" smtClean="0"/>
              <a:t>(b) </a:t>
            </a:r>
            <a:r>
              <a:rPr lang="en-US" altLang="zh-CN" dirty="0"/>
              <a:t>p</a:t>
            </a:r>
            <a:r>
              <a:rPr lang="en-US" altLang="zh-CN" dirty="0" smtClean="0"/>
              <a:t>atterns of activity</a:t>
            </a:r>
          </a:p>
          <a:p>
            <a:pPr marL="457200" lvl="1" indent="0">
              <a:buNone/>
            </a:pPr>
            <a:r>
              <a:rPr lang="en-US" altLang="zh-CN" sz="2000" dirty="0" smtClean="0"/>
              <a:t>at </a:t>
            </a:r>
            <a:r>
              <a:rPr lang="en-US" altLang="zh-CN" sz="2000" dirty="0"/>
              <a:t>specific time </a:t>
            </a:r>
            <a:r>
              <a:rPr lang="en-US" altLang="zh-CN" sz="2000" dirty="0" smtClean="0"/>
              <a:t>periods, associated with anomalous </a:t>
            </a:r>
            <a:r>
              <a:rPr lang="en-US" altLang="zh-CN" sz="2000" dirty="0"/>
              <a:t>or critical events in the </a:t>
            </a:r>
            <a:r>
              <a:rPr lang="en-US" altLang="zh-CN" sz="2000" dirty="0" smtClean="0"/>
              <a:t>underlying network</a:t>
            </a:r>
            <a:r>
              <a:rPr lang="en-US" altLang="zh-CN" sz="2000" dirty="0"/>
              <a:t>.</a:t>
            </a:r>
          </a:p>
          <a:p>
            <a:r>
              <a:rPr lang="en-US" altLang="zh-CN" sz="2000" dirty="0" smtClean="0"/>
              <a:t>Application </a:t>
            </a:r>
            <a:r>
              <a:rPr lang="en-US" altLang="zh-CN" sz="2000" dirty="0"/>
              <a:t>Scenarios</a:t>
            </a:r>
          </a:p>
          <a:p>
            <a:pPr lvl="1"/>
            <a:r>
              <a:rPr lang="en-US" altLang="zh-CN" dirty="0" smtClean="0"/>
              <a:t>SN: A </a:t>
            </a:r>
            <a:r>
              <a:rPr lang="en-US" altLang="zh-CN" dirty="0"/>
              <a:t>person got </a:t>
            </a:r>
            <a:r>
              <a:rPr lang="en-US" altLang="zh-CN" dirty="0" smtClean="0"/>
              <a:t>popular.</a:t>
            </a:r>
          </a:p>
          <a:p>
            <a:pPr lvl="1"/>
            <a:r>
              <a:rPr lang="en-US" altLang="zh-CN" dirty="0" smtClean="0"/>
              <a:t>SN: Your follower could be a spammer</a:t>
            </a:r>
            <a:endParaRPr lang="en-US" altLang="zh-CN" dirty="0"/>
          </a:p>
          <a:p>
            <a:pPr marL="457200" lvl="1" indent="0">
              <a:buNone/>
            </a:pPr>
            <a:endParaRPr lang="en-US" altLang="zh-CN" sz="1600" dirty="0"/>
          </a:p>
          <a:p>
            <a:endParaRPr lang="zh-CN" altLang="en-US" sz="2000" dirty="0"/>
          </a:p>
          <a:p>
            <a:pPr marL="457200" lvl="1" indent="0">
              <a:buNone/>
            </a:pPr>
            <a:endParaRPr lang="en-US" altLang="zh-CN" sz="1600" dirty="0" smtClean="0"/>
          </a:p>
          <a:p>
            <a:endParaRPr lang="zh-CN" altLang="en-US" sz="2000" dirty="0"/>
          </a:p>
        </p:txBody>
      </p:sp>
      <p:pic>
        <p:nvPicPr>
          <p:cNvPr id="4" name="Picture 3"/>
          <p:cNvPicPr>
            <a:picLocks noChangeAspect="1"/>
          </p:cNvPicPr>
          <p:nvPr/>
        </p:nvPicPr>
        <p:blipFill>
          <a:blip r:embed="rId3" cstate="print"/>
          <a:stretch>
            <a:fillRect/>
          </a:stretch>
        </p:blipFill>
        <p:spPr>
          <a:xfrm>
            <a:off x="6804248" y="3059945"/>
            <a:ext cx="1475541" cy="1119375"/>
          </a:xfrm>
          <a:prstGeom prst="rect">
            <a:avLst/>
          </a:prstGeom>
        </p:spPr>
      </p:pic>
    </p:spTree>
    <p:extLst>
      <p:ext uri="{BB962C8B-B14F-4D97-AF65-F5344CB8AC3E}">
        <p14:creationId xmlns:p14="http://schemas.microsoft.com/office/powerpoint/2010/main" xmlns="" val="1669381026"/>
      </p:ext>
    </p:extLst>
  </p:cSld>
  <p:clrMapOvr>
    <a:masterClrMapping/>
  </p:clrMapOvr>
  <mc:AlternateContent xmlns:mc="http://schemas.openxmlformats.org/markup-compatibility/2006">
    <mc:Choice xmlns:p14="http://schemas.microsoft.com/office/powerpoint/2010/main" xmlns="" Requires="p14">
      <p:transition spd="slow" p14:dur="2000" advTm="76959"/>
    </mc:Choice>
    <mc:Fallback>
      <p:transition spd="slow" advTm="7695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821302" y="2492896"/>
            <a:ext cx="2143186" cy="1625864"/>
            <a:chOff x="6821302" y="5187512"/>
            <a:chExt cx="2143186" cy="1625864"/>
          </a:xfrm>
        </p:grpSpPr>
        <p:pic>
          <p:nvPicPr>
            <p:cNvPr id="40" name="Picture 39"/>
            <p:cNvPicPr>
              <a:picLocks noChangeAspect="1"/>
            </p:cNvPicPr>
            <p:nvPr/>
          </p:nvPicPr>
          <p:blipFill>
            <a:blip r:embed="rId3" cstate="print"/>
            <a:stretch>
              <a:fillRect/>
            </a:stretch>
          </p:blipFill>
          <p:spPr>
            <a:xfrm>
              <a:off x="6821302" y="5187512"/>
              <a:ext cx="2143186" cy="1625864"/>
            </a:xfrm>
            <a:prstGeom prst="rect">
              <a:avLst/>
            </a:prstGeom>
          </p:spPr>
        </p:pic>
        <p:cxnSp>
          <p:nvCxnSpPr>
            <p:cNvPr id="41" name="Straight Connector 40"/>
            <p:cNvCxnSpPr/>
            <p:nvPr/>
          </p:nvCxnSpPr>
          <p:spPr bwMode="auto">
            <a:xfrm>
              <a:off x="7703069" y="5343719"/>
              <a:ext cx="0" cy="14780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bwMode="auto">
            <a:xfrm flipH="1">
              <a:off x="7422082" y="5561871"/>
              <a:ext cx="188403" cy="1661"/>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bwMode="auto">
            <a:xfrm>
              <a:off x="7793452" y="5580886"/>
              <a:ext cx="270893" cy="196214"/>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bwMode="auto">
            <a:xfrm flipV="1">
              <a:off x="7608936" y="5678993"/>
              <a:ext cx="66453" cy="9303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sz="2000" dirty="0" smtClean="0"/>
              <a:t>Basic idea – Localized Principal Component Analysis(PCA)</a:t>
            </a:r>
          </a:p>
          <a:p>
            <a:pPr lvl="1"/>
            <a:r>
              <a:rPr lang="en-US" altLang="zh-CN" sz="1800" dirty="0" smtClean="0"/>
              <a:t>Adjacency matrix should capture edge correlations between the target node and the node in its neighborhood/locality.</a:t>
            </a:r>
          </a:p>
          <a:p>
            <a:pPr lvl="1"/>
            <a:r>
              <a:rPr lang="en-US" altLang="zh-CN" sz="1800" dirty="0"/>
              <a:t>Analyze edge correlation structure of a node using PCA</a:t>
            </a:r>
          </a:p>
          <a:p>
            <a:pPr lvl="2"/>
            <a:r>
              <a:rPr lang="en-US" altLang="zh-CN" dirty="0"/>
              <a:t>Changes in absolute levels of activity  – Dominant Eigenvalue</a:t>
            </a:r>
          </a:p>
          <a:p>
            <a:pPr lvl="2"/>
            <a:r>
              <a:rPr lang="en-US" altLang="zh-CN" dirty="0"/>
              <a:t>Local edge correlation patterns            – Dominant </a:t>
            </a:r>
            <a:r>
              <a:rPr lang="en-US" altLang="zh-CN" dirty="0" smtClean="0"/>
              <a:t>Eigenvector</a:t>
            </a:r>
            <a:endParaRPr lang="en-US" altLang="zh-CN" sz="1800" dirty="0" smtClean="0"/>
          </a:p>
          <a:p>
            <a:r>
              <a:rPr lang="en-US" altLang="zh-CN" sz="2000" dirty="0" smtClean="0"/>
              <a:t>Challenging problems</a:t>
            </a:r>
          </a:p>
          <a:p>
            <a:pPr lvl="1"/>
            <a:r>
              <a:rPr lang="en-US" altLang="zh-CN" sz="1800" dirty="0" smtClean="0"/>
              <a:t>Anomaly over different time granularity</a:t>
            </a:r>
          </a:p>
          <a:p>
            <a:pPr lvl="1"/>
            <a:endParaRPr lang="en-US" altLang="zh-CN" dirty="0"/>
          </a:p>
          <a:p>
            <a:pPr lvl="1"/>
            <a:endParaRPr lang="en-US" altLang="zh-CN" dirty="0" smtClean="0"/>
          </a:p>
          <a:p>
            <a:pPr lvl="1"/>
            <a:r>
              <a:rPr lang="en-US" altLang="zh-CN" sz="1800" dirty="0"/>
              <a:t>Computing Pressure of </a:t>
            </a:r>
            <a:r>
              <a:rPr lang="en-US" altLang="zh-CN" sz="1800" dirty="0" smtClean="0"/>
              <a:t>PCA</a:t>
            </a:r>
          </a:p>
          <a:p>
            <a:pPr lvl="2"/>
            <a:r>
              <a:rPr lang="en-US" altLang="zh-CN" sz="1400" dirty="0" smtClean="0"/>
              <a:t>Stream Update</a:t>
            </a:r>
          </a:p>
          <a:p>
            <a:pPr lvl="2"/>
            <a:r>
              <a:rPr lang="en-US" altLang="zh-CN" sz="1400" dirty="0" smtClean="0"/>
              <a:t>High Dimension</a:t>
            </a:r>
            <a:endParaRPr lang="en-US" altLang="zh-CN" sz="1400" dirty="0"/>
          </a:p>
          <a:p>
            <a:pPr lvl="2"/>
            <a:endParaRPr lang="en-US" altLang="zh-CN" dirty="0"/>
          </a:p>
        </p:txBody>
      </p:sp>
      <p:sp>
        <p:nvSpPr>
          <p:cNvPr id="4" name="Oval 3"/>
          <p:cNvSpPr/>
          <p:nvPr/>
        </p:nvSpPr>
        <p:spPr bwMode="auto">
          <a:xfrm>
            <a:off x="1475657" y="43651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5" name="Oval 4"/>
          <p:cNvSpPr/>
          <p:nvPr/>
        </p:nvSpPr>
        <p:spPr bwMode="auto">
          <a:xfrm>
            <a:off x="1628057" y="45175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6" name="Oval 5"/>
          <p:cNvSpPr/>
          <p:nvPr/>
        </p:nvSpPr>
        <p:spPr bwMode="auto">
          <a:xfrm>
            <a:off x="1443845" y="4549316"/>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7" name="Oval 6"/>
          <p:cNvSpPr/>
          <p:nvPr/>
        </p:nvSpPr>
        <p:spPr bwMode="auto">
          <a:xfrm>
            <a:off x="3883733" y="43651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8" name="Oval 7"/>
          <p:cNvSpPr/>
          <p:nvPr/>
        </p:nvSpPr>
        <p:spPr bwMode="auto">
          <a:xfrm>
            <a:off x="4036133" y="45175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9" name="Oval 8"/>
          <p:cNvSpPr/>
          <p:nvPr/>
        </p:nvSpPr>
        <p:spPr bwMode="auto">
          <a:xfrm>
            <a:off x="3851921" y="4549316"/>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cxnSp>
        <p:nvCxnSpPr>
          <p:cNvPr id="11" name="Straight Connector 10"/>
          <p:cNvCxnSpPr/>
          <p:nvPr/>
        </p:nvCxnSpPr>
        <p:spPr bwMode="auto">
          <a:xfrm>
            <a:off x="1363453" y="4869160"/>
            <a:ext cx="299252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flipV="1">
            <a:off x="1363453" y="4765340"/>
            <a:ext cx="0" cy="1038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bwMode="auto">
          <a:xfrm flipV="1">
            <a:off x="4355977"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bwMode="auto">
          <a:xfrm flipV="1">
            <a:off x="2843809"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Oval 19"/>
          <p:cNvSpPr/>
          <p:nvPr/>
        </p:nvSpPr>
        <p:spPr bwMode="auto">
          <a:xfrm>
            <a:off x="5724128" y="43651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21" name="Oval 20"/>
          <p:cNvSpPr/>
          <p:nvPr/>
        </p:nvSpPr>
        <p:spPr bwMode="auto">
          <a:xfrm>
            <a:off x="5876528" y="4517504"/>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22" name="Oval 21"/>
          <p:cNvSpPr/>
          <p:nvPr/>
        </p:nvSpPr>
        <p:spPr bwMode="auto">
          <a:xfrm>
            <a:off x="5692316" y="4549316"/>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23" name="Oval 22"/>
          <p:cNvSpPr/>
          <p:nvPr/>
        </p:nvSpPr>
        <p:spPr bwMode="auto">
          <a:xfrm>
            <a:off x="8151111" y="4378628"/>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24" name="Oval 23"/>
          <p:cNvSpPr/>
          <p:nvPr/>
        </p:nvSpPr>
        <p:spPr bwMode="auto">
          <a:xfrm>
            <a:off x="8303511" y="4531028"/>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25" name="Oval 24"/>
          <p:cNvSpPr/>
          <p:nvPr/>
        </p:nvSpPr>
        <p:spPr bwMode="auto">
          <a:xfrm>
            <a:off x="8100392" y="4549316"/>
            <a:ext cx="216024" cy="2160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cxnSp>
        <p:nvCxnSpPr>
          <p:cNvPr id="26" name="Straight Connector 25"/>
          <p:cNvCxnSpPr/>
          <p:nvPr/>
        </p:nvCxnSpPr>
        <p:spPr bwMode="auto">
          <a:xfrm>
            <a:off x="5611924" y="4869160"/>
            <a:ext cx="299252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bwMode="auto">
          <a:xfrm flipV="1">
            <a:off x="5611924" y="4765340"/>
            <a:ext cx="0" cy="1038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bwMode="auto">
          <a:xfrm flipV="1">
            <a:off x="8604448"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bwMode="auto">
          <a:xfrm flipV="1">
            <a:off x="7092280"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bwMode="auto">
          <a:xfrm flipV="1">
            <a:off x="6092552" y="4715904"/>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bwMode="auto">
          <a:xfrm flipV="1">
            <a:off x="6588225"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bwMode="auto">
          <a:xfrm flipV="1">
            <a:off x="7532712" y="4715904"/>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flipV="1">
            <a:off x="8028385" y="4733528"/>
            <a:ext cx="0" cy="13563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30135990"/>
      </p:ext>
    </p:extLst>
  </p:cSld>
  <p:clrMapOvr>
    <a:masterClrMapping/>
  </p:clrMapOvr>
  <mc:AlternateContent xmlns:mc="http://schemas.openxmlformats.org/markup-compatibility/2006">
    <mc:Choice xmlns:p14="http://schemas.microsoft.com/office/powerpoint/2010/main" xmlns="" Requires="p14">
      <p:transition spd="slow" p14:dur="2000" advTm="56174"/>
    </mc:Choice>
    <mc:Fallback>
      <p:transition spd="slow" advTm="5617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Framework</a:t>
            </a:r>
            <a:endParaRPr lang="zh-CN" altLang="en-US" dirty="0"/>
          </a:p>
        </p:txBody>
      </p:sp>
      <p:sp>
        <p:nvSpPr>
          <p:cNvPr id="3" name="内容占位符 2"/>
          <p:cNvSpPr>
            <a:spLocks noGrp="1"/>
          </p:cNvSpPr>
          <p:nvPr>
            <p:ph idx="1"/>
          </p:nvPr>
        </p:nvSpPr>
        <p:spPr/>
        <p:txBody>
          <a:bodyPr/>
          <a:lstStyle/>
          <a:p>
            <a:r>
              <a:rPr lang="en-US" altLang="zh-CN" sz="2000" dirty="0" smtClean="0"/>
              <a:t>Graph of Temporal Network:</a:t>
            </a:r>
            <a:r>
              <a:rPr lang="en-US" altLang="zh-CN" sz="2000" dirty="0"/>
              <a:t> G(t) = (N(t), A(t</a:t>
            </a:r>
            <a:r>
              <a:rPr lang="en-US" altLang="zh-CN" sz="2000" dirty="0" smtClean="0"/>
              <a:t>)) </a:t>
            </a:r>
          </a:p>
          <a:p>
            <a:pPr lvl="1"/>
            <a:r>
              <a:rPr lang="en-US" altLang="zh-CN" sz="1600" dirty="0" smtClean="0"/>
              <a:t>Assumptions:</a:t>
            </a:r>
          </a:p>
          <a:p>
            <a:pPr lvl="2"/>
            <a:r>
              <a:rPr lang="en-US" altLang="zh-CN" sz="1400" dirty="0" smtClean="0"/>
              <a:t>A </a:t>
            </a:r>
            <a:r>
              <a:rPr lang="en-US" altLang="zh-CN" sz="1400" dirty="0"/>
              <a:t>sequence of edges </a:t>
            </a:r>
            <a:r>
              <a:rPr lang="en-US" altLang="zh-CN" sz="1400" dirty="0" smtClean="0"/>
              <a:t>is continuously </a:t>
            </a:r>
            <a:r>
              <a:rPr lang="en-US" altLang="zh-CN" sz="1400" dirty="0"/>
              <a:t>received over time</a:t>
            </a:r>
            <a:r>
              <a:rPr lang="en-US" altLang="zh-CN" sz="1400" dirty="0" smtClean="0"/>
              <a:t>.</a:t>
            </a:r>
          </a:p>
          <a:p>
            <a:pPr lvl="2"/>
            <a:r>
              <a:rPr lang="en-US" altLang="zh-CN" sz="1400" dirty="0" smtClean="0"/>
              <a:t>The set </a:t>
            </a:r>
            <a:r>
              <a:rPr lang="en-US" altLang="zh-CN" sz="1400" dirty="0"/>
              <a:t>of nodes </a:t>
            </a:r>
            <a:r>
              <a:rPr lang="en-US" altLang="zh-CN" sz="1400" dirty="0" smtClean="0"/>
              <a:t>changes </a:t>
            </a:r>
            <a:r>
              <a:rPr lang="en-US" altLang="zh-CN" sz="1400" dirty="0"/>
              <a:t>over time.</a:t>
            </a:r>
            <a:endParaRPr lang="en-US" altLang="zh-CN" sz="1400" dirty="0" smtClean="0"/>
          </a:p>
          <a:p>
            <a:pPr lvl="1"/>
            <a:r>
              <a:rPr lang="en-US" altLang="zh-CN" sz="1600" dirty="0" smtClean="0"/>
              <a:t>N(t) is the </a:t>
            </a:r>
            <a:r>
              <a:rPr lang="en-US" altLang="zh-CN" sz="1600" i="1" u="sng" dirty="0" smtClean="0"/>
              <a:t>set</a:t>
            </a:r>
            <a:r>
              <a:rPr lang="en-US" altLang="zh-CN" sz="1600" i="1" dirty="0" smtClean="0"/>
              <a:t> </a:t>
            </a:r>
            <a:r>
              <a:rPr lang="en-US" altLang="zh-CN" sz="1600" dirty="0" smtClean="0"/>
              <a:t>of all distinct nodes in the stream at time t.</a:t>
            </a:r>
          </a:p>
          <a:p>
            <a:pPr lvl="1"/>
            <a:r>
              <a:rPr lang="en-US" altLang="zh-CN" sz="1600" dirty="0" smtClean="0"/>
              <a:t>A(t) is a </a:t>
            </a:r>
            <a:r>
              <a:rPr lang="en-US" altLang="zh-CN" sz="1600" i="1" u="sng" dirty="0" smtClean="0"/>
              <a:t>sequence</a:t>
            </a:r>
            <a:r>
              <a:rPr lang="en-US" altLang="zh-CN" sz="1600" dirty="0" smtClean="0"/>
              <a:t> of edges corresponding to all edges received so far.</a:t>
            </a:r>
          </a:p>
          <a:p>
            <a:pPr lvl="1"/>
            <a:r>
              <a:rPr lang="en-US" altLang="zh-CN" sz="1600" dirty="0" smtClean="0"/>
              <a:t>A(t) may contain repetitions</a:t>
            </a:r>
          </a:p>
          <a:p>
            <a:r>
              <a:rPr lang="en-US" altLang="zh-CN" sz="2000" dirty="0" smtClean="0"/>
              <a:t>Model Intuition</a:t>
            </a:r>
          </a:p>
          <a:p>
            <a:pPr lvl="1"/>
            <a:r>
              <a:rPr lang="en-US" altLang="zh-CN" sz="1600" dirty="0" smtClean="0"/>
              <a:t>Quantify interaction level and pattern (measure edges).</a:t>
            </a:r>
            <a:endParaRPr lang="en-US" altLang="zh-CN" sz="1600" dirty="0"/>
          </a:p>
          <a:p>
            <a:pPr lvl="1"/>
            <a:r>
              <a:rPr lang="en-US" altLang="zh-CN" sz="1600" dirty="0"/>
              <a:t>LEVEL: </a:t>
            </a:r>
            <a:r>
              <a:rPr lang="en-US" altLang="zh-CN" sz="1600" dirty="0" smtClean="0"/>
              <a:t>Model decay of time</a:t>
            </a:r>
          </a:p>
          <a:p>
            <a:pPr lvl="2"/>
            <a:r>
              <a:rPr lang="en-US" altLang="zh-CN" dirty="0">
                <a:solidFill>
                  <a:srgbClr val="FF0066"/>
                </a:solidFill>
              </a:rPr>
              <a:t>Provide greater importance/ weight to recent edges.</a:t>
            </a:r>
          </a:p>
          <a:p>
            <a:pPr lvl="1"/>
            <a:r>
              <a:rPr lang="en-US" altLang="zh-CN" sz="1600" dirty="0" smtClean="0"/>
              <a:t>PATTERN</a:t>
            </a:r>
            <a:r>
              <a:rPr lang="en-US" altLang="zh-CN" sz="1600" dirty="0"/>
              <a:t>: Measure temporal edge </a:t>
            </a:r>
            <a:r>
              <a:rPr lang="en-US" altLang="zh-CN" sz="1600" dirty="0" smtClean="0"/>
              <a:t>arrival correlation </a:t>
            </a:r>
            <a:r>
              <a:rPr lang="en-US" altLang="zh-CN" sz="1600" b="1" dirty="0" smtClean="0"/>
              <a:t>of target node</a:t>
            </a:r>
            <a:endParaRPr lang="en-US" altLang="zh-CN" sz="1600" b="1" dirty="0"/>
          </a:p>
          <a:p>
            <a:pPr lvl="2"/>
            <a:r>
              <a:rPr lang="en-US" altLang="zh-CN" dirty="0" smtClean="0">
                <a:solidFill>
                  <a:srgbClr val="FF0066"/>
                </a:solidFill>
              </a:rPr>
              <a:t>Use pairwise product.</a:t>
            </a:r>
            <a:endParaRPr lang="en-US" altLang="zh-CN" dirty="0">
              <a:solidFill>
                <a:srgbClr val="FF0066"/>
              </a:solidFill>
            </a:endParaRPr>
          </a:p>
        </p:txBody>
      </p:sp>
    </p:spTree>
    <p:extLst>
      <p:ext uri="{BB962C8B-B14F-4D97-AF65-F5344CB8AC3E}">
        <p14:creationId xmlns:p14="http://schemas.microsoft.com/office/powerpoint/2010/main" xmlns="" val="2460068921"/>
      </p:ext>
    </p:extLst>
  </p:cSld>
  <p:clrMapOvr>
    <a:masterClrMapping/>
  </p:clrMapOvr>
  <mc:AlternateContent xmlns:mc="http://schemas.openxmlformats.org/markup-compatibility/2006">
    <mc:Choice xmlns:p14="http://schemas.microsoft.com/office/powerpoint/2010/main" xmlns="" Requires="p14">
      <p:transition spd="slow" p14:dur="2000" advTm="77104"/>
    </mc:Choice>
    <mc:Fallback>
      <p:transition spd="slow" advTm="7710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Framework</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p:txBody>
              <a:bodyPr/>
              <a:lstStyle/>
              <a:p>
                <a:r>
                  <a:rPr lang="en-US" altLang="zh-CN" sz="2000" dirty="0" smtClean="0"/>
                  <a:t>Definition 1: Weight of Edge on one occurrence: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a:rPr>
                          <m:t>2</m:t>
                        </m:r>
                      </m:e>
                      <m:sup>
                        <m:r>
                          <a:rPr lang="en-US" altLang="zh-CN" sz="2000" b="0" i="1" smtClean="0">
                            <a:latin typeface="Cambria Math"/>
                          </a:rPr>
                          <m:t>−</m:t>
                        </m:r>
                        <m:r>
                          <a:rPr lang="zh-CN" altLang="en-US" sz="2000" b="0" i="1" smtClean="0">
                            <a:latin typeface="Cambria Math"/>
                          </a:rPr>
                          <m:t>𝜆</m:t>
                        </m:r>
                        <m:r>
                          <a:rPr lang="zh-CN" altLang="en-US" sz="2000" b="0" i="1" smtClean="0">
                            <a:latin typeface="Cambria Math"/>
                          </a:rPr>
                          <m:t>⋅(</m:t>
                        </m:r>
                        <m:r>
                          <a:rPr lang="en-US" altLang="zh-CN" sz="2000" b="0" i="1" smtClean="0">
                            <a:latin typeface="Cambria Math"/>
                          </a:rPr>
                          <m:t>𝑡</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𝑠</m:t>
                            </m:r>
                          </m:sub>
                        </m:sSub>
                        <m:r>
                          <a:rPr lang="en-US" altLang="zh-CN" sz="2000" b="0" i="1" smtClean="0">
                            <a:latin typeface="Cambria Math"/>
                          </a:rPr>
                          <m:t>)</m:t>
                        </m:r>
                      </m:sup>
                    </m:sSup>
                  </m:oMath>
                </a14:m>
                <a:endParaRPr lang="en-US" altLang="zh-CN" sz="2000" dirty="0" smtClean="0"/>
              </a:p>
              <a:p>
                <a:r>
                  <a:rPr lang="en-US" altLang="zh-CN" sz="2000" dirty="0" smtClean="0"/>
                  <a:t>Definition </a:t>
                </a:r>
                <a:r>
                  <a:rPr lang="en-US" altLang="zh-CN" sz="2000" dirty="0" smtClean="0"/>
                  <a:t>2: Weighted Frequency of (</a:t>
                </a:r>
                <a:r>
                  <a:rPr lang="en-US" altLang="zh-CN" sz="2000" dirty="0" err="1" smtClean="0"/>
                  <a:t>i,j</a:t>
                </a:r>
                <a:r>
                  <a:rPr lang="en-US" altLang="zh-CN" sz="2000" dirty="0" smtClean="0"/>
                  <a:t>): </a:t>
                </a:r>
                <a14:m>
                  <m:oMath xmlns:m="http://schemas.openxmlformats.org/officeDocument/2006/math">
                    <m:r>
                      <a:rPr lang="en-US" altLang="zh-CN" sz="2000" b="0" i="1" smtClean="0">
                        <a:latin typeface="Cambria Math"/>
                      </a:rPr>
                      <m:t>𝐹</m:t>
                    </m:r>
                    <m:d>
                      <m:dPr>
                        <m:ctrlPr>
                          <a:rPr lang="en-US" altLang="zh-CN" sz="2000" b="0" i="1" smtClean="0">
                            <a:latin typeface="Cambria Math" panose="02040503050406030204" pitchFamily="18" charset="0"/>
                          </a:rPr>
                        </m:ctrlPr>
                      </m:dPr>
                      <m:e>
                        <m:r>
                          <a:rPr lang="en-US" altLang="zh-CN" sz="2000" b="0" i="1" smtClean="0">
                            <a:latin typeface="Cambria Math"/>
                          </a:rPr>
                          <m:t>𝑖</m:t>
                        </m:r>
                        <m:r>
                          <a:rPr lang="en-US" altLang="zh-CN" sz="2000" b="0" i="1" smtClean="0">
                            <a:latin typeface="Cambria Math"/>
                          </a:rPr>
                          <m:t>,</m:t>
                        </m:r>
                        <m:r>
                          <a:rPr lang="en-US" altLang="zh-CN" sz="2000" b="0" i="1" smtClean="0">
                            <a:latin typeface="Cambria Math"/>
                          </a:rPr>
                          <m:t>𝑗</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a:rPr>
                          <m:t>𝑘</m:t>
                        </m:r>
                        <m:r>
                          <a:rPr lang="en-US" altLang="zh-CN" sz="2000" b="0" i="1" smtClean="0">
                            <a:latin typeface="Cambria Math"/>
                          </a:rPr>
                          <m:t>=1</m:t>
                        </m:r>
                      </m:sub>
                      <m:sup>
                        <m:sSubSup>
                          <m:sSubSupPr>
                            <m:ctrlPr>
                              <a:rPr lang="en-US" altLang="zh-CN" sz="2000" i="1">
                                <a:latin typeface="Cambria Math" panose="02040503050406030204" pitchFamily="18" charset="0"/>
                              </a:rPr>
                            </m:ctrlPr>
                          </m:sSubSupPr>
                          <m:e>
                            <m:r>
                              <a:rPr lang="en-US" altLang="zh-CN" sz="2000" i="1">
                                <a:latin typeface="Cambria Math"/>
                              </a:rPr>
                              <m:t>𝒏</m:t>
                            </m:r>
                          </m:e>
                          <m:sub>
                            <m:r>
                              <a:rPr lang="en-US" altLang="zh-CN" sz="2000" i="1">
                                <a:latin typeface="Cambria Math"/>
                              </a:rPr>
                              <m:t>𝒊𝒋</m:t>
                            </m:r>
                          </m:sub>
                          <m:sup>
                            <m:r>
                              <a:rPr lang="en-US" altLang="zh-CN" sz="2000" i="1">
                                <a:latin typeface="Cambria Math"/>
                              </a:rPr>
                              <m:t>𝒕</m:t>
                            </m:r>
                          </m:sup>
                        </m:sSubSup>
                      </m:sup>
                      <m:e>
                        <m:sSup>
                          <m:sSupPr>
                            <m:ctrlPr>
                              <a:rPr lang="en-US" altLang="zh-CN" sz="2000" b="0" i="1" smtClean="0">
                                <a:latin typeface="Cambria Math" panose="02040503050406030204" pitchFamily="18" charset="0"/>
                              </a:rPr>
                            </m:ctrlPr>
                          </m:sSupPr>
                          <m:e>
                            <m:r>
                              <a:rPr lang="en-US" altLang="zh-CN" sz="2000" b="0" i="1" smtClean="0">
                                <a:latin typeface="Cambria Math"/>
                              </a:rPr>
                              <m:t>2</m:t>
                            </m:r>
                          </m:e>
                          <m:sup>
                            <m:r>
                              <a:rPr lang="en-US" altLang="zh-CN" sz="2000" b="0" i="1" smtClean="0">
                                <a:latin typeface="Cambria Math"/>
                              </a:rPr>
                              <m:t>−</m:t>
                            </m:r>
                            <m:r>
                              <a:rPr lang="zh-CN" altLang="en-US" sz="2000" b="0" i="1" smtClean="0">
                                <a:latin typeface="Cambria Math"/>
                              </a:rPr>
                              <m:t>𝜆</m:t>
                            </m:r>
                            <m:r>
                              <a:rPr lang="zh-CN" altLang="en-US"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𝑇</m:t>
                            </m:r>
                            <m:d>
                              <m:dPr>
                                <m:ctrlPr>
                                  <a:rPr lang="en-US" altLang="zh-CN" sz="2000" b="0" i="1" smtClean="0">
                                    <a:latin typeface="Cambria Math" panose="02040503050406030204" pitchFamily="18" charset="0"/>
                                  </a:rPr>
                                </m:ctrlPr>
                              </m:dPr>
                              <m:e>
                                <m:r>
                                  <a:rPr lang="en-US" altLang="zh-CN" sz="2000" b="0" i="1" smtClean="0">
                                    <a:latin typeface="Cambria Math"/>
                                  </a:rPr>
                                  <m:t>𝑖</m:t>
                                </m:r>
                                <m:r>
                                  <a:rPr lang="en-US" altLang="zh-CN" sz="2000" b="0" i="1" smtClean="0">
                                    <a:latin typeface="Cambria Math"/>
                                  </a:rPr>
                                  <m:t>,</m:t>
                                </m:r>
                                <m:r>
                                  <a:rPr lang="en-US" altLang="zh-CN" sz="2000" b="0" i="1" smtClean="0">
                                    <a:latin typeface="Cambria Math"/>
                                  </a:rPr>
                                  <m:t>𝑗</m:t>
                                </m:r>
                                <m:r>
                                  <a:rPr lang="en-US" altLang="zh-CN" sz="2000" b="0" i="1" smtClean="0">
                                    <a:latin typeface="Cambria Math"/>
                                  </a:rPr>
                                  <m:t>,</m:t>
                                </m:r>
                                <m:r>
                                  <a:rPr lang="en-US" altLang="zh-CN" sz="2000" b="0" i="1" smtClean="0">
                                    <a:latin typeface="Cambria Math"/>
                                  </a:rPr>
                                  <m:t>𝑘</m:t>
                                </m:r>
                              </m:e>
                            </m:d>
                            <m:r>
                              <a:rPr lang="en-US" altLang="zh-CN" sz="2000" b="0" i="1" smtClean="0">
                                <a:latin typeface="Cambria Math"/>
                              </a:rPr>
                              <m:t>)</m:t>
                            </m:r>
                          </m:sup>
                        </m:sSup>
                      </m:e>
                    </m:nary>
                  </m:oMath>
                </a14:m>
                <a:endParaRPr lang="en-US" altLang="zh-CN" sz="2000" dirty="0" smtClean="0"/>
              </a:p>
              <a:p>
                <a:pPr lvl="1"/>
                <a:r>
                  <a:rPr lang="en-US" altLang="zh-CN" sz="1800" dirty="0" smtClean="0"/>
                  <a:t>Defined as, the sum of (</a:t>
                </a:r>
                <a:r>
                  <a:rPr lang="en-US" altLang="zh-CN" sz="1800" dirty="0" err="1" smtClean="0"/>
                  <a:t>i,j</a:t>
                </a:r>
                <a:r>
                  <a:rPr lang="en-US" altLang="zh-CN" sz="1800" dirty="0" smtClean="0"/>
                  <a:t>)’s decay weight over all instances of its arrival till t.</a:t>
                </a:r>
              </a:p>
              <a:p>
                <a:pPr lvl="1"/>
                <a:r>
                  <a:rPr lang="en-US" altLang="zh-CN" sz="1800" dirty="0" smtClean="0"/>
                  <a:t>For </a:t>
                </a:r>
                <a:r>
                  <a:rPr lang="en-US" altLang="zh-CN" sz="1800" dirty="0" smtClean="0"/>
                  <a:t>undirected graph, </a:t>
                </a:r>
                <a14:m>
                  <m:oMath xmlns:m="http://schemas.openxmlformats.org/officeDocument/2006/math">
                    <m:r>
                      <a:rPr lang="en-US" altLang="zh-CN" sz="1800" i="1">
                        <a:latin typeface="Cambria Math"/>
                      </a:rPr>
                      <m:t>𝐹</m:t>
                    </m:r>
                    <m:d>
                      <m:dPr>
                        <m:ctrlPr>
                          <a:rPr lang="en-US" altLang="zh-CN" sz="1800" i="1">
                            <a:latin typeface="Cambria Math" panose="02040503050406030204" pitchFamily="18" charset="0"/>
                          </a:rPr>
                        </m:ctrlPr>
                      </m:dPr>
                      <m:e>
                        <m:r>
                          <a:rPr lang="en-US" altLang="zh-CN" sz="1800" i="1">
                            <a:latin typeface="Cambria Math"/>
                          </a:rPr>
                          <m:t>𝑖</m:t>
                        </m:r>
                        <m:r>
                          <a:rPr lang="en-US" altLang="zh-CN" sz="1800" i="1">
                            <a:latin typeface="Cambria Math"/>
                          </a:rPr>
                          <m:t>,</m:t>
                        </m:r>
                        <m:r>
                          <a:rPr lang="en-US" altLang="zh-CN" sz="1800" i="1">
                            <a:latin typeface="Cambria Math"/>
                          </a:rPr>
                          <m:t>𝑗</m:t>
                        </m:r>
                        <m:r>
                          <a:rPr lang="en-US" altLang="zh-CN" sz="1800" i="1">
                            <a:latin typeface="Cambria Math"/>
                          </a:rPr>
                          <m:t>,</m:t>
                        </m:r>
                        <m:r>
                          <a:rPr lang="en-US" altLang="zh-CN" sz="1800" i="1">
                            <a:latin typeface="Cambria Math"/>
                          </a:rPr>
                          <m:t>𝑡</m:t>
                        </m:r>
                      </m:e>
                    </m:d>
                    <m:r>
                      <a:rPr lang="en-US" altLang="zh-CN" sz="1800" i="1">
                        <a:latin typeface="Cambria Math"/>
                      </a:rPr>
                      <m:t>=</m:t>
                    </m:r>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oMath>
                </a14:m>
                <a:r>
                  <a:rPr lang="en-US" altLang="zh-CN" sz="1800" dirty="0" smtClean="0"/>
                  <a:t> </a:t>
                </a:r>
              </a:p>
              <a:p>
                <a:pPr lvl="1"/>
                <a:r>
                  <a:rPr lang="en-US" altLang="zh-CN" sz="1800" dirty="0" smtClean="0"/>
                  <a:t>Property:</a:t>
                </a:r>
                <a:endParaRPr lang="en-US" altLang="zh-CN" sz="1800" dirty="0" smtClean="0"/>
              </a:p>
              <a:p>
                <a:pPr lvl="2"/>
                <a:r>
                  <a:rPr lang="en-US" altLang="zh-CN" dirty="0" smtClean="0"/>
                  <a:t>The value of the frequency is often dominated by the recent arrivals</a:t>
                </a:r>
                <a:r>
                  <a:rPr lang="en-US" altLang="zh-CN" dirty="0" smtClean="0"/>
                  <a:t>.</a:t>
                </a:r>
              </a:p>
              <a:p>
                <a:r>
                  <a:rPr lang="en-US" altLang="zh-CN" sz="2000" dirty="0"/>
                  <a:t>Definition 3: Decay-based </a:t>
                </a:r>
                <a:r>
                  <a:rPr lang="en-US" altLang="zh-CN" sz="2000" dirty="0"/>
                  <a:t>Frequency Product:</a:t>
                </a:r>
                <a:r>
                  <a:rPr lang="zh-CN" altLang="en-US" sz="2000" dirty="0"/>
                  <a:t> </a:t>
                </a:r>
                <a14:m>
                  <m:oMath xmlns:m="http://schemas.openxmlformats.org/officeDocument/2006/math">
                    <m:r>
                      <m:rPr>
                        <m:sty m:val="p"/>
                      </m:rPr>
                      <a:rPr lang="en-US" altLang="zh-CN" sz="2000">
                        <a:latin typeface="Cambria Math"/>
                      </a:rPr>
                      <m:t>P</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a:rPr>
                              <m:t>𝑒</m:t>
                            </m:r>
                          </m:e>
                          <m:sub>
                            <m:r>
                              <a:rPr lang="en-US" altLang="zh-CN" sz="2000" i="1">
                                <a:latin typeface="Cambria Math"/>
                              </a:rPr>
                              <m:t>1</m:t>
                            </m:r>
                          </m:sub>
                        </m:sSub>
                        <m:r>
                          <a:rPr lang="en-US" altLang="zh-CN" sz="2000" i="1">
                            <a:latin typeface="Cambria Math"/>
                          </a:rPr>
                          <m:t>,</m:t>
                        </m:r>
                        <m:sSub>
                          <m:sSubPr>
                            <m:ctrlPr>
                              <a:rPr lang="zh-CN" altLang="zh-CN" sz="2000" i="1">
                                <a:latin typeface="Cambria Math" panose="02040503050406030204" pitchFamily="18" charset="0"/>
                              </a:rPr>
                            </m:ctrlPr>
                          </m:sSubPr>
                          <m:e>
                            <m:r>
                              <a:rPr lang="en-US" altLang="zh-CN" sz="2000" i="1">
                                <a:latin typeface="Cambria Math"/>
                              </a:rPr>
                              <m:t>𝑒</m:t>
                            </m:r>
                          </m:e>
                          <m:sub>
                            <m:r>
                              <a:rPr lang="en-US" altLang="zh-CN" sz="2000" i="1">
                                <a:latin typeface="Cambria Math"/>
                              </a:rPr>
                              <m:t>2</m:t>
                            </m:r>
                          </m:sub>
                        </m:sSub>
                      </m:e>
                    </m:d>
                    <m:r>
                      <a:rPr lang="en-US" altLang="zh-CN" sz="2000" i="1">
                        <a:latin typeface="Cambria Math"/>
                      </a:rPr>
                      <m:t>=</m:t>
                    </m:r>
                    <m:nary>
                      <m:naryPr>
                        <m:chr m:val="∑"/>
                        <m:limLoc m:val="undOvr"/>
                        <m:ctrlPr>
                          <a:rPr lang="zh-CN" altLang="zh-CN" sz="2000" i="1">
                            <a:latin typeface="Cambria Math" panose="02040503050406030204" pitchFamily="18" charset="0"/>
                          </a:rPr>
                        </m:ctrlPr>
                      </m:naryPr>
                      <m:sub>
                        <m:r>
                          <a:rPr lang="en-US" altLang="zh-CN" sz="2000" i="1">
                            <a:latin typeface="Cambria Math"/>
                          </a:rPr>
                          <m:t>𝑟</m:t>
                        </m:r>
                        <m:r>
                          <a:rPr lang="en-US" altLang="zh-CN" sz="2000" i="1">
                            <a:latin typeface="Cambria Math"/>
                          </a:rPr>
                          <m:t>=1</m:t>
                        </m:r>
                      </m:sub>
                      <m:sup>
                        <m:r>
                          <a:rPr lang="en-US" altLang="zh-CN" sz="2000" i="1">
                            <a:latin typeface="Cambria Math"/>
                          </a:rPr>
                          <m:t>𝑡</m:t>
                        </m:r>
                      </m:sup>
                      <m:e>
                        <m:r>
                          <a:rPr lang="en-US" altLang="zh-CN" sz="2000" i="1">
                            <a:latin typeface="Cambria Math"/>
                          </a:rPr>
                          <m:t>𝐹</m:t>
                        </m:r>
                        <m:r>
                          <a:rPr lang="en-US" altLang="zh-CN" sz="2000" i="1">
                            <a:latin typeface="Cambria Math"/>
                          </a:rPr>
                          <m:t>(</m:t>
                        </m:r>
                        <m:r>
                          <a:rPr lang="en-US" altLang="zh-CN" sz="2000" i="1">
                            <a:latin typeface="Cambria Math"/>
                          </a:rPr>
                          <m:t>𝑖</m:t>
                        </m:r>
                        <m:r>
                          <a:rPr lang="en-US" altLang="zh-CN" sz="2000" i="1">
                            <a:latin typeface="Cambria Math"/>
                          </a:rPr>
                          <m:t>,</m:t>
                        </m:r>
                        <m:r>
                          <a:rPr lang="en-US" altLang="zh-CN" sz="2000" i="1">
                            <a:latin typeface="Cambria Math"/>
                          </a:rPr>
                          <m:t>𝑗</m:t>
                        </m:r>
                        <m:r>
                          <a:rPr lang="en-US" altLang="zh-CN" sz="2000" i="1">
                            <a:latin typeface="Cambria Math"/>
                          </a:rPr>
                          <m:t>,</m:t>
                        </m:r>
                        <m:r>
                          <a:rPr lang="en-US" altLang="zh-CN" sz="2000" i="1">
                            <a:latin typeface="Cambria Math"/>
                          </a:rPr>
                          <m:t>𝑟</m:t>
                        </m:r>
                        <m:r>
                          <a:rPr lang="en-US" altLang="zh-CN" sz="2000" i="1">
                            <a:latin typeface="Cambria Math"/>
                          </a:rPr>
                          <m:t>)⋅</m:t>
                        </m:r>
                        <m:r>
                          <a:rPr lang="en-US" altLang="zh-CN" sz="2000" i="1">
                            <a:latin typeface="Cambria Math"/>
                          </a:rPr>
                          <m:t>𝐹</m:t>
                        </m:r>
                        <m:r>
                          <a:rPr lang="en-US" altLang="zh-CN" sz="2000" i="1">
                            <a:latin typeface="Cambria Math"/>
                          </a:rPr>
                          <m:t>(</m:t>
                        </m:r>
                        <m:r>
                          <a:rPr lang="en-US" altLang="zh-CN" sz="2000" i="1">
                            <a:latin typeface="Cambria Math"/>
                          </a:rPr>
                          <m:t>𝑘</m:t>
                        </m:r>
                        <m:r>
                          <a:rPr lang="en-US" altLang="zh-CN" sz="2000" i="1">
                            <a:latin typeface="Cambria Math"/>
                          </a:rPr>
                          <m:t>,</m:t>
                        </m:r>
                        <m:r>
                          <a:rPr lang="en-US" altLang="zh-CN" sz="2000" i="1">
                            <a:latin typeface="Cambria Math"/>
                          </a:rPr>
                          <m:t>𝑙</m:t>
                        </m:r>
                        <m:r>
                          <a:rPr lang="en-US" altLang="zh-CN" sz="2000" i="1">
                            <a:latin typeface="Cambria Math"/>
                          </a:rPr>
                          <m:t>,</m:t>
                        </m:r>
                        <m:r>
                          <a:rPr lang="en-US" altLang="zh-CN" sz="2000" i="1">
                            <a:latin typeface="Cambria Math"/>
                          </a:rPr>
                          <m:t>𝑟</m:t>
                        </m:r>
                        <m:r>
                          <a:rPr lang="en-US" altLang="zh-CN" sz="2000" i="1">
                            <a:latin typeface="Cambria Math"/>
                          </a:rPr>
                          <m:t>)⋅</m:t>
                        </m:r>
                        <m:sSup>
                          <m:sSupPr>
                            <m:ctrlPr>
                              <a:rPr lang="zh-CN" altLang="zh-CN" sz="2000" i="1">
                                <a:latin typeface="Cambria Math" panose="02040503050406030204" pitchFamily="18" charset="0"/>
                              </a:rPr>
                            </m:ctrlPr>
                          </m:sSupPr>
                          <m:e>
                            <m:r>
                              <a:rPr lang="en-US" altLang="zh-CN" sz="2000" i="1">
                                <a:latin typeface="Cambria Math"/>
                              </a:rPr>
                              <m:t>2</m:t>
                            </m:r>
                          </m:e>
                          <m:sup>
                            <m:r>
                              <a:rPr lang="en-US" altLang="zh-CN" sz="2000" i="1">
                                <a:latin typeface="Cambria Math"/>
                              </a:rPr>
                              <m:t>−2⋅</m:t>
                            </m:r>
                            <m:r>
                              <a:rPr lang="en-US" altLang="zh-CN" sz="2000" i="1">
                                <a:latin typeface="Cambria Math"/>
                              </a:rPr>
                              <m:t>𝜆</m:t>
                            </m:r>
                            <m:r>
                              <a:rPr lang="en-US" altLang="zh-CN" sz="2000" i="1">
                                <a:latin typeface="Cambria Math"/>
                              </a:rPr>
                              <m:t>⋅(</m:t>
                            </m:r>
                            <m:r>
                              <a:rPr lang="en-US" altLang="zh-CN" sz="2000" i="1">
                                <a:latin typeface="Cambria Math"/>
                              </a:rPr>
                              <m:t>𝑡</m:t>
                            </m:r>
                            <m:r>
                              <a:rPr lang="en-US" altLang="zh-CN" sz="2000" i="1">
                                <a:latin typeface="Cambria Math"/>
                              </a:rPr>
                              <m:t>−</m:t>
                            </m:r>
                            <m:r>
                              <a:rPr lang="en-US" altLang="zh-CN" sz="2000" i="1">
                                <a:latin typeface="Cambria Math"/>
                              </a:rPr>
                              <m:t>𝑟</m:t>
                            </m:r>
                            <m:r>
                              <a:rPr lang="en-US" altLang="zh-CN" sz="2000" i="1">
                                <a:latin typeface="Cambria Math"/>
                              </a:rPr>
                              <m:t>)</m:t>
                            </m:r>
                          </m:sup>
                        </m:sSup>
                      </m:e>
                    </m:nary>
                  </m:oMath>
                </a14:m>
                <a:endParaRPr lang="en-US" altLang="zh-CN" sz="2000" dirty="0"/>
              </a:p>
              <a:p>
                <a:pPr lvl="1"/>
                <a:r>
                  <a:rPr lang="en-US" altLang="zh-CN" sz="1800" dirty="0"/>
                  <a:t>Sum of pairwise products of the aggregate frequencies associated with edge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𝒆</m:t>
                        </m:r>
                      </m:e>
                      <m:sub>
                        <m:r>
                          <a:rPr lang="en-US" altLang="zh-CN" sz="1800" i="1">
                            <a:latin typeface="Cambria Math"/>
                          </a:rPr>
                          <m:t>𝟏</m:t>
                        </m:r>
                      </m:sub>
                    </m:sSub>
                    <m:r>
                      <a:rPr lang="en-US" altLang="zh-CN" sz="1800" i="1">
                        <a:latin typeface="Cambria Math"/>
                      </a:rPr>
                      <m:t>=(</m:t>
                    </m:r>
                    <m:r>
                      <a:rPr lang="en-US" altLang="zh-CN" sz="1800" i="1">
                        <a:latin typeface="Cambria Math"/>
                      </a:rPr>
                      <m:t>𝒊</m:t>
                    </m:r>
                    <m:r>
                      <a:rPr lang="en-US" altLang="zh-CN" sz="1800" i="1">
                        <a:latin typeface="Cambria Math"/>
                      </a:rPr>
                      <m:t>,</m:t>
                    </m:r>
                    <m:r>
                      <a:rPr lang="en-US" altLang="zh-CN" sz="1800" i="1">
                        <a:latin typeface="Cambria Math"/>
                      </a:rPr>
                      <m:t>𝒋</m:t>
                    </m:r>
                    <m:r>
                      <a:rPr lang="en-US" altLang="zh-CN" sz="1800" i="1">
                        <a:latin typeface="Cambria Math"/>
                      </a:rPr>
                      <m:t>)</m:t>
                    </m:r>
                  </m:oMath>
                </a14:m>
                <a:r>
                  <a:rPr lang="en-US" altLang="zh-CN" sz="1800" dirty="0"/>
                  <a:t>, </a:t>
                </a:r>
                <a14:m>
                  <m:oMath xmlns:m="http://schemas.openxmlformats.org/officeDocument/2006/math">
                    <m:sSub>
                      <m:sSubPr>
                        <m:ctrlPr>
                          <a:rPr lang="en-US" altLang="zh-CN" sz="1800" i="1" dirty="0">
                            <a:latin typeface="Cambria Math" panose="02040503050406030204" pitchFamily="18" charset="0"/>
                          </a:rPr>
                        </m:ctrlPr>
                      </m:sSubPr>
                      <m:e>
                        <m:r>
                          <a:rPr lang="en-US" altLang="zh-CN" sz="1800" i="1" dirty="0">
                            <a:latin typeface="Cambria Math"/>
                          </a:rPr>
                          <m:t>𝒆</m:t>
                        </m:r>
                      </m:e>
                      <m:sub>
                        <m:r>
                          <a:rPr lang="en-US" altLang="zh-CN" sz="1800" i="1" dirty="0">
                            <a:latin typeface="Cambria Math"/>
                          </a:rPr>
                          <m:t>𝟐</m:t>
                        </m:r>
                      </m:sub>
                    </m:sSub>
                    <m:r>
                      <a:rPr lang="en-US" altLang="zh-CN" sz="1800" i="1" dirty="0">
                        <a:latin typeface="Cambria Math"/>
                      </a:rPr>
                      <m:t>=(</m:t>
                    </m:r>
                    <m:r>
                      <a:rPr lang="en-US" altLang="zh-CN" sz="1800" i="1" dirty="0">
                        <a:latin typeface="Cambria Math"/>
                      </a:rPr>
                      <m:t>𝒌</m:t>
                    </m:r>
                    <m:r>
                      <a:rPr lang="en-US" altLang="zh-CN" sz="1800" i="1" dirty="0">
                        <a:latin typeface="Cambria Math"/>
                      </a:rPr>
                      <m:t>,</m:t>
                    </m:r>
                    <m:r>
                      <a:rPr lang="en-US" altLang="zh-CN" sz="1800" i="1" dirty="0">
                        <a:latin typeface="Cambria Math"/>
                      </a:rPr>
                      <m:t>𝒍</m:t>
                    </m:r>
                    <m:r>
                      <a:rPr lang="en-US" altLang="zh-CN" sz="1800" i="1" dirty="0">
                        <a:latin typeface="Cambria Math"/>
                      </a:rPr>
                      <m:t>)</m:t>
                    </m:r>
                  </m:oMath>
                </a14:m>
                <a:r>
                  <a:rPr lang="en-US" altLang="zh-CN" sz="1800" dirty="0"/>
                  <a:t> at time t.</a:t>
                </a:r>
              </a:p>
              <a:p>
                <a:pPr lvl="1"/>
                <a:r>
                  <a:rPr lang="en-US" altLang="zh-CN" sz="1800" dirty="0"/>
                  <a:t>Property</a:t>
                </a:r>
              </a:p>
              <a:p>
                <a:pPr lvl="2"/>
                <a:r>
                  <a:rPr lang="en-US" altLang="zh-CN" sz="1400" dirty="0"/>
                  <a:t>The product is usually much higher if the edges arrive closely in time</a:t>
                </a:r>
                <a:r>
                  <a:rPr lang="en-US" altLang="zh-CN" sz="1400" dirty="0" smtClean="0"/>
                  <a:t>.</a:t>
                </a:r>
              </a:p>
              <a:p>
                <a:pPr lvl="2"/>
                <a:r>
                  <a:rPr lang="en-US" altLang="zh-CN" sz="1400" dirty="0"/>
                  <a:t>Intuitively, it captures all the information at each timestamp during the time period.</a:t>
                </a:r>
              </a:p>
              <a:p>
                <a:pPr lvl="2"/>
                <a:r>
                  <a:rPr lang="en-US" altLang="zh-CN" sz="1400" dirty="0"/>
                  <a:t>Mathematically, it serves/follows the definition of the decay based product matrix (covariance matrix).</a:t>
                </a:r>
              </a:p>
              <a:p>
                <a:pPr lvl="2"/>
                <a:endParaRPr lang="en-US" altLang="zh-CN" dirty="0"/>
              </a:p>
              <a:p>
                <a:pPr lvl="1"/>
                <a:endParaRPr lang="en-US" altLang="zh-CN" sz="1800" dirty="0"/>
              </a:p>
              <a:p>
                <a:endParaRPr lang="en-US" altLang="zh-CN" dirty="0" smtClean="0"/>
              </a:p>
              <a:p>
                <a:pPr lvl="2"/>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cstate="print"/>
                <a:stretch>
                  <a:fillRect l="-370" t="-377" b="-1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033568915"/>
      </p:ext>
    </p:extLst>
  </p:cSld>
  <p:clrMapOvr>
    <a:masterClrMapping/>
  </p:clrMapOvr>
  <mc:AlternateContent xmlns:mc="http://schemas.openxmlformats.org/markup-compatibility/2006">
    <mc:Choice xmlns:p14="http://schemas.microsoft.com/office/powerpoint/2010/main" xmlns="" Requires="p14">
      <p:transition spd="slow" p14:dur="2000" advTm="66967"/>
    </mc:Choice>
    <mc:Fallback>
      <p:transition spd="slow" advTm="6696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 Framework</a:t>
            </a:r>
            <a:endParaRPr lang="zh-CN" alt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altLang="zh-CN" sz="2000" dirty="0" smtClean="0"/>
                  <a:t>Definition 4: Decay-based </a:t>
                </a:r>
                <a:r>
                  <a:rPr lang="en-US" altLang="zh-CN" sz="2000" dirty="0"/>
                  <a:t>Product Matrix M(i,t):  </a:t>
                </a:r>
                <a14:m>
                  <m:oMath xmlns:m="http://schemas.openxmlformats.org/officeDocument/2006/math">
                    <m:r>
                      <a:rPr lang="en-US" altLang="zh-CN" sz="2000" i="1">
                        <a:latin typeface="Cambria Math"/>
                      </a:rPr>
                      <m:t>|</m:t>
                    </m:r>
                    <m:r>
                      <a:rPr lang="en-US" altLang="zh-CN" sz="2000" i="1">
                        <a:latin typeface="Cambria Math"/>
                      </a:rPr>
                      <m:t>𝑆</m:t>
                    </m:r>
                    <m:r>
                      <a:rPr lang="en-US" altLang="zh-CN" sz="2000" i="1">
                        <a:latin typeface="Cambria Math"/>
                      </a:rPr>
                      <m:t>(</m:t>
                    </m:r>
                    <m:r>
                      <a:rPr lang="en-US" altLang="zh-CN" sz="2000" i="1">
                        <a:latin typeface="Cambria Math"/>
                      </a:rPr>
                      <m:t>𝑖</m:t>
                    </m:r>
                    <m:r>
                      <a:rPr lang="en-US" altLang="zh-CN" sz="2000" i="1">
                        <a:latin typeface="Cambria Math"/>
                      </a:rPr>
                      <m:t>,</m:t>
                    </m:r>
                    <m:r>
                      <a:rPr lang="en-US" altLang="zh-CN" sz="2000" i="1">
                        <a:latin typeface="Cambria Math"/>
                      </a:rPr>
                      <m:t>𝑡</m:t>
                    </m:r>
                    <m:r>
                      <a:rPr lang="en-US" altLang="zh-CN" sz="2000" i="1">
                        <a:latin typeface="Cambria Math"/>
                      </a:rPr>
                      <m:t>)|×|</m:t>
                    </m:r>
                    <m:r>
                      <a:rPr lang="en-US" altLang="zh-CN" sz="2000" i="1">
                        <a:latin typeface="Cambria Math"/>
                      </a:rPr>
                      <m:t>𝑆</m:t>
                    </m:r>
                    <m:r>
                      <a:rPr lang="en-US" altLang="zh-CN" sz="2000" i="1">
                        <a:latin typeface="Cambria Math"/>
                      </a:rPr>
                      <m:t>(</m:t>
                    </m:r>
                    <m:r>
                      <a:rPr lang="en-US" altLang="zh-CN" sz="2000" i="1">
                        <a:latin typeface="Cambria Math"/>
                      </a:rPr>
                      <m:t>𝑖</m:t>
                    </m:r>
                    <m:r>
                      <a:rPr lang="en-US" altLang="zh-CN" sz="2000" i="1">
                        <a:latin typeface="Cambria Math"/>
                      </a:rPr>
                      <m:t>,</m:t>
                    </m:r>
                    <m:r>
                      <a:rPr lang="en-US" altLang="zh-CN" sz="2000" i="1">
                        <a:latin typeface="Cambria Math"/>
                      </a:rPr>
                      <m:t>𝑡</m:t>
                    </m:r>
                    <m:r>
                      <a:rPr lang="en-US" altLang="zh-CN" sz="2000" i="1">
                        <a:latin typeface="Cambria Math"/>
                      </a:rPr>
                      <m:t>)|</m:t>
                    </m:r>
                  </m:oMath>
                </a14:m>
                <a:endParaRPr lang="en-US" altLang="zh-CN" sz="2000" dirty="0"/>
              </a:p>
              <a:p>
                <a:pPr lvl="1"/>
                <a:r>
                  <a:rPr lang="en-US" altLang="zh-CN" sz="1800" dirty="0"/>
                  <a:t>Each row or column k corresponds to a node </a:t>
                </a:r>
                <a14:m>
                  <m:oMath xmlns:m="http://schemas.openxmlformats.org/officeDocument/2006/math">
                    <m:sSubSup>
                      <m:sSubSupPr>
                        <m:ctrlPr>
                          <a:rPr lang="zh-CN" altLang="zh-CN" sz="1800" i="1">
                            <a:latin typeface="Cambria Math" panose="02040503050406030204" pitchFamily="18" charset="0"/>
                          </a:rPr>
                        </m:ctrlPr>
                      </m:sSubSupPr>
                      <m:e>
                        <m:r>
                          <a:rPr lang="en-US" altLang="zh-CN" sz="1800" i="1">
                            <a:latin typeface="Cambria Math"/>
                          </a:rPr>
                          <m:t>𝑗</m:t>
                        </m:r>
                      </m:e>
                      <m:sub>
                        <m:r>
                          <a:rPr lang="en-US" altLang="zh-CN" sz="1800" i="1">
                            <a:latin typeface="Cambria Math"/>
                          </a:rPr>
                          <m:t>𝑘</m:t>
                        </m:r>
                      </m:sub>
                      <m:sup>
                        <m:r>
                          <a:rPr lang="en-US" altLang="zh-CN" sz="1800" i="1">
                            <a:latin typeface="Cambria Math"/>
                          </a:rPr>
                          <m:t>𝑖</m:t>
                        </m:r>
                      </m:sup>
                    </m:sSubSup>
                    <m:r>
                      <a:rPr lang="en-US" altLang="zh-CN" sz="1800">
                        <a:latin typeface="Cambria Math"/>
                      </a:rPr>
                      <m:t>(</m:t>
                    </m:r>
                    <m:r>
                      <m:rPr>
                        <m:sty m:val="p"/>
                      </m:rPr>
                      <a:rPr lang="en-US" altLang="zh-CN" sz="1800">
                        <a:latin typeface="Cambria Math"/>
                      </a:rPr>
                      <m:t>t</m:t>
                    </m:r>
                    <m:r>
                      <a:rPr lang="en-US" altLang="zh-CN" sz="1800">
                        <a:latin typeface="Cambria Math"/>
                      </a:rPr>
                      <m:t>)</m:t>
                    </m:r>
                  </m:oMath>
                </a14:m>
                <a:r>
                  <a:rPr lang="en-US" altLang="zh-CN" sz="1800" dirty="0"/>
                  <a:t> , value at the </a:t>
                </a:r>
                <a:r>
                  <a:rPr lang="en-US" altLang="zh-CN" sz="1800" dirty="0" smtClean="0"/>
                  <a:t>(</a:t>
                </a:r>
                <a:r>
                  <a:rPr lang="en-US" altLang="zh-CN" sz="1800" dirty="0" err="1" smtClean="0"/>
                  <a:t>k,l</a:t>
                </a:r>
                <a:r>
                  <a:rPr lang="en-US" altLang="zh-CN" sz="1800" dirty="0" smtClean="0"/>
                  <a:t>) element of the matrix </a:t>
                </a:r>
                <a:r>
                  <a:rPr lang="en-US" altLang="zh-CN" sz="1800" dirty="0"/>
                  <a:t>is equal to the decay-based frequency product between  </a:t>
                </a:r>
                <a14:m>
                  <m:oMath xmlns:m="http://schemas.openxmlformats.org/officeDocument/2006/math">
                    <m:r>
                      <a:rPr lang="en-US" altLang="zh-CN" sz="1800">
                        <a:latin typeface="Cambria Math"/>
                      </a:rPr>
                      <m:t>(</m:t>
                    </m:r>
                    <m:r>
                      <m:rPr>
                        <m:sty m:val="p"/>
                      </m:rPr>
                      <a:rPr lang="en-US" altLang="zh-CN" sz="1800">
                        <a:latin typeface="Cambria Math"/>
                      </a:rPr>
                      <m:t>i</m:t>
                    </m:r>
                    <m:r>
                      <a:rPr lang="en-US" altLang="zh-CN" sz="1800">
                        <a:latin typeface="Cambria Math"/>
                      </a:rPr>
                      <m:t>,</m:t>
                    </m:r>
                    <m:sSubSup>
                      <m:sSubSupPr>
                        <m:ctrlPr>
                          <a:rPr lang="zh-CN" altLang="zh-CN" sz="1800" i="1">
                            <a:latin typeface="Cambria Math" panose="02040503050406030204" pitchFamily="18" charset="0"/>
                          </a:rPr>
                        </m:ctrlPr>
                      </m:sSubSupPr>
                      <m:e>
                        <m:r>
                          <a:rPr lang="en-US" altLang="zh-CN" sz="1800" i="1">
                            <a:latin typeface="Cambria Math"/>
                          </a:rPr>
                          <m:t>𝑗</m:t>
                        </m:r>
                      </m:e>
                      <m:sub>
                        <m:r>
                          <a:rPr lang="en-US" altLang="zh-CN" sz="1800" i="1">
                            <a:latin typeface="Cambria Math"/>
                          </a:rPr>
                          <m:t>𝑘</m:t>
                        </m:r>
                      </m:sub>
                      <m:sup>
                        <m:r>
                          <a:rPr lang="en-US" altLang="zh-CN" sz="1800" i="1">
                            <a:latin typeface="Cambria Math"/>
                          </a:rPr>
                          <m:t>𝑖</m:t>
                        </m:r>
                      </m:sup>
                    </m:sSubSup>
                    <m:d>
                      <m:dPr>
                        <m:ctrlPr>
                          <a:rPr lang="zh-CN" altLang="zh-CN" sz="1800" i="1">
                            <a:latin typeface="Cambria Math" panose="02040503050406030204" pitchFamily="18" charset="0"/>
                          </a:rPr>
                        </m:ctrlPr>
                      </m:dPr>
                      <m:e>
                        <m:r>
                          <a:rPr lang="en-US" altLang="zh-CN" sz="1800" i="1">
                            <a:latin typeface="Cambria Math"/>
                          </a:rPr>
                          <m:t>𝑡</m:t>
                        </m:r>
                      </m:e>
                    </m:d>
                    <m:r>
                      <a:rPr lang="en-US" altLang="zh-CN" sz="1800" i="1">
                        <a:latin typeface="Cambria Math"/>
                      </a:rPr>
                      <m:t>)</m:t>
                    </m:r>
                  </m:oMath>
                </a14:m>
                <a:r>
                  <a:rPr lang="en-US" altLang="zh-CN" sz="1800" dirty="0"/>
                  <a:t> and </a:t>
                </a:r>
                <a14:m>
                  <m:oMath xmlns:m="http://schemas.openxmlformats.org/officeDocument/2006/math">
                    <m:r>
                      <a:rPr lang="en-US" altLang="zh-CN" sz="1800">
                        <a:latin typeface="Cambria Math"/>
                      </a:rPr>
                      <m:t>(</m:t>
                    </m:r>
                    <m:r>
                      <m:rPr>
                        <m:sty m:val="p"/>
                      </m:rPr>
                      <a:rPr lang="en-US" altLang="zh-CN" sz="1800">
                        <a:latin typeface="Cambria Math"/>
                      </a:rPr>
                      <m:t>i</m:t>
                    </m:r>
                    <m:r>
                      <a:rPr lang="en-US" altLang="zh-CN" sz="1800">
                        <a:latin typeface="Cambria Math"/>
                      </a:rPr>
                      <m:t>,</m:t>
                    </m:r>
                    <m:sSubSup>
                      <m:sSubSupPr>
                        <m:ctrlPr>
                          <a:rPr lang="zh-CN" altLang="zh-CN" sz="1800" i="1">
                            <a:latin typeface="Cambria Math" panose="02040503050406030204" pitchFamily="18" charset="0"/>
                          </a:rPr>
                        </m:ctrlPr>
                      </m:sSubSupPr>
                      <m:e>
                        <m:r>
                          <a:rPr lang="en-US" altLang="zh-CN" sz="1800" i="1">
                            <a:latin typeface="Cambria Math"/>
                          </a:rPr>
                          <m:t>𝑗</m:t>
                        </m:r>
                      </m:e>
                      <m:sub>
                        <m:r>
                          <a:rPr lang="en-US" altLang="zh-CN" sz="1800" i="1">
                            <a:latin typeface="Cambria Math"/>
                          </a:rPr>
                          <m:t>𝒍</m:t>
                        </m:r>
                      </m:sub>
                      <m:sup>
                        <m:r>
                          <a:rPr lang="en-US" altLang="zh-CN" sz="1800" i="1">
                            <a:latin typeface="Cambria Math"/>
                          </a:rPr>
                          <m:t>𝑖</m:t>
                        </m:r>
                      </m:sup>
                    </m:sSubSup>
                    <m:d>
                      <m:dPr>
                        <m:ctrlPr>
                          <a:rPr lang="zh-CN" altLang="zh-CN" sz="1800" i="1">
                            <a:latin typeface="Cambria Math" panose="02040503050406030204" pitchFamily="18" charset="0"/>
                          </a:rPr>
                        </m:ctrlPr>
                      </m:dPr>
                      <m:e>
                        <m:r>
                          <a:rPr lang="en-US" altLang="zh-CN" sz="1800" i="1">
                            <a:latin typeface="Cambria Math"/>
                          </a:rPr>
                          <m:t>𝑡</m:t>
                        </m:r>
                      </m:e>
                    </m:d>
                    <m:r>
                      <a:rPr lang="en-US" altLang="zh-CN" sz="1800" i="1">
                        <a:latin typeface="Cambria Math"/>
                      </a:rPr>
                      <m:t>)</m:t>
                    </m:r>
                  </m:oMath>
                </a14:m>
                <a:endParaRPr lang="en-US" altLang="zh-CN" sz="1800" dirty="0"/>
              </a:p>
              <a:p>
                <a:pPr lvl="1"/>
                <a:r>
                  <a:rPr lang="en-US" altLang="zh-CN" sz="1800" b="1" dirty="0" smtClean="0"/>
                  <a:t>Lemma1: </a:t>
                </a:r>
                <a:r>
                  <a:rPr lang="en-US" altLang="zh-CN" sz="1800" dirty="0" smtClean="0"/>
                  <a:t>The </a:t>
                </a:r>
                <a:r>
                  <a:rPr lang="en-US" altLang="zh-CN" sz="1800" dirty="0"/>
                  <a:t>matrix is positive semi-definite since it could be transformed as </a:t>
                </a:r>
                <a14:m>
                  <m:oMath xmlns:m="http://schemas.openxmlformats.org/officeDocument/2006/math">
                    <m:r>
                      <a:rPr lang="en-US" altLang="zh-CN" sz="1800" i="1">
                        <a:latin typeface="Cambria Math"/>
                      </a:rPr>
                      <m:t>(</m:t>
                    </m:r>
                    <m:r>
                      <a:rPr lang="en-US" altLang="zh-CN" sz="1800" i="1">
                        <a:latin typeface="Cambria Math"/>
                      </a:rPr>
                      <m:t>𝒕</m:t>
                    </m:r>
                    <m:r>
                      <a:rPr lang="en-US" altLang="zh-CN" sz="1800" i="1">
                        <a:latin typeface="Cambria Math"/>
                        <a:ea typeface="Cambria Math"/>
                      </a:rPr>
                      <m:t>×|</m:t>
                    </m:r>
                    <m:r>
                      <a:rPr lang="en-US" altLang="zh-CN" sz="1800" i="1">
                        <a:latin typeface="Cambria Math"/>
                        <a:ea typeface="Cambria Math"/>
                      </a:rPr>
                      <m:t>𝑺</m:t>
                    </m:r>
                    <m:r>
                      <a:rPr lang="en-US" altLang="zh-CN" sz="1800" i="1">
                        <a:latin typeface="Cambria Math"/>
                        <a:ea typeface="Cambria Math"/>
                      </a:rPr>
                      <m:t>(</m:t>
                    </m:r>
                    <m:r>
                      <a:rPr lang="en-US" altLang="zh-CN" sz="1800" i="1">
                        <a:latin typeface="Cambria Math"/>
                        <a:ea typeface="Cambria Math"/>
                      </a:rPr>
                      <m:t>𝒊</m:t>
                    </m:r>
                    <m:r>
                      <a:rPr lang="en-US" altLang="zh-CN" sz="1800" i="1">
                        <a:latin typeface="Cambria Math"/>
                        <a:ea typeface="Cambria Math"/>
                      </a:rPr>
                      <m:t>,</m:t>
                    </m:r>
                    <m:r>
                      <a:rPr lang="en-US" altLang="zh-CN" sz="1800" i="1">
                        <a:latin typeface="Cambria Math"/>
                        <a:ea typeface="Cambria Math"/>
                      </a:rPr>
                      <m:t>𝒕</m:t>
                    </m:r>
                    <m:r>
                      <a:rPr lang="en-US" altLang="zh-CN" sz="1800" i="1">
                        <a:latin typeface="Cambria Math"/>
                        <a:ea typeface="Cambria Math"/>
                      </a:rPr>
                      <m:t>)|</m:t>
                    </m:r>
                    <m:sSup>
                      <m:sSupPr>
                        <m:ctrlPr>
                          <a:rPr lang="en-US" altLang="zh-CN" sz="1800" i="1">
                            <a:latin typeface="Cambria Math" panose="02040503050406030204" pitchFamily="18" charset="0"/>
                          </a:rPr>
                        </m:ctrlPr>
                      </m:sSupPr>
                      <m:e>
                        <m:r>
                          <a:rPr lang="en-US" altLang="zh-CN" sz="1800" i="1">
                            <a:latin typeface="Cambria Math"/>
                          </a:rPr>
                          <m:t>)</m:t>
                        </m:r>
                      </m:e>
                      <m:sup>
                        <m:r>
                          <a:rPr lang="en-US" altLang="zh-CN" sz="1800" i="1">
                            <a:latin typeface="Cambria Math"/>
                          </a:rPr>
                          <m:t>𝑻</m:t>
                        </m:r>
                      </m:sup>
                    </m:sSup>
                    <m:r>
                      <a:rPr lang="en-US" altLang="zh-CN" sz="1800" i="1">
                        <a:latin typeface="Cambria Math"/>
                        <a:ea typeface="Cambria Math"/>
                      </a:rPr>
                      <m:t>⋅(</m:t>
                    </m:r>
                    <m:r>
                      <a:rPr lang="en-US" altLang="zh-CN" sz="1800" i="1">
                        <a:latin typeface="Cambria Math"/>
                        <a:ea typeface="Cambria Math"/>
                      </a:rPr>
                      <m:t>𝒕</m:t>
                    </m:r>
                    <m:r>
                      <a:rPr lang="en-US" altLang="zh-CN" sz="1800" i="1">
                        <a:latin typeface="Cambria Math"/>
                        <a:ea typeface="Cambria Math"/>
                      </a:rPr>
                      <m:t>×</m:t>
                    </m:r>
                    <m:d>
                      <m:dPr>
                        <m:begChr m:val="|"/>
                        <m:endChr m:val="|"/>
                        <m:ctrlPr>
                          <a:rPr lang="en-US" altLang="zh-CN" sz="1800" i="1">
                            <a:latin typeface="Cambria Math" panose="02040503050406030204" pitchFamily="18" charset="0"/>
                            <a:ea typeface="Cambria Math"/>
                          </a:rPr>
                        </m:ctrlPr>
                      </m:dPr>
                      <m:e>
                        <m:r>
                          <a:rPr lang="en-US" altLang="zh-CN" sz="1800" i="1">
                            <a:latin typeface="Cambria Math"/>
                            <a:ea typeface="Cambria Math"/>
                          </a:rPr>
                          <m:t>𝑺</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𝒊</m:t>
                            </m:r>
                            <m:r>
                              <a:rPr lang="en-US" altLang="zh-CN" sz="1800" i="1">
                                <a:latin typeface="Cambria Math"/>
                                <a:ea typeface="Cambria Math"/>
                              </a:rPr>
                              <m:t>,</m:t>
                            </m:r>
                            <m:r>
                              <a:rPr lang="en-US" altLang="zh-CN" sz="1800" i="1">
                                <a:latin typeface="Cambria Math"/>
                                <a:ea typeface="Cambria Math"/>
                              </a:rPr>
                              <m:t>𝒕</m:t>
                            </m:r>
                          </m:e>
                        </m:d>
                      </m:e>
                    </m:d>
                    <m:r>
                      <a:rPr lang="en-US" altLang="zh-CN" sz="1800">
                        <a:latin typeface="Cambria Math"/>
                        <a:ea typeface="Cambria Math"/>
                      </a:rPr>
                      <m:t>)</m:t>
                    </m:r>
                  </m:oMath>
                </a14:m>
                <a:endParaRPr lang="en-US" altLang="zh-CN" sz="1800" dirty="0" smtClean="0"/>
              </a:p>
              <a:p>
                <a:pPr lvl="2"/>
                <a:r>
                  <a:rPr lang="en-US" altLang="zh-CN" dirty="0" smtClean="0"/>
                  <a:t>This property allows better optimization when solving </a:t>
                </a:r>
                <a:r>
                  <a:rPr lang="en-US" altLang="zh-CN" dirty="0" err="1" smtClean="0"/>
                  <a:t>eigen</a:t>
                </a:r>
                <a:r>
                  <a:rPr lang="en-US" altLang="zh-CN" dirty="0"/>
                  <a:t> </a:t>
                </a:r>
                <a:r>
                  <a:rPr lang="en-US" altLang="zh-CN" dirty="0" smtClean="0"/>
                  <a:t>problems.</a:t>
                </a:r>
                <a:endParaRPr lang="en-US" altLang="zh-CN" dirty="0"/>
              </a:p>
              <a:p>
                <a:pPr lvl="1"/>
                <a:r>
                  <a:rPr lang="en-US" altLang="zh-CN" sz="1800" dirty="0" smtClean="0"/>
                  <a:t>Largest eigenvector </a:t>
                </a:r>
                <a:r>
                  <a:rPr lang="en-US" altLang="zh-CN" sz="1800" dirty="0"/>
                  <a:t>and eigenvalue are key factors that represents the correlation structure of the locality of a given node. </a:t>
                </a:r>
              </a:p>
              <a:p>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t="-754"/>
                </a:stretch>
              </a:blipFill>
            </p:spPr>
            <p:txBody>
              <a:bodyPr/>
              <a:lstStyle/>
              <a:p>
                <a:r>
                  <a:rPr lang="zh-CN" altLang="en-US">
                    <a:noFill/>
                  </a:rPr>
                  <a:t> </a:t>
                </a:r>
              </a:p>
            </p:txBody>
          </p:sp>
        </mc:Fallback>
      </mc:AlternateContent>
      <p:grpSp>
        <p:nvGrpSpPr>
          <p:cNvPr id="4" name="Group 3"/>
          <p:cNvGrpSpPr/>
          <p:nvPr/>
        </p:nvGrpSpPr>
        <p:grpSpPr>
          <a:xfrm>
            <a:off x="3580942" y="4653136"/>
            <a:ext cx="2143186" cy="1625864"/>
            <a:chOff x="3580942" y="4653136"/>
            <a:chExt cx="2143186" cy="1625864"/>
          </a:xfrm>
        </p:grpSpPr>
        <p:pic>
          <p:nvPicPr>
            <p:cNvPr id="5" name="Picture 4"/>
            <p:cNvPicPr>
              <a:picLocks noChangeAspect="1"/>
            </p:cNvPicPr>
            <p:nvPr/>
          </p:nvPicPr>
          <p:blipFill>
            <a:blip r:embed="rId4" cstate="print"/>
            <a:stretch>
              <a:fillRect/>
            </a:stretch>
          </p:blipFill>
          <p:spPr>
            <a:xfrm>
              <a:off x="3580942" y="4653136"/>
              <a:ext cx="2143186" cy="1625864"/>
            </a:xfrm>
            <a:prstGeom prst="rect">
              <a:avLst/>
            </a:prstGeom>
          </p:spPr>
        </p:pic>
        <p:cxnSp>
          <p:nvCxnSpPr>
            <p:cNvPr id="6" name="Straight Connector 5"/>
            <p:cNvCxnSpPr/>
            <p:nvPr/>
          </p:nvCxnSpPr>
          <p:spPr bwMode="auto">
            <a:xfrm>
              <a:off x="4399230" y="4805660"/>
              <a:ext cx="0" cy="14780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bwMode="auto">
            <a:xfrm flipH="1">
              <a:off x="4104110" y="5023812"/>
              <a:ext cx="188403" cy="1661"/>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4517293" y="5045283"/>
              <a:ext cx="270893" cy="196214"/>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bwMode="auto">
            <a:xfrm flipV="1">
              <a:off x="4332777" y="5143390"/>
              <a:ext cx="66453" cy="9303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rot="-300000">
              <a:off x="4479193" y="5141852"/>
              <a:ext cx="0" cy="29881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xmlns="" val="3342556091"/>
      </p:ext>
    </p:extLst>
  </p:cSld>
  <p:clrMapOvr>
    <a:masterClrMapping/>
  </p:clrMapOvr>
  <mc:AlternateContent xmlns:mc="http://schemas.openxmlformats.org/markup-compatibility/2006">
    <mc:Choice xmlns:p14="http://schemas.microsoft.com/office/powerpoint/2010/main" xmlns="" Requires="p14">
      <p:transition spd="slow" p14:dur="2000" advTm="71071"/>
    </mc:Choice>
    <mc:Fallback>
      <p:transition spd="slow" advTm="7107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Framework</a:t>
            </a:r>
            <a:endParaRPr lang="zh-CN" altLang="en-US" sz="6600"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p:txBody>
              <a:bodyPr/>
              <a:lstStyle/>
              <a:p>
                <a:r>
                  <a:rPr lang="en-US" altLang="zh-CN" sz="2000" dirty="0"/>
                  <a:t>Definition 5: Characteristic Vector </a:t>
                </a:r>
                <a:r>
                  <a:rPr lang="en-US" altLang="zh-CN" sz="2000" b="1" i="1" dirty="0">
                    <a:latin typeface="Cambria Math"/>
                  </a:rPr>
                  <a:t>W(</a:t>
                </a:r>
                <a:r>
                  <a:rPr lang="en-US" altLang="zh-CN" sz="2000" b="1" i="1" dirty="0" err="1">
                    <a:latin typeface="Cambria Math"/>
                  </a:rPr>
                  <a:t>i,t</a:t>
                </a:r>
                <a:r>
                  <a:rPr lang="en-US" altLang="zh-CN" sz="2000" b="1" i="1" dirty="0">
                    <a:latin typeface="Cambria Math"/>
                  </a:rPr>
                  <a:t>)</a:t>
                </a:r>
                <a:r>
                  <a:rPr lang="en-US" altLang="zh-CN" sz="2000" b="1" i="1" dirty="0">
                    <a:latin typeface="Times New Roman" pitchFamily="18" charset="0"/>
                    <a:cs typeface="Times New Roman" pitchFamily="18" charset="0"/>
                  </a:rPr>
                  <a:t>, </a:t>
                </a:r>
                <a:r>
                  <a:rPr lang="en-US" altLang="zh-CN" sz="2000" dirty="0"/>
                  <a:t>Characteristic Value</a:t>
                </a:r>
                <a14:m>
                  <m:oMath xmlns:m="http://schemas.openxmlformats.org/officeDocument/2006/math">
                    <m:r>
                      <a:rPr lang="en-US" altLang="zh-CN" sz="2000">
                        <a:latin typeface="Cambria Math"/>
                      </a:rPr>
                      <m:t> </m:t>
                    </m:r>
                    <m:r>
                      <a:rPr lang="zh-CN" altLang="en-US" sz="2000" i="1">
                        <a:latin typeface="Cambria Math"/>
                      </a:rPr>
                      <m:t>𝜶</m:t>
                    </m:r>
                    <m:r>
                      <a:rPr lang="en-US" altLang="zh-CN" sz="2000" b="1" i="1">
                        <a:latin typeface="Cambria Math"/>
                      </a:rPr>
                      <m:t>(</m:t>
                    </m:r>
                    <m:r>
                      <a:rPr lang="en-US" altLang="zh-CN" sz="2000" b="1" i="1">
                        <a:latin typeface="Cambria Math"/>
                      </a:rPr>
                      <m:t>𝒊</m:t>
                    </m:r>
                    <m:r>
                      <a:rPr lang="en-US" altLang="zh-CN" sz="2000" b="1" i="1">
                        <a:latin typeface="Cambria Math"/>
                      </a:rPr>
                      <m:t>,</m:t>
                    </m:r>
                    <m:r>
                      <a:rPr lang="en-US" altLang="zh-CN" sz="2000" b="1" i="1">
                        <a:latin typeface="Cambria Math"/>
                      </a:rPr>
                      <m:t>𝒕</m:t>
                    </m:r>
                    <m:r>
                      <a:rPr lang="en-US" altLang="zh-CN" sz="2000" b="1" i="1">
                        <a:latin typeface="Cambria Math"/>
                      </a:rPr>
                      <m:t>)</m:t>
                    </m:r>
                  </m:oMath>
                </a14:m>
                <a:endParaRPr lang="en-US" altLang="zh-CN" sz="2000" dirty="0"/>
              </a:p>
              <a:p>
                <a:pPr lvl="1"/>
                <a14:m>
                  <m:oMath xmlns:m="http://schemas.openxmlformats.org/officeDocument/2006/math">
                    <m:r>
                      <a:rPr lang="zh-CN" altLang="en-US" sz="1800" i="1">
                        <a:latin typeface="Cambria Math"/>
                      </a:rPr>
                      <m:t>𝜶</m:t>
                    </m:r>
                    <m:r>
                      <a:rPr lang="en-US" altLang="zh-CN" sz="1800" b="1" i="1">
                        <a:latin typeface="Cambria Math"/>
                      </a:rPr>
                      <m:t>(</m:t>
                    </m:r>
                    <m:r>
                      <a:rPr lang="en-US" altLang="zh-CN" sz="1800" b="1" i="1">
                        <a:latin typeface="Cambria Math"/>
                      </a:rPr>
                      <m:t>𝒊</m:t>
                    </m:r>
                    <m:r>
                      <a:rPr lang="en-US" altLang="zh-CN" sz="1800" b="1" i="1">
                        <a:latin typeface="Cambria Math"/>
                      </a:rPr>
                      <m:t>,</m:t>
                    </m:r>
                    <m:r>
                      <a:rPr lang="en-US" altLang="zh-CN" sz="1800" b="1" i="1">
                        <a:latin typeface="Cambria Math"/>
                      </a:rPr>
                      <m:t>𝒕</m:t>
                    </m:r>
                    <m:r>
                      <a:rPr lang="en-US" altLang="zh-CN" sz="1800" b="1" i="1">
                        <a:latin typeface="Cambria Math"/>
                      </a:rPr>
                      <m:t>)</m:t>
                    </m:r>
                  </m:oMath>
                </a14:m>
                <a:r>
                  <a:rPr lang="en-US" altLang="zh-CN" sz="1800" dirty="0"/>
                  <a:t>: equals to the largest eigenvalue of M(</a:t>
                </a:r>
                <a:r>
                  <a:rPr lang="en-US" altLang="zh-CN" sz="1800" dirty="0" err="1"/>
                  <a:t>i,t</a:t>
                </a:r>
                <a:r>
                  <a:rPr lang="en-US" altLang="zh-CN" sz="1800" dirty="0"/>
                  <a:t>). </a:t>
                </a:r>
              </a:p>
              <a:p>
                <a:pPr lvl="1"/>
                <a:r>
                  <a:rPr lang="en-US" altLang="zh-CN" sz="1800" b="1" i="1" dirty="0">
                    <a:latin typeface="Cambria Math"/>
                  </a:rPr>
                  <a:t>W(</a:t>
                </a:r>
                <a:r>
                  <a:rPr lang="en-US" altLang="zh-CN" sz="1800" b="1" i="1" dirty="0" err="1">
                    <a:latin typeface="Cambria Math"/>
                  </a:rPr>
                  <a:t>i,t</a:t>
                </a:r>
                <a:r>
                  <a:rPr lang="en-US" altLang="zh-CN" sz="1800" b="1" i="1" dirty="0">
                    <a:latin typeface="Cambria Math"/>
                  </a:rPr>
                  <a:t>) </a:t>
                </a:r>
                <a:r>
                  <a:rPr lang="en-US" altLang="zh-CN" sz="1800" dirty="0"/>
                  <a:t>: unit eigenvector relative to</a:t>
                </a:r>
                <a14:m>
                  <m:oMath xmlns:m="http://schemas.openxmlformats.org/officeDocument/2006/math">
                    <m:r>
                      <a:rPr lang="en-US" altLang="zh-CN" sz="1800">
                        <a:latin typeface="Cambria Math" panose="02040503050406030204" pitchFamily="18" charset="0"/>
                      </a:rPr>
                      <m:t> </m:t>
                    </m:r>
                    <m:r>
                      <a:rPr lang="zh-CN" altLang="en-US" sz="1800" i="1">
                        <a:latin typeface="Cambria Math"/>
                      </a:rPr>
                      <m:t>𝜶</m:t>
                    </m:r>
                    <m:r>
                      <a:rPr lang="en-US" altLang="zh-CN" sz="1800" i="1">
                        <a:latin typeface="Cambria Math"/>
                      </a:rPr>
                      <m:t>(</m:t>
                    </m:r>
                    <m:r>
                      <a:rPr lang="en-US" altLang="zh-CN" sz="1800" i="1">
                        <a:latin typeface="Cambria Math"/>
                      </a:rPr>
                      <m:t>𝒊</m:t>
                    </m:r>
                    <m:r>
                      <a:rPr lang="en-US" altLang="zh-CN" sz="1800" i="1">
                        <a:latin typeface="Cambria Math"/>
                      </a:rPr>
                      <m:t>,</m:t>
                    </m:r>
                    <m:r>
                      <a:rPr lang="en-US" altLang="zh-CN" sz="1800" i="1">
                        <a:latin typeface="Cambria Math"/>
                      </a:rPr>
                      <m:t>𝒕</m:t>
                    </m:r>
                    <m:r>
                      <a:rPr lang="en-US" altLang="zh-CN" sz="1800" i="1">
                        <a:latin typeface="Cambria Math"/>
                      </a:rPr>
                      <m:t>)</m:t>
                    </m:r>
                  </m:oMath>
                </a14:m>
                <a:r>
                  <a:rPr lang="en-US" altLang="zh-CN" sz="1800" dirty="0"/>
                  <a:t>. </a:t>
                </a:r>
              </a:p>
              <a:p>
                <a:r>
                  <a:rPr lang="en-US" altLang="zh-CN" sz="2000" dirty="0" smtClean="0"/>
                  <a:t>Definition 6: Activity Correlation Change </a:t>
                </a:r>
                <a14:m>
                  <m:oMath xmlns:m="http://schemas.openxmlformats.org/officeDocument/2006/math">
                    <m:r>
                      <a:rPr lang="en-US" altLang="zh-CN" sz="2000" b="0" i="1" smtClean="0">
                        <a:latin typeface="Cambria Math"/>
                      </a:rPr>
                      <m:t>𝐶</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 </m:t>
                        </m:r>
                        <m:r>
                          <a:rPr lang="en-US" altLang="zh-CN" sz="2000" b="0" i="1" smtClean="0">
                            <a:latin typeface="Cambria Math"/>
                          </a:rPr>
                          <m:t>𝑡</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2</m:t>
                        </m:r>
                      </m:sub>
                    </m:sSub>
                    <m:r>
                      <a:rPr lang="en-US" altLang="zh-CN" sz="2000" b="0" i="1" smtClean="0">
                        <a:latin typeface="Cambria Math"/>
                      </a:rPr>
                      <m:t>)</m:t>
                    </m:r>
                  </m:oMath>
                </a14:m>
                <a:r>
                  <a:rPr lang="en-US" altLang="zh-CN" sz="2000" dirty="0" smtClean="0"/>
                  <a:t> , at node </a:t>
                </a:r>
                <a:r>
                  <a:rPr lang="en-US" altLang="zh-CN" sz="2000" dirty="0" err="1" smtClean="0"/>
                  <a:t>i</a:t>
                </a:r>
                <a:r>
                  <a:rPr lang="en-US" altLang="zh-CN" sz="2000" dirty="0" smtClean="0"/>
                  <a:t> between time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 </m:t>
                        </m:r>
                        <m:r>
                          <a:rPr lang="en-US" altLang="zh-CN" sz="2000" i="1">
                            <a:latin typeface="Cambria Math"/>
                          </a:rPr>
                          <m:t>𝑡</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𝑡</m:t>
                        </m:r>
                      </m:e>
                      <m:sub>
                        <m:r>
                          <a:rPr lang="en-US" altLang="zh-CN" sz="2000" i="1">
                            <a:latin typeface="Cambria Math"/>
                          </a:rPr>
                          <m:t>2</m:t>
                        </m:r>
                      </m:sub>
                    </m:sSub>
                  </m:oMath>
                </a14:m>
                <a:r>
                  <a:rPr lang="en-US" altLang="zh-CN" sz="2000" dirty="0" smtClean="0"/>
                  <a:t>: </a:t>
                </a:r>
                <a14:m>
                  <m:oMath xmlns:m="http://schemas.openxmlformats.org/officeDocument/2006/math">
                    <m:r>
                      <a:rPr lang="en-US" altLang="zh-CN" sz="2000" b="0" i="1" smtClean="0">
                        <a:latin typeface="Cambria Math"/>
                      </a:rPr>
                      <m:t>1−</m:t>
                    </m:r>
                    <m:acc>
                      <m:accPr>
                        <m:chr m:val="̅"/>
                        <m:ctrlPr>
                          <a:rPr lang="en-US" altLang="zh-CN" sz="2000" b="0" i="1" smtClean="0">
                            <a:latin typeface="Cambria Math" panose="02040503050406030204" pitchFamily="18" charset="0"/>
                          </a:rPr>
                        </m:ctrlPr>
                      </m:accPr>
                      <m:e>
                        <m:r>
                          <a:rPr lang="en-US" altLang="zh-CN" sz="2000" b="0" i="1" smtClean="0">
                            <a:latin typeface="Cambria Math"/>
                          </a:rPr>
                          <m:t>𝑊</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1</m:t>
                            </m:r>
                          </m:sub>
                        </m:sSub>
                        <m:r>
                          <a:rPr lang="en-US" altLang="zh-CN" sz="2000" b="0" i="1" smtClean="0">
                            <a:latin typeface="Cambria Math"/>
                          </a:rPr>
                          <m:t>)</m:t>
                        </m:r>
                      </m:e>
                    </m:acc>
                    <m:r>
                      <a:rPr lang="en-US" altLang="zh-CN" sz="2000" b="0" i="1" smtClean="0">
                        <a:latin typeface="Cambria Math"/>
                        <a:ea typeface="Cambria Math"/>
                      </a:rPr>
                      <m:t>⋅</m:t>
                    </m:r>
                    <m:acc>
                      <m:accPr>
                        <m:chr m:val="̅"/>
                        <m:ctrlPr>
                          <a:rPr lang="en-US" altLang="zh-CN" sz="2000" b="0" i="1" smtClean="0">
                            <a:latin typeface="Cambria Math" panose="02040503050406030204" pitchFamily="18" charset="0"/>
                            <a:ea typeface="Cambria Math"/>
                          </a:rPr>
                        </m:ctrlPr>
                      </m:accPr>
                      <m:e>
                        <m:r>
                          <a:rPr lang="en-US" altLang="zh-CN" sz="2000" b="0" i="1" smtClean="0">
                            <a:latin typeface="Cambria Math"/>
                            <a:ea typeface="Cambria Math"/>
                          </a:rPr>
                          <m:t>𝑊</m:t>
                        </m:r>
                        <m:r>
                          <a:rPr lang="en-US" altLang="zh-CN" sz="2000" b="0" i="1" smtClean="0">
                            <a:latin typeface="Cambria Math"/>
                            <a:ea typeface="Cambria Math"/>
                          </a:rPr>
                          <m:t>(</m:t>
                        </m:r>
                        <m:r>
                          <a:rPr lang="en-US" altLang="zh-CN" sz="2000" b="0" i="1" smtClean="0">
                            <a:latin typeface="Cambria Math"/>
                            <a:ea typeface="Cambria Math"/>
                          </a:rPr>
                          <m:t>𝑖</m:t>
                        </m:r>
                        <m:r>
                          <a:rPr lang="en-US" altLang="zh-CN" sz="2000" b="0" i="1" smtClean="0">
                            <a:latin typeface="Cambria Math"/>
                            <a:ea typeface="Cambria Math"/>
                          </a:rPr>
                          <m:t>,</m:t>
                        </m:r>
                        <m:sSub>
                          <m:sSubPr>
                            <m:ctrlPr>
                              <a:rPr lang="en-US" altLang="zh-CN" sz="2000" b="0" i="1" smtClean="0">
                                <a:latin typeface="Cambria Math" panose="02040503050406030204" pitchFamily="18" charset="0"/>
                                <a:ea typeface="Cambria Math"/>
                              </a:rPr>
                            </m:ctrlPr>
                          </m:sSubPr>
                          <m:e>
                            <m:r>
                              <a:rPr lang="en-US" altLang="zh-CN" sz="2000" b="0" i="1" smtClean="0">
                                <a:latin typeface="Cambria Math"/>
                                <a:ea typeface="Cambria Math"/>
                              </a:rPr>
                              <m:t>𝑡</m:t>
                            </m:r>
                          </m:e>
                          <m:sub>
                            <m:r>
                              <a:rPr lang="en-US" altLang="zh-CN" sz="2000" b="0" i="1" smtClean="0">
                                <a:latin typeface="Cambria Math"/>
                                <a:ea typeface="Cambria Math"/>
                              </a:rPr>
                              <m:t>2</m:t>
                            </m:r>
                          </m:sub>
                        </m:sSub>
                        <m:r>
                          <a:rPr lang="en-US" altLang="zh-CN" sz="2000" b="0" i="1" smtClean="0">
                            <a:latin typeface="Cambria Math"/>
                            <a:ea typeface="Cambria Math"/>
                          </a:rPr>
                          <m:t>)</m:t>
                        </m:r>
                      </m:e>
                    </m:acc>
                  </m:oMath>
                </a14:m>
                <a:endParaRPr lang="en-US" altLang="zh-CN" sz="2000" dirty="0" smtClean="0"/>
              </a:p>
              <a:p>
                <a:r>
                  <a:rPr lang="en-US" altLang="zh-CN" sz="2000" dirty="0" smtClean="0"/>
                  <a:t>Definition 7: Half-life correlation change </a:t>
                </a:r>
                <a14:m>
                  <m:oMath xmlns:m="http://schemas.openxmlformats.org/officeDocument/2006/math">
                    <m:r>
                      <a:rPr lang="en-US" altLang="zh-CN" sz="2000" b="0" i="1" smtClean="0">
                        <a:solidFill>
                          <a:srgbClr val="FF0000"/>
                        </a:solidFill>
                        <a:latin typeface="Cambria Math"/>
                      </a:rPr>
                      <m:t>𝐻𝐶</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a:rPr>
                          <m:t>𝑖</m:t>
                        </m:r>
                        <m:r>
                          <a:rPr lang="en-US" altLang="zh-CN" sz="2000" b="0" i="1" smtClean="0">
                            <a:solidFill>
                              <a:srgbClr val="FF0000"/>
                            </a:solidFill>
                            <a:latin typeface="Cambria Math"/>
                          </a:rPr>
                          <m:t>,</m:t>
                        </m:r>
                        <m:r>
                          <a:rPr lang="en-US" altLang="zh-CN" sz="2000" b="0" i="1" smtClean="0">
                            <a:solidFill>
                              <a:srgbClr val="FF0000"/>
                            </a:solidFill>
                            <a:latin typeface="Cambria Math"/>
                          </a:rPr>
                          <m:t>𝑡</m:t>
                        </m:r>
                        <m:r>
                          <a:rPr lang="en-US" altLang="zh-CN" sz="2000" b="0" i="1" smtClean="0">
                            <a:solidFill>
                              <a:srgbClr val="FF0000"/>
                            </a:solidFill>
                            <a:latin typeface="Cambria Math"/>
                          </a:rPr>
                          <m:t>,</m:t>
                        </m:r>
                        <m:r>
                          <a:rPr lang="zh-CN" altLang="en-US" sz="2000" b="0" i="1" smtClean="0">
                            <a:solidFill>
                              <a:srgbClr val="FF0000"/>
                            </a:solidFill>
                            <a:latin typeface="Cambria Math"/>
                          </a:rPr>
                          <m:t>𝜆</m:t>
                        </m:r>
                      </m:e>
                    </m:d>
                    <m:r>
                      <a:rPr lang="en-US" altLang="zh-CN" sz="2000" b="0" i="0" smtClean="0">
                        <a:solidFill>
                          <a:schemeClr val="tx1"/>
                        </a:solidFill>
                        <a:latin typeface="Cambria Math"/>
                      </a:rPr>
                      <m:t>=</m:t>
                    </m:r>
                    <m:r>
                      <a:rPr lang="en-US" altLang="zh-CN" sz="2000" b="0" i="1" smtClean="0">
                        <a:latin typeface="Cambria Math"/>
                      </a:rPr>
                      <m:t>𝐶</m:t>
                    </m:r>
                    <m:d>
                      <m:dPr>
                        <m:ctrlPr>
                          <a:rPr lang="en-US" altLang="zh-CN" sz="2000" b="0" i="1" smtClean="0">
                            <a:latin typeface="Cambria Math" panose="02040503050406030204" pitchFamily="18" charset="0"/>
                          </a:rPr>
                        </m:ctrlPr>
                      </m:dPr>
                      <m:e>
                        <m:r>
                          <a:rPr lang="en-US" altLang="zh-CN" sz="2000" b="0" i="1" smtClean="0">
                            <a:latin typeface="Cambria Math"/>
                          </a:rPr>
                          <m:t>𝑖</m:t>
                        </m:r>
                        <m:r>
                          <a:rPr lang="en-US" altLang="zh-CN" sz="2000" b="0" i="1" smtClean="0">
                            <a:latin typeface="Cambria Math"/>
                          </a:rPr>
                          <m:t>, </m:t>
                        </m:r>
                        <m:r>
                          <a:rPr lang="en-US" altLang="zh-CN" sz="2000" b="0" i="1" smtClean="0">
                            <a:latin typeface="Cambria Math"/>
                          </a:rPr>
                          <m:t>𝑡</m:t>
                        </m:r>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
                              <a:rPr lang="el-GR" altLang="zh-CN" sz="2000" b="0" i="1" smtClean="0">
                                <a:latin typeface="Cambria Math"/>
                                <a:ea typeface="Cambria Math"/>
                              </a:rPr>
                              <m:t>𝜆</m:t>
                            </m:r>
                          </m:den>
                        </m:f>
                        <m:r>
                          <a:rPr lang="en-US" altLang="zh-CN" sz="2000" b="0" i="1" smtClean="0">
                            <a:latin typeface="Cambria Math"/>
                            <a:ea typeface="Cambria Math"/>
                          </a:rPr>
                          <m:t>,</m:t>
                        </m:r>
                        <m:r>
                          <a:rPr lang="en-US" altLang="zh-CN" sz="2000" b="0" i="1" smtClean="0">
                            <a:latin typeface="Cambria Math"/>
                            <a:ea typeface="Cambria Math"/>
                          </a:rPr>
                          <m:t>𝑡</m:t>
                        </m:r>
                      </m:e>
                    </m:d>
                  </m:oMath>
                </a14:m>
                <a:r>
                  <a:rPr lang="en-US" altLang="zh-CN" sz="2000" dirty="0" smtClean="0"/>
                  <a:t>.</a:t>
                </a:r>
              </a:p>
              <a:p>
                <a:r>
                  <a:rPr lang="en-US" altLang="zh-CN" sz="2000" dirty="0" smtClean="0"/>
                  <a:t>Definition 8: Activity magnitude change </a:t>
                </a:r>
                <a14:m>
                  <m:oMath xmlns:m="http://schemas.openxmlformats.org/officeDocument/2006/math">
                    <m:r>
                      <a:rPr lang="zh-CN" altLang="en-US" sz="2000" i="1" smtClean="0">
                        <a:latin typeface="Cambria Math"/>
                      </a:rPr>
                      <m:t>𝛾</m:t>
                    </m:r>
                    <m:d>
                      <m:dPr>
                        <m:ctrlPr>
                          <a:rPr lang="en-US" altLang="zh-CN" sz="2000" b="0" i="1" smtClean="0">
                            <a:latin typeface="Cambria Math" panose="02040503050406030204" pitchFamily="18" charset="0"/>
                          </a:rPr>
                        </m:ctrlPr>
                      </m:dPr>
                      <m:e>
                        <m:r>
                          <a:rPr lang="en-US" altLang="zh-CN" sz="2000" b="0" i="1" smtClean="0">
                            <a:latin typeface="Cambria Math"/>
                          </a:rPr>
                          <m:t>𝑖</m:t>
                        </m:r>
                        <m:r>
                          <a:rPr lang="en-US" altLang="zh-CN" sz="2000" b="0" i="1" smtClean="0">
                            <a:latin typeface="Cambria Math"/>
                          </a:rPr>
                          <m:t>, </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2</m:t>
                            </m:r>
                          </m:sub>
                        </m:sSub>
                      </m:e>
                    </m:d>
                    <m:r>
                      <a:rPr lang="en-US" altLang="zh-CN" sz="2000" b="0" i="1" smtClean="0">
                        <a:latin typeface="Cambria Math"/>
                      </a:rPr>
                      <m:t>=</m:t>
                    </m:r>
                    <m:r>
                      <a:rPr lang="zh-CN" altLang="en-US" sz="2000" b="0" i="1" smtClean="0">
                        <a:latin typeface="Cambria Math"/>
                      </a:rPr>
                      <m:t>𝛼</m:t>
                    </m:r>
                    <m:d>
                      <m:dPr>
                        <m:ctrlPr>
                          <a:rPr lang="en-US" altLang="zh-CN" sz="2000" b="0" i="1" smtClean="0">
                            <a:latin typeface="Cambria Math" panose="02040503050406030204" pitchFamily="18" charset="0"/>
                          </a:rPr>
                        </m:ctrlPr>
                      </m:dPr>
                      <m:e>
                        <m:r>
                          <a:rPr lang="en-US" altLang="zh-CN" sz="2000" b="0" i="1" smtClean="0">
                            <a:latin typeface="Cambria Math"/>
                          </a:rPr>
                          <m:t>𝑖</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2</m:t>
                            </m:r>
                          </m:sub>
                        </m:sSub>
                      </m:e>
                    </m:d>
                    <m:r>
                      <a:rPr lang="en-US" altLang="zh-CN" sz="2000" b="0" i="1" smtClean="0">
                        <a:latin typeface="Cambria Math"/>
                      </a:rPr>
                      <m:t>−</m:t>
                    </m:r>
                    <m:r>
                      <a:rPr lang="zh-CN" altLang="en-US" sz="2000" b="0" i="1" smtClean="0">
                        <a:latin typeface="Cambria Math"/>
                      </a:rPr>
                      <m:t>𝛼</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𝑡</m:t>
                        </m:r>
                      </m:e>
                      <m:sub>
                        <m:r>
                          <a:rPr lang="en-US" altLang="zh-CN" sz="2000" b="0" i="1" smtClean="0">
                            <a:latin typeface="Cambria Math"/>
                          </a:rPr>
                          <m:t>1</m:t>
                        </m:r>
                      </m:sub>
                    </m:sSub>
                    <m:r>
                      <a:rPr lang="en-US" altLang="zh-CN" sz="2000" b="0" i="1" smtClean="0">
                        <a:latin typeface="Cambria Math"/>
                      </a:rPr>
                      <m:t>)</m:t>
                    </m:r>
                  </m:oMath>
                </a14:m>
                <a:endParaRPr lang="en-US" altLang="zh-CN" sz="2000" dirty="0" smtClean="0"/>
              </a:p>
              <a:p>
                <a:r>
                  <a:rPr lang="en-US" altLang="zh-CN" sz="2000" dirty="0" smtClean="0"/>
                  <a:t>Definition 9: Half-life Magnitude change </a:t>
                </a:r>
                <a14:m>
                  <m:oMath xmlns:m="http://schemas.openxmlformats.org/officeDocument/2006/math">
                    <m:r>
                      <a:rPr lang="en-US" altLang="zh-CN" sz="2000" b="0" i="1" smtClean="0">
                        <a:solidFill>
                          <a:srgbClr val="FF0000"/>
                        </a:solidFill>
                        <a:latin typeface="Cambria Math"/>
                      </a:rPr>
                      <m:t>𝐻𝐴</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a:rPr>
                          <m:t>𝑖</m:t>
                        </m:r>
                        <m:r>
                          <a:rPr lang="en-US" altLang="zh-CN" sz="2000" b="0" i="1" smtClean="0">
                            <a:solidFill>
                              <a:srgbClr val="FF0000"/>
                            </a:solidFill>
                            <a:latin typeface="Cambria Math"/>
                          </a:rPr>
                          <m:t>,</m:t>
                        </m:r>
                        <m:r>
                          <a:rPr lang="en-US" altLang="zh-CN" sz="2000" b="0" i="1" smtClean="0">
                            <a:solidFill>
                              <a:srgbClr val="FF0000"/>
                            </a:solidFill>
                            <a:latin typeface="Cambria Math"/>
                          </a:rPr>
                          <m:t>𝑡</m:t>
                        </m:r>
                        <m:r>
                          <a:rPr lang="en-US" altLang="zh-CN" sz="2000" b="0" i="1" smtClean="0">
                            <a:solidFill>
                              <a:srgbClr val="FF0000"/>
                            </a:solidFill>
                            <a:latin typeface="Cambria Math"/>
                          </a:rPr>
                          <m:t>,</m:t>
                        </m:r>
                        <m:r>
                          <a:rPr lang="zh-CN" altLang="en-US" sz="2000" b="0" i="1" smtClean="0">
                            <a:solidFill>
                              <a:srgbClr val="FF0000"/>
                            </a:solidFill>
                            <a:latin typeface="Cambria Math"/>
                          </a:rPr>
                          <m:t>𝜆</m:t>
                        </m:r>
                      </m:e>
                    </m:d>
                    <m:r>
                      <a:rPr lang="en-US" altLang="zh-CN" sz="2000" b="0" i="1" smtClean="0">
                        <a:latin typeface="Cambria Math"/>
                      </a:rPr>
                      <m:t>=</m:t>
                    </m:r>
                    <m:r>
                      <a:rPr lang="zh-CN" altLang="en-US" sz="2000" b="0" i="1" smtClean="0">
                        <a:latin typeface="Cambria Math"/>
                      </a:rPr>
                      <m:t>𝛾</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
                          <a:rPr lang="zh-CN" altLang="en-US" sz="2000" b="0" i="1" smtClean="0">
                            <a:latin typeface="Cambria Math"/>
                          </a:rPr>
                          <m:t>𝜆</m:t>
                        </m:r>
                      </m:den>
                    </m:f>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a14:m>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cstate="print"/>
                <a:stretch>
                  <a:fillRect t="-1005"/>
                </a:stretch>
              </a:blipFill>
            </p:spPr>
            <p:txBody>
              <a:bodyPr/>
              <a:lstStyle/>
              <a:p>
                <a:r>
                  <a:rPr lang="zh-CN" altLang="en-US">
                    <a:noFill/>
                  </a:rPr>
                  <a:t> </a:t>
                </a:r>
              </a:p>
            </p:txBody>
          </p:sp>
        </mc:Fallback>
      </mc:AlternateContent>
      <p:sp>
        <p:nvSpPr>
          <p:cNvPr id="5" name="Right Arrow 4"/>
          <p:cNvSpPr/>
          <p:nvPr/>
        </p:nvSpPr>
        <p:spPr bwMode="auto">
          <a:xfrm>
            <a:off x="3168128" y="6086044"/>
            <a:ext cx="2556000" cy="288000"/>
          </a:xfrm>
          <a:prstGeom prst="rightArrow">
            <a:avLst>
              <a:gd name="adj1" fmla="val 50000"/>
              <a:gd name="adj2" fmla="val 111729"/>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sp>
        <p:nvSpPr>
          <p:cNvPr id="6" name="Right Arrow 5"/>
          <p:cNvSpPr/>
          <p:nvPr/>
        </p:nvSpPr>
        <p:spPr bwMode="auto">
          <a:xfrm rot="-1920000">
            <a:off x="2983756" y="5437972"/>
            <a:ext cx="2556000" cy="288000"/>
          </a:xfrm>
          <a:prstGeom prst="rightArrow">
            <a:avLst>
              <a:gd name="adj1" fmla="val 50000"/>
              <a:gd name="adj2" fmla="val 111729"/>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Curved Connector 6"/>
          <p:cNvCxnSpPr/>
          <p:nvPr/>
        </p:nvCxnSpPr>
        <p:spPr bwMode="auto">
          <a:xfrm rot="900000" flipH="1" flipV="1">
            <a:off x="4468776" y="5681408"/>
            <a:ext cx="648104" cy="326292"/>
          </a:xfrm>
          <a:prstGeom prst="curvedConnector3">
            <a:avLst>
              <a:gd name="adj1" fmla="val -20544"/>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xmlns="" val="2366379511"/>
      </p:ext>
    </p:extLst>
  </p:cSld>
  <p:clrMapOvr>
    <a:masterClrMapping/>
  </p:clrMapOvr>
  <mc:AlternateContent xmlns:mc="http://schemas.openxmlformats.org/markup-compatibility/2006">
    <mc:Choice xmlns:p14="http://schemas.microsoft.com/office/powerpoint/2010/main" xmlns="" Requires="p14">
      <p:transition spd="slow" p14:dur="2000" advTm="41092"/>
    </mc:Choice>
    <mc:Fallback>
      <p:transition spd="slow" advTm="4109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HotSpot Algorithm</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p:txBody>
              <a:bodyPr/>
              <a:lstStyle/>
              <a:p>
                <a:r>
                  <a:rPr lang="en-US" altLang="zh-CN" sz="2000" dirty="0" smtClean="0"/>
                  <a:t>Compute Anomalous Changes</a:t>
                </a:r>
              </a:p>
              <a:p>
                <a:pPr lvl="1"/>
                <a14:m>
                  <m:oMath xmlns:m="http://schemas.openxmlformats.org/officeDocument/2006/math">
                    <m:r>
                      <a:rPr lang="zh-CN" altLang="en-US" sz="1600" i="1">
                        <a:latin typeface="Cambria Math"/>
                      </a:rPr>
                      <m:t>𝜆</m:t>
                    </m:r>
                  </m:oMath>
                </a14:m>
                <a:r>
                  <a:rPr lang="en-US" altLang="zh-CN" sz="1600" dirty="0"/>
                  <a:t> represents the level of granularity at which the analysis is performed.</a:t>
                </a:r>
              </a:p>
              <a:p>
                <a:pPr lvl="1"/>
                <a:r>
                  <a:rPr lang="en-US" altLang="zh-CN" sz="1600" dirty="0" smtClean="0"/>
                  <a:t>For </a:t>
                </a:r>
                <a:r>
                  <a:rPr lang="en-US" altLang="zh-CN" sz="1600" dirty="0"/>
                  <a:t>online monitoring, we maintain the time-series </a:t>
                </a:r>
                <a:r>
                  <a:rPr lang="en-US" altLang="zh-CN" sz="1600" dirty="0" smtClean="0"/>
                  <a:t>values of </a:t>
                </a:r>
                <a:r>
                  <a:rPr lang="en-US" altLang="zh-CN" sz="1600" dirty="0"/>
                  <a:t>HA(</a:t>
                </a:r>
                <a:r>
                  <a:rPr lang="en-US" altLang="zh-CN" sz="1600" dirty="0" err="1"/>
                  <a:t>i,t,λ</a:t>
                </a:r>
                <a:r>
                  <a:rPr lang="en-US" altLang="zh-CN" sz="1600" dirty="0"/>
                  <a:t>) and HC(</a:t>
                </a:r>
                <a:r>
                  <a:rPr lang="en-US" altLang="zh-CN" sz="1600" dirty="0" err="1"/>
                  <a:t>i,t,λ</a:t>
                </a:r>
                <a:r>
                  <a:rPr lang="en-US" altLang="zh-CN" sz="1600" dirty="0"/>
                  <a:t>) continuously over time</a:t>
                </a:r>
                <a:r>
                  <a:rPr lang="en-US" altLang="zh-CN" sz="1600" dirty="0" smtClean="0"/>
                  <a:t>.</a:t>
                </a:r>
              </a:p>
              <a:p>
                <a:pPr lvl="1"/>
                <a14:m>
                  <m:oMath xmlns:m="http://schemas.openxmlformats.org/officeDocument/2006/math">
                    <m:r>
                      <a:rPr lang="en-US" altLang="zh-CN" sz="1600" b="0" i="1" smtClean="0">
                        <a:latin typeface="Cambria Math"/>
                      </a:rPr>
                      <m:t>𝑍𝑉𝑎𝑙𝑢𝑒</m:t>
                    </m:r>
                    <m:r>
                      <a:rPr lang="en-US" altLang="zh-CN" sz="1600" b="0" i="1" smtClean="0">
                        <a:latin typeface="Cambria Math"/>
                      </a:rPr>
                      <m:t>=</m:t>
                    </m:r>
                    <m:f>
                      <m:fPr>
                        <m:ctrlPr>
                          <a:rPr lang="en-US" altLang="zh-CN" sz="1600" b="0" i="1" smtClean="0">
                            <a:latin typeface="Cambria Math" panose="02040503050406030204" pitchFamily="18" charset="0"/>
                          </a:rPr>
                        </m:ctrlPr>
                      </m:fPr>
                      <m:num>
                        <m:r>
                          <a:rPr lang="en-US" altLang="zh-CN" sz="1600" b="0" i="1" smtClean="0">
                            <a:latin typeface="Cambria Math"/>
                          </a:rPr>
                          <m:t>𝐻𝐴</m:t>
                        </m:r>
                        <m:d>
                          <m:dPr>
                            <m:ctrlPr>
                              <a:rPr lang="en-US" altLang="zh-CN" sz="1600" b="0" i="1" smtClean="0">
                                <a:latin typeface="Cambria Math" panose="02040503050406030204" pitchFamily="18" charset="0"/>
                              </a:rPr>
                            </m:ctrlPr>
                          </m:dPr>
                          <m:e>
                            <m:r>
                              <a:rPr lang="en-US" altLang="zh-CN" sz="1600" b="0" i="1" smtClean="0">
                                <a:latin typeface="Cambria Math"/>
                              </a:rPr>
                              <m:t>𝑖</m:t>
                            </m:r>
                            <m:r>
                              <a:rPr lang="en-US" altLang="zh-CN" sz="1600" b="0" i="1" smtClean="0">
                                <a:latin typeface="Cambria Math"/>
                              </a:rPr>
                              <m:t>,</m:t>
                            </m:r>
                            <m:r>
                              <a:rPr lang="en-US" altLang="zh-CN" sz="1600" b="0" i="1" smtClean="0">
                                <a:latin typeface="Cambria Math"/>
                              </a:rPr>
                              <m:t>𝑡</m:t>
                            </m:r>
                            <m:r>
                              <a:rPr lang="en-US" altLang="zh-CN" sz="1600" b="0" i="1" smtClean="0">
                                <a:latin typeface="Cambria Math"/>
                              </a:rPr>
                              <m:t>,</m:t>
                            </m:r>
                            <m:r>
                              <a:rPr lang="zh-CN" altLang="en-US" sz="1600" b="0" i="1" smtClean="0">
                                <a:latin typeface="Cambria Math"/>
                              </a:rPr>
                              <m:t>𝜆</m:t>
                            </m:r>
                          </m:e>
                        </m:d>
                        <m:r>
                          <a:rPr lang="en-US" altLang="zh-CN" sz="1600" b="0" i="1" smtClean="0">
                            <a:latin typeface="Cambria Math"/>
                          </a:rPr>
                          <m:t>−</m:t>
                        </m:r>
                        <m:r>
                          <a:rPr lang="zh-CN" altLang="en-US" sz="1600" b="0" i="1" smtClean="0">
                            <a:latin typeface="Cambria Math"/>
                          </a:rPr>
                          <m:t>𝜇</m:t>
                        </m:r>
                        <m:r>
                          <a:rPr lang="en-US" altLang="zh-CN" sz="1600" b="0" i="1" smtClean="0">
                            <a:latin typeface="Cambria Math"/>
                          </a:rPr>
                          <m:t>(</m:t>
                        </m:r>
                        <m:r>
                          <a:rPr lang="en-US" altLang="zh-CN" sz="1600" b="0" i="1" smtClean="0">
                            <a:latin typeface="Cambria Math"/>
                          </a:rPr>
                          <m:t>𝑖</m:t>
                        </m:r>
                        <m:r>
                          <a:rPr lang="en-US" altLang="zh-CN" sz="1600" b="0" i="1" smtClean="0">
                            <a:latin typeface="Cambria Math"/>
                          </a:rPr>
                          <m:t>,</m:t>
                        </m:r>
                        <m:r>
                          <a:rPr lang="en-US" altLang="zh-CN" sz="1600" b="0" i="1" smtClean="0">
                            <a:latin typeface="Cambria Math"/>
                          </a:rPr>
                          <m:t>𝑡</m:t>
                        </m:r>
                        <m:r>
                          <a:rPr lang="en-US" altLang="zh-CN" sz="1600" b="0" i="1" smtClean="0">
                            <a:latin typeface="Cambria Math"/>
                          </a:rPr>
                          <m:t>,</m:t>
                        </m:r>
                        <m:r>
                          <a:rPr lang="zh-CN" altLang="en-US" sz="1600" b="0" i="1" smtClean="0">
                            <a:latin typeface="Cambria Math"/>
                          </a:rPr>
                          <m:t>𝜆</m:t>
                        </m:r>
                        <m:r>
                          <a:rPr lang="en-US" altLang="zh-CN" sz="1600" b="0" i="1" smtClean="0">
                            <a:latin typeface="Cambria Math"/>
                          </a:rPr>
                          <m:t>)</m:t>
                        </m:r>
                      </m:num>
                      <m:den>
                        <m:sSup>
                          <m:sSupPr>
                            <m:ctrlPr>
                              <a:rPr lang="en-US" altLang="zh-CN" sz="1600" b="0" i="1" smtClean="0">
                                <a:latin typeface="Cambria Math" panose="02040503050406030204" pitchFamily="18" charset="0"/>
                              </a:rPr>
                            </m:ctrlPr>
                          </m:sSupPr>
                          <m:e>
                            <m:r>
                              <a:rPr lang="zh-CN" altLang="en-US" sz="1600" b="0" i="1" smtClean="0">
                                <a:latin typeface="Cambria Math"/>
                              </a:rPr>
                              <m:t>𝜎</m:t>
                            </m:r>
                          </m:e>
                          <m:sup>
                            <m:r>
                              <a:rPr lang="en-US" altLang="zh-CN" sz="1600" b="0" i="1" smtClean="0">
                                <a:latin typeface="Cambria Math"/>
                              </a:rPr>
                              <m:t>𝐴</m:t>
                            </m:r>
                          </m:sup>
                        </m:sSup>
                        <m:r>
                          <a:rPr lang="en-US" altLang="zh-CN" sz="1600" b="0" i="1" smtClean="0">
                            <a:latin typeface="Cambria Math"/>
                          </a:rPr>
                          <m:t>(</m:t>
                        </m:r>
                        <m:r>
                          <a:rPr lang="en-US" altLang="zh-CN" sz="1600" b="0" i="1" smtClean="0">
                            <a:latin typeface="Cambria Math"/>
                          </a:rPr>
                          <m:t>𝑖</m:t>
                        </m:r>
                        <m:r>
                          <a:rPr lang="en-US" altLang="zh-CN" sz="1600" b="0" i="1" smtClean="0">
                            <a:latin typeface="Cambria Math"/>
                          </a:rPr>
                          <m:t>,</m:t>
                        </m:r>
                        <m:r>
                          <a:rPr lang="en-US" altLang="zh-CN" sz="1600" b="0" i="1" smtClean="0">
                            <a:latin typeface="Cambria Math"/>
                          </a:rPr>
                          <m:t>𝑡</m:t>
                        </m:r>
                        <m:r>
                          <a:rPr lang="en-US" altLang="zh-CN" sz="1600" b="0" i="1" smtClean="0">
                            <a:latin typeface="Cambria Math"/>
                          </a:rPr>
                          <m:t>,</m:t>
                        </m:r>
                        <m:r>
                          <a:rPr lang="zh-CN" altLang="en-US" sz="1600" b="0" i="1" smtClean="0">
                            <a:latin typeface="Cambria Math"/>
                          </a:rPr>
                          <m:t>𝜆</m:t>
                        </m:r>
                        <m:r>
                          <a:rPr lang="en-US" altLang="zh-CN" sz="1600" b="0" i="1" smtClean="0">
                            <a:latin typeface="Cambria Math"/>
                          </a:rPr>
                          <m:t>)</m:t>
                        </m:r>
                      </m:den>
                    </m:f>
                  </m:oMath>
                </a14:m>
                <a:endParaRPr lang="en-US" altLang="zh-CN" sz="1600" b="0" dirty="0" smtClean="0"/>
              </a:p>
              <a:p>
                <a:pPr lvl="1"/>
                <a:r>
                  <a:rPr lang="en-US" altLang="zh-CN" sz="1600" dirty="0" smtClean="0"/>
                  <a:t>If </a:t>
                </a:r>
                <a:r>
                  <a:rPr lang="en-US" altLang="zh-CN" sz="1600" dirty="0" smtClean="0"/>
                  <a:t>the </a:t>
                </a:r>
                <a:r>
                  <a:rPr lang="en-US" altLang="zh-CN" sz="1600" dirty="0" err="1" smtClean="0"/>
                  <a:t>Zvalue</a:t>
                </a:r>
                <a:r>
                  <a:rPr lang="en-US" altLang="zh-CN" sz="1600" dirty="0" smtClean="0"/>
                  <a:t> is larger than 3 (0.26%), it is flagged as an anomaly. </a:t>
                </a:r>
                <a:endParaRPr lang="en-US" altLang="zh-CN" sz="1600" i="1" dirty="0" smtClean="0">
                  <a:latin typeface="Cambria Math"/>
                </a:endParaRPr>
              </a:p>
              <a:p>
                <a:r>
                  <a:rPr lang="en-US" altLang="zh-CN" sz="1800" dirty="0" smtClean="0"/>
                  <a:t>Multi-Granularity </a:t>
                </a:r>
                <a:r>
                  <a:rPr lang="en-US" altLang="zh-CN" sz="1800" dirty="0" smtClean="0"/>
                  <a:t>Analysis</a:t>
                </a:r>
              </a:p>
              <a:p>
                <a:pPr lvl="1"/>
                <a:r>
                  <a:rPr lang="en-US" altLang="zh-CN" sz="1600" dirty="0" smtClean="0"/>
                  <a:t>Assume that for an application, the approximate ranges in which the changes could occur are known.</a:t>
                </a:r>
              </a:p>
              <a:p>
                <a:pPr lvl="1"/>
                <a14:m>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𝑡</m:t>
                            </m:r>
                          </m:e>
                          <m:sub>
                            <m:r>
                              <a:rPr lang="en-US" altLang="zh-CN" sz="1600" b="0" i="1" smtClean="0">
                                <a:latin typeface="Cambria Math"/>
                              </a:rPr>
                              <m:t>𝑚𝑖𝑛</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𝑡</m:t>
                            </m:r>
                          </m:e>
                          <m:sub>
                            <m:r>
                              <a:rPr lang="en-US" altLang="zh-CN" sz="1600" b="0" i="1" smtClean="0">
                                <a:latin typeface="Cambria Math"/>
                              </a:rPr>
                              <m:t>𝑚𝑎𝑥</m:t>
                            </m:r>
                          </m:sub>
                        </m:sSub>
                      </m:e>
                    </m:d>
                    <m:r>
                      <a:rPr lang="en-US" altLang="zh-CN" sz="1600" b="0" i="1" smtClean="0">
                        <a:latin typeface="Cambria Math"/>
                        <a:ea typeface="Cambria Math"/>
                      </a:rPr>
                      <m:t>→</m:t>
                    </m:r>
                    <m:d>
                      <m:dPr>
                        <m:ctrlPr>
                          <a:rPr lang="en-US" altLang="zh-CN" sz="1600" b="0" i="1" smtClean="0">
                            <a:latin typeface="Cambria Math" panose="02040503050406030204" pitchFamily="18" charset="0"/>
                            <a:ea typeface="Cambria Math"/>
                          </a:rPr>
                        </m:ctrlPr>
                      </m:dPr>
                      <m:e>
                        <m:sSub>
                          <m:sSubPr>
                            <m:ctrlPr>
                              <a:rPr lang="en-US" altLang="zh-CN" sz="1600" b="0" i="1" smtClean="0">
                                <a:latin typeface="Cambria Math" panose="02040503050406030204" pitchFamily="18" charset="0"/>
                                <a:ea typeface="Cambria Math"/>
                              </a:rPr>
                            </m:ctrlPr>
                          </m:sSubPr>
                          <m:e>
                            <m:r>
                              <a:rPr lang="zh-CN" altLang="en-US" sz="1600" b="0" i="1" smtClean="0">
                                <a:latin typeface="Cambria Math"/>
                                <a:ea typeface="Cambria Math"/>
                              </a:rPr>
                              <m:t>𝜆</m:t>
                            </m:r>
                          </m:e>
                          <m:sub>
                            <m:r>
                              <a:rPr lang="en-US" altLang="zh-CN" sz="1600" b="0" i="1" smtClean="0">
                                <a:latin typeface="Cambria Math"/>
                                <a:ea typeface="Cambria Math"/>
                              </a:rPr>
                              <m:t>𝑚𝑖𝑛</m:t>
                            </m:r>
                          </m:sub>
                        </m:sSub>
                        <m:r>
                          <a:rPr lang="en-US" altLang="zh-CN" sz="1600" b="0" i="1" smtClean="0">
                            <a:latin typeface="Cambria Math"/>
                            <a:ea typeface="Cambria Math"/>
                          </a:rPr>
                          <m:t>,</m:t>
                        </m:r>
                        <m:sSub>
                          <m:sSubPr>
                            <m:ctrlPr>
                              <a:rPr lang="en-US" altLang="zh-CN" sz="1600" b="0" i="1" smtClean="0">
                                <a:latin typeface="Cambria Math" panose="02040503050406030204" pitchFamily="18" charset="0"/>
                                <a:ea typeface="Cambria Math"/>
                              </a:rPr>
                            </m:ctrlPr>
                          </m:sSubPr>
                          <m:e>
                            <m:r>
                              <a:rPr lang="zh-CN" altLang="en-US" sz="1600" b="0" i="1" smtClean="0">
                                <a:latin typeface="Cambria Math"/>
                                <a:ea typeface="Cambria Math"/>
                              </a:rPr>
                              <m:t>𝜆</m:t>
                            </m:r>
                          </m:e>
                          <m:sub>
                            <m:r>
                              <a:rPr lang="en-US" altLang="zh-CN" sz="1600" b="0" i="1" smtClean="0">
                                <a:latin typeface="Cambria Math"/>
                                <a:ea typeface="Cambria Math"/>
                              </a:rPr>
                              <m:t>𝑚𝑎𝑥</m:t>
                            </m:r>
                          </m:sub>
                        </m:sSub>
                      </m:e>
                    </m:d>
                    <m:r>
                      <a:rPr lang="en-US" altLang="zh-CN" sz="1600" b="0" i="1" smtClean="0">
                        <a:latin typeface="Cambria Math"/>
                        <a:ea typeface="Cambria Math"/>
                      </a:rPr>
                      <m:t>=</m:t>
                    </m:r>
                    <m:d>
                      <m:dPr>
                        <m:ctrlPr>
                          <a:rPr lang="en-US" altLang="zh-CN" sz="1600" b="0" i="1" smtClean="0">
                            <a:latin typeface="Cambria Math" panose="02040503050406030204" pitchFamily="18" charset="0"/>
                            <a:ea typeface="Cambria Math"/>
                          </a:rPr>
                        </m:ctrlPr>
                      </m:dPr>
                      <m:e>
                        <m:f>
                          <m:fPr>
                            <m:ctrlPr>
                              <a:rPr lang="en-US" altLang="zh-CN" sz="1600" b="0" i="1" smtClean="0">
                                <a:latin typeface="Cambria Math" panose="02040503050406030204" pitchFamily="18" charset="0"/>
                                <a:ea typeface="Cambria Math"/>
                              </a:rPr>
                            </m:ctrlPr>
                          </m:fPr>
                          <m:num>
                            <m:r>
                              <a:rPr lang="en-US" altLang="zh-CN" sz="1600" b="0" i="1" smtClean="0">
                                <a:latin typeface="Cambria Math"/>
                                <a:ea typeface="Cambria Math"/>
                              </a:rPr>
                              <m:t>1</m:t>
                            </m:r>
                          </m:num>
                          <m:den>
                            <m:sSub>
                              <m:sSubPr>
                                <m:ctrlPr>
                                  <a:rPr lang="en-US" altLang="zh-CN" sz="1600" b="0" i="1" smtClean="0">
                                    <a:latin typeface="Cambria Math" panose="02040503050406030204" pitchFamily="18" charset="0"/>
                                    <a:ea typeface="Cambria Math"/>
                                  </a:rPr>
                                </m:ctrlPr>
                              </m:sSubPr>
                              <m:e>
                                <m:r>
                                  <a:rPr lang="en-US" altLang="zh-CN" sz="1600" b="0" i="1" smtClean="0">
                                    <a:latin typeface="Cambria Math"/>
                                    <a:ea typeface="Cambria Math"/>
                                  </a:rPr>
                                  <m:t>𝑡</m:t>
                                </m:r>
                              </m:e>
                              <m:sub>
                                <m:r>
                                  <a:rPr lang="en-US" altLang="zh-CN" sz="1600" b="0" i="1" smtClean="0">
                                    <a:latin typeface="Cambria Math"/>
                                    <a:ea typeface="Cambria Math"/>
                                  </a:rPr>
                                  <m:t>𝑚𝑎𝑥</m:t>
                                </m:r>
                              </m:sub>
                            </m:sSub>
                          </m:den>
                        </m:f>
                        <m:r>
                          <a:rPr lang="en-US" altLang="zh-CN" sz="1600" b="0" i="1" smtClean="0">
                            <a:latin typeface="Cambria Math"/>
                            <a:ea typeface="Cambria Math"/>
                          </a:rPr>
                          <m:t>,</m:t>
                        </m:r>
                        <m:f>
                          <m:fPr>
                            <m:ctrlPr>
                              <a:rPr lang="en-US" altLang="zh-CN" sz="1600" b="0" i="1" smtClean="0">
                                <a:latin typeface="Cambria Math" panose="02040503050406030204" pitchFamily="18" charset="0"/>
                                <a:ea typeface="Cambria Math"/>
                              </a:rPr>
                            </m:ctrlPr>
                          </m:fPr>
                          <m:num>
                            <m:r>
                              <a:rPr lang="en-US" altLang="zh-CN" sz="1600" b="0" i="1" smtClean="0">
                                <a:latin typeface="Cambria Math"/>
                                <a:ea typeface="Cambria Math"/>
                              </a:rPr>
                              <m:t>1</m:t>
                            </m:r>
                          </m:num>
                          <m:den>
                            <m:sSub>
                              <m:sSubPr>
                                <m:ctrlPr>
                                  <a:rPr lang="en-US" altLang="zh-CN" sz="1600" b="0" i="1" smtClean="0">
                                    <a:latin typeface="Cambria Math" panose="02040503050406030204" pitchFamily="18" charset="0"/>
                                    <a:ea typeface="Cambria Math"/>
                                  </a:rPr>
                                </m:ctrlPr>
                              </m:sSubPr>
                              <m:e>
                                <m:r>
                                  <a:rPr lang="en-US" altLang="zh-CN" sz="1600" b="0" i="1" smtClean="0">
                                    <a:latin typeface="Cambria Math"/>
                                    <a:ea typeface="Cambria Math"/>
                                  </a:rPr>
                                  <m:t>𝑡</m:t>
                                </m:r>
                              </m:e>
                              <m:sub>
                                <m:r>
                                  <a:rPr lang="en-US" altLang="zh-CN" sz="1600" b="0" i="1" smtClean="0">
                                    <a:latin typeface="Cambria Math"/>
                                    <a:ea typeface="Cambria Math"/>
                                  </a:rPr>
                                  <m:t>𝑚𝑖𝑛</m:t>
                                </m:r>
                              </m:sub>
                            </m:sSub>
                          </m:den>
                        </m:f>
                      </m:e>
                    </m:d>
                    <m:r>
                      <a:rPr lang="en-US" altLang="zh-CN" sz="1600" b="0" i="1" smtClean="0">
                        <a:latin typeface="Cambria Math"/>
                        <a:ea typeface="Cambria Math"/>
                      </a:rPr>
                      <m:t>.</m:t>
                    </m:r>
                  </m:oMath>
                </a14:m>
                <a:r>
                  <a:rPr lang="en-US" altLang="zh-CN" sz="1600" dirty="0" smtClean="0"/>
                  <a:t> </a:t>
                </a:r>
                <a:endParaRPr lang="en-US" altLang="zh-CN" sz="1600" b="0" i="1" dirty="0" smtClean="0">
                  <a:latin typeface="Cambria Math" panose="02040503050406030204" pitchFamily="18" charset="0"/>
                </a:endParaRPr>
              </a:p>
              <a:p>
                <a:pPr lvl="1"/>
                <a14:m>
                  <m:oMath xmlns:m="http://schemas.openxmlformats.org/officeDocument/2006/math">
                    <m:d>
                      <m:dPr>
                        <m:begChr m:val="{"/>
                        <m:endChr m:val="}"/>
                        <m:ctrlPr>
                          <a:rPr lang="en-US" altLang="zh-CN" sz="1600" b="0" i="1" smtClean="0">
                            <a:latin typeface="Cambria Math" panose="02040503050406030204" pitchFamily="18" charset="0"/>
                          </a:rPr>
                        </m:ctrlPr>
                      </m:dPr>
                      <m:e>
                        <m:r>
                          <a:rPr lang="zh-CN" altLang="en-US" sz="1600" b="0" i="1" smtClean="0">
                            <a:latin typeface="Cambria Math"/>
                          </a:rPr>
                          <m:t>𝜆</m:t>
                        </m:r>
                      </m:e>
                    </m:d>
                    <m:r>
                      <a:rPr lang="en-US" altLang="zh-CN" sz="1600" b="0" i="1" smtClean="0">
                        <a:latin typeface="Cambria Math"/>
                      </a:rPr>
                      <m:t>={</m:t>
                    </m:r>
                    <m:sSub>
                      <m:sSubPr>
                        <m:ctrlPr>
                          <a:rPr lang="en-US" altLang="zh-CN" sz="1600" b="0" i="1" smtClean="0">
                            <a:latin typeface="Cambria Math" panose="02040503050406030204" pitchFamily="18" charset="0"/>
                          </a:rPr>
                        </m:ctrlPr>
                      </m:sSubPr>
                      <m:e>
                        <m:r>
                          <a:rPr lang="zh-CN" altLang="en-US" sz="1600" b="0" i="1" smtClean="0">
                            <a:latin typeface="Cambria Math"/>
                          </a:rPr>
                          <m:t>𝜆</m:t>
                        </m:r>
                      </m:e>
                      <m:sub>
                        <m:r>
                          <a:rPr lang="en-US" altLang="zh-CN" sz="1600" b="0" i="1" smtClean="0">
                            <a:latin typeface="Cambria Math"/>
                          </a:rPr>
                          <m:t>𝑚𝑎𝑥</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zh-CN" altLang="en-US" sz="1600" b="0" i="1" smtClean="0">
                            <a:latin typeface="Cambria Math"/>
                          </a:rPr>
                          <m:t>𝜆</m:t>
                        </m:r>
                      </m:e>
                      <m:sub>
                        <m:r>
                          <a:rPr lang="en-US" altLang="zh-CN" sz="1600" b="0" i="1" smtClean="0">
                            <a:latin typeface="Cambria Math"/>
                          </a:rPr>
                          <m:t>𝑚𝑎𝑥</m:t>
                        </m:r>
                      </m:sub>
                    </m:sSub>
                    <m:r>
                      <a:rPr lang="en-US" altLang="zh-CN" sz="1600" b="0" i="1" smtClean="0">
                        <a:latin typeface="Cambria Math"/>
                      </a:rPr>
                      <m:t>/2,</m:t>
                    </m:r>
                    <m:sSub>
                      <m:sSubPr>
                        <m:ctrlPr>
                          <a:rPr lang="en-US" altLang="zh-CN" sz="1600" b="0" i="1" smtClean="0">
                            <a:latin typeface="Cambria Math" panose="02040503050406030204" pitchFamily="18" charset="0"/>
                          </a:rPr>
                        </m:ctrlPr>
                      </m:sSubPr>
                      <m:e>
                        <m:r>
                          <a:rPr lang="zh-CN" altLang="en-US" sz="1600" b="0" i="1" smtClean="0">
                            <a:latin typeface="Cambria Math"/>
                          </a:rPr>
                          <m:t>𝜆</m:t>
                        </m:r>
                      </m:e>
                      <m:sub>
                        <m:r>
                          <a:rPr lang="en-US" altLang="zh-CN" sz="1600" b="0" i="1" smtClean="0">
                            <a:latin typeface="Cambria Math"/>
                          </a:rPr>
                          <m:t>𝑚𝑎𝑥</m:t>
                        </m:r>
                      </m:sub>
                    </m:sSub>
                    <m:r>
                      <a:rPr lang="en-US" altLang="zh-CN" sz="1600" b="0" i="1" smtClean="0">
                        <a:latin typeface="Cambria Math"/>
                      </a:rPr>
                      <m:t>/4</m:t>
                    </m:r>
                    <m:r>
                      <a:rPr lang="en-US" altLang="zh-CN" sz="1600" b="0" i="1" smtClean="0">
                        <a:latin typeface="Cambria Math"/>
                        <a:ea typeface="Cambria Math"/>
                      </a:rPr>
                      <m:t>⋅⋅⋅</m:t>
                    </m:r>
                    <m:r>
                      <a:rPr lang="en-US" altLang="zh-CN" sz="1600" b="0" i="1" smtClean="0">
                        <a:latin typeface="Cambria Math"/>
                      </a:rPr>
                      <m:t>}</m:t>
                    </m:r>
                  </m:oMath>
                </a14:m>
                <a:r>
                  <a:rPr lang="en-US" altLang="zh-CN" sz="1600" dirty="0" smtClean="0"/>
                  <a:t>, </a:t>
                </a:r>
                <a:r>
                  <a:rPr lang="en-US" altLang="zh-CN" sz="1600" dirty="0"/>
                  <a:t>Choose </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a:rPr>
                          <m:t>𝑙𝑜𝑔</m:t>
                        </m:r>
                      </m:e>
                      <m:sub>
                        <m:r>
                          <a:rPr lang="en-US" altLang="zh-CN" sz="1600" i="1">
                            <a:solidFill>
                              <a:srgbClr val="FF0000"/>
                            </a:solidFill>
                            <a:latin typeface="Cambria Math"/>
                          </a:rPr>
                          <m:t>2</m:t>
                        </m:r>
                      </m:sub>
                    </m:sSub>
                    <m:r>
                      <a:rPr lang="en-US" altLang="zh-CN" sz="1600" i="1">
                        <a:solidFill>
                          <a:srgbClr val="FF0000"/>
                        </a:solidFill>
                        <a:latin typeface="Cambria Math"/>
                      </a:rPr>
                      <m:t>(</m:t>
                    </m:r>
                    <m:f>
                      <m:fPr>
                        <m:ctrlPr>
                          <a:rPr lang="en-US" altLang="zh-CN" sz="1600" i="1">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zh-CN" altLang="en-US" sz="1600" i="1">
                                <a:solidFill>
                                  <a:srgbClr val="FF0000"/>
                                </a:solidFill>
                                <a:latin typeface="Cambria Math"/>
                              </a:rPr>
                              <m:t>𝜆</m:t>
                            </m:r>
                          </m:e>
                          <m:sub>
                            <m:r>
                              <a:rPr lang="en-US" altLang="zh-CN" sz="1600" i="1">
                                <a:solidFill>
                                  <a:srgbClr val="FF0000"/>
                                </a:solidFill>
                                <a:latin typeface="Cambria Math"/>
                              </a:rPr>
                              <m:t>𝑚𝑎𝑥</m:t>
                            </m:r>
                          </m:sub>
                        </m:sSub>
                      </m:num>
                      <m:den>
                        <m:sSub>
                          <m:sSubPr>
                            <m:ctrlPr>
                              <a:rPr lang="en-US" altLang="zh-CN" sz="1600" i="1">
                                <a:solidFill>
                                  <a:srgbClr val="FF0000"/>
                                </a:solidFill>
                                <a:latin typeface="Cambria Math" panose="02040503050406030204" pitchFamily="18" charset="0"/>
                              </a:rPr>
                            </m:ctrlPr>
                          </m:sSubPr>
                          <m:e>
                            <m:r>
                              <a:rPr lang="zh-CN" altLang="en-US" sz="1600" i="1">
                                <a:solidFill>
                                  <a:srgbClr val="FF0000"/>
                                </a:solidFill>
                                <a:latin typeface="Cambria Math"/>
                              </a:rPr>
                              <m:t>𝜆</m:t>
                            </m:r>
                          </m:e>
                          <m:sub>
                            <m:r>
                              <a:rPr lang="en-US" altLang="zh-CN" sz="1600" i="1">
                                <a:solidFill>
                                  <a:srgbClr val="FF0000"/>
                                </a:solidFill>
                                <a:latin typeface="Cambria Math"/>
                              </a:rPr>
                              <m:t>𝑚𝑖𝑛</m:t>
                            </m:r>
                          </m:sub>
                        </m:sSub>
                      </m:den>
                    </m:f>
                    <m:r>
                      <a:rPr lang="en-US" altLang="zh-CN" sz="1600" i="1">
                        <a:solidFill>
                          <a:srgbClr val="FF0000"/>
                        </a:solidFill>
                        <a:latin typeface="Cambria Math"/>
                      </a:rPr>
                      <m:t>)</m:t>
                    </m:r>
                  </m:oMath>
                </a14:m>
                <a:r>
                  <a:rPr lang="en-US" altLang="zh-CN" sz="1600" dirty="0">
                    <a:solidFill>
                      <a:srgbClr val="FF0000"/>
                    </a:solidFill>
                  </a:rPr>
                  <a:t> </a:t>
                </a:r>
                <a:r>
                  <a:rPr lang="en-US" altLang="zh-CN" sz="1600" dirty="0"/>
                  <a:t>different values of </a:t>
                </a:r>
                <a14:m>
                  <m:oMath xmlns:m="http://schemas.openxmlformats.org/officeDocument/2006/math">
                    <m:r>
                      <a:rPr lang="zh-CN" altLang="en-US" sz="1600" i="1">
                        <a:latin typeface="Cambria Math"/>
                      </a:rPr>
                      <m:t>𝜆</m:t>
                    </m:r>
                  </m:oMath>
                </a14:m>
                <a:r>
                  <a:rPr lang="en-US" altLang="zh-CN" sz="1600" dirty="0"/>
                  <a:t>.</a:t>
                </a:r>
              </a:p>
              <a:p>
                <a:pPr lvl="1"/>
                <a:r>
                  <a:rPr lang="en-US" altLang="zh-CN" sz="1600" dirty="0" smtClean="0"/>
                  <a:t>In multi-granularity setting, a change is considered significant if it is found anomalous in any </a:t>
                </a:r>
                <a14:m>
                  <m:oMath xmlns:m="http://schemas.openxmlformats.org/officeDocument/2006/math">
                    <m:r>
                      <a:rPr lang="zh-CN" altLang="en-US" sz="1600" i="1" smtClean="0">
                        <a:latin typeface="Cambria Math"/>
                      </a:rPr>
                      <m:t>𝜆</m:t>
                    </m:r>
                  </m:oMath>
                </a14:m>
                <a:r>
                  <a:rPr lang="en-US" altLang="zh-CN" sz="1600" dirty="0" smtClean="0"/>
                  <a:t>.</a:t>
                </a:r>
              </a:p>
              <a:p>
                <a:pPr marL="457200" lvl="1" indent="0">
                  <a:buNone/>
                </a:pPr>
                <a:endParaRPr lang="en-US" altLang="zh-CN" sz="1400" dirty="0" smtClean="0"/>
              </a:p>
              <a:p>
                <a:pPr lvl="1"/>
                <a:endParaRPr lang="en-US" altLang="zh-CN" sz="1400" dirty="0" smtClean="0"/>
              </a:p>
              <a:p>
                <a:pPr lvl="1"/>
                <a:endParaRPr lang="zh-CN" altLang="en-US" sz="1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cstate="print"/>
                <a:stretch>
                  <a:fillRect t="-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885059700"/>
      </p:ext>
    </p:extLst>
  </p:cSld>
  <p:clrMapOvr>
    <a:masterClrMapping/>
  </p:clrMapOvr>
  <mc:AlternateContent xmlns:mc="http://schemas.openxmlformats.org/markup-compatibility/2006">
    <mc:Choice xmlns:p14="http://schemas.microsoft.com/office/powerpoint/2010/main" xmlns="" Requires="p14">
      <p:transition spd="slow" p14:dur="2000" advTm="55937"/>
    </mc:Choice>
    <mc:Fallback>
      <p:transition spd="slow" advTm="5593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5|5.2|8|6.4"/>
</p:tagLst>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template1</Template>
  <TotalTime>8824</TotalTime>
  <Words>1986</Words>
  <Application>Microsoft Office PowerPoint</Application>
  <PresentationFormat>全屏显示(4:3)</PresentationFormat>
  <Paragraphs>209</Paragraphs>
  <Slides>15</Slides>
  <Notes>11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博士学位论文答辩（李建欣）</vt:lpstr>
      <vt:lpstr>On Anomalous Hot Spot Discovery  in Graph Streams</vt:lpstr>
      <vt:lpstr>Introduction</vt:lpstr>
      <vt:lpstr>Introduction</vt:lpstr>
      <vt:lpstr>Introduction</vt:lpstr>
      <vt:lpstr>Model Framework</vt:lpstr>
      <vt:lpstr>Model Framework</vt:lpstr>
      <vt:lpstr>Model Framework</vt:lpstr>
      <vt:lpstr>Model Framework</vt:lpstr>
      <vt:lpstr>HotSpot Algorithm</vt:lpstr>
      <vt:lpstr>HotSpot Algorithm</vt:lpstr>
      <vt:lpstr>Experimental Results</vt:lpstr>
      <vt:lpstr>Experimental Results</vt:lpstr>
      <vt:lpstr>Experimental Results</vt:lpstr>
      <vt:lpstr>Experimental Results</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Anomalous Hot Spot Discovery</dc:title>
  <dc:creator>Weiren</dc:creator>
  <cp:lastModifiedBy>2014CB340304</cp:lastModifiedBy>
  <cp:revision>804</cp:revision>
  <dcterms:created xsi:type="dcterms:W3CDTF">2012-10-31T00:17:18Z</dcterms:created>
  <dcterms:modified xsi:type="dcterms:W3CDTF">2014-09-14T02:57:51Z</dcterms:modified>
</cp:coreProperties>
</file>