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311" r:id="rId3"/>
    <p:sldId id="257" r:id="rId4"/>
    <p:sldId id="292" r:id="rId5"/>
    <p:sldId id="283" r:id="rId6"/>
    <p:sldId id="259" r:id="rId7"/>
    <p:sldId id="307" r:id="rId8"/>
    <p:sldId id="316" r:id="rId9"/>
    <p:sldId id="312" r:id="rId10"/>
    <p:sldId id="318" r:id="rId11"/>
    <p:sldId id="275" r:id="rId12"/>
    <p:sldId id="276" r:id="rId13"/>
    <p:sldId id="313" r:id="rId14"/>
    <p:sldId id="321" r:id="rId15"/>
    <p:sldId id="277" r:id="rId16"/>
    <p:sldId id="294" r:id="rId17"/>
    <p:sldId id="304" r:id="rId18"/>
    <p:sldId id="308" r:id="rId19"/>
    <p:sldId id="281" r:id="rId20"/>
    <p:sldId id="296" r:id="rId21"/>
    <p:sldId id="298" r:id="rId22"/>
    <p:sldId id="325" r:id="rId23"/>
    <p:sldId id="297" r:id="rId24"/>
    <p:sldId id="306" r:id="rId25"/>
    <p:sldId id="260" r:id="rId26"/>
    <p:sldId id="322" r:id="rId27"/>
    <p:sldId id="265" r:id="rId28"/>
    <p:sldId id="323" r:id="rId29"/>
    <p:sldId id="262" r:id="rId30"/>
    <p:sldId id="263" r:id="rId31"/>
    <p:sldId id="264" r:id="rId32"/>
    <p:sldId id="272" r:id="rId33"/>
    <p:sldId id="261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8930" autoAdjust="0"/>
  </p:normalViewPr>
  <p:slideViewPr>
    <p:cSldViewPr>
      <p:cViewPr>
        <p:scale>
          <a:sx n="60" d="100"/>
          <a:sy n="60" d="100"/>
        </p:scale>
        <p:origin x="-15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C0B49-1CDE-4616-8410-6FE5251DDA83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8D007-A30E-47F9-B8B6-5AE07520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D007-A30E-47F9-B8B6-5AE075209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9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加粗箭头</a:t>
            </a:r>
            <a:endParaRPr lang="en-US" altLang="zh-CN" dirty="0" smtClean="0"/>
          </a:p>
          <a:p>
            <a:r>
              <a:rPr lang="en-US" dirty="0" smtClean="0"/>
              <a:t>goal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D007-A30E-47F9-B8B6-5AE075209E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5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Influence model</a:t>
            </a:r>
          </a:p>
          <a:p>
            <a:r>
              <a:rPr lang="en-US" dirty="0" smtClean="0"/>
              <a:t>Reference</a:t>
            </a:r>
          </a:p>
          <a:p>
            <a:r>
              <a:rPr lang="en-US" dirty="0" smtClean="0"/>
              <a:t>Color</a:t>
            </a:r>
            <a:r>
              <a:rPr lang="en-US" baseline="0" dirty="0" smtClean="0"/>
              <a:t> keyword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D007-A30E-47F9-B8B6-5AE075209E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 and </a:t>
            </a:r>
            <a:r>
              <a:rPr lang="en-US" dirty="0" err="1" smtClean="0"/>
              <a:t>nolvety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D007-A30E-47F9-B8B6-5AE075209E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6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D007-A30E-47F9-B8B6-5AE075209E3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0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712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483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700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95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417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088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8164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487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211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37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659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A9B0-9028-49FE-A00D-66539E8A9430}" type="datetime1">
              <a:rPr lang="en-US" altLang="zh-CN" smtClean="0"/>
              <a:t>6/24/2014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ECCB-FA66-41E8-8D99-7AE2433E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4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75" y="533400"/>
            <a:ext cx="830580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 Search of Influential Event Organizers in Online Social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71800"/>
            <a:ext cx="77724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>
                <a:solidFill>
                  <a:schemeClr val="tx1"/>
                </a:solidFill>
              </a:rPr>
              <a:t>Kaiyu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Feng</a:t>
            </a:r>
            <a:r>
              <a:rPr lang="en-US" sz="2400" b="1" baseline="30000" dirty="0">
                <a:solidFill>
                  <a:schemeClr val="tx1"/>
                </a:solidFill>
              </a:rPr>
              <a:t>1</a:t>
            </a:r>
            <a:r>
              <a:rPr lang="en-US" sz="2400" dirty="0" smtClean="0"/>
              <a:t>, Gao Cong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Sourav S. Bhowmick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and Shuai Ma</a:t>
            </a:r>
            <a:r>
              <a:rPr lang="en-US" sz="2400" baseline="30000" dirty="0" smtClean="0"/>
              <a:t>2</a:t>
            </a:r>
            <a:endParaRPr lang="en-US" sz="2400" dirty="0" smtClean="0"/>
          </a:p>
          <a:p>
            <a:pPr algn="r"/>
            <a:endParaRPr lang="en-US" sz="2000" dirty="0" smtClean="0"/>
          </a:p>
          <a:p>
            <a:pPr algn="r"/>
            <a:r>
              <a:rPr lang="en-US" sz="2000" baseline="30000" dirty="0" smtClean="0"/>
              <a:t>1</a:t>
            </a:r>
            <a:r>
              <a:rPr lang="en-US" sz="2000" dirty="0" smtClean="0"/>
              <a:t>Nanyang Technological University</a:t>
            </a:r>
          </a:p>
          <a:p>
            <a:pPr algn="r"/>
            <a:r>
              <a:rPr lang="en-US" sz="2000" baseline="30000" dirty="0" smtClean="0"/>
              <a:t>2</a:t>
            </a:r>
            <a:r>
              <a:rPr lang="en-US" sz="2000" dirty="0" smtClean="0"/>
              <a:t>Beihang University</a:t>
            </a:r>
            <a:endParaRPr 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AutoShape 2" descr="data:image/jpeg;base64,/9j/4AAQSkZJRgABAQAAAQABAAD/2wCEAAkGBxQTEhQUEhQWFhQXGRkbGRYXGRgVGhweGB0fGR0dGB8ZHSogHR0nHRgdIjEhJSkrLi4uGB8zODMsNygvLisBCgoKDg0OGxAQGywmICYtMDIwNDQsNTUsLDIvLCwsLCwsLCwsLCw0LCwsLCwsLCwsLCwsLCw0LCwsLCwsLCwsLP/AABEIAIoBbQMBEQACEQEDEQH/xAAcAAACAwEBAQEAAAAAAAAAAAAABgQFBwMCAQj/xABNEAACAQMCAwQECAoHBwQDAAABAgMABBESIQUGMRMiQVEHYXGBFCMyUnKRobEWNDVCVGJzgrKzM0NjdIPBwhUkJZKTovGj0dLwNlPT/8QAGwEBAAIDAQEAAAAAAAAAAAAAAAMEAQIFBgf/xABBEQABAwIDBAgEBAMGBwEAAAABAAIDBBESITEFQVFxEzJhgZGhsfAiM8HRFDRCctLh8RUjUoKSsgYkNVNiosJz/9oADAMBAAIRAxEAPwDcGbAyegoiol5zsCARdREHodVYxDitsDjuK+/hjY/pUX11jE3is9G/gfBH4Y2P6VF9dMTeKdG/gfBH4Y2P6VF9dMTeKdG/gfBH4Y2P6VF9dMTeKdG/gfBH4Y2P6VF9dMTeKdG/gfBH4Y2P6VF9dMTeKdG/gfBH4Y2P6VF9dMTeKdG/gfBH4Y2P6VF9dMTeKdG/gfBH4Y2P6VF9dMTeKdG/gfBH4Y2P6VF9dMTeKdG/gfBH4Y2P6VF9dMTeKdG/gfBWthexzRrJE4eNs6WU5BwcHHvBrZaaKRREURFERREURFERREURFERREURFERREURFERREURFERREURFERREURFERREURFERREURFERREURcrv5D/RP3URYA946RwBWIHYx/wAIrkuHxFe3oY2uhaSNymwAskeb1UlkBKxsraANRVdcoOELaSRlcdMkZqYU7bC5zKpPrSJH4IrsYbEg587cPZIX1IJlBe5mNumplGVMjuyHDCNFPeCnYvkL6zWBTgZvNlu6tjkIZSsxutfgBz996icSnlileMTawukhwCoZXRZFYA7jKuNvA5rSSIMdZWqGRlTCJMNjoVxgvJnZURmLMcAZ6n31E7C0Fx0CsSiKJuJwyU20humcAh1UOA7HCADI1YLbE4z0z4VDJPE1twcyMvoqc1RBg+DX057l64vFPHI2jtDEWARgdecgbZHjkkb/AG1iCZj2jERi37limnhwWkOfr78VCurieNikhZWGNiQeoyOhxUzHMe3E03CtwmGVuJoXm3vJXdEEmC7KoJOANRC5PqGcn1A1KyPE4BYqTHBE6QjQf081YTwsQxtbn4QEOGUI0Um50hkQk61JIGVORkZFSmnB6huudFXtbh/Ex4Q4XB1B9/1AXVbGTLRtdAXKq7dgFZxlFLlHlB0rJpU7ANgjBNZFO3QnNaP2hYdK2L+7va51PIf14ZFUh4hIR8tt/XVfCF2nRMANgtk9GH5Mtv8AE/mvXVZ1QvBT/NdzPqmmtlEqHi3NttbNpn7VDnAJilKnHzWC4PuqN0rW6q7Bs+acXjsf8wv3i6m8E43DdoXgfUAcHIKkH1g7itmvDhcKKopZad2GQWVjWyrqv4vxeO3XVKJNOCSyRvIFAx8rQDjr4+RrVzw3VTwU75jZlr9pA8LqNwbmeC6OIO0Yb97spFQYGcFmUDPqrVsgdopKiilgH95Yd4v4Aq5qRVFGlvo1lSJmAkkDMq+YTGr+Ifb5GsYheykETywvAyFr9+nopNZUa53E2hSxDEAZwoLMfYBuTWCbLZrcRslqT0gWKsUZ3VgcENFKpH0srtUXTsXRGyKpwxAAj9w+6Z43DAEEEEZBG4IPiKmXNIINivVFhUHFOcLa3bTP2qHJAJhlw2DjukLhh7KjdK1psfRXodnTzC8dj/mHnmvtxzZBGnaSLcKnzmt5gPf3dvfQygC5v4LDKCV7sLS0n9w+6i2/P1lIwSN5Hdtgqwykn2DTWonYf6KV+yapjS5wAA/8h90yW82tQwDAHwYFW94O4qUG657m4TZUXEec7WBtExljbfAaGXfBxlTpwR6xUbpmt19Fdi2bPM3FHYj9w+6uOH3olTWocA/PRoz7cMAcVI03F1UkjMbsJt3G/mEX99HCoaVgoLKgJ+c5CqPrNC4DVI4nyGzBfInwzKk1lRr47YBO+3lufdRZAulm659s42KyNKjjqrQyqfqK1EZmjX0XRZsmpeMTQCP3D7phs7pJUWSNgyMMqw6EGpAQRcKhIx0bi1wsQu1ZWipeMc0QWpxP2iDOA3ZSMhOM4DBSD/5qN0jW6q5BQyzi8dj3i/hdS+EcWS4XXGJNO2C8bxgg+K6wMj2Vs14dmFDPA6E4X2v2EH0XbiHEIoE1zSLGvmxA9w8z6qyXAarWKF8rsLASexUkXOcMmTBFczr86OFivuLYBqPpgdASrjtmyM+Y5rebhfyuvFxzvDFvPDdQj50kLY+tSadMBqCFlmzJJMo3Ndyd97K24Rx23uQTBKr4xkDIIz0yDuOlbte12irT0s0HzG2VjWyrrld/If6J+6iLAY7FpUjIKokcERkkckIgYALnAJLMQQqqCSRXNbGXOPBeuirW08LBYucdANTl7+yumhhuIopJ7l5IbbVExCLDlFUSIqKRry6howSc5XOQe7VuzHtBJvZcgSVNLK6NjMJktYaka2se/evk8SX5VGjkt7gqnYggKrRv3AkYIwYozhwQASvaHrk1lwbJkQQtYpJqAF0bmuByNswDu4dttxzUDidqtzNK9rIrnfEGGR+zhURqYiRpl+LjDkAhhvsahkYHuJac+C6VDVOo4WtnYQ054tdc8xuy7+xQuDcPaWRCAwj1AtIMgAL3jhvA4GxHQkVzqiZsbDmL2yHHdoujW1DAx0d8z710vbMdxV3a8Knvrkli4ypAhbCKqkAknKkgYZd8FiW22q1DGae0EAGK13OPvwC8c49NeWW+G9gEw2fDGgkNu4Ak0lo2U7EnXJhiANathlywyukY2Oa1miM56Ce1yLtcPflpZSMLY244r2GoSPxyxkWSSQh2jZgwkIJGHwQCfVnT7hVWmla5jW5Ajdy7PNeqoaiPAI9DyOffpfvXrh8b2/Z3RlELAF4VCmSWTYrsuCqIwLKHc+ZANdKNuCz3Gyr1tQaoOpoWFxGp0AI5/wAuy6vDBFbTtIhluLid3MPZhXdUlBlM8YAHeZJFQHwIlI2GBPZrHXGZK4olmqYhE4hrGW1y7BfU31y5rhBBbhZLyNjGrRlTGBq7GWfMLKF2ZtI7WQb/ACcbDYnFmC8i3dJVSYaMgOtYjtAFxnpa2ncqC94cUQSK6ywsSokTUO8BnQ6sAyPjfSRuNwTVV0dhcG4XoYa4Sl0T2lrwL2P0Pvsuth9GH5Mtv8T+Y9X29ULxs3zXcz6pprZRJU9I1mJYII2OA9zCuodRrJUkZ8cMahmFwB2rqbKkMcrnjcxx8M1m6Nc8JvPWOo3CSpn/AO+tT5+Nf4o3L0JEG0af3dp9+I8tl4LxWO6hWaI5VvA9VPireRFXGuDhcLyFRTvgkMb9R59oUuYZUg9CDWyiBsUtejJQOG2+PEMf+9qhp/lhdHa5vWP7vQJoqZc1YzzfxqUcQS6UHQhxD5OkTFHx9JtQ9jL6qpSPOPEvXUNNGaQwHU9bsJFx4C3fda/ZXSyxpIhyrqGU+ojNXAbi68pIx0bix2oXesrRZdzjy491eXbQ/wBJFHAwT5+oMCM/Owgx59KqyMLnGy9LQVraenjD9CXC/DTyzzUT0ec4G3YW1wfiScIzf1TfNbPRM/8AKfV01ilw5FS7V2cJh00XW39vbz9eeuuVcXlUqekGIFbLIz/vkH2k5qGbdzC6my3EGX/83JomiDKVYAqwIIPQg7EGplzGuLTcarDnVuGcSHUrE+R5tE4I950Ej2iqHy3r2gIrqPtcPAj+fktyikDAMpyCAQR4g7g1fXiyCDYpRaAXvE9RGYbEFQfBpnwSPYoC+8CoLY5OS6oeaWjw/qk8mj759ycKnXJWYely6d9MaA9lER2jA9JJAdC9c7KCf3xVWc3yXpNhxtbdx6ztOQ18/Qpy5K4z8KtI5CfjB3JPpLsT7xhv3qmidibdcjaFN+Hnc0aajkftor2pFSWec+cCN5erGhCuLVnXPRisgAUnwB1HfwqtKzE+w4LvbNqxTU5e7TGAe8HPyS1yVzO9hMYZwwhLEOhG8beLAeXmPHqPXHHIWGxXR2hQtq4xJH1rZHiOH28OWzRSBgGUgqQCCNwQehFXV5Egg2KVvSkueGXHq7M/+otQz9Qrp7GP/Os7/Qq643xNLW3eZx3UGyjbJ6Ko9pwKkc4NbdUqeB1RKI26n2Ss25Ssn4pdvcXh1xxY7n5uWJ0oo+aACT57Zzmq0YMjruXoq6VtBAIoMi7fvy38+HDOy1hEAAAAAHQDYD2VbXlySTcodAQQQCD1B3B9tEBINwlfl3l5bS9uTEpEMkcbKPzVOp9Sj1dDjw1VExmF5toulVVhqKZgefiBPfkLFNVSrmLld/If6J+6iLA4L8xJGNCyRyQQiSN8gNpGVIKkMrKSSGB2yetc1smFzgRcL1sVGJ4WODi1w0I5KzSW0jgKsk8a3UZJHxdxhVfShyShyrxl1znGpvPFWgY2tscrrmOZWyzukacTo94y0voMr9oUm6u0tQs0kstw7RaIAwjLLCM6mGhyumTHZq4bJBdhqFbEhhu4qvFFLVtLIWAC9za9uzUnTOwCr7+4itJJ4rePEocGK41bpHIuoKi6cYMUgXPXJJ8BiN72xkhozXQpaWetYx8r7sGVuXHt7dVXcGv2idAC3Z6gGjGSGDd04XxODt6wK5lRC2Rhva9sjwtmutW07Cx0lrEe7eGQ7loUCujpJAyiYLpZHYZkwANSFyA4YKuV1AqVHvnhmNQRNCRitZzT78D/ADXk3sEYMb72vkV0MkhlM0zIZwpVI0KtoyCoZ9JYKoDsQCxLE+GKzNMYD005GK1mtHvxKNaHjo4723lZ7xy+kaSSMl1jVgojJIACYAJHrwG94qrTRMaxrsiSNeev2XqqGnjwCTU+nculjeLN2ME8XabpFFIj9lKodtKqTgq6gtsGXbfeuix4fZrhdV6qlkpsdRTvw7yDmDy994Cu4bqGSWFLeS4img1pFojg1EZxoUmUB16kDTsGY9AcWLtcbA5hcMxTwRY5GhzH2OfHUHIgg5nnmuB+Dsj2Y1SmNZZTKuB2s6aZJGRiT1RXiUlegJydVPgN2LciqjLavqg2A7Bawyzyt4671ScS4ksiJHFGIYgFZkDaw8oUqZCSM5KnGPb51WfKHANaLBd2loHxOdLM7E7QHgO/2O9a56MPyZbf4n8x6ut6oXkpvmu5n1TTWyiS1z0fi7X++W38dRS6Dmujs3rv/Y70U3mjl+O9hMb7MN0fG6n/ADB8R41s9gcLKGjq300mJum8cVk/BeJz8KumSRTjIEsfgw8HQ+eOh8ehx4VGuMbrFeoqIItoQBzDyPDsP18R27PZ3qTRLJEwZHGQR/8Adj6quggi4XkJI3RPLHixCovRsMcNtx5Bv42qKD5YV3axvWP7vQKdzXftFbt2f9LIVii+nIdIPuyW/draR1m5KGiiEkoxdUZnkM/PRL3P/La/7OQRDe1UFfMoAFcfUNXtWo5Y/gy3K/sytP4sl/69eeo+3eo/ok4zrie2Y96I6k+gx3Hub+IUp3ZYVvtymwyCYaHI8x9x9VoNWFwktcMP/FL0f2Nv/rqFvzHdy6E35KL9zvoqD0j8m9oGurde/wBZYwPlD5yj5w8R4+3rpNF+oK/snaWC0Mpy3Hh2cvTlpG9G/OfybW4byEMh+xGP8J93lnEMv6SpNrbN1niHMfUfXxTLz4e7Z/3y3/iNSTbuYXO2b1pP2O9E0VMuas+9LfBtcSXKjvRnS/0GOx9zfxGq9Q24xLu7DqcMhhOhzHMfcLhyfzWV4cyDvXEREUSeLdptF7gcg+pKwySzO1b19ADVh2jXZk8Ldb32p25d4ULaBIs6m3Z38Wdt2Y+0n6sVMxuEWXHqpzPKX7tw4AaBS726WKN5HOERSzH1KMmtibC5UUbHSPDG6k2S3Z8FNxw6RZRiW61St+q795B+6Ai/u1E1mJme9dCSpENWCzqsy5ga+OZ70l+i3ixgumt5NhLlcH82RM7e8ZHtAqGB1nWK7G2acSwCVv6fMH3fxWv1cXlEszn/AIvF/dJP5q1Cfmjkui38g794/wBpUL0gcni6XtoQBcKOnTtAPA/rDwPu9mJYsWY1U2zNo9A7o39U+Xby4pV9HvOBt2FtcEiEnCs2xibO4bPRc/8AKfV0iilw5FdPamzhMOmi62//AMhx5+vq5+k/8mXPsj/mJU0/yyuRsf8AOs7/AEKqvTDMRbQKOjS7/uqcffn3VrUaBWtgtBmceA+oX30OAfBZ/Ptz9XZpj/OlPoU2985n7fqU/VYXCRREURFEXK7+Q/0T91EX54uvkQfsY/4RXKPWK91s/wCSPe5WFtxiJVgL2yzSQqY8SEGJ0JYjUhU99S5wen+VhszQBcZhUJtlzve8NfZjjiPG/wBu/guCcTDjTdIZhnIdW0TJsBhXIbUmFA0uDjAwRitemDsni6l/sx0FnUj8JtY3zB7Trn3crKPxS7EszyBdCnSFTOrSsaLGoz4nSgz6ya0lfjddW6ClNNCIybnU964QysjBkOGU5BGNj79qic0OBa7QqzLEJG4XaKZacWlRwTI5UupkU4YMMjVs2wOM9MeFQyU0T22wjTLs4aKnNQx9GcAz568164xxRpZG0uwiDAxqO4BgDfC+OoEgnceqsU9O2NguBi3rFNRMwf3rc/fd36qHc3LyMWkYsxxucDpsOgAqZjGsGFosFchgbE3C1fbO4MckcigFo3RwD0JRg2D6jjHvqRjsLgVrUwdNE6M7x/TzVhNxWNUdLaHstTahKzBplBGlo1YKPiyPA56nOScid04A+ALkRbIe9zXVL7gCwAvawFhnl6ZrpDxqMFpewxclHUOjaIiZFKGRotOzYY7KQpO+Bmgmb1rZrL9lTkCESXjvex1HYMvsOxUmNqrLtv6pW2+jD8mW3+J/Meuo3qhfPp/mu5n1TTWyiSxz+cRW/wDe7f8AjqGbQcwulszrv/Y70TPUy5qXucuV0vYvBZkz2b/6W81P2dajkjDx2q/QVzqV/Fp1H15rNuVOYZeHTvDOGERbEkfUo3z192M46jB8qrRvLDYr0NbRsrYhJGfi3Hj2H3ktG9Hf5Pg/f/jarEHUC8/tT80/u9AoPE4zecRESyPGlomtnTTntZNlHeBGyZ8PE1q74324KaEimpMZaCZDax/wjXQjerR+XpCCDfXRB2I+I3B/wq26M/4iqwrGDMRN/wDb+JZVEW4XxLfOmN8H9aJ/vOk5+ktVflvXp3Wr6PtI8HD+fkVuKOCAQcg7gj11fXjCLGxS1ww/8VvP2MH+qoW/NdyC6Ev5GP8Ac76JnqZc5Zd6RuTNOq6t17vWWMeHm6jy8x7/ADqrNF+oL0uytpYrQSnPcfofp4KBZc1tcxWtvNkzJdW5V+utQ2O9+sM+/wBua06TEADxCnkoBA+SVnVLHZcDb09FsFXV5NRuJwK8MiOMqyMCD4ggisOFwVJE4te1zdQQsd9FEKvfIWAJWJ2XPg3dXP1MfrqnAPjXrdtuLaYgb3Aev2W11dXjkp89OZjb2Kkg3L5kI6iKPvsffgAe+oZc7N4rqbNHRh9Sf0DL9xyCnjgEn6ddf+h//Ks9Gf8AEVB+LZ/2m/8At/Esx5+4M9ndJIrs3afGLI2NXaKctnSAOuk9PGq0rMLl6TZlS2pgLCALZW7DprftC1rl/ii3NvFMv567jyYbMPcQRVxjsQuvK1UBgldGd3sKouj/AMYh/ukn8xajPzRyVtn5B37x6FNFTLmrP/SLyZ2oNzbr8aB8Yg/PA/OH64+0evrXmiv8QXd2VtLoyIZT8O48P5eiTPwrZuGz2c2W7q9k/UgK6sUb2AHB93lUHSfAWldj+z2trGVDO245g5j6+K0f0l8LM9kxUZaIiQAdcAEN/wBpJ91WZm3avPbInEVSAdHZfbzSj6JOLiOaSBjgSgFPpLnI9pU/9tRQOsbLq7cpy+MSj9OvI/z9VrVW15ZUvNXCopoJGkQF0jco/RlOM90jcbgfVUcjQRmrdHPJFK0NORIuNx5rNPRpw9Lq4cXGZFSPIRiSpJIG4zvtnb11WhaHOzXo9ryugiBjyJOo1WyAVdXkVzu/kP8ARP3URLXLHLVm1nas1pbljBESTDGSSUGSe7RLpZ9K3BYIYbdoLeKMmUhjFGqHHZvsSo6Zx9lQzglmS6ux5WR1OJ5AFjqVneD5H6j/AO1UujfwK9T+Npv+43/UPutE9FPBoJorhp7eKQiUBTLGrkDQuwLDpnNXIAQ3NeX2xKySouxwIsNDzTz+C9l+h23/AEYv/jU65VysK4lBonuFCFVWecKoUgACVtIAAwBjGPVVCVji8mxXsdn1cDaZjXPaDbiFyt4tTxqVJBeMEFSQQWGQdumKxGxwcMitq2rp3U7wHtJsd4W9fgtZfodt/wBGL/410F4y5Sd6UuB28VrE8FtFG3bqC0cSqcFH6lRnGcfZUUwJYQFf2XI1lUxzzYZ66dUrM8HyP1H/ANqo9G/gV678bTf9xv8AqH3T96KeEQzfCTPBHJjsgpljV8fLzjUPZ0q5TghufFeY2zKySoBY4EYRoe0p6u+WLII5FnbZ0n+pi8vo1OuTdcfR8oFjEAAAGmAA2AAmkwB6qLCYqIkrns3Uwjjt7WRuzmSQuTGqns9wFy+dz4kDpUEuI5ALsbN6CMl8sgF2kWzvnxyTTwy8aVNTwyQtnGl9BPtBRiCPq9lStJIzFlzJo2sdZrg7lf6gKZWyiSnz3yiLxO0jwtwg7p6Bx8xv8j4H1E1DLFizGq6mzdommdhd1D5do+vFceATXFrw+GNbSWSbS/dyihTqYjWWYEdc7A1hhc1gFs1tUthnq3OMgDbjPPhusPWy5cgQ3MPai6tpRJNKXaXMZXcfnYfI3zsAetIg4ajVb7TdBLhMLxZosBnf0TvU64yy/n7g9zeTo8FpKNKlWZjEurfIx3+gyevnVSVrnm4C9Jsypgpoi2SQZm+/LyV9yhe3cNusNzZzExjCuhibKjoDmQYIG3sFSRlwFiFRro6eSUyRSDPUG+vgo1lPeLxCa5axl7KRFQANCXGjoSO0xvk7Z8R1rALg8uwqSRlM6lbEJRiBJ0Ns+7knpTtVhcVBFEWa8Y5HaG9t5rVCYTNGWQf1eGBJH6n3ezGKrorOBbpdeig2oJKZ8cx+LCbHjl6+vNaXVpedVVzDeSxxsIYHmdlYDSUCg421lmG2/gD0rR5IGQurNLHG94Mjw0Dn5WCzfkvgl7ZXKytZyMuhkIVotWDg5GXwTlRVaNr2OvZei2hVUtVCWCQA3voft2rUbm9ZYhIIZXY4+LXRrGRnfLBdvHerROV7LzLIw5+EuAHHO3pfySXwv4Z/tCS7uLOXS0ZjjCNExjXII2LjOcHJ8yagbjx4iF2Jvw34QQRSi4NzcHPLkn8GrK4SSfSPZzXMYhhtZHZHDCTMapjSc4y+T1x08PZUEwLsgF2dkyRwPMj5AARa2d9eSr+Qo76yDxTWkrRMdQKtESrdDsX3BAHsI8c1rFjZkQp9pmlqSHskGIZaHMeGqmXc92eIx3K2MvZJG0ZBaEOQxySB2mOuNs+dZJdjxYVCxtOKR0JlGIm+htl3J3t5CyqxVlJAOlsZHqOCRn2E1ONFx3CxIvddKytVmXpD5FZi1xaJkt/SRL4k/np/mPf51Vmh3tXo9lbVDbRTnIaH6H6eC0zFWl5xZtzL6OXEhmsWC76uyJ06T1zG3hv4Hp5+ArPgN7tXoqTbLSzo6gX3X48x9VZ8H5mvYwEvLGdiNu1hUNn1sAcZ9YPuFbNkcMnAqtPRUrziglaOw5eB+/ipvFONTzRvHb2M5Z1K6ptEKjUMZ3bJ9mPfWXPcRYNKghpoo3h8srcuFyfSyhej7k+WzZ5JnTLoF0Lk43zkscfUB76xFEWm5U+1Nox1IDGA5G9z9k71OuMuV38h/on7qIq/lP8AEbT+7w/y1oitaIiiKNFxCJmdVkQtGcOoYZU4B7w6jYg7+dEXdHDAEEEHcEbg+yiL1REURcby7SJGklZURRksxwBREh8xelGBIZPgqySTaW0ao2jUHGxbXhiM+ABJ6bdRIInHNRmRuir7j0sMrKsdr2i4Uamk7N3PTKqqMBkjKgnJ8hg426E2ucljpRewThyxzM14TizuYEA7z3CrGCfARjUS/jvgAY89qiIspQVd3v8ARv8ARP3VhFS8g/iMf05/50lETDREURFERREURFERREURFERREURFERREURFERREURFERREURFERREURFERREURFERREURFERREURcrv5D/RP3URV3KrAWNoTsPg8O/8AhrRFaKwPQ5oiTvSNzZ8Ei7KIK80mFKtrwqtnJOjcnCnABB8elGkF+DesOuG3WQ6GL9oXleXqZxrZwRhMlxnBGNPXw36VM+eCP4HEKFrJHHEArXlLmyWymgQTD4HkBojpKqjdXQgagQe91xjVtWzwxwu3VGOcDZy2HmXjvwdVCL2kshxGvh1C5P7zqAMjJYbgZYUpZejAyuTkBx/lxKtMbi5Krj4dxSTd7pIM/mqiy49xUY/5m9prRrZj1nAch9SfoFklm4eag8V5SvXGXuUuCu6q4aEA9MgAsmrGcHSOpGRk1u1jwbl1+5aktI0SPe8An16TbXAbyEUjD/qRgx/91dBk4tmqb4XXyV7ydwC6srgTyLbBWwGjkkXt1DdWQjKhumcsdQGMjAqGWQPOSljYW6rV1YEZG4PjUSlXG9/o3+ifuoipeQvxKP6c/wDOkoiYaIkfiHL5g4bcSPLcG4WCWQv8Jn7rhCw0gPpwD028KstkxSAWFrjcFG4WaVw5N4MLvhsbyTXPauH+MFzOCCHYA4142wPDwrMz8EpsBbkFhgu1Q+b1lin4SpklVpGRJ1WaQK2nsgchWwep38c1tDYtfkOzLmj9WptvOBp2sLRSypIjB9JmlKuikBwyliCMMPDriq4ebG48lJZU/HeOSz8QTh1q5iwuueZcFwuM6UzsCQV73648qlZGGx9I7uWjnEuwhMS8vwadOlyfnmSQv7derVn31D0jlvZV0XCZI4buOWaWSPdoXLkSKuj5OtSGJDA7k5wRW5eCQQOaxbVVXogdpLLtZJJJJGdgWkkeTYYwBqJA91SVYAksAtIc23Ub0q6keyMcs0ZkmEb9nLJGGU46hWAz6+tZpbEOuBpwWJd3NNXMlqPgUwUuuiJyrK7qwKqSDqB1H3moIz8YUpGST+WuPTWFz8A4i5dX3guWJOcnoxYk4J23OVOx2INWJI2yN6SMcwomuLThcmvm61DRxHVIp7eBcxyPHlXlVWB0EZBBIqCI2J5H0UjlU8S4y83EE4bbuY0jTXPIp7+AARGhPySQy5br3tt63bGGx9I7u+61LruwhXl5y3C6YUyRv4SpJIJAfAltWW9jZBqMSEFbkJf5L5kmNzNw+9IaeLOmUDT2ijHUDxwwbbqCfLeWaJuESM0KjY83wnVQeXUY8bvYjLMYolVkjaaVlBYRnoWwd2Ox863kt0DTYXPZzWG9crQriZUVnY4VQWJ8gBkn6qpgXyUyUOULt+JCS6mLCDWUhgUlV0r1aTTu7E7YOwx0qxK0RWaNd6jYcWa9828Lkt4XurGR45IhqaLUzxSKu7AoxwDjJyuDtSJwccL9/isvBAu1erXnmNuGG+K4KjS0ef6zIUKD5EkHPkaGnIlwLAkGHEvXKthJcwJc3rs7zDWsQZkijVt1UIpAJxgktk71iVwa7CzcssuRcqZfcu4eKS2eWNlkjLIsj9m6ahrDIzafk5OQM7Vq2TIhyyW8EuelYsjWbRyzRmSYRv2cskYKnHUKwGfXU1LY4rgacFHLu5qdzbx2SOa24dZnTNNjMjd8xpvuNWcthWO/zfWK1ijBaZH6DzWz3ZhoV/b8vwquG1yN4vJI7OT55zt7FwB4VCZCVvZcuEcLlgnl+Nkkt2RCiSMZDGwLagGbvEEaTuT41lzg5oyzWALFQvSHxSaG0f4N/TY15H5scZBkf1gAgfv1tA1rn/FosPJDclccA4ot1bxTp0kUHHkejD3EEe6tHsLHFpWzTcXSX6TtSXHD+zlmj7aYJIElkQMpaMdFYDoTv66sU1i11wMhwUUuo5rQYowoCjoNhkk/adzVRTL3RFyu/kP9E/dRFmnG+IyCzsYI3ljL2a50iMxurIqNnV3soShOnBxJseuIKibomYlJGzG6ym8ihLaSTJ7NHiMjBmOkdmVUdSQAiMFyMbAeVU9n1LpnODje1vrc+imqIgwAgarPOI8ZN9ePIzoxaQxxsh7qR6tK6T56e8T1PswB1ZXiGB0oGdv6Ki1pklDNycxfSxq69iuIyqR6HCqQcBQQ3ycbZ6jcY8QPFOijlIdjNzmbjTjpr2Luhzmi2HTRIvM6sJsbLqIZ0U5XcewE97Uc7fKbzr1GyLPjbvwkgHfb32rk1wwuO66fuXobm8sYJQB2luTGhDjXIqMpDd4aVkVokI1EhxnOA20lZTucQYzZzTcX07QewhIJBb4tDqrj8LbtO69ozOOpEdyn2LDIPqc1CKiYZOiN+wghSdEzc8Jd4v6S5lLKMRlchgsZLKc43aQkDcgbp1NSA1L9Ggczf0t6rQ9E3V10rXfN887KoZ2LkKDJI/Zkk6dwMR7E7kJtn3VsKOU3xyHLhl/Na/iGC2FvitP4f6PIUQBpHLY30JFEmfEqqp0z5k++tPwcR1BPMn7rfpn7vRV8kLcLmGhsxMrSFQAoZEZRLrVQEEi9orB1CluhG2TWdjpZWWJLHG1jnY7rHWykFpWm4zGfNPl7/Rv9E/dXTVZUvIX4lH9Of+dJREw0RU3On5Pvf7tP/LapYPmN5j1Wr+qeSrfRb+TLf/E/mNW1T80rEfVCp/ScmbzhQOcGcjYlTu0XQjcH1ipKbqP5fdayatTSnCY4Jmue0fSImV+0kklwAVYFdbHHRsgddqgxlwwqS2d0kKfgnMTNLsl0mEY9MsEAGfpx6f3hVrr01hu9/VQ9WXPetRqip1BvrlSk6BgWSMlgOo1KcZ9uDWwByKJG9EXDI5OHqzdpntHHdllQeHgjAfZVqrcRIoYR8C5ek7h6RNw8pr3uU+VJJJ4jprY491ZpnEh3JJd3NPPNBxZ3R/sZf4DVWPrjmpToo/MvLsV9b9lKN8ZRx1RsdR/mPEVmOQxuuFhzQ4WKRuF8cmhaPht8D2yT23YybkSIsqHc+wbE+WDuN7To2u/vGaWN/BRtcR8Ll0Qmz5hZpdo7pSEY9MsE2z5h00/vL51jr0+W5Y6snNahVJTrN7C1M3MU0qbpAgDsOmpowgX27n/lNXHHDTgHeoRnIV15b/8AyDiP7NP4YaxJ+XZ74rLfmOThzJB2ttLDq0tMjxp62ZGx9xPuqvGbODuCkcLiyUfQ3ej4NLbONMsEjakOxAY56eptQ91WKtvxBw0KihOVk6cbnVLeZ3wFWNyc+QU1WYCXABSnILIuG8vynl6VsHLSidV8SiBVJ94VmHmMV0HSN/EDwVdrT0S0b0ecTWfh9uVIJRFjceTRgKc+0AH2EVTqGFshU0brtCi86cxXFpNaJEImW5kEffVsqSyLnIcZHfzjA6VtDE14JO5HuLbKp9LAP/DtRBPwlMkDAJ26DJx9db0v6uS0l3c1C50b4Lxuzu5NoXAQt4A95Gz5YEit9flW0PxwOYNVh+UgK1AGqSnXP4Suvs9Q16dWnx05xn2ZrNja6Jft2lnluJUSJ4jmBdbsuRGSJCAEPWQsp8+zFSmzQAddVrqlz0bTNaXVzwyU/JPaRbkgg4yAT12Kn2h6mqAHtEg71HH8JLV19Kf4xwr+8r/HFWKXqv5JLq3mtCdgASdgNyfZVRTL5G4YBhuCAQfUaIvkyZVh5gj66Ik+G5tf9kWj32BF2EOThsqwQfJKd5WBB3HlWC0OGEi6yCRmEr8A4skqnS5DxMxikwNWASASOm6nDL+tivPVMb6GfGzQ+7Hs/qujE9tRHY++1JHFbiWaeV2ULM0rNpJIGD0BwdhoYDGcjavSAtnpgR79lco3inzVjJzA/wAMQLCnwfSihSDq+NwVlBBGyh1Go56Eb9aqhzcNyN3or4jk6MuDsr21zPcqq4y0jOSSCO7nfYEgezJJ6+GPGrVBDhZe1rqhVyYnW4Jt9HfGLuJpEhWJrctlu1LKNQAGYygY5IGCNJGwO3jXrq+CF1jr5KWmp5HNvuTlf8wTyqYntrYK+xLySTJ707FNQ9WoVzTtiI9UE++/0VoUT95Sw/LSErmK0ManV2KwyRRlsYyVSYBzgkAya8AnGMmoBt43zb5qQ0Atr5K04jxa2KJBc2VmY0HcTXpCjodCmEKvsDeVXotpNe3E1ru7P6qB9KQbEhTbPnuCNFiii+SMKpnR9vAdWfHgNvDA6VL+NB0Y/wD0rToD/iHilzjXMRkuYTdoyIzIhXQyBI2YFgnaKGk1sqamIHdTuqCN9RDJUPbJILBuYF8yeJ5cFkvbGC1uZO/ctX4k2InP6p+3arygVVyIv+4wHwYM49kjs4+xqIr6iKDxnhouYnhZ3RHBV9GkFlYEFSWU4BB8MH11sx2E3CwRcWXDl3gaWcXZRPI0YzpVyp05JJwQoO5PiTWZJC83KNbhFgonHuU47uWOWWWYNEcxhGRQh2OR3Mk5UHcmtmTFgIAGawWAm5XS+5dMyhJbq5ZAVJXMKA6SCA2iIEjI6ZrAktmAPfehF1J4/wAAgvI+zuEDAHKnJVlPmrDcf51hkjmG7Uc0OFio9twKRE0C9uio6auwZseWsxaj7Tv66yZATfCPP7pbtXSLl6JIpIoi8faZMkikNK5IwS7yBiTjxO48MUMhJuVmy8cs8uR2KGOF5DGSTocqwBPUghQfDpnFJJDIblYa0NFguXMXKsd4yNNLMOzOpFQooVtu8O5knbxJrMcpYMkc0O1U/iPC+2gMDyyaWBV2XQGYEEEHuYGQfzQDWjXYXYgFki4spNlbmNAhdnxtqfTqPt0qB9lYJuVlQ+LcDhuHhkkB1wSK6MNiCpzg+anG4+41s2QtBA3rBAK98a4LBdR9ncRh1zkdQVPmrDdT6waMe5hu1C0HVR4OCuiaBeXBXoNXYswHlrMWo+05b11kvBN7D33oApfC+FRW8fZwroBJJOSzMx6szNksx8zmtXPLjcoABoqaDk1EuHuUuLhZ5NnfVEcjYYKmPTjujw8KkMxLcJAstQwA3U1OX/j455LieVotWhXMYQFlKk6UjUE4J39da9JkQAFnDndeeI8sQyTC4UvDcAY7aEhWI8nBBRxsPlKelGyuAw6hC0E3Xu64AswC3Msk0YwezbQqMRuC4jVS30SSvqoJC3q5LJF9VbhQBgDbpjwqNZS3HyXDFK01rJNas3y1hKGNvakiso9wGMnFTdOSLOAK0DADcKRPyvHLLFLcSSztC2qMOVVUYEHIWJVBOQPlZ6VgSkAhuV1ktBNyvnMXKsd40ZmkmAjOpFQooVvnfIJJ28SaRyll7I5odqp3EeDRXEPY3I7ZD1L4DZ+cCgGlvWuK1a8tdibksloIsVBsOXGhXs4ry5EY2VW7GTSPJWeItj1EmtnSBxuWj33rAbbeu8HL0cYkMbSLLJ8ufIeVvVqkDYHkAAB4AVgyE66cNyzZd+B8JW1iWJHdkX5OsqSPHqqgnc9Tk1q9+I3KAWFlWX3J8ct0t2ZpxOnyGUxgKBnYDs8Ed4jvZyDvmpGzENwWFlqWAm69ce5Sju3jeaWfMRBj0si6W27wwnXKg7+7FYZMWAgAZrLmA6rpxHlwzRtFJeXRRhghTChIPUZSIH7aNkwm4aPfehF1dxoAAB0Ax9VRLZeqIljg8cvY3VrG6pLFNIFaSMyrolPbp3A66gEl7MbjdD1xiiLHOMW72d28c0kAmOWzCyBR4jKDBjyD8kjzO/U4nibNHa2ixHI6N97qvvQyMJ3cMWOkrtnw6Ab56e0e6qtDUCN3RWyU9VDjbjvmriLjh7ExdnCwbGlyp1qCe8Cc97KlgNxjI8sVZdQAvxAefeq4qiBYqhvLjX3FYKBjU/ljqPrHXwqaoqBC0Mbr7HqtYIekJc5OfBuPRQRCM4AHlivJT0ck0mILuNlYxtlw4vzXqGIVcsuGGEdvYdh0yKki2aY/m5X45LQ1LXdTNMnLnF1uoFlAwTsy/NYbEez/ACIrmVNMYZej8OSnjkD24lD41wVLu6t7aVnVZu1UshUMMRsx+UpG5UeFdjYb3Me5qqVzQ5oKeOAck2toVeJX7UAAyGRwzY+cFITH6oUD1V6EknVc0ADRX91bJIhSRQyN1UjINYWVQ893zR2rCP8ApXwkY83chEHvdlHvoiuuGWSwwxQp8mNFRfYgCj7BRFJoiW+Yub0s2Amt59LHCuvZMrYGdvjAR7CB0NRPlwagroUuznVI/u3tvvBvceXop/AONfCkEiwyxxkZVpOzGrw2Cux95ArZj8WdlDU03QOwFwJ32vl4gKzkYgEgEkDoMZPqGdvrrdVgLlL9vzSXmeBbS57VAC4PYAAHodXa4OfDHr8jUQlubWPl91edQhsYlMjbHTremFQrz0gwwzdjPDcRMCNRYRlVB/OykhyPZmtTOAbEFTx7Illj6SNzSO/PszATbG4YAqQQRkEbgg9CKnXKIINiuN7OyLqWN5T81Cgb3a2UfbWCbLaNoc6xcB2m/wBAVV8B5j+FgtHbzqgLAvJ2SjUvVQBIWznbpj11oyTHoCrVTR/h7Bz2k8BfQ79LKq4l6QYoJOymtrlZNu7iFs6umNMpBz6q0M9jYg++9WYtkPlZjZI0jv8A4VP4pzSbePtZrO5VNskdg2M7DUFl2rZ0mEXIPl91BDQiZ+Bkjb/5v4V85f5tW8yYLefSrBWduxUDP+Jk4BzsDRkuLQFZqtnupvmPbc7s/wCFMRqVc9Li82ZuDbC0ue2A1EfEYCnxLdrjFRdLnhsfL7roGgtF03SNw6fq14Ww3UbjXPkdowS4trlCRkbQsCPMES1h02E2IPvvUtPsp9Q3FG9p8f4VZnjkuNXwG6IxnY2x+wT5rbGf8J8vuq34Vl7dK3/2/hXngHMi3Ym0RSo0RwySBVbOCcY1bHbG+KMkxXySqonU5bicCHbxp6Ktm59jScW721ysxZV0kQ9WxjftcYOetaGcA2IPvvVluynui6Vr2lvfu/yqXxbmwW2GuLW4RCcdoBE6gnz0yEj6q2dLh1BUUFAZ8o3tJ4Zg+YVvwricVxGJYXDofEbYI6gg7g+o1u1wcLhVJoJIX4JBYrxxfi0duqmQklzpRFGp3Y+CDxP2Dxo54bqswU75iQ3dmTuA7VCueMXKrrFjIw66RJEX/wCUHBPqBNal7v8ACpmU8LnYelHgbeNvovHA+aFuoZJYYZS0baDEezV84B2y4Xx8SOho2TELgLapoXU8gY9wzF7529L+SrbX0gxSTdgltdGXUy6MQggrnUDmXAxg9fKtBOCbWPvvVh+yHsj6R0jcPHPfp+lWHGua1tpIomgneSVdQSMI5HmD3+o9WRtWzpMJAsVBT0DpmOeHtAadTcfRR+Ic5iBO0ms7tEyBqKw9T0/rawZrC5affet4tm9K7CyVhPf/AAr1Z84drGJIrK8dDnDBYd8HBx8b5igmuLhp996xJs7o3YHysB5n+FdOD82C57YR20/aQlQ0biNH7+emqQAY075I8Ky2XFewKxPs8wYS97bOvYi5GXIeir19IkPbdh8Guu11aNBWIHUTjG8v21r04vax996n/seTo+kxtw2vfPT/AEpuglLKGKFT8wlSR71JH21MCuU4AGwN1QDmzNwbYWlyZgNRX4jAU/nFu1xj/wAdaj6XPDY++9Xv7P8A7rpukbh0/VrwthTIKlXPRREv8U/3e7iuekcwW3mPkdRMDH1a3eP1mdfKiK8eBT1VSfWAaIqeTlGzaTtGt0LZzg5K565CE6eu/TrvWnRtvewutsRta6zbnvkoi+X4KwSOQAvH8zUW1Mnq7nyfAscbbDWp2h+Gjz4G3ksxU3Su9Uv3/LSi5gs0ILzudsahjALMRkbBU33HU1ztnzunOMjRWqljWNsEx8H9EkrH/eJUWMO6tDGhTWnQMrg93I3wVPTGfGu1jt1RZc8M4m6s7flyK2kmhKDVkujYGWjc7YOOowAR5jpgrnzG1ukZJiubbuHaurRlpbYDNVPC7eaF5pFjLW5kKsV3KPpVtTjwUoyd7psc4wNW8lG6op2vbqEEwjlLTorVwxeG5iZWeNtS+KkEaWBI+cpI1DOM+NUqWc0st3DnxU8sYlZYJ25c5jS77VVVkeEqJFbSQCwyMEHcY33AO42r1MUrZWh7dCuQ9hYcJV1Ui1Sip+F8QXG8Np3z5GRgRGvrwCzkeB7I+NETdREURIHpj/FoP23+h6r1GgXd2D85/wC36hMnJP4hafsU+6pY+oFzto/mpP3H1V3W6pqg4cv/ABG8P9jbffN/7VE35h5D6q9Kf+Uj/c7/AOVR8xctLe3N2vyZUjgMb+G/aZVv1Tj3Vo9mNx7ldpK11LDGdWkuuP8ATnzVJyLzQ9nIbK7yqBtILf1beR/UPUHoMg9DtpFJhOFyubSoW1LPxEGZ9Rx5+9Vq1W15hL3JA/3d/wC8XP8AOeooer3n1V7aHzR+1v8AtCRfSN+Vrf6Nv/NaoJfmeC7eyvyD/wDN/tC1O/tFmjeJxlXUqR6iMVbIuLLzMcjo3h7dQss5BumsuISWkp2c6PVrXdG/eBI/eWqkRwPwlen2nG2qpGzs3Z9x1Hcfqtbq4vKpe5Sj7Qz3Z63D9z9lH3I/rAL/AL9RRZ3dxV+tODBAP0jP9xzPhp3JK9NXy7f9nL96VFU6hdn/AIe6r+bfqtPikCxhicAKCT6gM1Z3LzRBLrDio3DIIyzXMef94WNjkYyAvdOCMg6WGc+QrDQOsN6kmc8ARO/SSPPPzWcc3fluD6Vv/FVWT5ngvQ0P/TX/AOb0Wi8yQo9pcLJ8gxPnPhhSc+7GfdVp4Babrz9K5zZ2Futx6pI9DKPouSf6MlMfSAOrHuK/ZUFPfNdnb5biYBrn4bvqufPfFWtuK20zKWjjjBVfPUXV9P62Cv1LWJXYZAVts2Bs9DJGDYk/Yju180+cG43BdJqgkDea9GX1Mp3FWGvDtFxKillgdhkFvQ8ivvDuFrDJO6n+mcOVxjBChT7c4z76NbYk8ViWcyMY0/pFvO6zLlP8uTftrv8AieqsfzTzK9HXf9NbyZ6BaaeGg3XwgkZEXZgY6ZbUTn17D3Vaw/FiXnOmPQ9F238rJe9K/wCIH9pH99Rz9VX9i/mu4qX6NvydB/ifzGrMHUCj2t+bf3egVtb8MCXMs4I+NSNSuPGMv3ifHIcD92tg2ziVUdOXQtiO4k+NsvJZ76VuFtFNFeRbFiAxHg6d5G94H/YKgnbY4gu/sWcSRup3+wdR74p94TxuOW0W6JCpoLP+rpHfB9hB+qp2vBbiXCmpXxzmEZm9h28PFROU7Visl1KCJbkh8HqkY2iT1ELufWxrWMfqO9S1sgBELD8LMuZ/UfHTssmCpVRRRFH4hZpNE8UgyjqVYdNjtsR0PkfCiKu5dvnIe3nObiDAY/8A7EOezmHqcA58mVx4URXNESPxacNd3MmcCNI4s+HdDSMR7BKVPsPlXA2xJ8QYNbev8h5roUbcr+8lltlJJfcTQwsBK7B4tYOkJADKmWG6hjHgkZwXGQa7VFTimpgzedVRnk6WW+4L9Bz3SxprlZUUdSzAAe84qVapR43xJLiSNkBCRFiZWBUtqUroQHfTnSxY4HcXGc5HD2rUwuZ0QNzfduV6kieHYtyqfR5x0PxC5t4zmMoZM+BZDGp0/wDUwT+qmOhq7s2KRkAx+/eSiqntdJ8KvOZbJY543QBRMHD421OoDKSPPSHBPU4XyFVdswh0QfvBUlE8hxasj46SnEcRzNA0kkY7VM6lJCoDgEagCBkZ6Z69Dd2QSaXPcoK3KZbNzBxiSGCOMhXupNKBEJwzsOi5GQNiScd1QxOwq4oVZcucJFtAI86nJLyP8923Zt+g8APBQo8KIrOiIoiQPTH+LQftv9D1XqNAu7sH5z/2/UJk5J/ELT9in3VLH1AudtH81J+4+qu63VNUfD/yhd/srYe/M3+RFRt655D6q5J+Vj/c7/5Xjh35RvP2Nt98tYb8x3d9VtL+Uj/c7/5UHnvlBbxNcYAuEGx6Bx8xv8j4ew1iWLELjVTbN2iaZ2F3UPl2j6qi9HnNrIwsrskMDpjZtiCNuzfPj4A+7yzpFL+lyvbU2eHD8RDpqbeo+vjxTXyV/QSf3i5/nPUkPVPM+q5e0Pmj9rf9oSH6Rvytb/Rt/wCa1QS/M8F29lfkH/5v9oWt1cXllmXpa4SVaK8j2OQjkeDDeNvvGfo1Vnb+oL0ew6gODqd3MfUe+1Mw4z8KsI2jOJLjEW3VWbaQj6Kh2/dqXFiZlvXNNN0FUQ7RufMbvE2CY7aBY0VEGFUBVA6AKMAfUKkAsLBUHuL3FztSsu9NJ+MtvoS/elVqnUL0v/D3Vfzb9U28S5XM1sU+E3PeTp2mVO3RhjdfMVKY7jUrkw13RTB2BuR4e81d8EjZbeBWBVhFGCp6ghQCDjyNbsyaFUqCDK4g3Fz6rMuc1J41EASpJt8MMEjvdRnb66qy/M8F6PZ5A2c64/xei7+ka6u4XjjllMtrJglQojLhSC0blRnceWOvTaszFwyJyWmyY6eVpcxtnjvtfQgFaLwNYewj+DBVhKgoFGBg7/X5+OasttbJefqOk6V3Sn4r5rlx/gUN3H2cy5xurDZlPmp/y6Gj2BwsVvS1UlM/FGefA81l/G+SLuybt7d2dU31x5WRR6wOo88Z9YxVR0TmZhekp9qU9UOjlFidx0Pv2U7ej3mhryJllx20WNRGwYNnDY8DsQfZ66nikxDNcbalCKZ4LOqfLsSfyn+XJv213/E9Qx/NPMrrV3/TW8megWu1cXlUnelf8QP7SP76hn6q62xfzXcVL9G35Og/xP5jVmDqBR7W/Nv7vQJmqVc1VvMXClureWFvz17p8mG6n3MBWr24m2VilqDBM2QbvTf5LMvR6ZJi9i2Ox19rLv4IQDGPMM+nPqDedVYru+HcvR7UwRgVLetaw79/MC9u23Ba/VxeURREURFEVRx7hrvomgwLmHOgtsrq2NcUh+Y+Bv8Amsqtg4wSJd5l51dIoWgRkDl0lZ0LGB0xlHC5AfcnPeGFyAynI0kLg0lmqy2189EmCJ+IRm3tpsGQjtGxlvjPjGLEepssRgZJXOa5UdJIagSSi58hb3l4q66ZnRYWZJ29H3I4sh2kmDMwUeJ0FTIO4SdgyyDK+Y9mO05xcqAbZSuduWri7aJ4J1jMWcIykqSc5JKnPgo9gbqGIMUkbJG4XjJbNcWm4VMOQriVXWeZVBJ0tHlmxsBkMoG4BY9d2xsBvVioIo3Ygpn1L3CyteROSEsMys2u4dNLNjYDUWwvntoBPj2YOB0q8TcquBZKnMfN5mlBdXgSLtCiujq2y6i7agMnsyMKo27UDvE93nV0UkwwBuXv37ztU72MOInNeOF8Eh0m/uXV4zqHZOgdJFKqQy+IYSbbZ3QY33qxSRmOINKjncHyYgnfljhMjObu6BErDEUZ37JD5/2rYGryACjoxawokz0RFERRFSc48D+GWrRAgOCGQnoGXpn1EEjP61RyMxNsrlBVfhpg86aHl7zS5yVzALaMWd8DBJGSEaTuoyk5ADfJyM464IxUccmEYXZLobQpOnf+Ip/iB1tqDy1TVccw2y9JUdj0SMiR2+iqZJqUyN4rmNpJnfpIHE5DxK58Ct2USzzjRJM2tlJB0KqhUUnpkKMnwyzUYCLk71mpe1xbHHmGi3M3uT46dllS8M47AeJXPxi6XjhVWzhWZC+QrdCe+PtqJr29Ic+CuTUsoo2fDoXE8QDbd3JyqwuSkf0g8m/CAbi3Hx6jvKNu0A/1jwPj08sQSxYsxqu1svaXQnopeqfL+XHx43l+jFz/ALPQsTnXKWLdc62znO+fbWYOoodsAfiyBwb6BJHPt+knEo5YzrjjEOpkBYdx2c4I67EdKglcC+4XZ2ZE5lG5jsicWvaAFrtndpKoeJ1dT4qcj/zVwEHMLyr43RnC4WK48a4atxBJC/R1Iz5HqCPWDg+6sObiFlvTzOhlbI3cffikj0V8LmQz9tkLFIyKh6CTAEjD3BQPafOoIGkXuuztqeN2DBqRcns3D1WiVZXAWRelu7SaaJYmDlEcMV7wBYjAyNs93pVOdwJyXqthsdExxflci3d/VaBY802hjQ9ui90bMdLDboQd81YErLarhSUNQHkYCq+y5oS4vgkLHsIoZGdzlVZsqB16hRnc+fqrUSBz7DRTyULoabE8fE5wAG8DP1STzTxGN+LJMh1RI0OXUEjukFiCOoGfDyNQSOBfddmihe2hMbsiQ7LmtB5p4WnELNliZWPyonBBGpdsZHgd1Pln1VYe0PbkuDRTuo6gF4I3EdnvNKvo3498HZ7K7+KIJMfad3BPyk39e488n1VFC/D8Ll1NrUnTAVMOY328j9Cra/5m+CcRkWfX8GlSMq+GKIwBGR4YPjjyB863MmF5voqkVF+IpAY7YwTlvI96K/uOZrRE1m4iYY2CMHZvUqqSSfUKkMjQL3VFtFUOdhwHvFrcylzkDhnwZbm7uAIFmbKo5C6E1MV1Z6HL4x6h51FE3CC45LobTn6csgj+LCNRvNhe3glPlq/jTi7zOdMTy3BDkEDEhYqST0ByOvnULHASX5rqVkTnUAjbm4BuXIC62SNwwDKQQRkEbgg9CKvLyRBBsUj+la+j+C9iGBlMiHQN2AGTkgdB7fOq87hay7OxYndP0hHw2OalejK/jNnHDqHapr1IdmwXJzg74ww3rMDhhsotrxPFQ59sjbPdonCp1ylHvr2OFdcrqi+bHG/XA8zt0rBcBmVvHE+Q4WC5WTejfiEcV7K0p7NZEfSz90ZLhgCTsDj7qpwuAdmvU7Whc+na1mZBGnKy2Grq8miiIoiKIiiKl4tw1w/wi209tgB42OEnUfmufzXG+l/DODkHYik8E4jFOjNGCrBsSRsAkiOABpkXwYADfcEaSCQQaIrGiIoiKIiiKr49xeK2jLykbDAGMk6tgABuSTgBQMk4ABoiquD8JknkW6vF0kHMNucdzyeTGxk8l6J623BE00RFERREURFEXl4wRggEeRGaLIJGi8xQKvyVVfYAPurAACyXF2pXSsrVfMURfaIiiL4BREYoi+gURFEXwCiL7RF8xREYoiMURGKIvooi5ywK3ylVvaAfvrFgVsHFuhXrQMYwMeVZWLrxHbIpyqKD5gAGsWCyXuIsSupFZWq+Yoi+0RfMURGKIvtEQRRF8xRF9oiKIiiIoiKIiiKp4rwbtG7aF+xuQMCUDUGA3CTLkdomSdsgjJ0lSc0RcrTj+l1hu07CYnCknMUp/sZCACf7NsPsdiNyRXdEXwnHWiJd4rzOA/YWqme427idFB/OkY7IvrbrjYMdqIvXB+XSHFxdsJrgZK4z2cWdsRA9WxsZDud8aQdNETDREURFERREURFERREURFERREURFERREURFERREURFERREURFERREURFERREURFERREURFERREURFERREURFERREURFERREURcbu1SVGjlRXRhhkcBlI8iDsaIqgcAeL8VuZIl8I5MXEY9ms9oo8lDhR4CiLjJy7NN+NXkjL4pCvwdT7SGaQfustEVzw3h0UCdnDGsaZJwoxknqT4knxJ3NEUqiIoiKIiiIoiKIiiIoiKIiiIoiKIiiIoiKIiiIoiKIiiIoiKIiiIoiKIiiIoiKIiiIoiKIiiIoiKIiiIoiKIiiIoiKIiiIoiKIiiIoiKIiiIoiKIiiIoiKIiiIoiKIiiIoiKIiiIoiKIiiIoiKIiiIoiKIiiIoiKIiiIoiKIiiIoiKIiiIoiKIiiIoiKIiiIoi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data:image/jpeg;base64,/9j/4AAQSkZJRgABAQAAAQABAAD/2wCEAAkGBxQTEhQUEhQWFhQXGRkbGRYXGRgVGhweGB0fGR0dGB8ZHSogHR0nHRgdIjEhJSkrLi4uGB8zODMsNygvLisBCgoKDg0OGxAQGywmICYtMDIwNDQsNTUsLDIvLCwsLCwsLCwsLCw0LCwsLCwsLCwsLCwsLCw0LCwsLCwsLCwsLP/AABEIAIoBbQMBEQACEQEDEQH/xAAcAAACAwEBAQEAAAAAAAAAAAAABgQFBwMCAQj/xABNEAACAQMCAwQECAoHBwQDAAABAgMABBESIQUGMRMiQVEHYXGBFCMyUnKRobEWNDVCVGJzgrKzM0NjdIPBwhUkJZKTovGj0dLwNlPT/8QAGwEBAAIDAQEAAAAAAAAAAAAAAAMEAQIFBgf/xABBEQABAwIDBAgEBAMGBwEAAAABAAIDBBESITEFQVFxEzJhgZGhsfAiM8HRFDRCctLh8RUjUoKSsgYkNVNiosJz/9oADAMBAAIRAxEAPwDcGbAyegoiol5zsCARdREHodVYxDitsDjuK+/hjY/pUX11jE3is9G/gfBH4Y2P6VF9dMTeKdG/gfBH4Y2P6VF9dMTeKdG/gfBH4Y2P6VF9dMTeKdG/gfBH4Y2P6VF9dMTeKdG/gfBH4Y2P6VF9dMTeKdG/gfBH4Y2P6VF9dMTeKdG/gfBH4Y2P6VF9dMTeKdG/gfBH4Y2P6VF9dMTeKdG/gfBH4Y2P6VF9dMTeKdG/gfBH4Y2P6VF9dMTeKdG/gfBWthexzRrJE4eNs6WU5BwcHHvBrZaaKRREURFERREURFERREURFERREURFERREURFERREURFERREURFERREURFERREURFERREURFERREURcrv5D/RP3URYA946RwBWIHYx/wAIrkuHxFe3oY2uhaSNymwAskeb1UlkBKxsraANRVdcoOELaSRlcdMkZqYU7bC5zKpPrSJH4IrsYbEg587cPZIX1IJlBe5mNumplGVMjuyHDCNFPeCnYvkL6zWBTgZvNlu6tjkIZSsxutfgBz996icSnlileMTawukhwCoZXRZFYA7jKuNvA5rSSIMdZWqGRlTCJMNjoVxgvJnZURmLMcAZ6n31E7C0Fx0CsSiKJuJwyU20humcAh1UOA7HCADI1YLbE4z0z4VDJPE1twcyMvoqc1RBg+DX057l64vFPHI2jtDEWARgdecgbZHjkkb/AG1iCZj2jERi37limnhwWkOfr78VCurieNikhZWGNiQeoyOhxUzHMe3E03CtwmGVuJoXm3vJXdEEmC7KoJOANRC5PqGcn1A1KyPE4BYqTHBE6QjQf081YTwsQxtbn4QEOGUI0Um50hkQk61JIGVORkZFSmnB6huudFXtbh/Ex4Q4XB1B9/1AXVbGTLRtdAXKq7dgFZxlFLlHlB0rJpU7ANgjBNZFO3QnNaP2hYdK2L+7va51PIf14ZFUh4hIR8tt/XVfCF2nRMANgtk9GH5Mtv8AE/mvXVZ1QvBT/NdzPqmmtlEqHi3NttbNpn7VDnAJilKnHzWC4PuqN0rW6q7Bs+acXjsf8wv3i6m8E43DdoXgfUAcHIKkH1g7itmvDhcKKopZad2GQWVjWyrqv4vxeO3XVKJNOCSyRvIFAx8rQDjr4+RrVzw3VTwU75jZlr9pA8LqNwbmeC6OIO0Yb97spFQYGcFmUDPqrVsgdopKiilgH95Yd4v4Aq5qRVFGlvo1lSJmAkkDMq+YTGr+Ifb5GsYheykETywvAyFr9+nopNZUa53E2hSxDEAZwoLMfYBuTWCbLZrcRslqT0gWKsUZ3VgcENFKpH0srtUXTsXRGyKpwxAAj9w+6Z43DAEEEEZBG4IPiKmXNIINivVFhUHFOcLa3bTP2qHJAJhlw2DjukLhh7KjdK1psfRXodnTzC8dj/mHnmvtxzZBGnaSLcKnzmt5gPf3dvfQygC5v4LDKCV7sLS0n9w+6i2/P1lIwSN5Hdtgqwykn2DTWonYf6KV+yapjS5wAA/8h90yW82tQwDAHwYFW94O4qUG657m4TZUXEec7WBtExljbfAaGXfBxlTpwR6xUbpmt19Fdi2bPM3FHYj9w+6uOH3olTWocA/PRoz7cMAcVI03F1UkjMbsJt3G/mEX99HCoaVgoLKgJ+c5CqPrNC4DVI4nyGzBfInwzKk1lRr47YBO+3lufdRZAulm659s42KyNKjjqrQyqfqK1EZmjX0XRZsmpeMTQCP3D7phs7pJUWSNgyMMqw6EGpAQRcKhIx0bi1wsQu1ZWipeMc0QWpxP2iDOA3ZSMhOM4DBSD/5qN0jW6q5BQyzi8dj3i/hdS+EcWS4XXGJNO2C8bxgg+K6wMj2Vs14dmFDPA6E4X2v2EH0XbiHEIoE1zSLGvmxA9w8z6qyXAarWKF8rsLASexUkXOcMmTBFczr86OFivuLYBqPpgdASrjtmyM+Y5rebhfyuvFxzvDFvPDdQj50kLY+tSadMBqCFlmzJJMo3Ndyd97K24Rx23uQTBKr4xkDIIz0yDuOlbte12irT0s0HzG2VjWyrrld/If6J+6iLAY7FpUjIKokcERkkckIgYALnAJLMQQqqCSRXNbGXOPBeuirW08LBYucdANTl7+yumhhuIopJ7l5IbbVExCLDlFUSIqKRry6howSc5XOQe7VuzHtBJvZcgSVNLK6NjMJktYaka2se/evk8SX5VGjkt7gqnYggKrRv3AkYIwYozhwQASvaHrk1lwbJkQQtYpJqAF0bmuByNswDu4dttxzUDidqtzNK9rIrnfEGGR+zhURqYiRpl+LjDkAhhvsahkYHuJac+C6VDVOo4WtnYQ054tdc8xuy7+xQuDcPaWRCAwj1AtIMgAL3jhvA4GxHQkVzqiZsbDmL2yHHdoujW1DAx0d8z710vbMdxV3a8Knvrkli4ypAhbCKqkAknKkgYZd8FiW22q1DGae0EAGK13OPvwC8c49NeWW+G9gEw2fDGgkNu4Ak0lo2U7EnXJhiANathlywyukY2Oa1miM56Ce1yLtcPflpZSMLY244r2GoSPxyxkWSSQh2jZgwkIJGHwQCfVnT7hVWmla5jW5Ajdy7PNeqoaiPAI9DyOffpfvXrh8b2/Z3RlELAF4VCmSWTYrsuCqIwLKHc+ZANdKNuCz3Gyr1tQaoOpoWFxGp0AI5/wAuy6vDBFbTtIhluLid3MPZhXdUlBlM8YAHeZJFQHwIlI2GBPZrHXGZK4olmqYhE4hrGW1y7BfU31y5rhBBbhZLyNjGrRlTGBq7GWfMLKF2ZtI7WQb/ACcbDYnFmC8i3dJVSYaMgOtYjtAFxnpa2ncqC94cUQSK6ywsSokTUO8BnQ6sAyPjfSRuNwTVV0dhcG4XoYa4Sl0T2lrwL2P0Pvsuth9GH5Mtv8T+Y9X29ULxs3zXcz6pprZRJU9I1mJYII2OA9zCuodRrJUkZ8cMahmFwB2rqbKkMcrnjcxx8M1m6Nc8JvPWOo3CSpn/AO+tT5+Nf4o3L0JEG0af3dp9+I8tl4LxWO6hWaI5VvA9VPireRFXGuDhcLyFRTvgkMb9R59oUuYZUg9CDWyiBsUtejJQOG2+PEMf+9qhp/lhdHa5vWP7vQJoqZc1YzzfxqUcQS6UHQhxD5OkTFHx9JtQ9jL6qpSPOPEvXUNNGaQwHU9bsJFx4C3fda/ZXSyxpIhyrqGU+ojNXAbi68pIx0bix2oXesrRZdzjy491eXbQ/wBJFHAwT5+oMCM/Owgx59KqyMLnGy9LQVraenjD9CXC/DTyzzUT0ec4G3YW1wfiScIzf1TfNbPRM/8AKfV01ilw5FS7V2cJh00XW39vbz9eeuuVcXlUqekGIFbLIz/vkH2k5qGbdzC6my3EGX/83JomiDKVYAqwIIPQg7EGplzGuLTcarDnVuGcSHUrE+R5tE4I950Ej2iqHy3r2gIrqPtcPAj+fktyikDAMpyCAQR4g7g1fXiyCDYpRaAXvE9RGYbEFQfBpnwSPYoC+8CoLY5OS6oeaWjw/qk8mj759ycKnXJWYely6d9MaA9lER2jA9JJAdC9c7KCf3xVWc3yXpNhxtbdx6ztOQ18/Qpy5K4z8KtI5CfjB3JPpLsT7xhv3qmidibdcjaFN+Hnc0aajkftor2pFSWec+cCN5erGhCuLVnXPRisgAUnwB1HfwqtKzE+w4LvbNqxTU5e7TGAe8HPyS1yVzO9hMYZwwhLEOhG8beLAeXmPHqPXHHIWGxXR2hQtq4xJH1rZHiOH28OWzRSBgGUgqQCCNwQehFXV5Egg2KVvSkueGXHq7M/+otQz9Qrp7GP/Os7/Qq643xNLW3eZx3UGyjbJ6Ko9pwKkc4NbdUqeB1RKI26n2Ss25Ssn4pdvcXh1xxY7n5uWJ0oo+aACT57Zzmq0YMjruXoq6VtBAIoMi7fvy38+HDOy1hEAAAAAHQDYD2VbXlySTcodAQQQCD1B3B9tEBINwlfl3l5bS9uTEpEMkcbKPzVOp9Sj1dDjw1VExmF5toulVVhqKZgefiBPfkLFNVSrmLld/If6J+6iLA4L8xJGNCyRyQQiSN8gNpGVIKkMrKSSGB2yetc1smFzgRcL1sVGJ4WODi1w0I5KzSW0jgKsk8a3UZJHxdxhVfShyShyrxl1znGpvPFWgY2tscrrmOZWyzukacTo94y0voMr9oUm6u0tQs0kstw7RaIAwjLLCM6mGhyumTHZq4bJBdhqFbEhhu4qvFFLVtLIWAC9za9uzUnTOwCr7+4itJJ4rePEocGK41bpHIuoKi6cYMUgXPXJJ8BiN72xkhozXQpaWetYx8r7sGVuXHt7dVXcGv2idAC3Z6gGjGSGDd04XxODt6wK5lRC2Rhva9sjwtmutW07Cx0lrEe7eGQ7loUCujpJAyiYLpZHYZkwANSFyA4YKuV1AqVHvnhmNQRNCRitZzT78D/ADXk3sEYMb72vkV0MkhlM0zIZwpVI0KtoyCoZ9JYKoDsQCxLE+GKzNMYD005GK1mtHvxKNaHjo4723lZ7xy+kaSSMl1jVgojJIACYAJHrwG94qrTRMaxrsiSNeev2XqqGnjwCTU+nculjeLN2ME8XabpFFIj9lKodtKqTgq6gtsGXbfeuix4fZrhdV6qlkpsdRTvw7yDmDy994Cu4bqGSWFLeS4img1pFojg1EZxoUmUB16kDTsGY9AcWLtcbA5hcMxTwRY5GhzH2OfHUHIgg5nnmuB+Dsj2Y1SmNZZTKuB2s6aZJGRiT1RXiUlegJydVPgN2LciqjLavqg2A7Bawyzyt4671ScS4ksiJHFGIYgFZkDaw8oUqZCSM5KnGPb51WfKHANaLBd2loHxOdLM7E7QHgO/2O9a56MPyZbf4n8x6ut6oXkpvmu5n1TTWyiS1z0fi7X++W38dRS6Dmujs3rv/Y70U3mjl+O9hMb7MN0fG6n/ADB8R41s9gcLKGjq300mJum8cVk/BeJz8KumSRTjIEsfgw8HQ+eOh8ehx4VGuMbrFeoqIItoQBzDyPDsP18R27PZ3qTRLJEwZHGQR/8Adj6quggi4XkJI3RPLHixCovRsMcNtx5Bv42qKD5YV3axvWP7vQKdzXftFbt2f9LIVii+nIdIPuyW/draR1m5KGiiEkoxdUZnkM/PRL3P/La/7OQRDe1UFfMoAFcfUNXtWo5Y/gy3K/sytP4sl/69eeo+3eo/ok4zrie2Y96I6k+gx3Hub+IUp3ZYVvtymwyCYaHI8x9x9VoNWFwktcMP/FL0f2Nv/rqFvzHdy6E35KL9zvoqD0j8m9oGurde/wBZYwPlD5yj5w8R4+3rpNF+oK/snaWC0Mpy3Hh2cvTlpG9G/OfybW4byEMh+xGP8J93lnEMv6SpNrbN1niHMfUfXxTLz4e7Z/3y3/iNSTbuYXO2b1pP2O9E0VMuas+9LfBtcSXKjvRnS/0GOx9zfxGq9Q24xLu7DqcMhhOhzHMfcLhyfzWV4cyDvXEREUSeLdptF7gcg+pKwySzO1b19ADVh2jXZk8Ldb32p25d4ULaBIs6m3Z38Wdt2Y+0n6sVMxuEWXHqpzPKX7tw4AaBS726WKN5HOERSzH1KMmtibC5UUbHSPDG6k2S3Z8FNxw6RZRiW61St+q795B+6Ai/u1E1mJme9dCSpENWCzqsy5ga+OZ70l+i3ixgumt5NhLlcH82RM7e8ZHtAqGB1nWK7G2acSwCVv6fMH3fxWv1cXlEszn/AIvF/dJP5q1Cfmjkui38g794/wBpUL0gcni6XtoQBcKOnTtAPA/rDwPu9mJYsWY1U2zNo9A7o39U+Xby4pV9HvOBt2FtcEiEnCs2xibO4bPRc/8AKfV0iilw5FdPamzhMOmi62//AMhx5+vq5+k/8mXPsj/mJU0/yyuRsf8AOs7/AEKqvTDMRbQKOjS7/uqcffn3VrUaBWtgtBmceA+oX30OAfBZ/Ptz9XZpj/OlPoU2985n7fqU/VYXCRREURFEXK7+Q/0T91EX54uvkQfsY/4RXKPWK91s/wCSPe5WFtxiJVgL2yzSQqY8SEGJ0JYjUhU99S5wen+VhszQBcZhUJtlzve8NfZjjiPG/wBu/guCcTDjTdIZhnIdW0TJsBhXIbUmFA0uDjAwRitemDsni6l/sx0FnUj8JtY3zB7Trn3crKPxS7EszyBdCnSFTOrSsaLGoz4nSgz6ya0lfjddW6ClNNCIybnU964QysjBkOGU5BGNj79qic0OBa7QqzLEJG4XaKZacWlRwTI5UupkU4YMMjVs2wOM9MeFQyU0T22wjTLs4aKnNQx9GcAz568164xxRpZG0uwiDAxqO4BgDfC+OoEgnceqsU9O2NguBi3rFNRMwf3rc/fd36qHc3LyMWkYsxxucDpsOgAqZjGsGFosFchgbE3C1fbO4MckcigFo3RwD0JRg2D6jjHvqRjsLgVrUwdNE6M7x/TzVhNxWNUdLaHstTahKzBplBGlo1YKPiyPA56nOScid04A+ALkRbIe9zXVL7gCwAvawFhnl6ZrpDxqMFpewxclHUOjaIiZFKGRotOzYY7KQpO+Bmgmb1rZrL9lTkCESXjvex1HYMvsOxUmNqrLtv6pW2+jD8mW3+J/Meuo3qhfPp/mu5n1TTWyiSxz+cRW/wDe7f8AjqGbQcwulszrv/Y70TPUy5qXucuV0vYvBZkz2b/6W81P2dajkjDx2q/QVzqV/Fp1H15rNuVOYZeHTvDOGERbEkfUo3z192M46jB8qrRvLDYr0NbRsrYhJGfi3Hj2H3ktG9Hf5Pg/f/jarEHUC8/tT80/u9AoPE4zecRESyPGlomtnTTntZNlHeBGyZ8PE1q74324KaEimpMZaCZDax/wjXQjerR+XpCCDfXRB2I+I3B/wq26M/4iqwrGDMRN/wDb+JZVEW4XxLfOmN8H9aJ/vOk5+ktVflvXp3Wr6PtI8HD+fkVuKOCAQcg7gj11fXjCLGxS1ww/8VvP2MH+qoW/NdyC6Ev5GP8Ac76JnqZc5Zd6RuTNOq6t17vWWMeHm6jy8x7/ADqrNF+oL0uytpYrQSnPcfofp4KBZc1tcxWtvNkzJdW5V+utQ2O9+sM+/wBua06TEADxCnkoBA+SVnVLHZcDb09FsFXV5NRuJwK8MiOMqyMCD4ggisOFwVJE4te1zdQQsd9FEKvfIWAJWJ2XPg3dXP1MfrqnAPjXrdtuLaYgb3Aev2W11dXjkp89OZjb2Kkg3L5kI6iKPvsffgAe+oZc7N4rqbNHRh9Sf0DL9xyCnjgEn6ddf+h//Ks9Gf8AEVB+LZ/2m/8At/Esx5+4M9ndJIrs3afGLI2NXaKctnSAOuk9PGq0rMLl6TZlS2pgLCALZW7DprftC1rl/ii3NvFMv567jyYbMPcQRVxjsQuvK1UBgldGd3sKouj/AMYh/ukn8xajPzRyVtn5B37x6FNFTLmrP/SLyZ2oNzbr8aB8Yg/PA/OH64+0evrXmiv8QXd2VtLoyIZT8O48P5eiTPwrZuGz2c2W7q9k/UgK6sUb2AHB93lUHSfAWldj+z2trGVDO245g5j6+K0f0l8LM9kxUZaIiQAdcAEN/wBpJ91WZm3avPbInEVSAdHZfbzSj6JOLiOaSBjgSgFPpLnI9pU/9tRQOsbLq7cpy+MSj9OvI/z9VrVW15ZUvNXCopoJGkQF0jco/RlOM90jcbgfVUcjQRmrdHPJFK0NORIuNx5rNPRpw9Lq4cXGZFSPIRiSpJIG4zvtnb11WhaHOzXo9ryugiBjyJOo1WyAVdXkVzu/kP8ARP3URLXLHLVm1nas1pbljBESTDGSSUGSe7RLpZ9K3BYIYbdoLeKMmUhjFGqHHZvsSo6Zx9lQzglmS6ux5WR1OJ5AFjqVneD5H6j/AO1UujfwK9T+Npv+43/UPutE9FPBoJorhp7eKQiUBTLGrkDQuwLDpnNXIAQ3NeX2xKySouxwIsNDzTz+C9l+h23/AEYv/jU65VysK4lBonuFCFVWecKoUgACVtIAAwBjGPVVCVji8mxXsdn1cDaZjXPaDbiFyt4tTxqVJBeMEFSQQWGQdumKxGxwcMitq2rp3U7wHtJsd4W9fgtZfodt/wBGL/410F4y5Sd6UuB28VrE8FtFG3bqC0cSqcFH6lRnGcfZUUwJYQFf2XI1lUxzzYZ66dUrM8HyP1H/ANqo9G/gV678bTf9xv8AqH3T96KeEQzfCTPBHJjsgpljV8fLzjUPZ0q5TghufFeY2zKySoBY4EYRoe0p6u+WLII5FnbZ0n+pi8vo1OuTdcfR8oFjEAAAGmAA2AAmkwB6qLCYqIkrns3Uwjjt7WRuzmSQuTGqns9wFy+dz4kDpUEuI5ALsbN6CMl8sgF2kWzvnxyTTwy8aVNTwyQtnGl9BPtBRiCPq9lStJIzFlzJo2sdZrg7lf6gKZWyiSnz3yiLxO0jwtwg7p6Bx8xv8j4H1E1DLFizGq6mzdommdhd1D5do+vFceATXFrw+GNbSWSbS/dyihTqYjWWYEdc7A1hhc1gFs1tUthnq3OMgDbjPPhusPWy5cgQ3MPai6tpRJNKXaXMZXcfnYfI3zsAetIg4ajVb7TdBLhMLxZosBnf0TvU64yy/n7g9zeTo8FpKNKlWZjEurfIx3+gyevnVSVrnm4C9Jsypgpoi2SQZm+/LyV9yhe3cNusNzZzExjCuhibKjoDmQYIG3sFSRlwFiFRro6eSUyRSDPUG+vgo1lPeLxCa5axl7KRFQANCXGjoSO0xvk7Z8R1rALg8uwqSRlM6lbEJRiBJ0Ns+7knpTtVhcVBFEWa8Y5HaG9t5rVCYTNGWQf1eGBJH6n3ezGKrorOBbpdeig2oJKZ8cx+LCbHjl6+vNaXVpedVVzDeSxxsIYHmdlYDSUCg421lmG2/gD0rR5IGQurNLHG94Mjw0Dn5WCzfkvgl7ZXKytZyMuhkIVotWDg5GXwTlRVaNr2OvZei2hVUtVCWCQA3voft2rUbm9ZYhIIZXY4+LXRrGRnfLBdvHerROV7LzLIw5+EuAHHO3pfySXwv4Z/tCS7uLOXS0ZjjCNExjXII2LjOcHJ8yagbjx4iF2Jvw34QQRSi4NzcHPLkn8GrK4SSfSPZzXMYhhtZHZHDCTMapjSc4y+T1x08PZUEwLsgF2dkyRwPMj5AARa2d9eSr+Qo76yDxTWkrRMdQKtESrdDsX3BAHsI8c1rFjZkQp9pmlqSHskGIZaHMeGqmXc92eIx3K2MvZJG0ZBaEOQxySB2mOuNs+dZJdjxYVCxtOKR0JlGIm+htl3J3t5CyqxVlJAOlsZHqOCRn2E1ONFx3CxIvddKytVmXpD5FZi1xaJkt/SRL4k/np/mPf51Vmh3tXo9lbVDbRTnIaH6H6eC0zFWl5xZtzL6OXEhmsWC76uyJ06T1zG3hv4Hp5+ArPgN7tXoqTbLSzo6gX3X48x9VZ8H5mvYwEvLGdiNu1hUNn1sAcZ9YPuFbNkcMnAqtPRUrziglaOw5eB+/ipvFONTzRvHb2M5Z1K6ptEKjUMZ3bJ9mPfWXPcRYNKghpoo3h8srcuFyfSyhej7k+WzZ5JnTLoF0Lk43zkscfUB76xFEWm5U+1Nox1IDGA5G9z9k71OuMuV38h/on7qIq/lP8AEbT+7w/y1oitaIiiKNFxCJmdVkQtGcOoYZU4B7w6jYg7+dEXdHDAEEEHcEbg+yiL1REURcby7SJGklZURRksxwBREh8xelGBIZPgqySTaW0ao2jUHGxbXhiM+ABJ6bdRIInHNRmRuir7j0sMrKsdr2i4Uamk7N3PTKqqMBkjKgnJ8hg426E2ucljpRewThyxzM14TizuYEA7z3CrGCfARjUS/jvgAY89qiIspQVd3v8ARv8ARP3VhFS8g/iMf05/50lETDREURFERREURFERREURFERREURFERREURFERREURFERREURFERREURFERREURFERREURFERREURcrv5D/RP3URV3KrAWNoTsPg8O/8AhrRFaKwPQ5oiTvSNzZ8Ei7KIK80mFKtrwqtnJOjcnCnABB8elGkF+DesOuG3WQ6GL9oXleXqZxrZwRhMlxnBGNPXw36VM+eCP4HEKFrJHHEArXlLmyWymgQTD4HkBojpKqjdXQgagQe91xjVtWzwxwu3VGOcDZy2HmXjvwdVCL2kshxGvh1C5P7zqAMjJYbgZYUpZejAyuTkBx/lxKtMbi5Krj4dxSTd7pIM/mqiy49xUY/5m9prRrZj1nAch9SfoFklm4eag8V5SvXGXuUuCu6q4aEA9MgAsmrGcHSOpGRk1u1jwbl1+5aktI0SPe8An16TbXAbyEUjD/qRgx/91dBk4tmqb4XXyV7ydwC6srgTyLbBWwGjkkXt1DdWQjKhumcsdQGMjAqGWQPOSljYW6rV1YEZG4PjUSlXG9/o3+ifuoipeQvxKP6c/wDOkoiYaIkfiHL5g4bcSPLcG4WCWQv8Jn7rhCw0gPpwD028KstkxSAWFrjcFG4WaVw5N4MLvhsbyTXPauH+MFzOCCHYA4142wPDwrMz8EpsBbkFhgu1Q+b1lin4SpklVpGRJ1WaQK2nsgchWwep38c1tDYtfkOzLmj9WptvOBp2sLRSypIjB9JmlKuikBwyliCMMPDriq4ebG48lJZU/HeOSz8QTh1q5iwuueZcFwuM6UzsCQV73648qlZGGx9I7uWjnEuwhMS8vwadOlyfnmSQv7derVn31D0jlvZV0XCZI4buOWaWSPdoXLkSKuj5OtSGJDA7k5wRW5eCQQOaxbVVXogdpLLtZJJJJGdgWkkeTYYwBqJA91SVYAksAtIc23Ub0q6keyMcs0ZkmEb9nLJGGU46hWAz6+tZpbEOuBpwWJd3NNXMlqPgUwUuuiJyrK7qwKqSDqB1H3moIz8YUpGST+WuPTWFz8A4i5dX3guWJOcnoxYk4J23OVOx2INWJI2yN6SMcwomuLThcmvm61DRxHVIp7eBcxyPHlXlVWB0EZBBIqCI2J5H0UjlU8S4y83EE4bbuY0jTXPIp7+AARGhPySQy5br3tt63bGGx9I7u+61LruwhXl5y3C6YUyRv4SpJIJAfAltWW9jZBqMSEFbkJf5L5kmNzNw+9IaeLOmUDT2ijHUDxwwbbqCfLeWaJuESM0KjY83wnVQeXUY8bvYjLMYolVkjaaVlBYRnoWwd2Ox863kt0DTYXPZzWG9crQriZUVnY4VQWJ8gBkn6qpgXyUyUOULt+JCS6mLCDWUhgUlV0r1aTTu7E7YOwx0qxK0RWaNd6jYcWa9828Lkt4XurGR45IhqaLUzxSKu7AoxwDjJyuDtSJwccL9/isvBAu1erXnmNuGG+K4KjS0ef6zIUKD5EkHPkaGnIlwLAkGHEvXKthJcwJc3rs7zDWsQZkijVt1UIpAJxgktk71iVwa7CzcssuRcqZfcu4eKS2eWNlkjLIsj9m6ahrDIzafk5OQM7Vq2TIhyyW8EuelYsjWbRyzRmSYRv2cskYKnHUKwGfXU1LY4rgacFHLu5qdzbx2SOa24dZnTNNjMjd8xpvuNWcthWO/zfWK1ijBaZH6DzWz3ZhoV/b8vwquG1yN4vJI7OT55zt7FwB4VCZCVvZcuEcLlgnl+Nkkt2RCiSMZDGwLagGbvEEaTuT41lzg5oyzWALFQvSHxSaG0f4N/TY15H5scZBkf1gAgfv1tA1rn/FosPJDclccA4ot1bxTp0kUHHkejD3EEe6tHsLHFpWzTcXSX6TtSXHD+zlmj7aYJIElkQMpaMdFYDoTv66sU1i11wMhwUUuo5rQYowoCjoNhkk/adzVRTL3RFyu/kP9E/dRFmnG+IyCzsYI3ljL2a50iMxurIqNnV3soShOnBxJseuIKibomYlJGzG6ym8ihLaSTJ7NHiMjBmOkdmVUdSQAiMFyMbAeVU9n1LpnODje1vrc+imqIgwAgarPOI8ZN9ePIzoxaQxxsh7qR6tK6T56e8T1PswB1ZXiGB0oGdv6Ki1pklDNycxfSxq69iuIyqR6HCqQcBQQ3ycbZ6jcY8QPFOijlIdjNzmbjTjpr2Luhzmi2HTRIvM6sJsbLqIZ0U5XcewE97Uc7fKbzr1GyLPjbvwkgHfb32rk1wwuO66fuXobm8sYJQB2luTGhDjXIqMpDd4aVkVokI1EhxnOA20lZTucQYzZzTcX07QewhIJBb4tDqrj8LbtO69ozOOpEdyn2LDIPqc1CKiYZOiN+wghSdEzc8Jd4v6S5lLKMRlchgsZLKc43aQkDcgbp1NSA1L9Ggczf0t6rQ9E3V10rXfN887KoZ2LkKDJI/Zkk6dwMR7E7kJtn3VsKOU3xyHLhl/Na/iGC2FvitP4f6PIUQBpHLY30JFEmfEqqp0z5k++tPwcR1BPMn7rfpn7vRV8kLcLmGhsxMrSFQAoZEZRLrVQEEi9orB1CluhG2TWdjpZWWJLHG1jnY7rHWykFpWm4zGfNPl7/Rv9E/dXTVZUvIX4lH9Of+dJREw0RU3On5Pvf7tP/LapYPmN5j1Wr+qeSrfRb+TLf/E/mNW1T80rEfVCp/ScmbzhQOcGcjYlTu0XQjcH1ipKbqP5fdayatTSnCY4Jmue0fSImV+0kklwAVYFdbHHRsgddqgxlwwqS2d0kKfgnMTNLsl0mEY9MsEAGfpx6f3hVrr01hu9/VQ9WXPetRqip1BvrlSk6BgWSMlgOo1KcZ9uDWwByKJG9EXDI5OHqzdpntHHdllQeHgjAfZVqrcRIoYR8C5ek7h6RNw8pr3uU+VJJJ4jprY491ZpnEh3JJd3NPPNBxZ3R/sZf4DVWPrjmpToo/MvLsV9b9lKN8ZRx1RsdR/mPEVmOQxuuFhzQ4WKRuF8cmhaPht8D2yT23YybkSIsqHc+wbE+WDuN7To2u/vGaWN/BRtcR8Ll0Qmz5hZpdo7pSEY9MsE2z5h00/vL51jr0+W5Y6snNahVJTrN7C1M3MU0qbpAgDsOmpowgX27n/lNXHHDTgHeoRnIV15b/8AyDiP7NP4YaxJ+XZ74rLfmOThzJB2ttLDq0tMjxp62ZGx9xPuqvGbODuCkcLiyUfQ3ej4NLbONMsEjakOxAY56eptQ91WKtvxBw0KihOVk6cbnVLeZ3wFWNyc+QU1WYCXABSnILIuG8vynl6VsHLSidV8SiBVJ94VmHmMV0HSN/EDwVdrT0S0b0ecTWfh9uVIJRFjceTRgKc+0AH2EVTqGFshU0brtCi86cxXFpNaJEImW5kEffVsqSyLnIcZHfzjA6VtDE14JO5HuLbKp9LAP/DtRBPwlMkDAJ26DJx9db0v6uS0l3c1C50b4Lxuzu5NoXAQt4A95Gz5YEit9flW0PxwOYNVh+UgK1AGqSnXP4Suvs9Q16dWnx05xn2ZrNja6Jft2lnluJUSJ4jmBdbsuRGSJCAEPWQsp8+zFSmzQAddVrqlz0bTNaXVzwyU/JPaRbkgg4yAT12Kn2h6mqAHtEg71HH8JLV19Kf4xwr+8r/HFWKXqv5JLq3mtCdgASdgNyfZVRTL5G4YBhuCAQfUaIvkyZVh5gj66Ik+G5tf9kWj32BF2EOThsqwQfJKd5WBB3HlWC0OGEi6yCRmEr8A4skqnS5DxMxikwNWASASOm6nDL+tivPVMb6GfGzQ+7Hs/qujE9tRHY++1JHFbiWaeV2ULM0rNpJIGD0BwdhoYDGcjavSAtnpgR79lco3inzVjJzA/wAMQLCnwfSihSDq+NwVlBBGyh1Go56Eb9aqhzcNyN3or4jk6MuDsr21zPcqq4y0jOSSCO7nfYEgezJJ6+GPGrVBDhZe1rqhVyYnW4Jt9HfGLuJpEhWJrctlu1LKNQAGYygY5IGCNJGwO3jXrq+CF1jr5KWmp5HNvuTlf8wTyqYntrYK+xLySTJ707FNQ9WoVzTtiI9UE++/0VoUT95Sw/LSErmK0ManV2KwyRRlsYyVSYBzgkAya8AnGMmoBt43zb5qQ0Atr5K04jxa2KJBc2VmY0HcTXpCjodCmEKvsDeVXotpNe3E1ru7P6qB9KQbEhTbPnuCNFiii+SMKpnR9vAdWfHgNvDA6VL+NB0Y/wD0rToD/iHilzjXMRkuYTdoyIzIhXQyBI2YFgnaKGk1sqamIHdTuqCN9RDJUPbJILBuYF8yeJ5cFkvbGC1uZO/ctX4k2InP6p+3arygVVyIv+4wHwYM49kjs4+xqIr6iKDxnhouYnhZ3RHBV9GkFlYEFSWU4BB8MH11sx2E3CwRcWXDl3gaWcXZRPI0YzpVyp05JJwQoO5PiTWZJC83KNbhFgonHuU47uWOWWWYNEcxhGRQh2OR3Mk5UHcmtmTFgIAGawWAm5XS+5dMyhJbq5ZAVJXMKA6SCA2iIEjI6ZrAktmAPfehF1J4/wAAgvI+zuEDAHKnJVlPmrDcf51hkjmG7Uc0OFio9twKRE0C9uio6auwZseWsxaj7Tv66yZATfCPP7pbtXSLl6JIpIoi8faZMkikNK5IwS7yBiTjxO48MUMhJuVmy8cs8uR2KGOF5DGSTocqwBPUghQfDpnFJJDIblYa0NFguXMXKsd4yNNLMOzOpFQooVtu8O5knbxJrMcpYMkc0O1U/iPC+2gMDyyaWBV2XQGYEEEHuYGQfzQDWjXYXYgFki4spNlbmNAhdnxtqfTqPt0qB9lYJuVlQ+LcDhuHhkkB1wSK6MNiCpzg+anG4+41s2QtBA3rBAK98a4LBdR9ncRh1zkdQVPmrDdT6waMe5hu1C0HVR4OCuiaBeXBXoNXYswHlrMWo+05b11kvBN7D33oApfC+FRW8fZwroBJJOSzMx6szNksx8zmtXPLjcoABoqaDk1EuHuUuLhZ5NnfVEcjYYKmPTjujw8KkMxLcJAstQwA3U1OX/j455LieVotWhXMYQFlKk6UjUE4J39da9JkQAFnDndeeI8sQyTC4UvDcAY7aEhWI8nBBRxsPlKelGyuAw6hC0E3Xu64AswC3Msk0YwezbQqMRuC4jVS30SSvqoJC3q5LJF9VbhQBgDbpjwqNZS3HyXDFK01rJNas3y1hKGNvakiso9wGMnFTdOSLOAK0DADcKRPyvHLLFLcSSztC2qMOVVUYEHIWJVBOQPlZ6VgSkAhuV1ktBNyvnMXKsd40ZmkmAjOpFQooVvnfIJJ28SaRyll7I5odqp3EeDRXEPY3I7ZD1L4DZ+cCgGlvWuK1a8tdibksloIsVBsOXGhXs4ry5EY2VW7GTSPJWeItj1EmtnSBxuWj33rAbbeu8HL0cYkMbSLLJ8ufIeVvVqkDYHkAAB4AVgyE66cNyzZd+B8JW1iWJHdkX5OsqSPHqqgnc9Tk1q9+I3KAWFlWX3J8ct0t2ZpxOnyGUxgKBnYDs8Ed4jvZyDvmpGzENwWFlqWAm69ce5Sju3jeaWfMRBj0si6W27wwnXKg7+7FYZMWAgAZrLmA6rpxHlwzRtFJeXRRhghTChIPUZSIH7aNkwm4aPfehF1dxoAAB0Ax9VRLZeqIljg8cvY3VrG6pLFNIFaSMyrolPbp3A66gEl7MbjdD1xiiLHOMW72d28c0kAmOWzCyBR4jKDBjyD8kjzO/U4nibNHa2ixHI6N97qvvQyMJ3cMWOkrtnw6Ab56e0e6qtDUCN3RWyU9VDjbjvmriLjh7ExdnCwbGlyp1qCe8Cc97KlgNxjI8sVZdQAvxAefeq4qiBYqhvLjX3FYKBjU/ljqPrHXwqaoqBC0Mbr7HqtYIekJc5OfBuPRQRCM4AHlivJT0ck0mILuNlYxtlw4vzXqGIVcsuGGEdvYdh0yKki2aY/m5X45LQ1LXdTNMnLnF1uoFlAwTsy/NYbEez/ACIrmVNMYZej8OSnjkD24lD41wVLu6t7aVnVZu1UshUMMRsx+UpG5UeFdjYb3Me5qqVzQ5oKeOAck2toVeJX7UAAyGRwzY+cFITH6oUD1V6EknVc0ADRX91bJIhSRQyN1UjINYWVQ893zR2rCP8ApXwkY83chEHvdlHvoiuuGWSwwxQp8mNFRfYgCj7BRFJoiW+Yub0s2Amt59LHCuvZMrYGdvjAR7CB0NRPlwagroUuznVI/u3tvvBvceXop/AONfCkEiwyxxkZVpOzGrw2Cux95ArZj8WdlDU03QOwFwJ32vl4gKzkYgEgEkDoMZPqGdvrrdVgLlL9vzSXmeBbS57VAC4PYAAHodXa4OfDHr8jUQlubWPl91edQhsYlMjbHTremFQrz0gwwzdjPDcRMCNRYRlVB/OykhyPZmtTOAbEFTx7Illj6SNzSO/PszATbG4YAqQQRkEbgg9CKnXKIINiuN7OyLqWN5T81Cgb3a2UfbWCbLaNoc6xcB2m/wBAVV8B5j+FgtHbzqgLAvJ2SjUvVQBIWznbpj11oyTHoCrVTR/h7Bz2k8BfQ79LKq4l6QYoJOymtrlZNu7iFs6umNMpBz6q0M9jYg++9WYtkPlZjZI0jv8A4VP4pzSbePtZrO5VNskdg2M7DUFl2rZ0mEXIPl91BDQiZ+Bkjb/5v4V85f5tW8yYLefSrBWduxUDP+Jk4BzsDRkuLQFZqtnupvmPbc7s/wCFMRqVc9Li82ZuDbC0ue2A1EfEYCnxLdrjFRdLnhsfL7roGgtF03SNw6fq14Ww3UbjXPkdowS4trlCRkbQsCPMES1h02E2IPvvUtPsp9Q3FG9p8f4VZnjkuNXwG6IxnY2x+wT5rbGf8J8vuq34Vl7dK3/2/hXngHMi3Ym0RSo0RwySBVbOCcY1bHbG+KMkxXySqonU5bicCHbxp6Ktm59jScW721ysxZV0kQ9WxjftcYOetaGcA2IPvvVluynui6Vr2lvfu/yqXxbmwW2GuLW4RCcdoBE6gnz0yEj6q2dLh1BUUFAZ8o3tJ4Zg+YVvwricVxGJYXDofEbYI6gg7g+o1u1wcLhVJoJIX4JBYrxxfi0duqmQklzpRFGp3Y+CDxP2Dxo54bqswU75iQ3dmTuA7VCueMXKrrFjIw66RJEX/wCUHBPqBNal7v8ACpmU8LnYelHgbeNvovHA+aFuoZJYYZS0baDEezV84B2y4Xx8SOho2TELgLapoXU8gY9wzF7529L+SrbX0gxSTdgltdGXUy6MQggrnUDmXAxg9fKtBOCbWPvvVh+yHsj6R0jcPHPfp+lWHGua1tpIomgneSVdQSMI5HmD3+o9WRtWzpMJAsVBT0DpmOeHtAadTcfRR+Ic5iBO0ms7tEyBqKw9T0/rawZrC5affet4tm9K7CyVhPf/AAr1Z84drGJIrK8dDnDBYd8HBx8b5igmuLhp996xJs7o3YHysB5n+FdOD82C57YR20/aQlQ0biNH7+emqQAY075I8Ky2XFewKxPs8wYS97bOvYi5GXIeir19IkPbdh8Guu11aNBWIHUTjG8v21r04vax996n/seTo+kxtw2vfPT/AEpuglLKGKFT8wlSR71JH21MCuU4AGwN1QDmzNwbYWlyZgNRX4jAU/nFu1xj/wAdaj6XPDY++9Xv7P8A7rpukbh0/VrwthTIKlXPRREv8U/3e7iuekcwW3mPkdRMDH1a3eP1mdfKiK8eBT1VSfWAaIqeTlGzaTtGt0LZzg5K565CE6eu/TrvWnRtvewutsRta6zbnvkoi+X4KwSOQAvH8zUW1Mnq7nyfAscbbDWp2h+Gjz4G3ksxU3Su9Uv3/LSi5gs0ILzudsahjALMRkbBU33HU1ztnzunOMjRWqljWNsEx8H9EkrH/eJUWMO6tDGhTWnQMrg93I3wVPTGfGu1jt1RZc8M4m6s7flyK2kmhKDVkujYGWjc7YOOowAR5jpgrnzG1ukZJiubbuHaurRlpbYDNVPC7eaF5pFjLW5kKsV3KPpVtTjwUoyd7psc4wNW8lG6op2vbqEEwjlLTorVwxeG5iZWeNtS+KkEaWBI+cpI1DOM+NUqWc0st3DnxU8sYlZYJ25c5jS77VVVkeEqJFbSQCwyMEHcY33AO42r1MUrZWh7dCuQ9hYcJV1Ui1Sip+F8QXG8Np3z5GRgRGvrwCzkeB7I+NETdREURIHpj/FoP23+h6r1GgXd2D85/wC36hMnJP4hafsU+6pY+oFzto/mpP3H1V3W6pqg4cv/ABG8P9jbffN/7VE35h5D6q9Kf+Uj/c7/AOVR8xctLe3N2vyZUjgMb+G/aZVv1Tj3Vo9mNx7ldpK11LDGdWkuuP8ATnzVJyLzQ9nIbK7yqBtILf1beR/UPUHoMg9DtpFJhOFyubSoW1LPxEGZ9Rx5+9Vq1W15hL3JA/3d/wC8XP8AOeooer3n1V7aHzR+1v8AtCRfSN+Vrf6Nv/NaoJfmeC7eyvyD/wDN/tC1O/tFmjeJxlXUqR6iMVbIuLLzMcjo3h7dQss5BumsuISWkp2c6PVrXdG/eBI/eWqkRwPwlen2nG2qpGzs3Z9x1Hcfqtbq4vKpe5Sj7Qz3Z63D9z9lH3I/rAL/AL9RRZ3dxV+tODBAP0jP9xzPhp3JK9NXy7f9nL96VFU6hdn/AIe6r+bfqtPikCxhicAKCT6gM1Z3LzRBLrDio3DIIyzXMef94WNjkYyAvdOCMg6WGc+QrDQOsN6kmc8ARO/SSPPPzWcc3fluD6Vv/FVWT5ngvQ0P/TX/AOb0Wi8yQo9pcLJ8gxPnPhhSc+7GfdVp4Babrz9K5zZ2Futx6pI9DKPouSf6MlMfSAOrHuK/ZUFPfNdnb5biYBrn4bvqufPfFWtuK20zKWjjjBVfPUXV9P62Cv1LWJXYZAVts2Bs9DJGDYk/Yju180+cG43BdJqgkDea9GX1Mp3FWGvDtFxKillgdhkFvQ8ivvDuFrDJO6n+mcOVxjBChT7c4z76NbYk8ViWcyMY0/pFvO6zLlP8uTftrv8AieqsfzTzK9HXf9NbyZ6BaaeGg3XwgkZEXZgY6ZbUTn17D3Vaw/FiXnOmPQ9F238rJe9K/wCIH9pH99Rz9VX9i/mu4qX6NvydB/ifzGrMHUCj2t+bf3egVtb8MCXMs4I+NSNSuPGMv3ifHIcD92tg2ziVUdOXQtiO4k+NsvJZ76VuFtFNFeRbFiAxHg6d5G94H/YKgnbY4gu/sWcSRup3+wdR74p94TxuOW0W6JCpoLP+rpHfB9hB+qp2vBbiXCmpXxzmEZm9h28PFROU7Visl1KCJbkh8HqkY2iT1ELufWxrWMfqO9S1sgBELD8LMuZ/UfHTssmCpVRRRFH4hZpNE8UgyjqVYdNjtsR0PkfCiKu5dvnIe3nObiDAY/8A7EOezmHqcA58mVx4URXNESPxacNd3MmcCNI4s+HdDSMR7BKVPsPlXA2xJ8QYNbev8h5roUbcr+8lltlJJfcTQwsBK7B4tYOkJADKmWG6hjHgkZwXGQa7VFTimpgzedVRnk6WW+4L9Bz3SxprlZUUdSzAAe84qVapR43xJLiSNkBCRFiZWBUtqUroQHfTnSxY4HcXGc5HD2rUwuZ0QNzfduV6kieHYtyqfR5x0PxC5t4zmMoZM+BZDGp0/wDUwT+qmOhq7s2KRkAx+/eSiqntdJ8KvOZbJY543QBRMHD421OoDKSPPSHBPU4XyFVdswh0QfvBUlE8hxasj46SnEcRzNA0kkY7VM6lJCoDgEagCBkZ6Z69Dd2QSaXPcoK3KZbNzBxiSGCOMhXupNKBEJwzsOi5GQNiScd1QxOwq4oVZcucJFtAI86nJLyP8923Zt+g8APBQo8KIrOiIoiQPTH+LQftv9D1XqNAu7sH5z/2/UJk5J/ELT9in3VLH1AudtH81J+4+qu63VNUfD/yhd/srYe/M3+RFRt655D6q5J+Vj/c7/5Xjh35RvP2Nt98tYb8x3d9VtL+Uj/c7/5UHnvlBbxNcYAuEGx6Bx8xv8j4ew1iWLELjVTbN2iaZ2F3UPl2j6qi9HnNrIwsrskMDpjZtiCNuzfPj4A+7yzpFL+lyvbU2eHD8RDpqbeo+vjxTXyV/QSf3i5/nPUkPVPM+q5e0Pmj9rf9oSH6Rvytb/Rt/wCa1QS/M8F29lfkH/5v9oWt1cXllmXpa4SVaK8j2OQjkeDDeNvvGfo1Vnb+oL0ew6gODqd3MfUe+1Mw4z8KsI2jOJLjEW3VWbaQj6Kh2/dqXFiZlvXNNN0FUQ7RufMbvE2CY7aBY0VEGFUBVA6AKMAfUKkAsLBUHuL3FztSsu9NJ+MtvoS/elVqnUL0v/D3Vfzb9U28S5XM1sU+E3PeTp2mVO3RhjdfMVKY7jUrkw13RTB2BuR4e81d8EjZbeBWBVhFGCp6ghQCDjyNbsyaFUqCDK4g3Fz6rMuc1J41EASpJt8MMEjvdRnb66qy/M8F6PZ5A2c64/xei7+ka6u4XjjllMtrJglQojLhSC0blRnceWOvTaszFwyJyWmyY6eVpcxtnjvtfQgFaLwNYewj+DBVhKgoFGBg7/X5+OasttbJefqOk6V3Sn4r5rlx/gUN3H2cy5xurDZlPmp/y6Gj2BwsVvS1UlM/FGefA81l/G+SLuybt7d2dU31x5WRR6wOo88Z9YxVR0TmZhekp9qU9UOjlFidx0Pv2U7ej3mhryJllx20WNRGwYNnDY8DsQfZ66nikxDNcbalCKZ4LOqfLsSfyn+XJv213/E9Qx/NPMrrV3/TW8megWu1cXlUnelf8QP7SP76hn6q62xfzXcVL9G35Og/xP5jVmDqBR7W/Nv7vQJmqVc1VvMXClureWFvz17p8mG6n3MBWr24m2VilqDBM2QbvTf5LMvR6ZJi9i2Ox19rLv4IQDGPMM+nPqDedVYru+HcvR7UwRgVLetaw79/MC9u23Ba/VxeURREURFEVRx7hrvomgwLmHOgtsrq2NcUh+Y+Bv8Amsqtg4wSJd5l51dIoWgRkDl0lZ0LGB0xlHC5AfcnPeGFyAynI0kLg0lmqy2189EmCJ+IRm3tpsGQjtGxlvjPjGLEepssRgZJXOa5UdJIagSSi58hb3l4q66ZnRYWZJ29H3I4sh2kmDMwUeJ0FTIO4SdgyyDK+Y9mO05xcqAbZSuduWri7aJ4J1jMWcIykqSc5JKnPgo9gbqGIMUkbJG4XjJbNcWm4VMOQriVXWeZVBJ0tHlmxsBkMoG4BY9d2xsBvVioIo3Ygpn1L3CyteROSEsMys2u4dNLNjYDUWwvntoBPj2YOB0q8TcquBZKnMfN5mlBdXgSLtCiujq2y6i7agMnsyMKo27UDvE93nV0UkwwBuXv37ztU72MOInNeOF8Eh0m/uXV4zqHZOgdJFKqQy+IYSbbZ3QY33qxSRmOINKjncHyYgnfljhMjObu6BErDEUZ37JD5/2rYGryACjoxawokz0RFERRFSc48D+GWrRAgOCGQnoGXpn1EEjP61RyMxNsrlBVfhpg86aHl7zS5yVzALaMWd8DBJGSEaTuoyk5ADfJyM464IxUccmEYXZLobQpOnf+Ip/iB1tqDy1TVccw2y9JUdj0SMiR2+iqZJqUyN4rmNpJnfpIHE5DxK58Ct2USzzjRJM2tlJB0KqhUUnpkKMnwyzUYCLk71mpe1xbHHmGi3M3uT46dllS8M47AeJXPxi6XjhVWzhWZC+QrdCe+PtqJr29Ic+CuTUsoo2fDoXE8QDbd3JyqwuSkf0g8m/CAbi3Hx6jvKNu0A/1jwPj08sQSxYsxqu1svaXQnopeqfL+XHx43l+jFz/ALPQsTnXKWLdc62znO+fbWYOoodsAfiyBwb6BJHPt+knEo5YzrjjEOpkBYdx2c4I67EdKglcC+4XZ2ZE5lG5jsicWvaAFrtndpKoeJ1dT4qcj/zVwEHMLyr43RnC4WK48a4atxBJC/R1Iz5HqCPWDg+6sObiFlvTzOhlbI3cffikj0V8LmQz9tkLFIyKh6CTAEjD3BQPafOoIGkXuuztqeN2DBqRcns3D1WiVZXAWRelu7SaaJYmDlEcMV7wBYjAyNs93pVOdwJyXqthsdExxflci3d/VaBY802hjQ9ui90bMdLDboQd81YErLarhSUNQHkYCq+y5oS4vgkLHsIoZGdzlVZsqB16hRnc+fqrUSBz7DRTyULoabE8fE5wAG8DP1STzTxGN+LJMh1RI0OXUEjukFiCOoGfDyNQSOBfddmihe2hMbsiQ7LmtB5p4WnELNliZWPyonBBGpdsZHgd1Pln1VYe0PbkuDRTuo6gF4I3EdnvNKvo3498HZ7K7+KIJMfad3BPyk39e488n1VFC/D8Ll1NrUnTAVMOY328j9Cra/5m+CcRkWfX8GlSMq+GKIwBGR4YPjjyB863MmF5voqkVF+IpAY7YwTlvI96K/uOZrRE1m4iYY2CMHZvUqqSSfUKkMjQL3VFtFUOdhwHvFrcylzkDhnwZbm7uAIFmbKo5C6E1MV1Z6HL4x6h51FE3CC45LobTn6csgj+LCNRvNhe3glPlq/jTi7zOdMTy3BDkEDEhYqST0ByOvnULHASX5rqVkTnUAjbm4BuXIC62SNwwDKQQRkEbgg9CKvLyRBBsUj+la+j+C9iGBlMiHQN2AGTkgdB7fOq87hay7OxYndP0hHw2OalejK/jNnHDqHapr1IdmwXJzg74ww3rMDhhsotrxPFQ59sjbPdonCp1ylHvr2OFdcrqi+bHG/XA8zt0rBcBmVvHE+Q4WC5WTejfiEcV7K0p7NZEfSz90ZLhgCTsDj7qpwuAdmvU7Whc+na1mZBGnKy2Grq8miiIoiKIiiKl4tw1w/wi209tgB42OEnUfmufzXG+l/DODkHYik8E4jFOjNGCrBsSRsAkiOABpkXwYADfcEaSCQQaIrGiIoiKIiiKr49xeK2jLykbDAGMk6tgABuSTgBQMk4ABoiquD8JknkW6vF0kHMNucdzyeTGxk8l6J623BE00RFERREURFEXl4wRggEeRGaLIJGi8xQKvyVVfYAPurAACyXF2pXSsrVfMURfaIiiL4BREYoi+gURFEXwCiL7RF8xREYoiMURGKIvooi5ywK3ylVvaAfvrFgVsHFuhXrQMYwMeVZWLrxHbIpyqKD5gAGsWCyXuIsSupFZWq+Yoi+0RfMURGKIvtEQRRF8xRF9oiKIiiIoiKIiiKp4rwbtG7aF+xuQMCUDUGA3CTLkdomSdsgjJ0lSc0RcrTj+l1hu07CYnCknMUp/sZCACf7NsPsdiNyRXdEXwnHWiJd4rzOA/YWqme427idFB/OkY7IvrbrjYMdqIvXB+XSHFxdsJrgZK4z2cWdsRA9WxsZDud8aQdNETDREURFERREURFERREURFERREURFERREURFERREURFERREURFERREURFERREURFERREURFERREURFERREURFERREURFERREURcbu1SVGjlRXRhhkcBlI8iDsaIqgcAeL8VuZIl8I5MXEY9ms9oo8lDhR4CiLjJy7NN+NXkjL4pCvwdT7SGaQfustEVzw3h0UCdnDGsaZJwoxknqT4knxJ3NEUqiIoiKIiiIoiKIiiIoiKIiiIoiKIiiIoiKIiiIoiKIiiIoiKIiiIoiKIiiIoiKIiiIoiKIiiIoiKIiiIoiKIiiIoiKIiiIoiKIiiIoiKIiiIoiKIiiIoiKIiiIoiKIiiIoiKIiiIoiKIiiIoiKIiiIoiKIiiIoiKIiiIoiKIiiIoiKIiiIoiKIiiIoiKIiiIoi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http://www.ntu.edu.sg/home/d.campolo/ntu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145188"/>
            <a:ext cx="2000250" cy="7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acecathay.com/private_folder/Ulogo/beiha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953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7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8"/>
    </mc:Choice>
    <mc:Fallback xmlns="">
      <p:transition spd="slow" advTm="114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solutions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ScoreGreedy</a:t>
            </a:r>
            <a:endParaRPr lang="en-US" sz="2600" dirty="0" smtClean="0"/>
          </a:p>
          <a:p>
            <a:pPr lvl="1"/>
            <a:r>
              <a:rPr lang="en-US" sz="2600" dirty="0" smtClean="0"/>
              <a:t>Based on a score function</a:t>
            </a:r>
          </a:p>
          <a:p>
            <a:r>
              <a:rPr lang="en-US" sz="2600" dirty="0" err="1" smtClean="0"/>
              <a:t>PigeonGreedy</a:t>
            </a:r>
            <a:endParaRPr lang="en-US" sz="2600" dirty="0" smtClean="0"/>
          </a:p>
          <a:p>
            <a:pPr lvl="1"/>
            <a:r>
              <a:rPr lang="en-US" sz="2600" dirty="0" smtClean="0"/>
              <a:t>Based on the pigeonhole principle</a:t>
            </a:r>
            <a:endParaRPr lang="en-SG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0"/>
    </mc:Choice>
    <mc:Fallback xmlns="">
      <p:transition spd="slow" advTm="921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ScoreGreedy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52400" y="914400"/>
                <a:ext cx="8781288" cy="5334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600" dirty="0" smtClean="0"/>
                  <a:t>The goodness of a node is measured by a score function valued from the following two aspects:</a:t>
                </a:r>
                <a:endParaRPr lang="en-US" sz="2600" dirty="0"/>
              </a:p>
              <a:p>
                <a:pPr lvl="1"/>
                <a:r>
                  <a:rPr lang="en-SG" sz="2600" dirty="0" smtClean="0"/>
                  <a:t>The marginal influence increase</a:t>
                </a:r>
                <a:endParaRPr lang="en-SG" sz="2600" dirty="0"/>
              </a:p>
              <a:p>
                <a:pPr lvl="1"/>
                <a:r>
                  <a:rPr lang="en-US" sz="2600" dirty="0" smtClean="0"/>
                  <a:t>The number of newly covered attributes</a:t>
                </a:r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 smtClean="0"/>
                  <a:t>Main idea:</a:t>
                </a:r>
              </a:p>
              <a:p>
                <a:pPr lvl="1"/>
                <a:r>
                  <a:rPr lang="en-US" sz="2600" dirty="0" smtClean="0"/>
                  <a:t>Greedily select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 seed nodes based on the score function</a:t>
                </a:r>
                <a:endParaRPr lang="en-US" sz="26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14400"/>
                <a:ext cx="8781288" cy="5334000"/>
              </a:xfrm>
              <a:prstGeom prst="rect">
                <a:avLst/>
              </a:prstGeom>
              <a:blipFill rotWithShape="1">
                <a:blip r:embed="rId2"/>
                <a:stretch>
                  <a:fillRect t="-9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00"/>
    </mc:Choice>
    <mc:Fallback xmlns="">
      <p:transition spd="slow" advTm="176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PigeonGreedy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763000" cy="5211763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Lemma:</a:t>
                </a:r>
              </a:p>
              <a:p>
                <a:pPr marL="0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 smtClean="0"/>
                  <a:t>     Based on the pigeonhole principle, if a seed set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 nodes can cover the attribute set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600" dirty="0" smtClean="0"/>
                  <a:t>, then at least one node in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 smtClean="0"/>
                  <a:t> can cover no fewer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|</m:t>
                            </m:r>
                          </m:num>
                          <m:den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 smtClean="0"/>
                  <a:t> attributes</a:t>
                </a:r>
              </a:p>
              <a:p>
                <a:endParaRPr lang="en-US" sz="2600" dirty="0" smtClean="0"/>
              </a:p>
              <a:p>
                <a:r>
                  <a:rPr lang="en-SG" sz="2600" dirty="0" smtClean="0"/>
                  <a:t>Main Idea:</a:t>
                </a:r>
              </a:p>
              <a:p>
                <a:pPr lvl="1"/>
                <a:r>
                  <a:rPr lang="en-SG" sz="2600" dirty="0" smtClean="0"/>
                  <a:t> Iteratively apply the lemma and select seeds in a greedy manner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763000" cy="5211763"/>
              </a:xfrm>
              <a:blipFill rotWithShape="1">
                <a:blip r:embed="rId3"/>
                <a:stretch>
                  <a:fillRect l="-1253" t="-9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81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6"/>
    </mc:Choice>
    <mc:Fallback xmlns="">
      <p:transition spd="slow" advTm="2020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Motivation &amp; Problem Definition</a:t>
            </a:r>
          </a:p>
          <a:p>
            <a:r>
              <a:rPr lang="en-US" sz="2600" dirty="0" smtClean="0"/>
              <a:t>Greedy solutions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Approximation solutions</a:t>
            </a:r>
            <a:endParaRPr lang="en-US" sz="2600" dirty="0" smtClean="0"/>
          </a:p>
          <a:p>
            <a:r>
              <a:rPr lang="en-US" sz="2600" dirty="0" smtClean="0"/>
              <a:t>Experiments</a:t>
            </a:r>
            <a:endParaRPr lang="en-SG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5"/>
    </mc:Choice>
    <mc:Fallback xmlns="">
      <p:transition spd="slow" advTm="484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solutions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The greedy solutions cannot guarantee to find a seed set to cover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600" dirty="0" smtClean="0"/>
                  <a:t> even if such a seed set exists.</a:t>
                </a:r>
              </a:p>
              <a:p>
                <a:endParaRPr lang="en-US" sz="2600" dirty="0"/>
              </a:p>
              <a:p>
                <a:r>
                  <a:rPr lang="en-US" sz="2600" dirty="0" smtClean="0"/>
                  <a:t>Motivated by this, we propose two approximation solutions that guarantee to find such a seed set</a:t>
                </a:r>
              </a:p>
              <a:p>
                <a:endParaRPr lang="en-US" sz="2600" dirty="0" smtClean="0">
                  <a:solidFill>
                    <a:srgbClr val="FF0000"/>
                  </a:solidFill>
                </a:endParaRPr>
              </a:p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2600" dirty="0" smtClean="0"/>
                  <a:t>artition-based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sz="2600" dirty="0" smtClean="0"/>
                  <a:t>nfluential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600" dirty="0" smtClean="0"/>
                  <a:t>over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sz="2600" dirty="0" smtClean="0"/>
                  <a:t>et algorithm (PICS) </a:t>
                </a:r>
              </a:p>
              <a:p>
                <a:pPr lvl="1"/>
                <a:r>
                  <a:rPr lang="en-US" sz="2600" dirty="0" smtClean="0"/>
                  <a:t>Based on a notion of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partitions</a:t>
                </a:r>
              </a:p>
              <a:p>
                <a:r>
                  <a:rPr lang="en-US" sz="2600" dirty="0" smtClean="0"/>
                  <a:t>Optimized PICS algorithm (PICS+)</a:t>
                </a:r>
              </a:p>
              <a:p>
                <a:pPr lvl="1"/>
                <a:r>
                  <a:rPr lang="en-US" sz="2600" dirty="0" smtClean="0"/>
                  <a:t>Based on a notion of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cover-groups</a:t>
                </a:r>
                <a:endParaRPr lang="en-SG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36" r="-7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53"/>
    </mc:Choice>
    <mc:Fallback xmlns="">
      <p:transition spd="slow" advTm="3635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PICS: partition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𝑚</m:t>
                    </m:r>
                    <m:r>
                      <a:rPr lang="en-US" sz="2600" b="0" i="1" smtClean="0">
                        <a:latin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partition</a:t>
                </a:r>
                <a:r>
                  <a:rPr lang="en-US" sz="26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600" dirty="0" smtClean="0"/>
                  <a:t> iff the attribute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in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600" dirty="0" smtClean="0"/>
                  <a:t> are</a:t>
                </a:r>
              </a:p>
              <a:p>
                <a:pPr lvl="1"/>
                <a:r>
                  <a:rPr lang="en-US" sz="2600" dirty="0" smtClean="0"/>
                  <a:t>Nonempty</a:t>
                </a:r>
              </a:p>
              <a:p>
                <a:pPr lvl="1"/>
                <a:r>
                  <a:rPr lang="en-US" sz="2600" dirty="0" smtClean="0"/>
                  <a:t>Disjoint</a:t>
                </a:r>
                <a:endParaRPr lang="en-US" sz="2600" b="0" dirty="0" smtClean="0"/>
              </a:p>
              <a:p>
                <a:pPr lvl="1"/>
                <a:r>
                  <a:rPr lang="en-US" sz="2600" dirty="0" smtClean="0"/>
                  <a:t>together cover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600" b="0" dirty="0" smtClean="0">
                  <a:solidFill>
                    <a:srgbClr val="FF0000"/>
                  </a:solidFill>
                </a:endParaRPr>
              </a:p>
              <a:p>
                <a:r>
                  <a:rPr lang="en-US" sz="2600" b="0" dirty="0" smtClean="0">
                    <a:solidFill>
                      <a:srgbClr val="FF0000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𝑄</m:t>
                    </m:r>
                    <m:r>
                      <a:rPr lang="en-US" sz="2600" i="1" dirty="0">
                        <a:latin typeface="Cambria Math"/>
                      </a:rPr>
                      <m:t>={</m:t>
                    </m:r>
                    <m:r>
                      <a:rPr lang="en-US" sz="2600" i="1" dirty="0" err="1">
                        <a:latin typeface="Cambria Math"/>
                      </a:rPr>
                      <m:t>𝑎</m:t>
                    </m:r>
                    <m:r>
                      <a:rPr lang="en-US" sz="2600" i="1" dirty="0" err="1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𝑏</m:t>
                    </m:r>
                    <m:r>
                      <a:rPr lang="en-US" sz="2600" i="1" dirty="0" err="1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𝑐</m:t>
                    </m:r>
                    <m:r>
                      <a:rPr lang="en-US" sz="2600" i="1" dirty="0" err="1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𝑑</m:t>
                    </m:r>
                    <m:r>
                      <a:rPr lang="en-US" sz="2600" i="1" dirty="0" err="1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𝑒</m:t>
                    </m:r>
                    <m:r>
                      <a:rPr lang="en-US" sz="2600" i="1" dirty="0">
                        <a:latin typeface="Cambria Math"/>
                      </a:rPr>
                      <m:t>}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𝑘</m:t>
                    </m:r>
                    <m:r>
                      <a:rPr lang="en-US" sz="2600" i="1" dirty="0">
                        <a:latin typeface="Cambria Math"/>
                      </a:rPr>
                      <m:t>=3</m:t>
                    </m:r>
                  </m:oMath>
                </a14:m>
                <a:r>
                  <a:rPr lang="en-US" sz="2600" dirty="0"/>
                  <a:t>. </a:t>
                </a:r>
                <a:endParaRPr lang="en-US" sz="2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{{</m:t>
                    </m:r>
                    <m:r>
                      <a:rPr lang="en-US" sz="2600" i="1" dirty="0" err="1">
                        <a:latin typeface="Cambria Math"/>
                      </a:rPr>
                      <m:t>𝑎</m:t>
                    </m:r>
                    <m:r>
                      <a:rPr lang="en-US" sz="2600" i="1" dirty="0" err="1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𝑏</m:t>
                    </m:r>
                    <m:r>
                      <a:rPr lang="en-US" sz="2600" i="1" dirty="0" err="1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𝑐</m:t>
                    </m:r>
                    <m:r>
                      <a:rPr lang="en-US" sz="2600" i="1" dirty="0">
                        <a:latin typeface="Cambria Math"/>
                      </a:rPr>
                      <m:t>},{</m:t>
                    </m:r>
                    <m:r>
                      <a:rPr lang="en-US" sz="2600" i="1" dirty="0" err="1">
                        <a:latin typeface="Cambria Math"/>
                      </a:rPr>
                      <m:t>𝑑</m:t>
                    </m:r>
                    <m:r>
                      <a:rPr lang="en-US" sz="2600" i="1" dirty="0" err="1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𝑒</m:t>
                    </m:r>
                    <m:r>
                      <a:rPr lang="en-US" sz="2600" i="1" dirty="0">
                        <a:latin typeface="Cambria Math"/>
                      </a:rPr>
                      <m:t>}} </m:t>
                    </m:r>
                  </m:oMath>
                </a14:m>
                <a:r>
                  <a:rPr lang="en-US" sz="2600" dirty="0"/>
                  <a:t>is a partition</a:t>
                </a:r>
                <a:r>
                  <a:rPr lang="en-US" sz="2600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{{</m:t>
                    </m:r>
                    <m:r>
                      <a:rPr lang="en-US" sz="2600" i="1" dirty="0" err="1">
                        <a:latin typeface="Cambria Math"/>
                      </a:rPr>
                      <m:t>𝑎</m:t>
                    </m:r>
                    <m:r>
                      <a:rPr lang="en-US" sz="2600" i="1" dirty="0" err="1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𝑏</m:t>
                    </m:r>
                    <m:r>
                      <a:rPr lang="en-US" sz="2600" i="1" dirty="0" err="1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𝑐</m:t>
                    </m:r>
                    <m:r>
                      <a:rPr lang="en-US" sz="2600" i="1" dirty="0">
                        <a:latin typeface="Cambria Math"/>
                      </a:rPr>
                      <m:t>},{</m:t>
                    </m:r>
                    <m:r>
                      <a:rPr lang="en-US" sz="2600" b="0" i="1" dirty="0" smtClean="0">
                        <a:latin typeface="Cambria Math"/>
                      </a:rPr>
                      <m:t>𝑐</m:t>
                    </m:r>
                    <m:r>
                      <a:rPr lang="en-US" sz="2600" b="0" i="1" dirty="0" smtClean="0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𝑑</m:t>
                    </m:r>
                    <m:r>
                      <a:rPr lang="en-US" sz="2600" i="1" dirty="0" err="1">
                        <a:latin typeface="Cambria Math"/>
                      </a:rPr>
                      <m:t>,</m:t>
                    </m:r>
                    <m:r>
                      <a:rPr lang="en-US" sz="2600" i="1" dirty="0" err="1">
                        <a:latin typeface="Cambria Math"/>
                      </a:rPr>
                      <m:t>𝑒</m:t>
                    </m:r>
                    <m:r>
                      <a:rPr lang="en-US" sz="2600" i="1" dirty="0">
                        <a:latin typeface="Cambria Math"/>
                      </a:rPr>
                      <m:t>}}</m:t>
                    </m:r>
                  </m:oMath>
                </a14:m>
                <a:r>
                  <a:rPr lang="en-US" sz="2600" dirty="0" smtClean="0"/>
                  <a:t> is not a partition</a:t>
                </a:r>
                <a:endParaRPr lang="en-US" sz="2600" dirty="0"/>
              </a:p>
              <a:p>
                <a:endParaRPr lang="en-US" sz="2600" b="0" dirty="0" smtClean="0">
                  <a:solidFill>
                    <a:srgbClr val="FF0000"/>
                  </a:solidFill>
                </a:endParaRPr>
              </a:p>
              <a:p>
                <a:endParaRPr lang="en-US" sz="2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86"/>
    </mc:Choice>
    <mc:Fallback xmlns="">
      <p:transition spd="slow" advTm="2908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PICS algorithm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600" dirty="0"/>
              </a:p>
              <a:p>
                <a:r>
                  <a:rPr lang="en-US" sz="2600" dirty="0" smtClean="0"/>
                  <a:t>For each partition</a:t>
                </a:r>
              </a:p>
              <a:p>
                <a:pPr lvl="1"/>
                <a:r>
                  <a:rPr lang="en-US" sz="2600" dirty="0" smtClean="0"/>
                  <a:t>Compute a seed set</a:t>
                </a:r>
                <a:endParaRPr lang="en-SG" sz="2600" dirty="0" smtClean="0"/>
              </a:p>
              <a:p>
                <a:r>
                  <a:rPr lang="en-US" sz="2600" dirty="0" smtClean="0"/>
                  <a:t>Return the seed set with maximum influence spread</a:t>
                </a:r>
              </a:p>
              <a:p>
                <a:endParaRPr lang="en-US" sz="2600" dirty="0"/>
              </a:p>
              <a:p>
                <a:pPr marL="82296" indent="0">
                  <a:buNone/>
                </a:pPr>
                <a:r>
                  <a:rPr lang="en-US" sz="2600" dirty="0" smtClean="0">
                    <a:solidFill>
                      <a:srgbClr val="FF0000"/>
                    </a:solidFill>
                  </a:rPr>
                  <a:t>Theorem.</a:t>
                </a:r>
                <a:r>
                  <a:rPr lang="en-US" sz="2600" dirty="0" smtClean="0"/>
                  <a:t> Approximation Ratio: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½−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𝜙</m:t>
                    </m:r>
                  </m:oMath>
                </a14:m>
                <a:endParaRPr lang="en-US" sz="26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1295400"/>
            <a:ext cx="8077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00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22"/>
    </mc:Choice>
    <mc:Fallback xmlns="">
      <p:transition spd="slow" advTm="2162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PICS: compute seed set for a partition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𝑄</m:t>
                    </m:r>
                    <m:r>
                      <a:rPr lang="en-US" i="1" dirty="0">
                        <a:latin typeface="Cambria Math"/>
                      </a:rPr>
                      <m:t>={</m:t>
                    </m:r>
                    <m:r>
                      <a:rPr lang="en-US" i="1" dirty="0" err="1">
                        <a:latin typeface="Cambria Math"/>
                      </a:rPr>
                      <m:t>𝑎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𝑏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𝑐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𝑑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𝑒</m:t>
                    </m:r>
                    <m:r>
                      <a:rPr lang="en-US" i="1" dirty="0">
                        <a:latin typeface="Cambria Math"/>
                      </a:rPr>
                      <m:t>}, </m:t>
                    </m:r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 = 3</m:t>
                    </m:r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2514600" y="1752600"/>
                <a:ext cx="2438400" cy="8586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={{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},{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={}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752600"/>
                <a:ext cx="2438400" cy="858647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2883930" y="2944317"/>
                <a:ext cx="1699740" cy="8586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={{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30" y="2944317"/>
                <a:ext cx="1699740" cy="858647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2826953" y="4083855"/>
                <a:ext cx="1813694" cy="8586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={{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953" y="4083855"/>
                <a:ext cx="1813694" cy="858647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>
              <a:xfrm>
                <a:off x="2756568" y="5344407"/>
                <a:ext cx="1954463" cy="8586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={{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68" y="5344407"/>
                <a:ext cx="1954463" cy="858647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3733800" y="2611247"/>
            <a:ext cx="0" cy="3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3733800" y="3802964"/>
            <a:ext cx="0" cy="280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10" idx="0"/>
          </p:cNvCxnSpPr>
          <p:nvPr/>
        </p:nvCxnSpPr>
        <p:spPr>
          <a:xfrm>
            <a:off x="3733800" y="4942502"/>
            <a:ext cx="0" cy="40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左箭头标注 41"/>
              <p:cNvSpPr/>
              <p:nvPr/>
            </p:nvSpPr>
            <p:spPr>
              <a:xfrm>
                <a:off x="4938817" y="2270401"/>
                <a:ext cx="2528783" cy="1014762"/>
              </a:xfrm>
              <a:prstGeom prst="leftArrowCallout">
                <a:avLst>
                  <a:gd name="adj1" fmla="val 18402"/>
                  <a:gd name="adj2" fmla="val 18615"/>
                  <a:gd name="adj3" fmla="val 22829"/>
                  <a:gd name="adj4" fmla="val 8715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Select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sub>
                    </m:sSub>
                  </m:oMath>
                </a14:m>
                <a:endParaRPr lang="en-SG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covers </a:t>
                </a:r>
                <a14:m>
                  <m:oMath xmlns:m="http://schemas.openxmlformats.org/officeDocument/2006/math">
                    <m:r>
                      <a:rPr lang="en-SG" sz="2000" i="1" dirty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SG" sz="2000" i="1" dirty="0" err="1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SG" sz="20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SG" sz="2000" i="1" dirty="0" err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SG" sz="20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SG" sz="2000" i="1" dirty="0" err="1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  <m:r>
                      <a:rPr lang="en-SG" sz="2000" i="1" dirty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左箭头标注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17" y="2270401"/>
                <a:ext cx="2528783" cy="1014762"/>
              </a:xfrm>
              <a:prstGeom prst="leftArrowCallout">
                <a:avLst>
                  <a:gd name="adj1" fmla="val 18402"/>
                  <a:gd name="adj2" fmla="val 18615"/>
                  <a:gd name="adj3" fmla="val 22829"/>
                  <a:gd name="adj4" fmla="val 87152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左箭头标注 42"/>
              <p:cNvSpPr/>
              <p:nvPr/>
            </p:nvSpPr>
            <p:spPr>
              <a:xfrm>
                <a:off x="4938816" y="3498416"/>
                <a:ext cx="2528783" cy="1014762"/>
              </a:xfrm>
              <a:prstGeom prst="leftArrowCallout">
                <a:avLst>
                  <a:gd name="adj1" fmla="val 18402"/>
                  <a:gd name="adj2" fmla="val 18615"/>
                  <a:gd name="adj3" fmla="val 22829"/>
                  <a:gd name="adj4" fmla="val 8715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Select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sub>
                    </m:sSub>
                  </m:oMath>
                </a14:m>
                <a:endParaRPr lang="en-SG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covers </a:t>
                </a:r>
                <a14:m>
                  <m:oMath xmlns:m="http://schemas.openxmlformats.org/officeDocument/2006/math">
                    <m:r>
                      <a:rPr lang="en-SG" sz="2000" i="1" dirty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SG" sz="2000" i="1" dirty="0" err="1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SG" sz="20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SG" sz="2000" i="1" dirty="0" err="1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  <m:r>
                      <a:rPr lang="en-SG" sz="2000" i="1" dirty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左箭头标注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16" y="3498416"/>
                <a:ext cx="2528783" cy="1014762"/>
              </a:xfrm>
              <a:prstGeom prst="leftArrowCallout">
                <a:avLst>
                  <a:gd name="adj1" fmla="val 18402"/>
                  <a:gd name="adj2" fmla="val 18615"/>
                  <a:gd name="adj3" fmla="val 22829"/>
                  <a:gd name="adj4" fmla="val 87152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左箭头标注 43"/>
              <p:cNvSpPr/>
              <p:nvPr/>
            </p:nvSpPr>
            <p:spPr>
              <a:xfrm>
                <a:off x="4953000" y="4689994"/>
                <a:ext cx="2528783" cy="1014762"/>
              </a:xfrm>
              <a:prstGeom prst="leftArrowCallout">
                <a:avLst>
                  <a:gd name="adj1" fmla="val 18402"/>
                  <a:gd name="adj2" fmla="val 18615"/>
                  <a:gd name="adj3" fmla="val 22829"/>
                  <a:gd name="adj4" fmla="val 8715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Select from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左箭头标注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689994"/>
                <a:ext cx="2528783" cy="1014762"/>
              </a:xfrm>
              <a:prstGeom prst="leftArrowCallout">
                <a:avLst>
                  <a:gd name="adj1" fmla="val 18402"/>
                  <a:gd name="adj2" fmla="val 18615"/>
                  <a:gd name="adj3" fmla="val 22829"/>
                  <a:gd name="adj4" fmla="val 87152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495300" y="2120878"/>
            <a:ext cx="1972101" cy="2427594"/>
            <a:chOff x="76200" y="2590800"/>
            <a:chExt cx="1972101" cy="2427594"/>
          </a:xfrm>
        </p:grpSpPr>
        <p:sp>
          <p:nvSpPr>
            <p:cNvPr id="46" name="左大括号 45"/>
            <p:cNvSpPr/>
            <p:nvPr/>
          </p:nvSpPr>
          <p:spPr>
            <a:xfrm>
              <a:off x="1591101" y="2590800"/>
              <a:ext cx="457200" cy="2362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6200" y="3448734"/>
                  <a:ext cx="12954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Phase 1</a:t>
                  </a:r>
                </a:p>
                <a:p>
                  <a:r>
                    <a:rPr lang="en-US" sz="2400" dirty="0" smtClean="0"/>
                    <a:t>Free set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SG" sz="2400" dirty="0" smtClean="0"/>
                </a:p>
                <a:p>
                  <a:endParaRPr lang="en-SG" sz="2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3448734"/>
                  <a:ext cx="1295400" cy="156966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042" t="-311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/>
          <p:cNvGrpSpPr/>
          <p:nvPr/>
        </p:nvGrpSpPr>
        <p:grpSpPr>
          <a:xfrm>
            <a:off x="253340" y="5361990"/>
            <a:ext cx="2482756" cy="1579263"/>
            <a:chOff x="-165760" y="5410200"/>
            <a:chExt cx="2482756" cy="1579263"/>
          </a:xfrm>
        </p:grpSpPr>
        <p:sp>
          <p:nvSpPr>
            <p:cNvPr id="49" name="左大括号 48"/>
            <p:cNvSpPr/>
            <p:nvPr/>
          </p:nvSpPr>
          <p:spPr>
            <a:xfrm>
              <a:off x="1600200" y="5410200"/>
              <a:ext cx="457200" cy="838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-165760" y="5419803"/>
                  <a:ext cx="2482756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Phase 2</a:t>
                  </a:r>
                </a:p>
                <a:p>
                  <a:r>
                    <a:rPr lang="en-US" sz="2400" dirty="0" smtClean="0"/>
                    <a:t>Constraint set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SG" sz="2400" dirty="0"/>
                </a:p>
                <a:p>
                  <a:endParaRPr lang="en-SG" sz="2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5760" y="5419803"/>
                  <a:ext cx="2482756" cy="156966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3931" t="-310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/>
          <p:cNvGrpSpPr/>
          <p:nvPr/>
        </p:nvGrpSpPr>
        <p:grpSpPr>
          <a:xfrm>
            <a:off x="333249" y="4085252"/>
            <a:ext cx="2956719" cy="1247235"/>
            <a:chOff x="3414511" y="4724400"/>
            <a:chExt cx="2956719" cy="1247235"/>
          </a:xfrm>
        </p:grpSpPr>
        <p:sp>
          <p:nvSpPr>
            <p:cNvPr id="52" name="椭圆 51"/>
            <p:cNvSpPr/>
            <p:nvPr/>
          </p:nvSpPr>
          <p:spPr>
            <a:xfrm>
              <a:off x="5837830" y="4724400"/>
              <a:ext cx="533400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线形标注 1 52"/>
            <p:cNvSpPr/>
            <p:nvPr/>
          </p:nvSpPr>
          <p:spPr>
            <a:xfrm>
              <a:off x="3414511" y="5381369"/>
              <a:ext cx="2125070" cy="590266"/>
            </a:xfrm>
            <a:prstGeom prst="borderCallout1">
              <a:avLst>
                <a:gd name="adj1" fmla="val 37247"/>
                <a:gd name="adj2" fmla="val 102130"/>
                <a:gd name="adj3" fmla="val -49926"/>
                <a:gd name="adj4" fmla="val 11580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Partial partition</a:t>
              </a:r>
              <a:endParaRPr lang="en-SG" sz="2400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558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53"/>
    </mc:Choice>
    <mc:Fallback xmlns="">
      <p:transition spd="slow" advTm="8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PICS+ algorithm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534400" cy="5791200"/>
              </a:xfrm>
            </p:spPr>
            <p:txBody>
              <a:bodyPr>
                <a:normAutofit/>
              </a:bodyPr>
              <a:lstStyle/>
              <a:p>
                <a:r>
                  <a:rPr lang="en-SG" sz="2600" dirty="0" smtClean="0"/>
                  <a:t>PICS needs to enumerate all partitions</a:t>
                </a:r>
              </a:p>
              <a:p>
                <a:pPr lvl="1"/>
                <a:r>
                  <a:rPr lang="en-SG" altLang="zh-CN" sz="2600" dirty="0"/>
                  <a:t>Number of partitions: </a:t>
                </a:r>
                <a:r>
                  <a:rPr lang="en-SG" altLang="zh-CN" sz="2600" dirty="0">
                    <a:solidFill>
                      <a:srgbClr val="FF0000"/>
                    </a:solidFill>
                  </a:rPr>
                  <a:t>115,975</a:t>
                </a:r>
                <a:r>
                  <a:rPr lang="en-SG" altLang="zh-CN" sz="2600" dirty="0"/>
                  <a:t> when </a:t>
                </a:r>
                <a14:m>
                  <m:oMath xmlns:m="http://schemas.openxmlformats.org/officeDocument/2006/math">
                    <m:r>
                      <a:rPr lang="en-SG" altLang="zh-CN" sz="2600" i="1" dirty="0">
                        <a:latin typeface="Cambria Math"/>
                      </a:rPr>
                      <m:t>|</m:t>
                    </m:r>
                    <m:r>
                      <a:rPr lang="en-SG" altLang="zh-CN" sz="2600" i="1" dirty="0">
                        <a:latin typeface="Cambria Math"/>
                      </a:rPr>
                      <m:t>𝑄</m:t>
                    </m:r>
                    <m:r>
                      <a:rPr lang="en-SG" altLang="zh-CN" sz="2600" i="1" dirty="0">
                        <a:latin typeface="Cambria Math"/>
                      </a:rPr>
                      <m:t>| = 10</m:t>
                    </m:r>
                  </m:oMath>
                </a14:m>
                <a:endParaRPr lang="en-SG" altLang="zh-CN" sz="2600" dirty="0"/>
              </a:p>
              <a:p>
                <a:endParaRPr lang="en-SG" sz="2600" dirty="0" smtClean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r>
                  <a:rPr lang="en-US" sz="2600" dirty="0" smtClean="0"/>
                  <a:t>We leverage </a:t>
                </a:r>
                <a:r>
                  <a:rPr lang="en-US" sz="2600" dirty="0"/>
                  <a:t>a</a:t>
                </a:r>
                <a:r>
                  <a:rPr lang="en-US" sz="2600" dirty="0" smtClean="0"/>
                  <a:t> notion of cover-groups to re-organize the partitions.</a:t>
                </a:r>
              </a:p>
              <a:p>
                <a:endParaRPr lang="en-US" sz="2600" dirty="0" smtClean="0"/>
              </a:p>
              <a:p>
                <a:r>
                  <a:rPr lang="en-US" sz="2600" dirty="0" smtClean="0"/>
                  <a:t>Based on such organizations, we propose PICS+ algorithm that is instance optimal in pruning unnecessary partial partitions.</a:t>
                </a:r>
                <a:endParaRPr lang="en-SG" sz="2600" dirty="0" smtClean="0"/>
              </a:p>
              <a:p>
                <a:endParaRPr lang="en-SG" sz="2600" dirty="0" smtClean="0"/>
              </a:p>
              <a:p>
                <a:pPr lvl="1"/>
                <a:endParaRPr lang="en-SG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534400" cy="5791200"/>
              </a:xfrm>
              <a:blipFill rotWithShape="1">
                <a:blip r:embed="rId4"/>
                <a:stretch>
                  <a:fillRect l="-1071" t="-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4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48"/>
    </mc:Choice>
    <mc:Fallback xmlns="">
      <p:transition spd="slow" advTm="1934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PICS+: </a:t>
            </a:r>
            <a:r>
              <a:rPr lang="en-US" altLang="zh-CN" dirty="0" smtClean="0"/>
              <a:t>cover-group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600" dirty="0" smtClean="0">
                    <a:solidFill>
                      <a:schemeClr val="tx1"/>
                    </a:solidFill>
                    <a:ea typeface="宋体" pitchFamily="2" charset="-122"/>
                  </a:rPr>
                  <a:t>A </a:t>
                </a:r>
                <a:r>
                  <a:rPr lang="en-US" altLang="zh-CN" sz="2600" dirty="0" smtClean="0">
                    <a:solidFill>
                      <a:srgbClr val="C00000"/>
                    </a:solidFill>
                    <a:ea typeface="宋体" pitchFamily="2" charset="-122"/>
                  </a:rPr>
                  <a:t>cover-group</a:t>
                </a:r>
                <a:r>
                  <a:rPr lang="en-US" altLang="zh-CN" sz="2600" dirty="0" smtClean="0">
                    <a:solidFill>
                      <a:schemeClr val="tx1"/>
                    </a:solidFill>
                    <a:ea typeface="宋体" pitchFamily="2" charset="-122"/>
                  </a:rPr>
                  <a:t> of a partial partition </a:t>
                </a:r>
                <a:r>
                  <a:rPr lang="en-US" altLang="zh-CN" sz="2600" dirty="0">
                    <a:solidFill>
                      <a:schemeClr val="tx1"/>
                    </a:solidFill>
                    <a:ea typeface="宋体" pitchFamily="2" charset="-122"/>
                  </a:rPr>
                  <a:t>is a multiset of integers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/>
                        <a:ea typeface="宋体" pitchFamily="2" charset="-122"/>
                      </a:rPr>
                      <m:t>{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/>
                        <a:ea typeface="宋体" pitchFamily="2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</m:sub>
                    </m:sSub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/>
                        <a:ea typeface="宋体" pitchFamily="2" charset="-122"/>
                      </a:rPr>
                      <m:t>}</m:t>
                    </m:r>
                  </m:oMath>
                </a14:m>
                <a:r>
                  <a:rPr lang="en-US" altLang="zh-CN" sz="2600" dirty="0">
                    <a:solidFill>
                      <a:schemeClr val="tx1"/>
                    </a:solidFill>
                    <a:ea typeface="宋体" pitchFamily="2" charset="-122"/>
                  </a:rPr>
                  <a:t>, each of which is the size of an attribute set in the partition</a:t>
                </a:r>
                <a:r>
                  <a:rPr lang="en-US" altLang="zh-CN" sz="2600" dirty="0" smtClean="0">
                    <a:solidFill>
                      <a:schemeClr val="tx1"/>
                    </a:solidFill>
                    <a:ea typeface="宋体" pitchFamily="2" charset="-122"/>
                  </a:rPr>
                  <a:t>.</a:t>
                </a:r>
              </a:p>
              <a:p>
                <a:endParaRPr lang="en-US" altLang="zh-CN" sz="2600" dirty="0">
                  <a:solidFill>
                    <a:schemeClr val="tx1"/>
                  </a:solidFill>
                  <a:ea typeface="宋体" pitchFamily="2" charset="-122"/>
                </a:endParaRPr>
              </a:p>
              <a:p>
                <a:r>
                  <a:rPr lang="en-US" altLang="zh-CN" sz="2600" dirty="0" smtClean="0">
                    <a:ea typeface="宋体" pitchFamily="2" charset="-122"/>
                  </a:rPr>
                  <a:t>Partial </a:t>
                </a:r>
                <a:r>
                  <a:rPr lang="en-US" altLang="zh-CN" sz="2600" dirty="0">
                    <a:ea typeface="宋体" pitchFamily="2" charset="-122"/>
                  </a:rPr>
                  <a:t>partition </a:t>
                </a:r>
                <a14:m>
                  <m:oMath xmlns:m="http://schemas.openxmlformats.org/officeDocument/2006/math">
                    <m:r>
                      <a:rPr lang="en-SG" altLang="zh-CN" sz="2600" i="1" dirty="0">
                        <a:latin typeface="Cambria Math"/>
                      </a:rPr>
                      <m:t>{{</m:t>
                    </m:r>
                    <m:r>
                      <a:rPr lang="en-SG" altLang="zh-CN" sz="2600" i="1" dirty="0" err="1">
                        <a:latin typeface="Cambria Math"/>
                      </a:rPr>
                      <m:t>𝑎</m:t>
                    </m:r>
                    <m:r>
                      <a:rPr lang="en-SG" altLang="zh-CN" sz="2600" i="1" dirty="0" err="1">
                        <a:latin typeface="Cambria Math"/>
                      </a:rPr>
                      <m:t>,</m:t>
                    </m:r>
                    <m:r>
                      <a:rPr lang="en-SG" altLang="zh-CN" sz="2600" i="1" dirty="0" err="1">
                        <a:latin typeface="Cambria Math"/>
                      </a:rPr>
                      <m:t>𝑏</m:t>
                    </m:r>
                    <m:r>
                      <a:rPr lang="en-SG" altLang="zh-CN" sz="2600" i="1" dirty="0" err="1">
                        <a:latin typeface="Cambria Math"/>
                      </a:rPr>
                      <m:t>,</m:t>
                    </m:r>
                    <m:r>
                      <a:rPr lang="en-SG" altLang="zh-CN" sz="2600" i="1" dirty="0" err="1">
                        <a:latin typeface="Cambria Math"/>
                      </a:rPr>
                      <m:t>𝑐</m:t>
                    </m:r>
                    <m:r>
                      <a:rPr lang="en-SG" altLang="zh-CN" sz="2600" i="1" dirty="0">
                        <a:latin typeface="Cambria Math"/>
                      </a:rPr>
                      <m:t>},{</m:t>
                    </m:r>
                    <m:r>
                      <a:rPr lang="en-SG" altLang="zh-CN" sz="2600" i="1" dirty="0" err="1">
                        <a:latin typeface="Cambria Math"/>
                      </a:rPr>
                      <m:t>𝑑</m:t>
                    </m:r>
                    <m:r>
                      <a:rPr lang="en-SG" altLang="zh-CN" sz="2600" i="1" dirty="0" err="1">
                        <a:latin typeface="Cambria Math"/>
                      </a:rPr>
                      <m:t>,</m:t>
                    </m:r>
                    <m:r>
                      <a:rPr lang="en-SG" altLang="zh-CN" sz="2600" i="1" dirty="0" err="1">
                        <a:latin typeface="Cambria Math"/>
                      </a:rPr>
                      <m:t>𝑒</m:t>
                    </m:r>
                    <m:r>
                      <a:rPr lang="en-SG" altLang="zh-CN" sz="2600" i="1" dirty="0">
                        <a:latin typeface="Cambria Math"/>
                      </a:rPr>
                      <m:t>}} </m:t>
                    </m:r>
                  </m:oMath>
                </a14:m>
                <a:r>
                  <a:rPr lang="en-US" altLang="zh-CN" sz="2600" dirty="0" smtClean="0">
                    <a:ea typeface="宋体" pitchFamily="2" charset="-122"/>
                  </a:rPr>
                  <a:t>‘s cover-group </a:t>
                </a:r>
                <a:r>
                  <a:rPr lang="en-US" altLang="zh-CN" sz="2600" dirty="0">
                    <a:ea typeface="宋体" pitchFamily="2" charset="-12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/>
                        <a:ea typeface="宋体" pitchFamily="2" charset="-122"/>
                      </a:rPr>
                      <m:t>{3,2}</m:t>
                    </m:r>
                  </m:oMath>
                </a14:m>
                <a:r>
                  <a:rPr lang="en-US" sz="26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43"/>
    </mc:Choice>
    <mc:Fallback xmlns="">
      <p:transition spd="slow" advTm="2154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Motivation &amp; Problem Definition</a:t>
            </a:r>
          </a:p>
          <a:p>
            <a:r>
              <a:rPr lang="en-US" sz="2600" dirty="0" smtClean="0"/>
              <a:t>Greedy solutions</a:t>
            </a:r>
          </a:p>
          <a:p>
            <a:r>
              <a:rPr lang="en-US" sz="2600" dirty="0" smtClean="0"/>
              <a:t>Approximation solutions</a:t>
            </a:r>
          </a:p>
          <a:p>
            <a:r>
              <a:rPr lang="en-US" sz="2600" dirty="0" smtClean="0"/>
              <a:t>Experiments</a:t>
            </a:r>
            <a:endParaRPr lang="en-SG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4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3"/>
    </mc:Choice>
    <mc:Fallback xmlns="">
      <p:transition spd="slow" advTm="683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 smtClean="0"/>
              <a:t>PICS+: organize partitions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/>
              <a:t>Reorganization</a:t>
            </a:r>
          </a:p>
          <a:p>
            <a:pPr lvl="1"/>
            <a:r>
              <a:rPr lang="en-SG" altLang="zh-CN" sz="2600" dirty="0" smtClean="0"/>
              <a:t>Partitions are first organized according to their free set.</a:t>
            </a:r>
          </a:p>
          <a:p>
            <a:pPr lvl="1"/>
            <a:r>
              <a:rPr lang="en-US" altLang="zh-CN" sz="2600" dirty="0" smtClean="0"/>
              <a:t>For the partial partitions generated in the fist step, we further group them based on their cover-groups</a:t>
            </a:r>
            <a:endParaRPr lang="en-SG" altLang="zh-CN" sz="2600" dirty="0" smtClean="0"/>
          </a:p>
          <a:p>
            <a:endParaRPr lang="en-US" altLang="zh-CN" sz="2600" dirty="0"/>
          </a:p>
          <a:p>
            <a:endParaRPr lang="en-SG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32"/>
    </mc:Choice>
    <mc:Fallback xmlns="">
      <p:transition spd="slow" advTm="2013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 smtClean="0"/>
              <a:t>PICS+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altLang="zh-CN" sz="2600" dirty="0" smtClean="0"/>
                  <a:t>Select free set with size </a:t>
                </a:r>
                <a14:m>
                  <m:oMath xmlns:m="http://schemas.openxmlformats.org/officeDocument/2006/math">
                    <m:r>
                      <a:rPr lang="en-SG" altLang="zh-CN" sz="2600" b="0" i="1" dirty="0" smtClean="0">
                        <a:latin typeface="Cambria Math"/>
                      </a:rPr>
                      <m:t>𝑖</m:t>
                    </m:r>
                    <m:r>
                      <a:rPr lang="en-SG" altLang="zh-CN" sz="2600" b="0" i="1" dirty="0" smtClean="0">
                        <a:latin typeface="Cambria Math"/>
                      </a:rPr>
                      <m:t>∈[0,</m:t>
                    </m:r>
                    <m:r>
                      <a:rPr lang="en-SG" altLang="zh-CN" sz="2600" b="0" i="1" dirty="0" smtClean="0">
                        <a:latin typeface="Cambria Math"/>
                      </a:rPr>
                      <m:t>𝑘</m:t>
                    </m:r>
                    <m:r>
                      <a:rPr lang="en-SG" altLang="zh-CN" sz="2600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SG" altLang="zh-CN" sz="2600" dirty="0" smtClean="0"/>
              </a:p>
              <a:p>
                <a:r>
                  <a:rPr lang="en-SG" altLang="zh-CN" sz="2600" dirty="0" smtClean="0"/>
                  <a:t>For each cover-group </a:t>
                </a:r>
              </a:p>
              <a:p>
                <a:pPr lvl="1"/>
                <a:r>
                  <a:rPr lang="en-SG" altLang="zh-CN" sz="2600" dirty="0" smtClean="0"/>
                  <a:t>Compute a constraint set</a:t>
                </a:r>
              </a:p>
              <a:p>
                <a:pPr lvl="1"/>
                <a:r>
                  <a:rPr lang="en-SG" altLang="zh-CN" sz="2600" dirty="0" smtClean="0"/>
                  <a:t>Get the seed set</a:t>
                </a:r>
              </a:p>
              <a:p>
                <a:r>
                  <a:rPr lang="en-SG" altLang="zh-CN" sz="2600" dirty="0" smtClean="0"/>
                  <a:t>Return the seed set with best influence spread</a:t>
                </a:r>
              </a:p>
              <a:p>
                <a:endParaRPr lang="en-US" altLang="zh-CN" sz="2600" dirty="0">
                  <a:solidFill>
                    <a:srgbClr val="FF0000"/>
                  </a:solidFill>
                </a:endParaRPr>
              </a:p>
              <a:p>
                <a:r>
                  <a:rPr lang="en-US" altLang="zh-CN" sz="2600" dirty="0" smtClean="0">
                    <a:solidFill>
                      <a:srgbClr val="FF0000"/>
                    </a:solidFill>
                  </a:rPr>
                  <a:t>Theorem. </a:t>
                </a:r>
              </a:p>
              <a:p>
                <a:pPr lvl="1"/>
                <a:r>
                  <a:rPr lang="en-US" altLang="zh-CN" sz="2600" dirty="0" smtClean="0"/>
                  <a:t>Approximation ratio: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½−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𝜙</m:t>
                    </m:r>
                  </m:oMath>
                </a14:m>
                <a:endParaRPr lang="en-US" altLang="zh-CN" sz="26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600" dirty="0" smtClean="0"/>
                  <a:t>Instance optimal in pruning unnecessary partial partitions</a:t>
                </a:r>
                <a:endParaRPr lang="en-SG" altLang="zh-CN" sz="2600" dirty="0"/>
              </a:p>
              <a:p>
                <a:endParaRPr lang="zh-CN" altLang="en-US" sz="2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9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914400"/>
            <a:ext cx="70104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9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39"/>
    </mc:Choice>
    <mc:Fallback xmlns="">
      <p:transition spd="slow" advTm="3963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SG" altLang="zh-CN" dirty="0" smtClean="0"/>
              <a:t>PICS+: compute  constraint set for a cover-group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304800" y="914400"/>
                <a:ext cx="8534400" cy="5211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600" dirty="0" smtClean="0">
                    <a:ea typeface="宋体" pitchFamily="2" charset="-122"/>
                  </a:rPr>
                  <a:t>Construct lists for each cover-group. Each list corresponds an integer in the cover-group</a:t>
                </a:r>
                <a:endParaRPr lang="en-SG" altLang="zh-CN" sz="2600" dirty="0">
                  <a:ea typeface="宋体" pitchFamily="2" charset="-122"/>
                </a:endParaRPr>
              </a:p>
              <a:p>
                <a:r>
                  <a:rPr lang="en-US" altLang="zh-CN" sz="2600" dirty="0"/>
                  <a:t>Cover-group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/>
                      </a:rPr>
                      <m:t>{3,2}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534400" cy="5211763"/>
              </a:xfrm>
              <a:prstGeom prst="rect">
                <a:avLst/>
              </a:prstGeom>
              <a:blipFill rotWithShape="1">
                <a:blip r:embed="rId3"/>
                <a:stretch>
                  <a:fillRect l="-1071" t="-9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45" y="2362200"/>
            <a:ext cx="4020455" cy="36189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0056" y="6096000"/>
                <a:ext cx="3138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[{</m:t>
                      </m:r>
                      <m:r>
                        <a:rPr lang="en-US" sz="2400" b="0" i="1" dirty="0" err="1" smtClean="0">
                          <a:latin typeface="Cambria Math"/>
                        </a:rPr>
                        <m:t>𝑎𝑏𝑐</m:t>
                      </m:r>
                      <m:r>
                        <a:rPr lang="en-US" sz="2400" b="0" i="1" dirty="0" smtClean="0">
                          <a:latin typeface="Cambria Math"/>
                        </a:rPr>
                        <m:t>}{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𝑑𝑒</m:t>
                      </m:r>
                      <m:r>
                        <a:rPr lang="en-US" sz="2400" b="0" i="1" dirty="0" smtClean="0">
                          <a:latin typeface="Cambria Math"/>
                        </a:rPr>
                        <m:t>}]</m:t>
                      </m:r>
                      <m:r>
                        <a:rPr lang="en-US" sz="2400" b="0" i="0" smtClean="0"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:95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56" y="6096000"/>
                <a:ext cx="313828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751" r="-3502"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577889" y="2362200"/>
            <a:ext cx="428011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矩形 9"/>
          <p:cNvSpPr/>
          <p:nvPr/>
        </p:nvSpPr>
        <p:spPr>
          <a:xfrm>
            <a:off x="3460056" y="6131418"/>
            <a:ext cx="428011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7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52"/>
    </mc:Choice>
    <mc:Fallback xmlns="">
      <p:transition spd="slow" advTm="35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SG" altLang="zh-CN" dirty="0"/>
              <a:t>PICS+: compute  constraint set for a cover-group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534400" cy="5211763"/>
              </a:xfrm>
            </p:spPr>
            <p:txBody>
              <a:bodyPr/>
              <a:lstStyle/>
              <a:p>
                <a:r>
                  <a:rPr lang="en-US" altLang="zh-CN" sz="2600" dirty="0" smtClean="0">
                    <a:solidFill>
                      <a:schemeClr val="tx1"/>
                    </a:solidFill>
                  </a:rPr>
                  <a:t>Cover-group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{3,2}</m:t>
                    </m:r>
                  </m:oMath>
                </a14:m>
                <a:endParaRPr lang="zh-CN" alt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534400" cy="5211763"/>
              </a:xfrm>
              <a:blipFill rotWithShape="1">
                <a:blip r:embed="rId3"/>
                <a:stretch>
                  <a:fillRect l="-1071" t="-9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5" y="1676400"/>
            <a:ext cx="4020455" cy="36189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567312" y="5410200"/>
                <a:ext cx="3138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[{</m:t>
                      </m:r>
                      <m:r>
                        <a:rPr lang="en-US" sz="2400" b="0" i="1" dirty="0" err="1" smtClean="0">
                          <a:latin typeface="Cambria Math"/>
                        </a:rPr>
                        <m:t>𝑎𝑏𝑐</m:t>
                      </m:r>
                      <m:r>
                        <a:rPr lang="en-US" sz="2400" b="0" i="1" dirty="0" smtClean="0">
                          <a:latin typeface="Cambria Math"/>
                        </a:rPr>
                        <m:t>}{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𝑑𝑒</m:t>
                      </m:r>
                      <m:r>
                        <a:rPr lang="en-US" sz="2400" b="0" i="1" dirty="0" smtClean="0">
                          <a:latin typeface="Cambria Math"/>
                        </a:rPr>
                        <m:t>}]</m:t>
                      </m:r>
                      <m:r>
                        <a:rPr lang="en-US" sz="2400" b="0" i="0" smtClean="0"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:95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312" y="5410200"/>
                <a:ext cx="313828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53" r="-3495" b="-17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986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90"/>
    </mc:Choice>
    <mc:Fallback xmlns="">
      <p:transition spd="slow" advTm="460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SG" altLang="zh-CN" dirty="0"/>
              <a:t>PICS+: compute  constraint set for a cover-group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382000" cy="5211763"/>
              </a:xfrm>
            </p:spPr>
            <p:txBody>
              <a:bodyPr/>
              <a:lstStyle/>
              <a:p>
                <a:r>
                  <a:rPr lang="en-US" altLang="zh-CN" sz="2600" dirty="0" smtClean="0">
                    <a:solidFill>
                      <a:schemeClr val="tx1"/>
                    </a:solidFill>
                  </a:rPr>
                  <a:t>Cover-group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{3,2}</m:t>
                    </m:r>
                  </m:oMath>
                </a14:m>
                <a:endParaRPr lang="zh-CN" alt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382000" cy="5211763"/>
              </a:xfrm>
              <a:blipFill rotWithShape="1">
                <a:blip r:embed="rId3"/>
                <a:stretch>
                  <a:fillRect l="-1091" t="-9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00" y="1828800"/>
            <a:ext cx="3913300" cy="3653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12456" y="5410200"/>
                <a:ext cx="3138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[{</m:t>
                      </m:r>
                      <m:r>
                        <a:rPr lang="en-US" sz="2400" b="0" i="1" dirty="0" err="1" smtClean="0">
                          <a:latin typeface="Cambria Math"/>
                        </a:rPr>
                        <m:t>𝑎𝑏𝑐</m:t>
                      </m:r>
                      <m:r>
                        <a:rPr lang="en-US" sz="2400" b="0" i="1" dirty="0" smtClean="0">
                          <a:latin typeface="Cambria Math"/>
                        </a:rPr>
                        <m:t>}{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𝑑𝑒</m:t>
                      </m:r>
                      <m:r>
                        <a:rPr lang="en-US" sz="2400" b="0" i="1" dirty="0" smtClean="0">
                          <a:latin typeface="Cambria Math"/>
                        </a:rPr>
                        <m:t>}]</m:t>
                      </m:r>
                      <m:r>
                        <a:rPr lang="en-US" sz="2400" b="0" i="0" smtClean="0"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:95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56" y="5410200"/>
                <a:ext cx="313828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751" r="-3502" b="-17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3505200" y="5410200"/>
            <a:ext cx="34290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430740" y="45720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Instance optimal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97300" y="2971800"/>
            <a:ext cx="20845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圆角矩形 9"/>
          <p:cNvSpPr/>
          <p:nvPr/>
        </p:nvSpPr>
        <p:spPr>
          <a:xfrm>
            <a:off x="3135200" y="1828800"/>
            <a:ext cx="2046400" cy="391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圆角矩形 10"/>
          <p:cNvSpPr/>
          <p:nvPr/>
        </p:nvSpPr>
        <p:spPr>
          <a:xfrm>
            <a:off x="2743200" y="2590800"/>
            <a:ext cx="20845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3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65"/>
    </mc:Choice>
    <mc:Fallback xmlns="">
      <p:transition spd="slow" advTm="62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7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Datasets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Evaluated algorithms</a:t>
            </a:r>
          </a:p>
          <a:p>
            <a:pPr lvl="1"/>
            <a:r>
              <a:rPr lang="en-US" dirty="0" smtClean="0"/>
              <a:t>ScoreGreedy, denoted as SG</a:t>
            </a:r>
          </a:p>
          <a:p>
            <a:pPr lvl="1"/>
            <a:r>
              <a:rPr lang="en-US" dirty="0" smtClean="0"/>
              <a:t>PigeonGreedy, denoted as PG</a:t>
            </a:r>
          </a:p>
          <a:p>
            <a:pPr lvl="1"/>
            <a:r>
              <a:rPr lang="en-US" dirty="0" smtClean="0"/>
              <a:t>PICS </a:t>
            </a:r>
          </a:p>
          <a:p>
            <a:pPr lvl="1"/>
            <a:r>
              <a:rPr lang="en-US" dirty="0" smtClean="0"/>
              <a:t>PICS+</a:t>
            </a:r>
          </a:p>
          <a:p>
            <a:r>
              <a:rPr lang="en-US" dirty="0" smtClean="0"/>
              <a:t>We adopt IRIE (K. Jung et al., ICDM 2012) to compute the influence spread.</a:t>
            </a:r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34609"/>
              </p:ext>
            </p:extLst>
          </p:nvPr>
        </p:nvGraphicFramePr>
        <p:xfrm>
          <a:off x="838200" y="1524000"/>
          <a:ext cx="7620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79"/>
                <a:gridCol w="992221"/>
                <a:gridCol w="1143000"/>
                <a:gridCol w="11430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Flixster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(FX)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PlanCast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38,834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76,665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874,305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1,013,453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164,093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1,702,058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9,415,206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34,410,754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distinct attr.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37,036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103,289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89,975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64,721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# of attr. per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5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06"/>
    </mc:Choice>
    <mc:Fallback xmlns="">
      <p:transition spd="slow" advTm="2440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and measures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SG" sz="2600" i="1" dirty="0" smtClean="0">
                        <a:latin typeface="Cambria Math"/>
                      </a:rPr>
                      <m:t>(</m:t>
                    </m:r>
                    <m:r>
                      <a:rPr lang="en-SG" sz="2600" i="1" dirty="0" smtClean="0">
                        <a:latin typeface="Cambria Math"/>
                      </a:rPr>
                      <m:t>𝑘</m:t>
                    </m:r>
                    <m:r>
                      <a:rPr lang="en-SG" sz="2600" i="1" dirty="0" smtClean="0">
                        <a:latin typeface="Cambria Math"/>
                      </a:rPr>
                      <m:t>, |</m:t>
                    </m:r>
                    <m:r>
                      <a:rPr lang="en-SG" sz="2600" i="1" dirty="0" smtClean="0">
                        <a:latin typeface="Cambria Math"/>
                      </a:rPr>
                      <m:t>𝑄</m:t>
                    </m:r>
                    <m:r>
                      <a:rPr lang="en-SG" sz="26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600" dirty="0" smtClean="0"/>
                  <a:t>: 30 queries, randomly generated, guaranteed that there exists a seed set with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 nodes to cover all attributes</a:t>
                </a:r>
              </a:p>
              <a:p>
                <a:endParaRPr lang="en-US" sz="2600" dirty="0"/>
              </a:p>
              <a:p>
                <a:endParaRPr lang="en-US" sz="2600" dirty="0" smtClean="0"/>
              </a:p>
              <a:p>
                <a:r>
                  <a:rPr lang="en-US" sz="2600" dirty="0" smtClean="0"/>
                  <a:t>Success Rate: the percentage of queries that the algorithms can  successfully find a seed set to cover all the attributes</a:t>
                </a:r>
              </a:p>
              <a:p>
                <a:r>
                  <a:rPr lang="en-US" sz="2600" dirty="0" smtClean="0"/>
                  <a:t>Influence Spread: the average number of influenced nodes of 20,000 simulations .</a:t>
                </a:r>
              </a:p>
              <a:p>
                <a:endParaRPr lang="en-US" sz="2600" dirty="0" smtClean="0"/>
              </a:p>
              <a:p>
                <a:endParaRPr lang="en-SG" sz="2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61"/>
    </mc:Choice>
    <mc:Fallback xmlns="">
      <p:transition spd="slow" advTm="2696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6" y="1219200"/>
            <a:ext cx="809778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9516" y="4876800"/>
                <a:ext cx="7572484" cy="16927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>
                    <a:solidFill>
                      <a:srgbClr val="C00000"/>
                    </a:solidFill>
                  </a:rPr>
                  <a:t>(1) PICS &amp; PICS+ guarantee to find a seed set to cover all the attributes in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SG" sz="2600" dirty="0" smtClean="0">
                  <a:solidFill>
                    <a:srgbClr val="C00000"/>
                  </a:solidFill>
                </a:endParaRPr>
              </a:p>
              <a:p>
                <a:r>
                  <a:rPr lang="en-US" sz="2600" dirty="0" smtClean="0">
                    <a:solidFill>
                      <a:srgbClr val="C00000"/>
                    </a:solidFill>
                  </a:rPr>
                  <a:t>(2) The success rates of the two greedy algorithms are not very promising.</a:t>
                </a:r>
                <a:endParaRPr lang="en-SG" sz="2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16" y="4876800"/>
                <a:ext cx="7572484" cy="1692771"/>
              </a:xfrm>
              <a:prstGeom prst="rect">
                <a:avLst/>
              </a:prstGeom>
              <a:blipFill rotWithShape="1">
                <a:blip r:embed="rId4"/>
                <a:stretch>
                  <a:fillRect l="-1449" t="-2878" r="-242" b="-82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59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28"/>
    </mc:Choice>
    <mc:Fallback xmlns="">
      <p:transition spd="slow" advTm="2592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greedy solutions and Approximation solutions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25" y="1295400"/>
            <a:ext cx="4197675" cy="275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6" y="1338884"/>
            <a:ext cx="4371380" cy="270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97117" y="4086670"/>
            <a:ext cx="2660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Influence spread</a:t>
            </a:r>
            <a:endParaRPr lang="en-SG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155757"/>
            <a:ext cx="2660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Runtime</a:t>
            </a:r>
            <a:endParaRPr lang="en-SG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800600"/>
            <a:ext cx="757248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(1) Greedy algorithms are efficient, PICS+ is also acceptable.</a:t>
            </a:r>
            <a:endParaRPr lang="en-SG" sz="2600" dirty="0" smtClean="0">
              <a:solidFill>
                <a:srgbClr val="C00000"/>
              </a:solidFill>
            </a:endParaRPr>
          </a:p>
          <a:p>
            <a:r>
              <a:rPr lang="en-US" sz="2600" dirty="0" smtClean="0">
                <a:solidFill>
                  <a:srgbClr val="C00000"/>
                </a:solidFill>
              </a:rPr>
              <a:t>(2) The PICS+ outperforms the two greedy algorithms in terms of influence spread.</a:t>
            </a:r>
            <a:endParaRPr lang="en-SG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86"/>
    </mc:Choice>
    <mc:Fallback xmlns="">
      <p:transition spd="slow" advTm="21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propagation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Degree: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6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Random: randomly selected from {0.1, 0.01, 0.001}</a:t>
                </a:r>
              </a:p>
              <a:p>
                <a:r>
                  <a:rPr lang="en-US" sz="2600" dirty="0" smtClean="0"/>
                  <a:t>TopicPP: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max</m:t>
                    </m:r>
                    <m:r>
                      <a:rPr lang="en-US" sz="2600" b="0" i="1" smtClean="0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SG" sz="2600" b="0" i="1" smtClean="0">
                                <a:latin typeface="Cambria Math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  <m:r>
                          <a:rPr lang="en-US" sz="2600" b="0" i="1" smtClean="0">
                            <a:latin typeface="Cambria Math"/>
                          </a:rPr>
                          <m:t> 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SG" altLang="zh-CN" sz="2600" i="1">
                                <a:latin typeface="Cambria Math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  <m:r>
                          <a:rPr lang="en-US" sz="2600" b="0" i="1" smtClean="0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SG" altLang="zh-CN" sz="2600" i="1">
                                <a:latin typeface="Cambria Math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SG" altLang="zh-CN" sz="2600" i="1">
                                <a:latin typeface="Cambria Math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, 1)</m:t>
                    </m:r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TIC: Adopt the TIC model, learn from the historical action log of FX.</a:t>
                </a:r>
              </a:p>
              <a:p>
                <a:endParaRPr lang="en-US" sz="2600" dirty="0"/>
              </a:p>
              <a:p>
                <a:pPr marL="82296" indent="0">
                  <a:buNone/>
                </a:pPr>
                <a:endParaRPr lang="en-US" sz="2600" dirty="0" smtClean="0"/>
              </a:p>
              <a:p>
                <a:pPr marL="82296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257800"/>
              </a:xfrm>
              <a:blipFill rotWithShape="1"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68"/>
    </mc:Choice>
    <mc:Fallback xmlns="">
      <p:transition spd="slow" advTm="265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r>
              <a:rPr lang="en-SG" sz="2600" dirty="0" smtClean="0"/>
              <a:t>A </a:t>
            </a:r>
            <a:r>
              <a:rPr lang="en-SG" sz="2600" dirty="0">
                <a:solidFill>
                  <a:srgbClr val="FF0000"/>
                </a:solidFill>
              </a:rPr>
              <a:t>data-driven</a:t>
            </a:r>
            <a:r>
              <a:rPr lang="en-SG" sz="2600" dirty="0"/>
              <a:t> approach to selecting influential event organizers </a:t>
            </a:r>
            <a:r>
              <a:rPr lang="en-SG" sz="2600" dirty="0" smtClean="0"/>
              <a:t>in online social networks</a:t>
            </a:r>
            <a:endParaRPr lang="en-SG" sz="2600" dirty="0"/>
          </a:p>
          <a:p>
            <a:endParaRPr lang="en-US" sz="2600" dirty="0" smtClean="0"/>
          </a:p>
          <a:p>
            <a:r>
              <a:rPr lang="en-US" altLang="zh-CN" sz="2600" dirty="0" smtClean="0"/>
              <a:t>Increasing </a:t>
            </a:r>
            <a:r>
              <a:rPr lang="en-US" sz="2600" dirty="0" smtClean="0"/>
              <a:t>popularity and growth of online social networks (e.g</a:t>
            </a:r>
            <a:r>
              <a:rPr lang="en-US" sz="2600" dirty="0"/>
              <a:t>.</a:t>
            </a:r>
            <a:r>
              <a:rPr lang="en-US" sz="2600" dirty="0" smtClean="0"/>
              <a:t>, event based social networks)</a:t>
            </a:r>
          </a:p>
          <a:p>
            <a:endParaRPr lang="en-US" sz="2600" dirty="0" smtClean="0"/>
          </a:p>
          <a:p>
            <a:endParaRPr lang="en-US" sz="2600" dirty="0"/>
          </a:p>
          <a:p>
            <a:endParaRPr lang="en-US" altLang="zh-CN" sz="2600" dirty="0" smtClean="0"/>
          </a:p>
          <a:p>
            <a:r>
              <a:rPr lang="en-US" altLang="zh-CN" sz="2600" dirty="0" smtClean="0"/>
              <a:t>To organize an event (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picnic</a:t>
            </a:r>
            <a:r>
              <a:rPr lang="en-US" altLang="zh-CN" sz="2600" dirty="0" smtClean="0"/>
              <a:t>), we need to find some organizers who together have relevant expertise (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driving, cooking</a:t>
            </a:r>
            <a:r>
              <a:rPr lang="en-US" altLang="zh-CN" sz="2600" dirty="0" smtClean="0"/>
              <a:t>) and can influence as many people as possible to attend and contribute</a:t>
            </a:r>
          </a:p>
          <a:p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blog.iso50.com/wp-content/uploads/2010/03/Picture-141-450x3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07" y="3124200"/>
            <a:ext cx="2054225" cy="150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tsociety.org/wp-content/uploads/Meetup-Logo-1-med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84483"/>
            <a:ext cx="1375268" cy="101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43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71"/>
    </mc:Choice>
    <mc:Fallback xmlns="">
      <p:transition spd="slow" advTm="3407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propagation probability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9348" y="656115"/>
            <a:ext cx="7532666" cy="4563250"/>
            <a:chOff x="1486786" y="1524000"/>
            <a:chExt cx="6666614" cy="4038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524000"/>
              <a:ext cx="6629400" cy="185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6786" y="3559319"/>
              <a:ext cx="6590414" cy="2003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143000" y="5262971"/>
            <a:ext cx="693951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Our solutions to the ICS problem are insensitive to the influence probability of each edge in the graph.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36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0"/>
    </mc:Choice>
    <mc:Fallback xmlns="">
      <p:transition spd="slow" advTm="1263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of IM and 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9154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Jaccard Similarity(JC):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𝐼𝐶𝑆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𝐼𝑀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𝐼𝐶𝑆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𝐼𝑀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Attribute Coverage Ratio(ACR):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600" b="0" i="1" smtClean="0">
                            <a:latin typeface="Cambria Math"/>
                          </a:rPr>
                          <m:t>∩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600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|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600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915400" cy="5257800"/>
              </a:xfrm>
              <a:blipFill rotWithShape="1">
                <a:blip r:embed="rId3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31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7848600" cy="289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638800"/>
            <a:ext cx="7772400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Traditional IM techniques can not be directly used to solve the ICS problem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46"/>
    </mc:Choice>
    <mc:Fallback xmlns="">
      <p:transition spd="slow" advTm="35646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of PICS and PICS+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32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21404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5562600"/>
                <a:ext cx="8001000" cy="4924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C00000"/>
                    </a:solidFill>
                  </a:rPr>
                  <a:t>PICS+ is much more efficient than PICS for larger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|</m:t>
                    </m:r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𝑄</m:t>
                    </m:r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SG" sz="2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562600"/>
                <a:ext cx="8001000" cy="492443"/>
              </a:xfrm>
              <a:prstGeom prst="rect">
                <a:avLst/>
              </a:prstGeom>
              <a:blipFill rotWithShape="1">
                <a:blip r:embed="rId3"/>
                <a:stretch>
                  <a:fillRect t="-10000" b="-31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2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45"/>
    </mc:Choice>
    <mc:Fallback xmlns="">
      <p:transition spd="slow" advTm="11945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We formulate ICS problem to select influential event organizers from online social networks</a:t>
            </a:r>
          </a:p>
          <a:p>
            <a:pPr lvl="1"/>
            <a:r>
              <a:rPr lang="en-US" sz="2600" dirty="0" smtClean="0"/>
              <a:t>NP-hard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 smtClean="0"/>
              <a:t>Greedy solutions</a:t>
            </a:r>
          </a:p>
          <a:p>
            <a:pPr lvl="1"/>
            <a:r>
              <a:rPr lang="en-US" sz="2600" dirty="0" smtClean="0"/>
              <a:t>Based on score function</a:t>
            </a:r>
          </a:p>
          <a:p>
            <a:pPr lvl="1"/>
            <a:r>
              <a:rPr lang="en-US" sz="2600" dirty="0" smtClean="0"/>
              <a:t>Based on the pigeonhole principle</a:t>
            </a:r>
          </a:p>
          <a:p>
            <a:r>
              <a:rPr lang="en-US" sz="2600" dirty="0" smtClean="0"/>
              <a:t>Approximation Solutions</a:t>
            </a:r>
          </a:p>
          <a:p>
            <a:pPr lvl="1"/>
            <a:r>
              <a:rPr lang="en-US" sz="2600" dirty="0" smtClean="0"/>
              <a:t>PICS – based on a notion of partitions </a:t>
            </a:r>
          </a:p>
          <a:p>
            <a:pPr lvl="1"/>
            <a:r>
              <a:rPr lang="en-US" sz="2600" dirty="0" smtClean="0"/>
              <a:t>PICS</a:t>
            </a:r>
            <a:r>
              <a:rPr lang="en-US" sz="2600" dirty="0"/>
              <a:t>+ – </a:t>
            </a:r>
            <a:r>
              <a:rPr lang="en-US" sz="2600" dirty="0" smtClean="0"/>
              <a:t>based on a notion of cover-groups</a:t>
            </a:r>
          </a:p>
          <a:p>
            <a:r>
              <a:rPr lang="en-US" sz="2600" dirty="0" smtClean="0"/>
              <a:t>Experiments show our solutions are effective and efficient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7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13"/>
    </mc:Choice>
    <mc:Fallback xmlns="">
      <p:transition spd="slow" advTm="59913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altLang="zh-CN" dirty="0" smtClean="0"/>
              <a:t>Thanks</a:t>
            </a:r>
          </a:p>
          <a:p>
            <a:endParaRPr lang="en-SG" altLang="zh-CN" dirty="0"/>
          </a:p>
          <a:p>
            <a:r>
              <a:rPr lang="en-SG" altLang="zh-CN" dirty="0" smtClean="0"/>
              <a:t>Q&amp;A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6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5"/>
    </mc:Choice>
    <mc:Fallback xmlns="">
      <p:transition spd="slow" advTm="697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www.clker.com/cliparts/f/2/9/c/1195444664992663491ryanlerch_worldlabel_manface2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67" y="3551786"/>
            <a:ext cx="885703" cy="100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62227" y="1633487"/>
            <a:ext cx="266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Bob</a:t>
            </a:r>
          </a:p>
          <a:p>
            <a:r>
              <a:rPr lang="en-SG" dirty="0" smtClean="0"/>
              <a:t> “Psychology”, “Sociology”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03628" y="914400"/>
            <a:ext cx="449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Tom, </a:t>
            </a:r>
          </a:p>
          <a:p>
            <a:r>
              <a:rPr lang="en-SG" dirty="0" smtClean="0"/>
              <a:t> “Machine Learning”, “Data Mining”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2132056" y="4143183"/>
            <a:ext cx="271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Sam, </a:t>
            </a:r>
          </a:p>
          <a:p>
            <a:r>
              <a:rPr lang="en-SG" dirty="0" smtClean="0"/>
              <a:t>“Database”, “Data Mining”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418174" y="3330719"/>
            <a:ext cx="341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Bill,</a:t>
            </a:r>
          </a:p>
          <a:p>
            <a:r>
              <a:rPr lang="en-SG" dirty="0" smtClean="0"/>
              <a:t>“NLP”, “Machine Learning”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614561"/>
            <a:ext cx="8599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FF0000"/>
                </a:solidFill>
              </a:rPr>
              <a:t>Query:</a:t>
            </a:r>
          </a:p>
          <a:p>
            <a:r>
              <a:rPr lang="en-SG" sz="2400" dirty="0" smtClean="0"/>
              <a:t>Search for 2 chairs </a:t>
            </a:r>
          </a:p>
          <a:p>
            <a:r>
              <a:rPr lang="en-SG" sz="2400" dirty="0" smtClean="0"/>
              <a:t>  (1) who together have knowledge in “</a:t>
            </a:r>
            <a:r>
              <a:rPr lang="en-SG" sz="2400" b="1" dirty="0" smtClean="0">
                <a:solidFill>
                  <a:srgbClr val="0070C0"/>
                </a:solidFill>
              </a:rPr>
              <a:t>Psychology</a:t>
            </a:r>
            <a:r>
              <a:rPr lang="en-SG" sz="2400" dirty="0" smtClean="0"/>
              <a:t>”, “</a:t>
            </a:r>
            <a:r>
              <a:rPr lang="en-SG" sz="2400" b="1" dirty="0" smtClean="0">
                <a:solidFill>
                  <a:srgbClr val="0070C0"/>
                </a:solidFill>
              </a:rPr>
              <a:t>Sociology</a:t>
            </a:r>
            <a:r>
              <a:rPr lang="en-SG" sz="2400" dirty="0" smtClean="0"/>
              <a:t>” and “</a:t>
            </a:r>
            <a:r>
              <a:rPr lang="en-SG" sz="2400" b="1" dirty="0" smtClean="0">
                <a:solidFill>
                  <a:srgbClr val="0070C0"/>
                </a:solidFill>
              </a:rPr>
              <a:t>Data Mining</a:t>
            </a:r>
            <a:r>
              <a:rPr lang="en-SG" sz="2400" dirty="0" smtClean="0"/>
              <a:t>”;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(2) influence as many people as possible to contribute and attend </a:t>
            </a:r>
            <a:endParaRPr lang="en-SG" sz="2400" dirty="0" smtClean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994297" y="1956653"/>
            <a:ext cx="920219" cy="885767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027775" y="1875831"/>
            <a:ext cx="1098698" cy="95693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7124" y="2149619"/>
            <a:ext cx="77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……</a:t>
            </a:r>
            <a:endParaRPr lang="en-SG" dirty="0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1545020" y="2438129"/>
            <a:ext cx="1439377" cy="228600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765197" y="2747551"/>
            <a:ext cx="1252678" cy="616646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2596363"/>
            <a:ext cx="77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……</a:t>
            </a:r>
            <a:endParaRPr lang="en-SG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075275" y="3690454"/>
            <a:ext cx="80822" cy="729146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156097" y="3656976"/>
            <a:ext cx="1103187" cy="928113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1335" y="4570836"/>
            <a:ext cx="77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……</a:t>
            </a:r>
            <a:endParaRPr lang="en-SG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5075275" y="2290057"/>
            <a:ext cx="757378" cy="1171797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179519" y="2747551"/>
            <a:ext cx="1551340" cy="583168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838200"/>
          </a:xfrm>
        </p:spPr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4</a:t>
            </a:fld>
            <a:endParaRPr lang="en-US" dirty="0"/>
          </a:p>
        </p:txBody>
      </p:sp>
      <p:pic>
        <p:nvPicPr>
          <p:cNvPr id="39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06" y="4419600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16" y="2565576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743" y="4274863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39" y="1532629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54" y="3223220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7" y="1990131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ectors4all.net/preview/lady-face-cartoon-clip-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14" y="2279818"/>
            <a:ext cx="729914" cy="74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lker.com/cliparts/e/7/8/b/11954449581778132602Gerald_G_Boy_Face_Cartoon_3.svg.m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64" y="1524748"/>
            <a:ext cx="915200" cy="93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clker.com/cliparts/B/C/H/o/c/B/happy-boy-cartoon-m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59" y="3101529"/>
            <a:ext cx="684182" cy="7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67"/>
    </mc:Choice>
    <mc:Fallback xmlns="">
      <p:transition spd="slow" advTm="2886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inside look at the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638800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CN" sz="2600" dirty="0" smtClean="0"/>
                  <a:t>An online social network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altLang="zh-CN" sz="26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E</m:t>
                    </m:r>
                    <m:r>
                      <a:rPr lang="en-US" altLang="zh-CN" sz="26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𝒜</m:t>
                    </m:r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2600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G" altLang="zh-CN" sz="2600" b="0" i="1" smtClean="0">
                        <a:solidFill>
                          <a:srgbClr val="FF0000"/>
                        </a:solidFill>
                        <a:latin typeface="Cambria Math"/>
                      </a:rPr>
                      <m:t>𝒜</m:t>
                    </m:r>
                    <m:d>
                      <m:dPr>
                        <m:ctrlPr>
                          <a:rPr lang="en-SG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SG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600" dirty="0" smtClean="0">
                    <a:solidFill>
                      <a:schemeClr val="tx1"/>
                    </a:solidFill>
                  </a:rPr>
                  <a:t>: the </a:t>
                </a:r>
                <a:r>
                  <a:rPr lang="en-US" altLang="zh-CN" sz="2600" dirty="0" smtClean="0"/>
                  <a:t>expertise</a:t>
                </a:r>
                <a:r>
                  <a:rPr lang="en-US" altLang="zh-CN" sz="26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sz="2600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</m:oMath>
                </a14:m>
                <a:endParaRPr lang="en-US" altLang="zh-CN" sz="2600" dirty="0" smtClean="0"/>
              </a:p>
              <a:p>
                <a:r>
                  <a:rPr lang="en-US" altLang="zh-CN" sz="2600" dirty="0" smtClean="0"/>
                  <a:t>A set </a:t>
                </a:r>
                <a14:m>
                  <m:oMath xmlns:m="http://schemas.openxmlformats.org/officeDocument/2006/math">
                    <m:r>
                      <a:rPr lang="en-SG" altLang="zh-CN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zh-CN" sz="2600" dirty="0" smtClean="0"/>
                  <a:t> of  required expertise</a:t>
                </a:r>
              </a:p>
              <a:p>
                <a:endParaRPr lang="en-US" altLang="zh-CN" sz="2600" dirty="0" smtClean="0"/>
              </a:p>
              <a:p>
                <a:r>
                  <a:rPr lang="en-US" altLang="zh-CN" sz="2600" dirty="0" smtClean="0"/>
                  <a:t>A 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</a:rPr>
                  <a:t>small set </a:t>
                </a:r>
                <a:r>
                  <a:rPr lang="en-US" altLang="zh-CN" sz="2600" dirty="0" smtClean="0"/>
                  <a:t>of organizers</a:t>
                </a:r>
                <a:r>
                  <a:rPr lang="en-US" altLang="zh-CN" sz="2600" dirty="0" smtClean="0">
                    <a:solidFill>
                      <a:srgbClr val="00B050"/>
                    </a:solidFill>
                  </a:rPr>
                  <a:t>:</a:t>
                </a:r>
              </a:p>
              <a:p>
                <a:pPr lvl="1"/>
                <a:r>
                  <a:rPr lang="en-US" altLang="zh-CN" sz="2600" dirty="0" smtClean="0"/>
                  <a:t>Together 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</a:rPr>
                  <a:t>have knowledge in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CN" sz="26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⊆∪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SG" altLang="zh-CN" sz="2600" i="1">
                        <a:solidFill>
                          <a:srgbClr val="FF0000"/>
                        </a:solidFill>
                        <a:latin typeface="Cambria Math"/>
                      </a:rPr>
                      <m:t>𝒜</m:t>
                    </m:r>
                    <m:d>
                      <m:dPr>
                        <m:ctrlPr>
                          <a:rPr lang="en-SG" altLang="zh-CN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SG" altLang="zh-CN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sz="26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600" dirty="0" smtClean="0"/>
                  <a:t>Influence</a:t>
                </a:r>
                <a:r>
                  <a:rPr lang="en-US" altLang="zh-CN" sz="2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</a:rPr>
                  <a:t>as many people as possible</a:t>
                </a:r>
                <a:r>
                  <a:rPr lang="en-US" altLang="zh-CN" sz="2600" dirty="0" smtClean="0"/>
                  <a:t>:</a:t>
                </a:r>
              </a:p>
              <a:p>
                <a:pPr lvl="2"/>
                <a:r>
                  <a:rPr lang="en-US" sz="2600" dirty="0" smtClean="0">
                    <a:solidFill>
                      <a:schemeClr val="tx1"/>
                    </a:solidFill>
                  </a:rPr>
                  <a:t>Independent Cascade Model:</a:t>
                </a:r>
              </a:p>
              <a:p>
                <a:pPr lvl="3"/>
                <a:r>
                  <a:rPr lang="en-US" sz="2600" dirty="0" smtClean="0"/>
                  <a:t>Nodes are active or inactive</a:t>
                </a:r>
              </a:p>
              <a:p>
                <a:pPr lvl="3"/>
                <a:r>
                  <a:rPr lang="en-US" sz="2600" dirty="0" smtClean="0"/>
                  <a:t>Each active node has one chance to activate its inactive neighbors with a probability</a:t>
                </a: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lvl="2"/>
                <a:endParaRPr lang="en-SG" sz="2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638800"/>
              </a:xfrm>
              <a:blipFill rotWithShape="1">
                <a:blip r:embed="rId3"/>
                <a:stretch>
                  <a:fillRect l="-1111" t="-865" r="-222" b="-28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13"/>
    </mc:Choice>
    <mc:Fallback xmlns="">
      <p:transition spd="slow" advTm="4681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781288" cy="579120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Given: a set of attributes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600" dirty="0" smtClean="0"/>
                  <a:t>, a parameter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, and an online social network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𝒢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𝑤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Vijaya" pitchFamily="34" charset="0"/>
                      </a:rPr>
                      <m:t>𝒜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The influential cover set (ICS) problem aims at selecting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 seed nodes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marL="402336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 b="0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𝒢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𝑠𝑢𝑐h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𝑡h𝑎𝑡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𝑄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𝒜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600" b="0" i="1" dirty="0" smtClean="0">
                    <a:solidFill>
                      <a:srgbClr val="0070C0"/>
                    </a:solidFill>
                    <a:latin typeface="Cambria Math"/>
                  </a:rPr>
                  <a:t>, </a:t>
                </a:r>
              </a:p>
              <a:p>
                <a:pPr marL="402336" lvl="1" indent="0">
                  <a:buNone/>
                </a:pPr>
                <a:r>
                  <a:rPr lang="en-US" sz="2600" dirty="0" smtClean="0">
                    <a:latin typeface="Cambria Math"/>
                  </a:rPr>
                  <a:t>Here</a:t>
                </a:r>
              </a:p>
              <a:p>
                <a:pPr marL="40233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6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𝒢</m:t>
                        </m:r>
                      </m:sub>
                    </m:sSub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: the influence spread of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sz="26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𝒢</m:t>
                    </m:r>
                  </m:oMath>
                </a14:m>
                <a:endParaRPr lang="en-US" sz="2600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402336" lvl="1" indent="0">
                  <a:buNone/>
                </a:pPr>
                <a:endParaRPr lang="en-US" sz="2600" dirty="0" smtClean="0"/>
              </a:p>
              <a:p>
                <a:pPr marL="402336" lvl="1" indent="0">
                  <a:buNone/>
                </a:pPr>
                <a:endParaRPr lang="en-US" sz="2600" dirty="0" smtClean="0"/>
              </a:p>
              <a:p>
                <a:r>
                  <a:rPr lang="en-SG" sz="2600" dirty="0" smtClean="0">
                    <a:solidFill>
                      <a:srgbClr val="C00000"/>
                    </a:solidFill>
                  </a:rPr>
                  <a:t>Assumption:</a:t>
                </a:r>
                <a:r>
                  <a:rPr lang="en-SG" sz="2600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SG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SG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  <m:r>
                      <a:rPr lang="en-SG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SG" sz="2600" dirty="0" smtClean="0"/>
                  <a:t> is bounded by a constant.</a:t>
                </a:r>
              </a:p>
              <a:p>
                <a:endParaRPr lang="en-SG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781288" cy="5791200"/>
              </a:xfrm>
              <a:blipFill rotWithShape="1">
                <a:blip r:embed="rId2"/>
                <a:stretch>
                  <a:fillRect l="-1041" t="-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96"/>
    </mc:Choice>
    <mc:Fallback xmlns="">
      <p:transition spd="slow" advTm="3329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39885" y="4967650"/>
                <a:ext cx="685696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0" dirty="0" smtClean="0">
                    <a:solidFill>
                      <a:srgbClr val="FF0000"/>
                    </a:solidFill>
                    <a:latin typeface="Cambria Math"/>
                  </a:rPr>
                  <a:t>Query:</a:t>
                </a:r>
                <a:endParaRPr lang="en-SG" sz="2600" b="0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600" b="0" i="1" dirty="0" smtClean="0">
                          <a:latin typeface="Cambria Math"/>
                        </a:rPr>
                        <m:t>𝑘</m:t>
                      </m:r>
                      <m:r>
                        <a:rPr lang="en-SG" sz="2600" i="1" dirty="0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SG" sz="2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600" b="0" i="1" smtClean="0">
                          <a:latin typeface="Cambria Math"/>
                        </a:rPr>
                        <m:t>𝑄</m:t>
                      </m:r>
                      <m:r>
                        <a:rPr lang="en-SG" sz="2600" b="0" i="1" smtClean="0">
                          <a:latin typeface="Cambria Math"/>
                        </a:rPr>
                        <m:t>={</m:t>
                      </m:r>
                      <m:r>
                        <a:rPr lang="en-US" sz="2600" b="0" i="1" smtClean="0">
                          <a:latin typeface="Cambria Math"/>
                        </a:rPr>
                        <m:t>𝑝𝑠𝑦𝑐h𝑜𝑙𝑜𝑔𝑦</m:t>
                      </m:r>
                      <m:r>
                        <a:rPr lang="en-US" sz="2600" b="0" i="1" smtClean="0">
                          <a:latin typeface="Cambria Math"/>
                        </a:rPr>
                        <m:t>, </m:t>
                      </m:r>
                      <m:r>
                        <a:rPr lang="en-SG" sz="2600" b="0" i="1" smtClean="0">
                          <a:latin typeface="Cambria Math"/>
                        </a:rPr>
                        <m:t>𝑠𝑜𝑐𝑖𝑜𝑙𝑜𝑔𝑦</m:t>
                      </m:r>
                      <m:r>
                        <a:rPr lang="en-SG" sz="2600" b="0" i="1" smtClean="0">
                          <a:latin typeface="Cambria Math"/>
                        </a:rPr>
                        <m:t>, </m:t>
                      </m:r>
                      <m:r>
                        <a:rPr lang="en-SG" sz="2600" b="0" i="1" smtClean="0">
                          <a:latin typeface="Cambria Math"/>
                        </a:rPr>
                        <m:t>𝑑𝑎𝑡𝑎</m:t>
                      </m:r>
                      <m:r>
                        <a:rPr lang="en-SG" sz="2600" b="0" i="1" smtClean="0">
                          <a:latin typeface="Cambria Math"/>
                        </a:rPr>
                        <m:t> </m:t>
                      </m:r>
                      <m:r>
                        <a:rPr lang="en-SG" sz="2600" b="0" i="1" smtClean="0">
                          <a:latin typeface="Cambria Math"/>
                        </a:rPr>
                        <m:t>𝑚𝑖𝑛𝑖𝑛𝑔</m:t>
                      </m:r>
                      <m:r>
                        <a:rPr lang="en-SG" sz="26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SG" sz="2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85" y="4967650"/>
                <a:ext cx="6856963" cy="1292662"/>
              </a:xfrm>
              <a:prstGeom prst="rect">
                <a:avLst/>
              </a:prstGeom>
              <a:blipFill rotWithShape="1">
                <a:blip r:embed="rId2"/>
                <a:stretch>
                  <a:fillRect l="-1511" t="-42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7</a:t>
            </a:fld>
            <a:endParaRPr lang="en-US" dirty="0"/>
          </a:p>
        </p:txBody>
      </p:sp>
      <p:pic>
        <p:nvPicPr>
          <p:cNvPr id="90" name="Picture 8" descr="http://www.clker.com/cliparts/f/2/9/c/1195444664992663491ryanlerch_worldlabel_manface2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67" y="3551786"/>
            <a:ext cx="885703" cy="100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2262227" y="1633487"/>
            <a:ext cx="266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Bob</a:t>
            </a:r>
          </a:p>
          <a:p>
            <a:r>
              <a:rPr lang="en-SG" dirty="0" smtClean="0"/>
              <a:t> “Psychology”, “Sociology”</a:t>
            </a:r>
            <a:endParaRPr lang="en-SG" dirty="0"/>
          </a:p>
        </p:txBody>
      </p:sp>
      <p:sp>
        <p:nvSpPr>
          <p:cNvPr id="92" name="TextBox 91"/>
          <p:cNvSpPr txBox="1"/>
          <p:nvPr/>
        </p:nvSpPr>
        <p:spPr>
          <a:xfrm>
            <a:off x="5103628" y="914400"/>
            <a:ext cx="449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Tom, </a:t>
            </a:r>
          </a:p>
          <a:p>
            <a:r>
              <a:rPr lang="en-SG" dirty="0" smtClean="0"/>
              <a:t> “Machine Learning”, “Data Mining”</a:t>
            </a:r>
            <a:endParaRPr lang="en-SG" dirty="0"/>
          </a:p>
        </p:txBody>
      </p:sp>
      <p:sp>
        <p:nvSpPr>
          <p:cNvPr id="93" name="TextBox 92"/>
          <p:cNvSpPr txBox="1"/>
          <p:nvPr/>
        </p:nvSpPr>
        <p:spPr>
          <a:xfrm>
            <a:off x="2132056" y="4143183"/>
            <a:ext cx="271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Sam, </a:t>
            </a:r>
          </a:p>
          <a:p>
            <a:r>
              <a:rPr lang="en-SG" dirty="0" smtClean="0"/>
              <a:t>“Database”, “Data Mining”</a:t>
            </a:r>
            <a:endParaRPr lang="en-SG" dirty="0"/>
          </a:p>
        </p:txBody>
      </p:sp>
      <p:sp>
        <p:nvSpPr>
          <p:cNvPr id="94" name="TextBox 93"/>
          <p:cNvSpPr txBox="1"/>
          <p:nvPr/>
        </p:nvSpPr>
        <p:spPr>
          <a:xfrm>
            <a:off x="5418174" y="3330719"/>
            <a:ext cx="341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Bill,</a:t>
            </a:r>
          </a:p>
          <a:p>
            <a:r>
              <a:rPr lang="en-SG" dirty="0" smtClean="0"/>
              <a:t>“NLP”, “Machine Learning”</a:t>
            </a:r>
            <a:endParaRPr lang="en-SG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994297" y="1956653"/>
            <a:ext cx="920219" cy="885767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6027775" y="1875831"/>
            <a:ext cx="1098698" cy="95693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77124" y="2149619"/>
            <a:ext cx="77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……</a:t>
            </a:r>
            <a:endParaRPr lang="en-SG" dirty="0"/>
          </a:p>
        </p:txBody>
      </p:sp>
      <p:cxnSp>
        <p:nvCxnSpPr>
          <p:cNvPr id="98" name="直接箭头连接符 97"/>
          <p:cNvCxnSpPr/>
          <p:nvPr/>
        </p:nvCxnSpPr>
        <p:spPr>
          <a:xfrm flipH="1" flipV="1">
            <a:off x="1545020" y="2438129"/>
            <a:ext cx="1439377" cy="228600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1765197" y="2747551"/>
            <a:ext cx="1252678" cy="616646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95400" y="2596363"/>
            <a:ext cx="77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……</a:t>
            </a:r>
            <a:endParaRPr lang="en-SG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5075275" y="3690454"/>
            <a:ext cx="80822" cy="729146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5156097" y="3656976"/>
            <a:ext cx="1103187" cy="928113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481335" y="4570836"/>
            <a:ext cx="77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……</a:t>
            </a:r>
            <a:endParaRPr lang="en-SG" dirty="0"/>
          </a:p>
        </p:txBody>
      </p:sp>
      <p:cxnSp>
        <p:nvCxnSpPr>
          <p:cNvPr id="104" name="直接箭头连接符 103"/>
          <p:cNvCxnSpPr/>
          <p:nvPr/>
        </p:nvCxnSpPr>
        <p:spPr>
          <a:xfrm flipV="1">
            <a:off x="5075275" y="2290057"/>
            <a:ext cx="757378" cy="1171797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179519" y="2747551"/>
            <a:ext cx="1551340" cy="583168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06" y="4419600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16" y="2565576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743" y="4274863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39" y="1532629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54" y="3223220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http://www.clker.com/cliparts/1/d/e/6/11954451621937834381Gerald_G_Boy_Face_Cartoon_2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7" y="1990131"/>
            <a:ext cx="683843" cy="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http://www.vectors4all.net/preview/lady-face-cartoon-clip-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14" y="2279818"/>
            <a:ext cx="729914" cy="74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http://www.clker.com/cliparts/e/7/8/b/11954449581778132602Gerald_G_Boy_Face_Cartoon_3.svg.m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88" y="1418228"/>
            <a:ext cx="915200" cy="93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0" descr="http://www.clker.com/cliparts/B/C/H/o/c/B/happy-boy-cartoon-m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59" y="3101529"/>
            <a:ext cx="684182" cy="7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9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8"/>
    </mc:Choice>
    <mc:Fallback xmlns="">
      <p:transition spd="slow" advTm="969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 and challenge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Influence Maximization.</a:t>
                </a:r>
              </a:p>
              <a:p>
                <a:pPr lvl="1"/>
                <a:r>
                  <a:rPr lang="en-US" altLang="zh-CN" sz="2600" dirty="0" smtClean="0"/>
                  <a:t>No attribute coverage constraint</a:t>
                </a:r>
              </a:p>
              <a:p>
                <a:r>
                  <a:rPr lang="en-US" altLang="zh-CN" sz="2600" dirty="0" smtClean="0"/>
                  <a:t>Team formation</a:t>
                </a:r>
              </a:p>
              <a:p>
                <a:pPr lvl="1"/>
                <a:r>
                  <a:rPr lang="en-US" altLang="zh-CN" sz="2600" dirty="0" smtClean="0"/>
                  <a:t>Different optimization object</a:t>
                </a:r>
              </a:p>
              <a:p>
                <a:endParaRPr lang="en-US" sz="2600" dirty="0"/>
              </a:p>
              <a:p>
                <a:r>
                  <a:rPr lang="en-US" sz="2600" dirty="0" smtClean="0"/>
                  <a:t>Challenge of ICS problem:</a:t>
                </a:r>
              </a:p>
              <a:p>
                <a:pPr lvl="1"/>
                <a:r>
                  <a:rPr lang="en-US" sz="2600" dirty="0" smtClean="0"/>
                  <a:t>Cover the attributes in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6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600" dirty="0" smtClean="0"/>
                  <a:t>Optimize influence spread</a:t>
                </a:r>
                <a:endParaRPr lang="en-SG" dirty="0" smtClean="0"/>
              </a:p>
              <a:p>
                <a:pPr marL="0" indent="0">
                  <a:buNone/>
                </a:pPr>
                <a:endParaRPr lang="en-SG" dirty="0" smtClean="0"/>
              </a:p>
              <a:p>
                <a:r>
                  <a:rPr lang="en-SG" sz="2600" dirty="0" smtClean="0"/>
                  <a:t>Complexity</a:t>
                </a:r>
                <a:r>
                  <a:rPr lang="en-SG" sz="2600" dirty="0"/>
                  <a:t>: The ICS problem is NP-hard</a:t>
                </a:r>
                <a:endParaRPr lang="en-US" sz="26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9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8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03"/>
    </mc:Choice>
    <mc:Fallback xmlns="">
      <p:transition spd="slow" advTm="4570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Motivation &amp; Problem Definition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Greedy solutions</a:t>
            </a:r>
          </a:p>
          <a:p>
            <a:r>
              <a:rPr lang="en-US" sz="2600" dirty="0" smtClean="0"/>
              <a:t>Approximate solutions</a:t>
            </a:r>
          </a:p>
          <a:p>
            <a:r>
              <a:rPr lang="en-US" sz="2600" dirty="0" smtClean="0"/>
              <a:t>Experiments</a:t>
            </a:r>
            <a:endParaRPr lang="en-SG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CCB-FA66-41E8-8D99-7AE2433E401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8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1"/>
    </mc:Choice>
    <mc:Fallback xmlns="">
      <p:transition spd="slow" advTm="450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5|13|21|1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5.3|14.2|4.9|0.4|0.3|4.4|8.3|5.3|8.2|2.6|1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|11.5|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13699</TotalTime>
  <Words>1759</Words>
  <Application>Microsoft Office PowerPoint</Application>
  <PresentationFormat>全屏显示(4:3)</PresentationFormat>
  <Paragraphs>321</Paragraphs>
  <Slides>34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In Search of Influential Event Organizers in Online Social Networks</vt:lpstr>
      <vt:lpstr>Outline</vt:lpstr>
      <vt:lpstr>Motivation</vt:lpstr>
      <vt:lpstr>Motivating example</vt:lpstr>
      <vt:lpstr>An inside look at the example</vt:lpstr>
      <vt:lpstr>Problem definition</vt:lpstr>
      <vt:lpstr>Example</vt:lpstr>
      <vt:lpstr>Novelty and challenge </vt:lpstr>
      <vt:lpstr>Outline</vt:lpstr>
      <vt:lpstr>Greedy solutions</vt:lpstr>
      <vt:lpstr>ScoreGreedy</vt:lpstr>
      <vt:lpstr>PigeonGreedy</vt:lpstr>
      <vt:lpstr>Outline</vt:lpstr>
      <vt:lpstr>Approximation solutions</vt:lpstr>
      <vt:lpstr>PICS: partition</vt:lpstr>
      <vt:lpstr>PICS algorithm</vt:lpstr>
      <vt:lpstr>PICS: compute seed set for a partition</vt:lpstr>
      <vt:lpstr>PICS+ algorithm</vt:lpstr>
      <vt:lpstr>PICS+: cover-group</vt:lpstr>
      <vt:lpstr>PICS+: organize partitions</vt:lpstr>
      <vt:lpstr>PICS+ algorithm</vt:lpstr>
      <vt:lpstr>PICS+: compute  constraint set for a cover-group</vt:lpstr>
      <vt:lpstr>PICS+: compute  constraint set for a cover-group</vt:lpstr>
      <vt:lpstr>PICS+: compute  constraint set for a cover-group</vt:lpstr>
      <vt:lpstr>Experimental results</vt:lpstr>
      <vt:lpstr>Query and measures</vt:lpstr>
      <vt:lpstr>Success Rate</vt:lpstr>
      <vt:lpstr>Comparison of greedy solutions and Approximation solutions</vt:lpstr>
      <vt:lpstr>Effects of propagation probability</vt:lpstr>
      <vt:lpstr>Effect of propagation probability</vt:lpstr>
      <vt:lpstr>Comparison of IM and ICS</vt:lpstr>
      <vt:lpstr>Comparison of PICS and PICS+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Search of Influential Event Organizers in Online Social Networks</dc:title>
  <dc:creator>Feng Kaiyu</dc:creator>
  <cp:lastModifiedBy>冯恺宇</cp:lastModifiedBy>
  <cp:revision>263</cp:revision>
  <dcterms:created xsi:type="dcterms:W3CDTF">2014-06-03T06:02:51Z</dcterms:created>
  <dcterms:modified xsi:type="dcterms:W3CDTF">2014-06-24T17:19:41Z</dcterms:modified>
</cp:coreProperties>
</file>