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9"/>
  </p:notesMasterIdLst>
  <p:handoutMasterIdLst>
    <p:handoutMasterId r:id="rId60"/>
  </p:handoutMasterIdLst>
  <p:sldIdLst>
    <p:sldId id="296" r:id="rId2"/>
    <p:sldId id="874" r:id="rId3"/>
    <p:sldId id="919" r:id="rId4"/>
    <p:sldId id="918" r:id="rId5"/>
    <p:sldId id="861" r:id="rId6"/>
    <p:sldId id="772" r:id="rId7"/>
    <p:sldId id="773" r:id="rId8"/>
    <p:sldId id="866" r:id="rId9"/>
    <p:sldId id="769" r:id="rId10"/>
    <p:sldId id="770" r:id="rId11"/>
    <p:sldId id="921" r:id="rId12"/>
    <p:sldId id="923" r:id="rId13"/>
    <p:sldId id="862" r:id="rId14"/>
    <p:sldId id="863" r:id="rId15"/>
    <p:sldId id="865" r:id="rId16"/>
    <p:sldId id="908" r:id="rId17"/>
    <p:sldId id="909" r:id="rId18"/>
    <p:sldId id="910" r:id="rId19"/>
    <p:sldId id="911" r:id="rId20"/>
    <p:sldId id="867" r:id="rId21"/>
    <p:sldId id="855" r:id="rId22"/>
    <p:sldId id="856" r:id="rId23"/>
    <p:sldId id="857" r:id="rId24"/>
    <p:sldId id="904" r:id="rId25"/>
    <p:sldId id="905" r:id="rId26"/>
    <p:sldId id="906" r:id="rId27"/>
    <p:sldId id="871" r:id="rId28"/>
    <p:sldId id="897" r:id="rId29"/>
    <p:sldId id="898" r:id="rId30"/>
    <p:sldId id="899" r:id="rId31"/>
    <p:sldId id="879" r:id="rId32"/>
    <p:sldId id="880" r:id="rId33"/>
    <p:sldId id="900" r:id="rId34"/>
    <p:sldId id="882" r:id="rId35"/>
    <p:sldId id="883" r:id="rId36"/>
    <p:sldId id="884" r:id="rId37"/>
    <p:sldId id="885" r:id="rId38"/>
    <p:sldId id="886" r:id="rId39"/>
    <p:sldId id="887" r:id="rId40"/>
    <p:sldId id="901" r:id="rId41"/>
    <p:sldId id="902" r:id="rId42"/>
    <p:sldId id="888" r:id="rId43"/>
    <p:sldId id="889" r:id="rId44"/>
    <p:sldId id="890" r:id="rId45"/>
    <p:sldId id="891" r:id="rId46"/>
    <p:sldId id="892" r:id="rId47"/>
    <p:sldId id="893" r:id="rId48"/>
    <p:sldId id="894" r:id="rId49"/>
    <p:sldId id="920" r:id="rId50"/>
    <p:sldId id="912" r:id="rId51"/>
    <p:sldId id="913" r:id="rId52"/>
    <p:sldId id="924" r:id="rId53"/>
    <p:sldId id="914" r:id="rId54"/>
    <p:sldId id="915" r:id="rId55"/>
    <p:sldId id="916" r:id="rId56"/>
    <p:sldId id="903" r:id="rId57"/>
    <p:sldId id="907" r:id="rId5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3366CC"/>
    <a:srgbClr val="CC3300"/>
    <a:srgbClr val="EAEAEA"/>
    <a:srgbClr val="33CC33"/>
    <a:srgbClr val="FF0000"/>
    <a:srgbClr val="FFFF66"/>
    <a:srgbClr val="0066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78" autoAdjust="0"/>
    <p:restoredTop sz="94620" autoAdjust="0"/>
  </p:normalViewPr>
  <p:slideViewPr>
    <p:cSldViewPr>
      <p:cViewPr>
        <p:scale>
          <a:sx n="70" d="100"/>
          <a:sy n="70" d="100"/>
        </p:scale>
        <p:origin x="-318" y="198"/>
      </p:cViewPr>
      <p:guideLst>
        <p:guide orient="horz" pos="2160"/>
        <p:guide pos="2880"/>
      </p:guideLst>
    </p:cSldViewPr>
  </p:slideViewPr>
  <p:outlineViewPr>
    <p:cViewPr>
      <p:scale>
        <a:sx n="33" d="100"/>
        <a:sy n="33" d="100"/>
      </p:scale>
      <p:origin x="0" y="1205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2015/4/20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p14="http://schemas.microsoft.com/office/powerpoint/2010/main" xmlns="" val="172789820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p14="http://schemas.microsoft.com/office/powerpoint/2010/main" xmlns="" val="2474618722"/>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zh.wikipedia.org/wiki/%E7%AC%AC%E8%B0%B7%C2%B7%E5%B8%83%E6%8B%89%E8%B5%AB"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zh.wikipedia.org/wiki/%E5%93%88%E6%9F%8F%E5%A4%AA%E7%A9%BA%E6%9C%9B%E9%81%A0%E9%8F%A1" TargetMode="External"/><Relationship Id="rId3" Type="http://schemas.openxmlformats.org/officeDocument/2006/relationships/hyperlink" Target="http://zh.wikipedia.org/wiki/%E6%A0%B8%E5%8C%BB%E5%AD%A6" TargetMode="External"/><Relationship Id="rId7" Type="http://schemas.openxmlformats.org/officeDocument/2006/relationships/hyperlink" Target="http://zh.wikipedia.org/w/index.php?title=%E5%9B%BE%E5%83%8F%E8%9E%8D%E5%90%88&amp;action=edit&amp;redlink=1" TargetMode="External"/><Relationship Id="rId2" Type="http://schemas.openxmlformats.org/officeDocument/2006/relationships/slide" Target="../slides/slide47.xml"/><Relationship Id="rId1" Type="http://schemas.openxmlformats.org/officeDocument/2006/relationships/notesMaster" Target="../notesMasters/notesMaster1.xml"/><Relationship Id="rId6" Type="http://schemas.openxmlformats.org/officeDocument/2006/relationships/hyperlink" Target="http://zh.wikipedia.org/w/index.php?title=%E7%9F%AD%E8%BD%B4_(%E5%BF%83%E8%84%8F)&amp;action=edit&amp;redlink=1" TargetMode="External"/><Relationship Id="rId5" Type="http://schemas.openxmlformats.org/officeDocument/2006/relationships/hyperlink" Target="http://zh.wikipedia.org/w/index.php?title=%E5%8D%95%E5%85%89%E5%AD%90%E5%8F%91%E5%B0%84%E8%AE%A1%E7%AE%97%E6%9C%BA%E6%96%AD%E5%B1%82%E6%89%AB%E6%8F%8F&amp;action=edit&amp;redlink=1" TargetMode="External"/><Relationship Id="rId10" Type="http://schemas.openxmlformats.org/officeDocument/2006/relationships/hyperlink" Target="http://zh.wikipedia.org/wiki/%E5%8F%AF%E8%A7%81%E5%85%89" TargetMode="External"/><Relationship Id="rId4" Type="http://schemas.openxmlformats.org/officeDocument/2006/relationships/hyperlink" Target="http://zh.wikipedia.org/wiki/%E5%BF%83%E8%87%9F" TargetMode="External"/><Relationship Id="rId9" Type="http://schemas.openxmlformats.org/officeDocument/2006/relationships/hyperlink" Target="http://zh.wikipedia.org/wiki/%E8%9E%BA%E6%97%8B%E6%98%9F%E9%9B%B2"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dirty="0"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7</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Arial" pitchFamily="34" charset="0"/>
                <a:ea typeface="宋体" pitchFamily="2" charset="-122"/>
                <a:cs typeface="+mn-cs"/>
              </a:rPr>
              <a:t>名丹麦天文学家</a:t>
            </a:r>
            <a:r>
              <a:rPr lang="zh-CN" altLang="en-US" sz="1200" b="0" i="0" u="none" strike="noStrike" kern="1200" dirty="0" smtClean="0">
                <a:solidFill>
                  <a:schemeClr val="tx1"/>
                </a:solidFill>
                <a:latin typeface="Arial" pitchFamily="34" charset="0"/>
                <a:ea typeface="宋体" pitchFamily="2" charset="-122"/>
                <a:cs typeface="+mn-cs"/>
                <a:hlinkClick r:id="rId3" tooltip="第谷·布拉赫"/>
              </a:rPr>
              <a:t>第谷</a:t>
            </a:r>
            <a:r>
              <a:rPr lang="en-US" altLang="zh-CN" sz="1200" b="0" i="0" u="none" strike="noStrike" kern="1200" dirty="0" smtClean="0">
                <a:solidFill>
                  <a:schemeClr val="tx1"/>
                </a:solidFill>
                <a:latin typeface="Arial" pitchFamily="34" charset="0"/>
                <a:ea typeface="宋体" pitchFamily="2" charset="-122"/>
                <a:cs typeface="+mn-cs"/>
                <a:hlinkClick r:id="rId3" tooltip="第谷·布拉赫"/>
              </a:rPr>
              <a:t>·</a:t>
            </a:r>
            <a:r>
              <a:rPr lang="zh-CN" altLang="en-US" sz="1200" b="0" i="0" u="none" strike="noStrike" kern="1200" dirty="0" smtClean="0">
                <a:solidFill>
                  <a:schemeClr val="tx1"/>
                </a:solidFill>
                <a:latin typeface="Arial" pitchFamily="34" charset="0"/>
                <a:ea typeface="宋体" pitchFamily="2" charset="-122"/>
                <a:cs typeface="+mn-cs"/>
                <a:hlinkClick r:id="rId3" tooltip="第谷·布拉赫"/>
              </a:rPr>
              <a:t>布拉赫</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22</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23</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FFDD85B-26DF-470B-8621-50FE6CA1612D}" type="slidenum">
              <a:rPr lang="zh-CN" altLang="en-US" smtClean="0"/>
              <a:pPr>
                <a:defRPr/>
              </a:pPr>
              <a:t>29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一个将个人日常生活中用输入、状态和表现这样的参数，将科学技术引入日常生活中的技术革命</a:t>
            </a:r>
            <a:endParaRPr lang="zh-CN" altLang="en-US" dirty="0"/>
          </a:p>
        </p:txBody>
      </p:sp>
      <p:sp>
        <p:nvSpPr>
          <p:cNvPr id="4" name="灯片编号占位符 3"/>
          <p:cNvSpPr>
            <a:spLocks noGrp="1"/>
          </p:cNvSpPr>
          <p:nvPr>
            <p:ph type="sldNum" sz="quarter" idx="10"/>
          </p:nvPr>
        </p:nvSpPr>
        <p:spPr/>
        <p:txBody>
          <a:bodyPr/>
          <a:lstStyle/>
          <a:p>
            <a:pPr>
              <a:defRPr/>
            </a:pPr>
            <a:fld id="{7FFDD85B-26DF-470B-8621-50FE6CA1612D}" type="slidenum">
              <a:rPr lang="zh-CN" altLang="en-US" smtClean="0"/>
              <a:pPr>
                <a:defRPr/>
              </a:pPr>
              <a:t>30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C883FE4-C5B5-497C-92C8-186A41723AA8}" type="slidenum">
              <a:rPr lang="zh-CN" altLang="en-US" smtClean="0"/>
              <a:pPr/>
              <a:t>39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互联网</a:t>
            </a:r>
            <a:r>
              <a:rPr lang="en-US" altLang="zh-CN" dirty="0" smtClean="0"/>
              <a:t>+</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43</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u="none" strike="noStrike" kern="1200" dirty="0" smtClean="0">
                <a:solidFill>
                  <a:schemeClr val="tx1"/>
                </a:solidFill>
                <a:latin typeface="+mn-lt"/>
                <a:ea typeface="+mn-ea"/>
                <a:cs typeface="+mn-cs"/>
                <a:hlinkClick r:id="rId3" tooltip="核医学"/>
              </a:rPr>
              <a:t>核医学</a:t>
            </a:r>
            <a:r>
              <a:rPr lang="zh-CN" altLang="en-US" sz="1200" b="0" i="0" kern="1200" dirty="0" smtClean="0">
                <a:solidFill>
                  <a:schemeClr val="tx1"/>
                </a:solidFill>
                <a:latin typeface="+mn-lt"/>
                <a:ea typeface="+mn-ea"/>
                <a:cs typeface="+mn-cs"/>
              </a:rPr>
              <a:t>成像：</a:t>
            </a:r>
            <a:r>
              <a:rPr lang="zh-CN" altLang="en-US" sz="1200" b="0" i="0" u="none" strike="noStrike" kern="1200" dirty="0" smtClean="0">
                <a:solidFill>
                  <a:schemeClr val="tx1"/>
                </a:solidFill>
                <a:latin typeface="+mn-lt"/>
                <a:ea typeface="+mn-ea"/>
                <a:cs typeface="+mn-cs"/>
                <a:hlinkClick r:id="rId4" tooltip="心脏"/>
              </a:rPr>
              <a:t>心脏</a:t>
            </a:r>
            <a:r>
              <a:rPr lang="en-US" altLang="zh-CN" sz="1200" b="0" i="0" u="none" strike="noStrike" kern="1200" dirty="0" smtClean="0">
                <a:solidFill>
                  <a:schemeClr val="tx1"/>
                </a:solidFill>
                <a:latin typeface="+mn-lt"/>
                <a:ea typeface="+mn-ea"/>
                <a:cs typeface="+mn-cs"/>
                <a:hlinkClick r:id="rId5"/>
              </a:rPr>
              <a:t>SPECT</a:t>
            </a:r>
            <a:r>
              <a:rPr lang="zh-CN" altLang="en-US" sz="1200" b="0" i="0" kern="1200" dirty="0" smtClean="0">
                <a:solidFill>
                  <a:schemeClr val="tx1"/>
                </a:solidFill>
                <a:latin typeface="+mn-lt"/>
                <a:ea typeface="+mn-ea"/>
                <a:cs typeface="+mn-cs"/>
              </a:rPr>
              <a:t>图像（</a:t>
            </a:r>
            <a:r>
              <a:rPr lang="zh-CN" altLang="en-US" sz="1200" b="0" i="0" u="none" strike="noStrike" kern="1200" dirty="0" smtClean="0">
                <a:solidFill>
                  <a:schemeClr val="tx1"/>
                </a:solidFill>
                <a:latin typeface="+mn-lt"/>
                <a:ea typeface="+mn-ea"/>
                <a:cs typeface="+mn-cs"/>
                <a:hlinkClick r:id="rId6" tooltip="短轴 (心脏)（页面不存在）"/>
              </a:rPr>
              <a:t>短轴</a:t>
            </a:r>
            <a:r>
              <a:rPr lang="zh-CN" altLang="en-US" sz="1200" b="0" i="0" kern="1200" dirty="0" smtClean="0">
                <a:solidFill>
                  <a:schemeClr val="tx1"/>
                </a:solidFill>
                <a:latin typeface="+mn-lt"/>
                <a:ea typeface="+mn-ea"/>
                <a:cs typeface="+mn-cs"/>
              </a:rPr>
              <a:t>视图）与心脏三维模型的</a:t>
            </a:r>
            <a:r>
              <a:rPr lang="zh-CN" altLang="en-US" sz="1200" b="0" i="0" u="none" strike="noStrike" kern="1200" dirty="0" smtClean="0">
                <a:solidFill>
                  <a:schemeClr val="tx1"/>
                </a:solidFill>
                <a:latin typeface="+mn-lt"/>
                <a:ea typeface="+mn-ea"/>
                <a:cs typeface="+mn-cs"/>
                <a:hlinkClick r:id="rId7" tooltip="图像融合（页面不存在）"/>
              </a:rPr>
              <a:t>融合</a:t>
            </a:r>
            <a:endParaRPr lang="en-US" altLang="zh-CN" sz="1200" b="0" i="0" u="none" strike="noStrike"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利用</a:t>
            </a:r>
            <a:r>
              <a:rPr lang="en-US" altLang="zh-CN" sz="1200" b="0" i="0" kern="1200" dirty="0" smtClean="0">
                <a:solidFill>
                  <a:schemeClr val="tx1"/>
                </a:solidFill>
                <a:latin typeface="+mn-lt"/>
                <a:ea typeface="+mn-ea"/>
                <a:cs typeface="+mn-cs"/>
              </a:rPr>
              <a:t>2004</a:t>
            </a:r>
            <a:r>
              <a:rPr lang="zh-CN" altLang="en-US" sz="1200" b="0" i="0" kern="1200" dirty="0" smtClean="0">
                <a:solidFill>
                  <a:schemeClr val="tx1"/>
                </a:solidFill>
                <a:latin typeface="+mn-lt"/>
                <a:ea typeface="+mn-ea"/>
                <a:cs typeface="+mn-cs"/>
              </a:rPr>
              <a:t>年来自</a:t>
            </a:r>
            <a:r>
              <a:rPr lang="zh-CN" altLang="en-US" sz="1200" b="0" i="0" u="none" strike="noStrike" kern="1200" dirty="0" smtClean="0">
                <a:solidFill>
                  <a:schemeClr val="tx1"/>
                </a:solidFill>
                <a:latin typeface="+mn-lt"/>
                <a:ea typeface="+mn-ea"/>
                <a:cs typeface="+mn-cs"/>
                <a:hlinkClick r:id="rId8" tooltip="哈柏太空望远镜"/>
              </a:rPr>
              <a:t>哈柏太空望远镜</a:t>
            </a:r>
            <a:r>
              <a:rPr lang="zh-CN" altLang="en-US" sz="1200" b="0" i="0" kern="1200" dirty="0" smtClean="0">
                <a:solidFill>
                  <a:schemeClr val="tx1"/>
                </a:solidFill>
                <a:latin typeface="+mn-lt"/>
                <a:ea typeface="+mn-ea"/>
                <a:cs typeface="+mn-cs"/>
              </a:rPr>
              <a:t>的照片以及地基图像所编制合成的</a:t>
            </a:r>
            <a:r>
              <a:rPr lang="zh-CN" altLang="en-US" sz="1200" b="0" i="0" u="none" strike="noStrike" kern="1200" dirty="0" smtClean="0">
                <a:solidFill>
                  <a:schemeClr val="tx1"/>
                </a:solidFill>
                <a:latin typeface="+mn-lt"/>
                <a:ea typeface="+mn-ea"/>
                <a:cs typeface="+mn-cs"/>
                <a:hlinkClick r:id="rId9" tooltip="螺旋星云"/>
              </a:rPr>
              <a:t>螺旋星云</a:t>
            </a:r>
            <a:r>
              <a:rPr lang="zh-CN" altLang="en-US" sz="1200" b="0" i="0" u="none" strike="noStrike" kern="1200" dirty="0" smtClean="0">
                <a:solidFill>
                  <a:schemeClr val="tx1"/>
                </a:solidFill>
                <a:latin typeface="+mn-lt"/>
                <a:ea typeface="+mn-ea"/>
                <a:cs typeface="+mn-cs"/>
                <a:hlinkClick r:id="rId10" tooltip="可见光"/>
              </a:rPr>
              <a:t>可见光</a:t>
            </a:r>
            <a:r>
              <a:rPr lang="zh-CN" altLang="en-US" sz="1200" b="0" i="0" kern="1200" dirty="0" smtClean="0">
                <a:solidFill>
                  <a:schemeClr val="tx1"/>
                </a:solidFill>
                <a:latin typeface="+mn-lt"/>
                <a:ea typeface="+mn-ea"/>
                <a:cs typeface="+mn-cs"/>
              </a:rPr>
              <a:t>图像。</a:t>
            </a:r>
            <a:endParaRPr lang="zh-CN" altLang="en-US" dirty="0"/>
          </a:p>
        </p:txBody>
      </p:sp>
      <p:sp>
        <p:nvSpPr>
          <p:cNvPr id="4" name="灯片编号占位符 3"/>
          <p:cNvSpPr>
            <a:spLocks noGrp="1"/>
          </p:cNvSpPr>
          <p:nvPr>
            <p:ph type="sldNum" sz="quarter" idx="10"/>
          </p:nvPr>
        </p:nvSpPr>
        <p:spPr/>
        <p:txBody>
          <a:bodyPr/>
          <a:lstStyle/>
          <a:p>
            <a:pPr>
              <a:defRPr/>
            </a:pPr>
            <a:fld id="{7FFDD85B-26DF-470B-8621-50FE6CA1612D}" type="slidenum">
              <a:rPr lang="zh-CN" altLang="en-US" smtClean="0"/>
              <a:pPr>
                <a:defRPr/>
              </a:pPr>
              <a:t>47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25.png"/><Relationship Id="rId3" Type="http://schemas.openxmlformats.org/officeDocument/2006/relationships/image" Target="../media/image18.png"/><Relationship Id="rId7" Type="http://schemas.openxmlformats.org/officeDocument/2006/relationships/image" Target="../media/image21.jpeg"/><Relationship Id="rId12" Type="http://schemas.openxmlformats.org/officeDocument/2006/relationships/image" Target="../media/image24.jpe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hyperlink" Target="http://www.google.com.hk/url?sa=i&amp;rct=j&amp;q=%E6%B7%98%E5%AE%9D%20logo&amp;source=images&amp;cd=&amp;cad=rja&amp;docid=ZinucZgkXTdMSM&amp;tbnid=EV2nM55fiPahxM:&amp;ved=0CAUQjRw&amp;url=http://tupian.baike.com/a1_06_03_20300000329092134772034754832_jpg.html&amp;ei=IqWJUZThAcWAkQXasIGIDg&amp;psig=AFQjCNGgN_5MumIw3Yit9vg0j7Z8LfMc-Q&amp;ust=1368061585875605" TargetMode="External"/><Relationship Id="rId11" Type="http://schemas.openxmlformats.org/officeDocument/2006/relationships/hyperlink" Target="http://www.google.com.hk/url?sa=i&amp;rct=j&amp;q=%E7%A4%BE%E4%BA%A4%E7%BD%91%E7%BB%9C&amp;source=images&amp;cd=&amp;cad=rja&amp;docid=SF5crkd0KM96SM&amp;tbnid=JoEtZrXlwj99PM:&amp;ved=0CAUQjRw&amp;url=http://www.newhua.com/2013/0422/210918.shtml&amp;ei=ZaSJUc2HM8mnkQX5xIGQAQ&amp;psig=AFQjCNHvrxmmz7stlUbXde8CsbNTPP6OiA&amp;ust=1368061378878710" TargetMode="External"/><Relationship Id="rId5" Type="http://schemas.openxmlformats.org/officeDocument/2006/relationships/image" Target="../media/image20.png"/><Relationship Id="rId10" Type="http://schemas.openxmlformats.org/officeDocument/2006/relationships/image" Target="../media/image23.jpeg"/><Relationship Id="rId4" Type="http://schemas.openxmlformats.org/officeDocument/2006/relationships/image" Target="../media/image19.jpeg"/><Relationship Id="rId9" Type="http://schemas.openxmlformats.org/officeDocument/2006/relationships/hyperlink" Target="http://www.google.com.hk/url?sa=i&amp;rct=j&amp;q=google+baidu+log&amp;source=images&amp;cd=&amp;cad=rja&amp;docid=RyzLWr_m-23J_M&amp;tbnid=RnGbtKMlNS9KzM:&amp;ved=0CAUQjRw&amp;url=http://blogs.voanews.com/china-wangre/2011/11/01/baidu-pulls-further-ahead-of-google/&amp;ei=j7WJUdChFI-EkgWvuIGgDA&amp;psig=AFQjCNG3CHIhs9fQMRC8dcPdjeJnXWBzdQ&amp;ust=1368065799616596" TargetMode="External"/><Relationship Id="rId14" Type="http://schemas.openxmlformats.org/officeDocument/2006/relationships/image" Target="../media/image26.jpeg"/></Relationships>
</file>

<file path=ppt/slides/_rels/slide26.xml.rels><?xml version="1.0" encoding="UTF-8" standalone="yes"?>
<Relationships xmlns="http://schemas.openxmlformats.org/package/2006/relationships"><Relationship Id="rId2" Type="http://schemas.openxmlformats.org/officeDocument/2006/relationships/hyperlink" Target="http://travel.ifeng.com/theme/shopping/list_0/0.s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jpeg"/><Relationship Id="rId4" Type="http://schemas.openxmlformats.org/officeDocument/2006/relationships/image" Target="../media/image38.jpeg"/></Relationships>
</file>

<file path=ppt/slides/_rels/slide3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techrepublic.com/" TargetMode="External"/><Relationship Id="rId2" Type="http://schemas.openxmlformats.org/officeDocument/2006/relationships/hyperlink" Target="http://www.innomd.org/"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539552" y="4786313"/>
            <a:ext cx="8352928" cy="1785937"/>
          </a:xfrm>
          <a:prstGeom prst="rect">
            <a:avLst/>
          </a:prstGeom>
          <a:noFill/>
          <a:ln w="9525">
            <a:noFill/>
            <a:miter lim="800000"/>
            <a:headEnd/>
            <a:tailEnd/>
          </a:ln>
        </p:spPr>
        <p:txBody>
          <a:bodyPr/>
          <a:lstStyle/>
          <a:p>
            <a:pPr marL="342900" indent="-342900" algn="ctr">
              <a:spcBef>
                <a:spcPct val="20000"/>
              </a:spcBef>
            </a:pPr>
            <a:endParaRPr lang="en-US" altLang="zh-CN" sz="2800" b="1" dirty="0" smtClean="0">
              <a:solidFill>
                <a:srgbClr val="0000FF"/>
              </a:solidFill>
              <a:ea typeface="楷体_GB2312" pitchFamily="49" charset="-122"/>
            </a:endParaRPr>
          </a:p>
        </p:txBody>
      </p:sp>
      <p:sp>
        <p:nvSpPr>
          <p:cNvPr id="15363" name="Rectangle 15"/>
          <p:cNvSpPr>
            <a:spLocks noRot="1" noChangeArrowheads="1"/>
          </p:cNvSpPr>
          <p:nvPr/>
        </p:nvSpPr>
        <p:spPr bwMode="auto">
          <a:xfrm>
            <a:off x="107504" y="214313"/>
            <a:ext cx="8964488" cy="2381250"/>
          </a:xfrm>
          <a:prstGeom prst="rect">
            <a:avLst/>
          </a:prstGeom>
          <a:noFill/>
          <a:ln w="9525">
            <a:noFill/>
            <a:miter lim="800000"/>
            <a:headEnd/>
            <a:tailEnd/>
          </a:ln>
        </p:spPr>
        <p:txBody>
          <a:bodyPr lIns="0" rIns="0" anchor="ctr"/>
          <a:lstStyle/>
          <a:p>
            <a:pPr algn="ctr">
              <a:lnSpc>
                <a:spcPct val="140000"/>
              </a:lnSpc>
            </a:pPr>
            <a:r>
              <a:rPr lang="zh-CN" altLang="en-US" sz="5400" b="1" dirty="0" smtClean="0">
                <a:solidFill>
                  <a:srgbClr val="000099"/>
                </a:solidFill>
                <a:latin typeface="+mn-ea"/>
                <a:ea typeface="+mn-ea"/>
              </a:rPr>
              <a:t>浅谈大数据及其相关技术</a:t>
            </a:r>
            <a:endParaRPr lang="en-US" altLang="zh-CN" sz="5400" b="1" dirty="0" smtClean="0">
              <a:solidFill>
                <a:srgbClr val="000099"/>
              </a:solidFill>
              <a:latin typeface="+mn-ea"/>
              <a:ea typeface="+mn-ea"/>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714625"/>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2483768" y="5517232"/>
            <a:ext cx="4427099" cy="914400"/>
          </a:xfrm>
          <a:prstGeom prst="rect">
            <a:avLst/>
          </a:prstGeom>
        </p:spPr>
      </p:pic>
      <p:sp>
        <p:nvSpPr>
          <p:cNvPr id="6" name="Rectangle 3"/>
          <p:cNvSpPr txBox="1">
            <a:spLocks noChangeArrowheads="1"/>
          </p:cNvSpPr>
          <p:nvPr/>
        </p:nvSpPr>
        <p:spPr bwMode="auto">
          <a:xfrm>
            <a:off x="1331640" y="4509120"/>
            <a:ext cx="7162800" cy="1371600"/>
          </a:xfrm>
          <a:prstGeom prst="rect">
            <a:avLst/>
          </a:prstGeom>
          <a:noFill/>
          <a:ln w="9525">
            <a:noFill/>
            <a:miter lim="800000"/>
            <a:headEnd/>
            <a:tailEnd/>
          </a:ln>
        </p:spPr>
        <p:txBody>
          <a:bodyPr/>
          <a:lstStyle/>
          <a:p>
            <a:pPr algn="ctr">
              <a:lnSpc>
                <a:spcPct val="150000"/>
              </a:lnSpc>
              <a:spcBef>
                <a:spcPct val="20000"/>
              </a:spcBef>
              <a:buClr>
                <a:srgbClr val="FF3300"/>
              </a:buClr>
              <a:buSzPct val="70000"/>
              <a:buFont typeface="Wingdings" pitchFamily="2" charset="2"/>
              <a:buNone/>
              <a:defRPr/>
            </a:pPr>
            <a:r>
              <a:rPr lang="zh-CN" altLang="en-US" sz="4400" b="1" kern="0" dirty="0" smtClean="0">
                <a:solidFill>
                  <a:schemeClr val="accent2"/>
                </a:solidFill>
                <a:latin typeface="隶书" pitchFamily="49" charset="-122"/>
                <a:ea typeface="隶书" pitchFamily="49" charset="-122"/>
              </a:rPr>
              <a:t>马 </a:t>
            </a:r>
            <a:r>
              <a:rPr lang="zh-CN" altLang="en-US" sz="4400" b="1" kern="0" dirty="0">
                <a:solidFill>
                  <a:schemeClr val="accent2"/>
                </a:solidFill>
                <a:latin typeface="隶书" pitchFamily="49" charset="-122"/>
                <a:ea typeface="隶书" pitchFamily="49" charset="-122"/>
              </a:rPr>
              <a:t>帅</a:t>
            </a:r>
            <a:r>
              <a:rPr lang="en-US" altLang="zh-CN" sz="4400" b="1" kern="0" dirty="0">
                <a:solidFill>
                  <a:schemeClr val="accent2"/>
                </a:solidFill>
                <a:latin typeface="隶书" pitchFamily="49" charset="-122"/>
                <a:ea typeface="隶书" pitchFamily="49" charset="-122"/>
              </a:rPr>
              <a:t> </a:t>
            </a: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kern="0" dirty="0">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b="1" dirty="0">
              <a:solidFill>
                <a:srgbClr val="000099"/>
              </a:solidFill>
            </a:endParaRPr>
          </a:p>
        </p:txBody>
      </p:sp>
      <p:sp>
        <p:nvSpPr>
          <p:cNvPr id="3" name="内容占位符 2"/>
          <p:cNvSpPr>
            <a:spLocks noGrp="1"/>
          </p:cNvSpPr>
          <p:nvPr>
            <p:ph idx="1"/>
          </p:nvPr>
        </p:nvSpPr>
        <p:spPr/>
        <p:txBody>
          <a:bodyPr/>
          <a:lstStyle/>
          <a:p>
            <a:r>
              <a:rPr lang="en-US" altLang="zh-CN" sz="2800" dirty="0" smtClean="0">
                <a:solidFill>
                  <a:srgbClr val="000099"/>
                </a:solidFill>
              </a:rPr>
              <a:t>2012</a:t>
            </a:r>
            <a:r>
              <a:rPr lang="zh-CN" altLang="zh-CN" sz="2800" dirty="0" smtClean="0">
                <a:solidFill>
                  <a:srgbClr val="000099"/>
                </a:solidFill>
              </a:rPr>
              <a:t>年</a:t>
            </a:r>
            <a:r>
              <a:rPr lang="en-US" altLang="zh-CN" sz="2800" dirty="0" smtClean="0">
                <a:solidFill>
                  <a:srgbClr val="000099"/>
                </a:solidFill>
              </a:rPr>
              <a:t>3</a:t>
            </a:r>
            <a:r>
              <a:rPr lang="zh-CN" altLang="zh-CN" sz="2800" dirty="0" smtClean="0">
                <a:solidFill>
                  <a:srgbClr val="000099"/>
                </a:solidFill>
              </a:rPr>
              <a:t>月</a:t>
            </a:r>
            <a:r>
              <a:rPr lang="en-US" altLang="zh-CN" sz="2800" dirty="0" smtClean="0">
                <a:solidFill>
                  <a:srgbClr val="000099"/>
                </a:solidFill>
              </a:rPr>
              <a:t>29</a:t>
            </a:r>
            <a:r>
              <a:rPr lang="zh-CN" altLang="zh-CN" sz="2800" dirty="0" smtClean="0">
                <a:solidFill>
                  <a:srgbClr val="000099"/>
                </a:solidFill>
              </a:rPr>
              <a:t>日</a:t>
            </a:r>
            <a:r>
              <a:rPr lang="zh-CN" altLang="zh-CN" sz="2800" dirty="0" smtClean="0"/>
              <a:t>，美国总统科技政策办公室</a:t>
            </a:r>
            <a:r>
              <a:rPr lang="en-US" altLang="zh-CN" sz="2800" dirty="0" smtClean="0">
                <a:solidFill>
                  <a:srgbClr val="FF0000"/>
                </a:solidFill>
              </a:rPr>
              <a:t>OSTP</a:t>
            </a:r>
            <a:r>
              <a:rPr lang="zh-CN" altLang="zh-CN" sz="2800" dirty="0" smtClean="0"/>
              <a:t>（</a:t>
            </a:r>
            <a:r>
              <a:rPr lang="en-US" altLang="zh-CN" sz="2800" dirty="0" smtClean="0"/>
              <a:t>Office of Science and Technology Policy</a:t>
            </a:r>
            <a:r>
              <a:rPr lang="zh-CN" altLang="zh-CN" sz="2800" dirty="0" smtClean="0"/>
              <a:t>）宣布了每年投资两亿美元的“大数据研究计划”</a:t>
            </a:r>
            <a:r>
              <a:rPr lang="zh-CN" altLang="en-US" sz="2800" dirty="0" smtClean="0"/>
              <a:t>（</a:t>
            </a:r>
            <a:r>
              <a:rPr lang="en-US" altLang="zh-CN" sz="2800" dirty="0" smtClean="0">
                <a:solidFill>
                  <a:srgbClr val="FF0000"/>
                </a:solidFill>
              </a:rPr>
              <a:t>Big Data R&amp;D Initiative</a:t>
            </a:r>
            <a:r>
              <a:rPr lang="zh-CN" altLang="en-US" sz="2800" dirty="0" smtClean="0"/>
              <a:t>）</a:t>
            </a:r>
            <a:endParaRPr lang="en-US" altLang="zh-CN" sz="2800" dirty="0" smtClean="0"/>
          </a:p>
          <a:p>
            <a:r>
              <a:rPr lang="zh-CN" altLang="zh-CN" sz="2800" dirty="0" smtClean="0">
                <a:solidFill>
                  <a:srgbClr val="000099"/>
                </a:solidFill>
              </a:rPr>
              <a:t>同天</a:t>
            </a:r>
            <a:r>
              <a:rPr lang="zh-CN" altLang="zh-CN" sz="2800" dirty="0" smtClean="0"/>
              <a:t>，我国科技部发布的“</a:t>
            </a:r>
            <a:r>
              <a:rPr lang="zh-CN" altLang="zh-CN" sz="2800" dirty="0" smtClean="0">
                <a:solidFill>
                  <a:srgbClr val="FF0000"/>
                </a:solidFill>
              </a:rPr>
              <a:t>‘十二五’国家科技计划信息技术领域</a:t>
            </a:r>
            <a:r>
              <a:rPr lang="en-US" altLang="zh-CN" sz="2800" dirty="0" smtClean="0">
                <a:solidFill>
                  <a:srgbClr val="FF0000"/>
                </a:solidFill>
              </a:rPr>
              <a:t>2013</a:t>
            </a:r>
            <a:r>
              <a:rPr lang="zh-CN" altLang="zh-CN" sz="2800" dirty="0" smtClean="0">
                <a:solidFill>
                  <a:srgbClr val="FF0000"/>
                </a:solidFill>
              </a:rPr>
              <a:t>年度备选项目</a:t>
            </a:r>
            <a:r>
              <a:rPr lang="zh-CN" altLang="zh-CN" sz="2800" dirty="0" smtClean="0"/>
              <a:t>征集指南”把“大数据研究”列在首位</a:t>
            </a: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10</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zh-CN" altLang="en-US" sz="2800" dirty="0" smtClean="0"/>
              <a:t>美国</a:t>
            </a:r>
            <a:r>
              <a:rPr lang="zh-CN" altLang="en-US" sz="2800" dirty="0" smtClean="0">
                <a:solidFill>
                  <a:srgbClr val="C00000"/>
                </a:solidFill>
              </a:rPr>
              <a:t>国防部高级研究计划局</a:t>
            </a:r>
            <a:r>
              <a:rPr lang="en-US" altLang="zh-CN" sz="2800" dirty="0" smtClean="0"/>
              <a:t>(DARPA)</a:t>
            </a:r>
            <a:r>
              <a:rPr lang="zh-CN" altLang="en-US" sz="2800" dirty="0" smtClean="0"/>
              <a:t>项目</a:t>
            </a:r>
            <a:r>
              <a:rPr lang="en-US" altLang="zh-CN" sz="2800" dirty="0" smtClean="0"/>
              <a:t>:</a:t>
            </a:r>
          </a:p>
          <a:p>
            <a:pPr lvl="1"/>
            <a:r>
              <a:rPr lang="zh-CN" altLang="en-US" dirty="0" smtClean="0"/>
              <a:t>网络内部威胁计划通过分析图像和非图像的传感器信息和其他 来源的信息，进行网络威胁的自动识别和非常规的战争行为。  </a:t>
            </a:r>
            <a:endParaRPr lang="en-US" altLang="zh-CN" dirty="0" smtClean="0"/>
          </a:p>
          <a:p>
            <a:pPr lvl="1"/>
            <a:r>
              <a:rPr lang="zh-CN" altLang="en-US" dirty="0" smtClean="0"/>
              <a:t>多尺度异常检测项目解决大规模数据集的异常检测和特征化。  </a:t>
            </a:r>
            <a:endParaRPr lang="en-US" altLang="zh-CN" dirty="0" smtClean="0"/>
          </a:p>
          <a:p>
            <a:pPr lvl="1"/>
            <a:r>
              <a:rPr lang="en-US" altLang="zh-CN" dirty="0" smtClean="0"/>
              <a:t>Machine Reading </a:t>
            </a:r>
            <a:r>
              <a:rPr lang="zh-CN" altLang="en-US" dirty="0" smtClean="0"/>
              <a:t>项目旨在实现人工智能的应用和发展学习系 统，对自然文本进行知识插入。  </a:t>
            </a:r>
            <a:endParaRPr lang="en-US" altLang="zh-CN" dirty="0" smtClean="0"/>
          </a:p>
          <a:p>
            <a:pPr lvl="1"/>
            <a:r>
              <a:rPr lang="en-US" altLang="zh-CN" dirty="0" smtClean="0"/>
              <a:t>Mind‘s Eye </a:t>
            </a:r>
            <a:r>
              <a:rPr lang="zh-CN" altLang="en-US" dirty="0" smtClean="0"/>
              <a:t>项目旨在建立一个更完整的视觉智能。</a:t>
            </a:r>
            <a:endParaRPr lang="en-US" altLang="zh-CN" sz="2000" dirty="0" smtClean="0"/>
          </a:p>
          <a:p>
            <a:r>
              <a:rPr lang="zh-CN" altLang="en-US" sz="2800" dirty="0" smtClean="0"/>
              <a:t>美国</a:t>
            </a:r>
            <a:r>
              <a:rPr lang="zh-CN" altLang="en-US" sz="2800" dirty="0" smtClean="0">
                <a:solidFill>
                  <a:srgbClr val="C00000"/>
                </a:solidFill>
              </a:rPr>
              <a:t>国家人文基金会</a:t>
            </a:r>
            <a:r>
              <a:rPr lang="en-US" altLang="zh-CN" sz="2800" dirty="0" smtClean="0"/>
              <a:t>(NEH) </a:t>
            </a:r>
            <a:r>
              <a:rPr lang="zh-CN" altLang="en-US" sz="2800" dirty="0" smtClean="0"/>
              <a:t>项目： </a:t>
            </a:r>
            <a:endParaRPr lang="en-US" altLang="zh-CN" sz="2800" dirty="0" smtClean="0"/>
          </a:p>
          <a:p>
            <a:pPr lvl="1"/>
            <a:r>
              <a:rPr lang="zh-CN" altLang="en-US" dirty="0" smtClean="0"/>
              <a:t>分析大数据的变化对人文社会科学的影响，如数字化的书籍和 报纸数据库，从网络搜索，传感器和手机记录交易数据</a:t>
            </a:r>
            <a:r>
              <a:rPr lang="zh-CN" altLang="en-US" sz="2000" dirty="0" smtClean="0"/>
              <a:t>。 </a:t>
            </a:r>
            <a:endParaRPr lang="zh-CN" alt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zh-CN" altLang="en-US" sz="2800" dirty="0" smtClean="0">
                <a:solidFill>
                  <a:srgbClr val="C00000"/>
                </a:solidFill>
              </a:rPr>
              <a:t>美国能源部 </a:t>
            </a:r>
            <a:r>
              <a:rPr lang="en-US" altLang="zh-CN" sz="2800" dirty="0" smtClean="0">
                <a:solidFill>
                  <a:srgbClr val="C00000"/>
                </a:solidFill>
              </a:rPr>
              <a:t>(DOE) </a:t>
            </a:r>
            <a:r>
              <a:rPr lang="zh-CN" altLang="en-US" sz="2800" dirty="0" smtClean="0">
                <a:solidFill>
                  <a:srgbClr val="C00000"/>
                </a:solidFill>
              </a:rPr>
              <a:t>项目</a:t>
            </a:r>
            <a:r>
              <a:rPr lang="zh-CN" altLang="en-US" sz="2800" dirty="0" smtClean="0"/>
              <a:t>：  </a:t>
            </a:r>
            <a:endParaRPr lang="en-US" altLang="zh-CN" sz="2800" dirty="0" smtClean="0"/>
          </a:p>
          <a:p>
            <a:pPr lvl="1"/>
            <a:r>
              <a:rPr lang="zh-CN" altLang="en-US" sz="2000" dirty="0" smtClean="0"/>
              <a:t>生物和环境研究计划，大气辐射测量气候研究设施  </a:t>
            </a:r>
            <a:endParaRPr lang="en-US" altLang="zh-CN" sz="2000" dirty="0" smtClean="0"/>
          </a:p>
          <a:p>
            <a:pPr lvl="1"/>
            <a:r>
              <a:rPr lang="zh-CN" altLang="en-US" sz="2000" dirty="0" smtClean="0"/>
              <a:t>系统生物学知识库对微生物，植物和环境条件下的生物群落功 能的数据驱动的预测。</a:t>
            </a:r>
            <a:endParaRPr lang="en-US" altLang="zh-CN" sz="2000" dirty="0" smtClean="0"/>
          </a:p>
          <a:p>
            <a:r>
              <a:rPr lang="zh-CN" altLang="en-US" sz="2800" dirty="0" smtClean="0"/>
              <a:t>美国</a:t>
            </a:r>
            <a:r>
              <a:rPr lang="zh-CN" altLang="en-US" sz="2800" dirty="0" smtClean="0">
                <a:solidFill>
                  <a:srgbClr val="C00000"/>
                </a:solidFill>
              </a:rPr>
              <a:t>国家科学基金会</a:t>
            </a:r>
            <a:r>
              <a:rPr lang="en-US" altLang="zh-CN" sz="2800" dirty="0" smtClean="0"/>
              <a:t>(NSF) </a:t>
            </a:r>
            <a:r>
              <a:rPr lang="zh-CN" altLang="en-US" sz="2800" dirty="0" smtClean="0"/>
              <a:t>项目： </a:t>
            </a:r>
            <a:r>
              <a:rPr lang="zh-CN" altLang="en-US" dirty="0" smtClean="0"/>
              <a:t> </a:t>
            </a:r>
            <a:endParaRPr lang="en-US" altLang="zh-CN" dirty="0" smtClean="0"/>
          </a:p>
          <a:p>
            <a:pPr lvl="1"/>
            <a:r>
              <a:rPr lang="zh-CN" altLang="en-US" dirty="0" smtClean="0"/>
              <a:t>基础理论与技术：</a:t>
            </a:r>
            <a:endParaRPr lang="en-US" altLang="zh-CN" dirty="0" smtClean="0"/>
          </a:p>
          <a:p>
            <a:pPr lvl="2"/>
            <a:r>
              <a:rPr lang="zh-CN" altLang="en-US" dirty="0" smtClean="0"/>
              <a:t>推进大数据科学与工程的核心技术，旨在促进从大量、多样、 分散、异构的数据集中提取有用信息的核心技术。  </a:t>
            </a:r>
            <a:endParaRPr lang="en-US" altLang="zh-CN" dirty="0" smtClean="0"/>
          </a:p>
          <a:p>
            <a:pPr lvl="2"/>
            <a:r>
              <a:rPr lang="zh-CN" altLang="en-US" dirty="0" smtClean="0"/>
              <a:t>深入整合算法，机器和人，以解决大数据的研究挑战。</a:t>
            </a:r>
            <a:endParaRPr lang="en-US" altLang="zh-CN" dirty="0" smtClean="0"/>
          </a:p>
          <a:p>
            <a:pPr lvl="2"/>
            <a:r>
              <a:rPr lang="zh-CN" altLang="en-US" dirty="0" smtClean="0"/>
              <a:t>开发一种以统一的理论框架为原则的统计方法，可伸缩的网络 模型算法，以区别适合随机性网络的方法  </a:t>
            </a:r>
            <a:endParaRPr lang="en-US" altLang="zh-CN" dirty="0" smtClean="0"/>
          </a:p>
          <a:p>
            <a:pPr lvl="2"/>
            <a:r>
              <a:rPr lang="zh-CN" altLang="en-US" dirty="0" smtClean="0"/>
              <a:t>形成一个独特的学科包括数学、统计基础和计算机算法  </a:t>
            </a:r>
            <a:endParaRPr lang="en-US" altLang="zh-CN" dirty="0" smtClean="0"/>
          </a:p>
          <a:p>
            <a:pPr lvl="1"/>
            <a:r>
              <a:rPr lang="zh-CN" altLang="en-US" dirty="0" smtClean="0"/>
              <a:t>开放科学网格</a:t>
            </a:r>
            <a:r>
              <a:rPr lang="en-US" altLang="zh-CN" dirty="0" smtClean="0"/>
              <a:t>(OSG)</a:t>
            </a:r>
          </a:p>
          <a:p>
            <a:pPr lvl="2"/>
            <a:r>
              <a:rPr lang="zh-CN" altLang="en-US" dirty="0" smtClean="0"/>
              <a:t>使得全世界超过 </a:t>
            </a:r>
            <a:r>
              <a:rPr lang="en-US" altLang="zh-CN" dirty="0" smtClean="0"/>
              <a:t>8000 </a:t>
            </a:r>
            <a:r>
              <a:rPr lang="zh-CN" altLang="en-US" dirty="0" smtClean="0"/>
              <a:t>名的科学家合作进 行发现，包括寻找希格斯玻色子（“上帝粒子”，宇宙中所有物 质的质量之源）</a:t>
            </a:r>
            <a:endParaRPr lang="en-US" altLang="zh-CN"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en-US" altLang="zh-CN" dirty="0" smtClean="0"/>
              <a:t>2014</a:t>
            </a:r>
            <a:r>
              <a:rPr lang="zh-CN" altLang="en-US" dirty="0" smtClean="0"/>
              <a:t>年</a:t>
            </a:r>
            <a:r>
              <a:rPr lang="zh-CN" altLang="zh-CN" dirty="0" smtClean="0"/>
              <a:t>我国</a:t>
            </a:r>
            <a:r>
              <a:rPr lang="zh-CN" altLang="en-US" dirty="0" smtClean="0">
                <a:solidFill>
                  <a:srgbClr val="C00000"/>
                </a:solidFill>
              </a:rPr>
              <a:t>科技部</a:t>
            </a:r>
            <a:r>
              <a:rPr lang="zh-CN" altLang="en-US" dirty="0" smtClean="0"/>
              <a:t>关于发布国家重点基础研究发展计划：</a:t>
            </a:r>
            <a:r>
              <a:rPr lang="zh-CN" altLang="zh-CN" dirty="0" smtClean="0"/>
              <a:t>大数据计算的基础研究</a:t>
            </a:r>
          </a:p>
          <a:p>
            <a:r>
              <a:rPr lang="zh-CN" altLang="zh-CN" sz="2800" dirty="0" smtClean="0"/>
              <a:t>面向网络信息空间大数据挖掘的需求，结合</a:t>
            </a:r>
            <a:r>
              <a:rPr lang="en-US" altLang="zh-CN" sz="2800" dirty="0" smtClean="0"/>
              <a:t>1-2</a:t>
            </a:r>
            <a:r>
              <a:rPr lang="zh-CN" altLang="zh-CN" sz="2800" dirty="0" smtClean="0"/>
              <a:t>种重要应用，研究多源异构大数据的表示、度量和语义理解方法，研究建模理论和计算模型，提出能效优化的分布存储和处理的硬件及软件系统架构，分析大数据的复杂性、可计算性与处理效率的关系，为建立大数据的科学体系提供理论依据。</a:t>
            </a:r>
          </a:p>
          <a:p>
            <a:endParaRPr lang="zh-CN" altLang="en-US"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13</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en-US" altLang="zh-CN" dirty="0" smtClean="0"/>
              <a:t>2015</a:t>
            </a:r>
            <a:r>
              <a:rPr lang="zh-CN" altLang="en-US" dirty="0" smtClean="0"/>
              <a:t>年</a:t>
            </a:r>
            <a:r>
              <a:rPr lang="zh-CN" altLang="zh-CN" dirty="0" smtClean="0"/>
              <a:t>我国</a:t>
            </a:r>
            <a:r>
              <a:rPr lang="zh-CN" altLang="en-US" dirty="0" smtClean="0">
                <a:solidFill>
                  <a:srgbClr val="C00000"/>
                </a:solidFill>
              </a:rPr>
              <a:t>科技部</a:t>
            </a:r>
            <a:r>
              <a:rPr lang="zh-CN" altLang="en-US" dirty="0" smtClean="0"/>
              <a:t>国家重点基础研究发展计划：</a:t>
            </a:r>
            <a:r>
              <a:rPr lang="en-US" altLang="zh-CN" dirty="0" smtClean="0"/>
              <a:t> </a:t>
            </a:r>
            <a:r>
              <a:rPr lang="zh-CN" altLang="zh-CN" dirty="0" smtClean="0"/>
              <a:t>城市大数据的计算理论和方法</a:t>
            </a:r>
          </a:p>
          <a:p>
            <a:r>
              <a:rPr lang="zh-CN" altLang="zh-CN" sz="2800" dirty="0" smtClean="0"/>
              <a:t>面向公共安全领域以及智能城市的实际需求，研究空间信息数据、社会网络数据等的协同表示，研究面向信息空间、物理世界和人类社会三元空间的协同感知与群智认知理论，提出视觉计算模型，建立深度计算模型，研究三元空间虚拟交互与智能控制新的模式，适应社会管理、智能城市和工业化生产等方面应用需求。</a:t>
            </a:r>
          </a:p>
          <a:p>
            <a:endParaRPr lang="zh-CN" altLang="en-US"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14</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zh-CN" altLang="en-US" sz="2400" b="1" dirty="0" smtClean="0">
                <a:solidFill>
                  <a:srgbClr val="C00000"/>
                </a:solidFill>
              </a:rPr>
              <a:t>国家自然科学基金委</a:t>
            </a:r>
            <a:r>
              <a:rPr lang="en-US" altLang="zh-CN" sz="2400" b="1" dirty="0" smtClean="0"/>
              <a:t>(2014)</a:t>
            </a:r>
            <a:r>
              <a:rPr lang="zh-CN" altLang="en-US" sz="2400" b="1" dirty="0" smtClean="0"/>
              <a:t>：</a:t>
            </a:r>
            <a:endParaRPr lang="en-US" altLang="zh-CN" sz="2400" b="1" dirty="0" smtClean="0"/>
          </a:p>
          <a:p>
            <a:pPr lvl="1"/>
            <a:r>
              <a:rPr lang="zh-CN" altLang="zh-CN" sz="1600" b="1" dirty="0" smtClean="0">
                <a:solidFill>
                  <a:srgbClr val="000099"/>
                </a:solidFill>
              </a:rPr>
              <a:t>大数据技术和应用中的挑战性科学问题研究</a:t>
            </a:r>
            <a:endParaRPr lang="zh-CN" altLang="zh-CN" sz="1600" dirty="0" smtClean="0">
              <a:solidFill>
                <a:srgbClr val="000099"/>
              </a:solidFill>
            </a:endParaRPr>
          </a:p>
          <a:p>
            <a:r>
              <a:rPr lang="en-US" altLang="zh-CN" sz="1600" b="1" dirty="0" smtClean="0"/>
              <a:t> </a:t>
            </a:r>
            <a:r>
              <a:rPr lang="zh-CN" altLang="zh-CN" sz="1600" dirty="0" smtClean="0"/>
              <a:t>海量、异构和混杂大数据的广泛存在与爆炸式增长给当代信息传输、存储、计算以及面向各种应用的数据处理技术提出了前所未有的挑战。如何根据社会与国家发展需求，高效准确地传输、存储与计算各种大数据、并从已存在或动态变化的大数据中挖掘有价值的知识成为亟待解决的科学问题。</a:t>
            </a:r>
            <a:endParaRPr lang="en-US" altLang="zh-CN" sz="1600" dirty="0" smtClean="0"/>
          </a:p>
          <a:p>
            <a:r>
              <a:rPr lang="zh-CN" altLang="zh-CN" sz="1600" dirty="0" smtClean="0"/>
              <a:t>本重点项目群要求各申请团队：结合具体应用，突破传统研究方法的思维定式，研究和发展革命性的、可满足时代需求的大数据传输、存储、计算和处理的新方法和新技术；主要研究成果需在特定大数据集上得到验证。本重点项目群涉及如下研究方向：</a:t>
            </a:r>
          </a:p>
          <a:p>
            <a:pPr lvl="0"/>
            <a:r>
              <a:rPr lang="zh-CN" altLang="zh-CN" sz="1600" dirty="0" smtClean="0"/>
              <a:t>面向大数据的知识表达、推理及在线学习理论与方法（</a:t>
            </a:r>
            <a:r>
              <a:rPr lang="en-US" altLang="zh-CN" sz="1600" dirty="0" smtClean="0"/>
              <a:t>F02</a:t>
            </a:r>
            <a:r>
              <a:rPr lang="zh-CN" altLang="zh-CN" sz="1600" dirty="0" smtClean="0"/>
              <a:t>）</a:t>
            </a:r>
          </a:p>
          <a:p>
            <a:pPr lvl="0"/>
            <a:r>
              <a:rPr lang="zh-CN" altLang="zh-CN" sz="1600" dirty="0" smtClean="0"/>
              <a:t>基于认知计算的大数据分析方法（</a:t>
            </a:r>
            <a:r>
              <a:rPr lang="en-US" altLang="zh-CN" sz="1600" dirty="0" smtClean="0"/>
              <a:t>F02</a:t>
            </a:r>
            <a:r>
              <a:rPr lang="zh-CN" altLang="zh-CN" sz="1600" dirty="0" smtClean="0"/>
              <a:t>）</a:t>
            </a:r>
          </a:p>
          <a:p>
            <a:pPr lvl="0"/>
            <a:r>
              <a:rPr lang="zh-CN" altLang="zh-CN" sz="1600" dirty="0" smtClean="0"/>
              <a:t>面向大数据的粒计算理论与方法（</a:t>
            </a:r>
            <a:r>
              <a:rPr lang="en-US" altLang="zh-CN" sz="1600" dirty="0" smtClean="0"/>
              <a:t>F02</a:t>
            </a:r>
            <a:r>
              <a:rPr lang="zh-CN" altLang="zh-CN" sz="1600" dirty="0" smtClean="0"/>
              <a:t>）</a:t>
            </a:r>
          </a:p>
          <a:p>
            <a:pPr lvl="0"/>
            <a:r>
              <a:rPr lang="zh-CN" altLang="zh-CN" sz="1600" dirty="0" smtClean="0"/>
              <a:t>大数据环境下复杂多媒体内容分析、推送与展示（</a:t>
            </a:r>
            <a:r>
              <a:rPr lang="en-US" altLang="zh-CN" sz="1600" dirty="0" smtClean="0"/>
              <a:t>F02</a:t>
            </a:r>
            <a:r>
              <a:rPr lang="zh-CN" altLang="zh-CN" sz="1600" dirty="0" smtClean="0"/>
              <a:t>）</a:t>
            </a:r>
          </a:p>
          <a:p>
            <a:pPr lvl="0"/>
            <a:r>
              <a:rPr lang="zh-CN" altLang="zh-CN" sz="1600" dirty="0" smtClean="0"/>
              <a:t>大数据管理系统评测基准的理论与方法（</a:t>
            </a:r>
            <a:r>
              <a:rPr lang="en-US" altLang="zh-CN" sz="1600" dirty="0" smtClean="0"/>
              <a:t>F02</a:t>
            </a:r>
            <a:r>
              <a:rPr lang="zh-CN" altLang="zh-CN" sz="1600" dirty="0" smtClean="0"/>
              <a:t>）</a:t>
            </a:r>
          </a:p>
          <a:p>
            <a:pPr lvl="0"/>
            <a:r>
              <a:rPr lang="zh-CN" altLang="zh-CN" sz="1600" dirty="0" smtClean="0"/>
              <a:t>多层多域网络化大数据的高效传输理论与方法（</a:t>
            </a:r>
            <a:r>
              <a:rPr lang="en-US" altLang="zh-CN" sz="1600" dirty="0" smtClean="0"/>
              <a:t>F03</a:t>
            </a:r>
            <a:r>
              <a:rPr lang="zh-CN" altLang="zh-CN" sz="1600" dirty="0" smtClean="0"/>
              <a:t>）</a:t>
            </a:r>
          </a:p>
          <a:p>
            <a:pPr lvl="0"/>
            <a:r>
              <a:rPr lang="zh-CN" altLang="zh-CN" sz="1600" dirty="0" smtClean="0"/>
              <a:t>大数据高效能存储与管理方法（</a:t>
            </a:r>
            <a:r>
              <a:rPr lang="en-US" altLang="zh-CN" sz="1600" dirty="0" smtClean="0"/>
              <a:t>F03</a:t>
            </a:r>
            <a:r>
              <a:rPr lang="zh-CN" altLang="zh-CN" sz="1600" dirty="0" smtClean="0"/>
              <a:t>）</a:t>
            </a:r>
          </a:p>
          <a:p>
            <a:pPr lvl="0"/>
            <a:r>
              <a:rPr lang="zh-CN" altLang="zh-CN" sz="1600" dirty="0" smtClean="0"/>
              <a:t>大数据高时效计算体系结构与关键技术（</a:t>
            </a:r>
            <a:r>
              <a:rPr lang="en-US" altLang="zh-CN" sz="1600" dirty="0" smtClean="0"/>
              <a:t>F03</a:t>
            </a:r>
            <a:r>
              <a:rPr lang="zh-CN" altLang="zh-CN" sz="1600" dirty="0" smtClean="0"/>
              <a:t>）</a:t>
            </a:r>
          </a:p>
          <a:p>
            <a:pPr lvl="0"/>
            <a:r>
              <a:rPr lang="zh-CN" altLang="zh-CN" sz="1600" dirty="0" smtClean="0"/>
              <a:t>大数据结构与关系的发现与简约计算方法（</a:t>
            </a:r>
            <a:r>
              <a:rPr lang="en-US" altLang="zh-CN" sz="1600" dirty="0" smtClean="0"/>
              <a:t>F03</a:t>
            </a:r>
            <a:r>
              <a:rPr lang="zh-CN" altLang="zh-CN" sz="1600" dirty="0" smtClean="0"/>
              <a:t>）</a:t>
            </a:r>
          </a:p>
          <a:p>
            <a:pPr lvl="0"/>
            <a:r>
              <a:rPr lang="zh-CN" altLang="zh-CN" sz="1600" dirty="0" smtClean="0"/>
              <a:t>基于大数据的复杂系统行为预测与控制（</a:t>
            </a:r>
            <a:r>
              <a:rPr lang="en-US" altLang="zh-CN" sz="1600" dirty="0" smtClean="0"/>
              <a:t>F03</a:t>
            </a:r>
            <a:r>
              <a:rPr lang="zh-CN" altLang="zh-CN" sz="1600" dirty="0" smtClean="0"/>
              <a:t>）</a:t>
            </a:r>
          </a:p>
          <a:p>
            <a:endParaRPr lang="zh-CN" altLang="en-US" sz="1600"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15</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zh-CN" altLang="en-US" sz="2400" b="1" dirty="0" smtClean="0">
                <a:solidFill>
                  <a:srgbClr val="C00000"/>
                </a:solidFill>
              </a:rPr>
              <a:t>国家自然科学基金委</a:t>
            </a:r>
            <a:r>
              <a:rPr lang="en-US" altLang="zh-CN" sz="2400" b="1" dirty="0" smtClean="0"/>
              <a:t>(2015)</a:t>
            </a:r>
            <a:r>
              <a:rPr lang="zh-CN" altLang="en-US" sz="2400" b="1" dirty="0" smtClean="0"/>
              <a:t>：</a:t>
            </a:r>
            <a:endParaRPr lang="en-US" altLang="zh-CN" sz="2400" b="1" dirty="0" smtClean="0"/>
          </a:p>
          <a:p>
            <a:pPr marL="342900" lvl="1" indent="-342900">
              <a:buFontTx/>
              <a:buChar char="•"/>
            </a:pPr>
            <a:r>
              <a:rPr lang="en-US" altLang="zh-CN" sz="1800" b="1" dirty="0" smtClean="0">
                <a:solidFill>
                  <a:srgbClr val="000099"/>
                </a:solidFill>
              </a:rPr>
              <a:t> </a:t>
            </a:r>
            <a:r>
              <a:rPr lang="zh-CN" altLang="en-US" sz="1800" b="1" dirty="0" smtClean="0">
                <a:solidFill>
                  <a:srgbClr val="000099"/>
                </a:solidFill>
                <a:ea typeface="黑体" pitchFamily="49" charset="-122"/>
              </a:rPr>
              <a:t>信息科学部</a:t>
            </a:r>
            <a:r>
              <a:rPr lang="en-US" altLang="zh-CN" sz="1800" b="1" dirty="0" smtClean="0">
                <a:solidFill>
                  <a:srgbClr val="000099"/>
                </a:solidFill>
                <a:ea typeface="黑体" pitchFamily="49" charset="-122"/>
              </a:rPr>
              <a:t>(</a:t>
            </a:r>
            <a:r>
              <a:rPr lang="zh-CN" altLang="en-US" sz="1600" b="1" dirty="0" smtClean="0">
                <a:solidFill>
                  <a:srgbClr val="000099"/>
                </a:solidFill>
                <a:ea typeface="黑体" pitchFamily="49" charset="-122"/>
              </a:rPr>
              <a:t>重点群</a:t>
            </a:r>
            <a:r>
              <a:rPr lang="en-US" altLang="zh-CN" sz="1600" b="1" dirty="0" smtClean="0">
                <a:solidFill>
                  <a:srgbClr val="000099"/>
                </a:solidFill>
                <a:ea typeface="黑体" pitchFamily="49" charset="-122"/>
              </a:rPr>
              <a:t>3</a:t>
            </a:r>
            <a:r>
              <a:rPr lang="zh-CN" altLang="en-US" sz="1600" b="1" dirty="0" smtClean="0">
                <a:solidFill>
                  <a:srgbClr val="000099"/>
                </a:solidFill>
                <a:ea typeface="黑体" pitchFamily="49" charset="-122"/>
              </a:rPr>
              <a:t>个</a:t>
            </a:r>
            <a:r>
              <a:rPr lang="en-US" altLang="zh-CN" sz="1600" b="1" dirty="0" smtClean="0">
                <a:solidFill>
                  <a:srgbClr val="000099"/>
                </a:solidFill>
                <a:ea typeface="黑体" pitchFamily="49" charset="-122"/>
              </a:rPr>
              <a:t>+</a:t>
            </a:r>
            <a:r>
              <a:rPr lang="zh-CN" altLang="en-US" sz="1800" b="1" dirty="0" smtClean="0">
                <a:solidFill>
                  <a:srgbClr val="000099"/>
                </a:solidFill>
                <a:ea typeface="黑体" pitchFamily="49" charset="-122"/>
              </a:rPr>
              <a:t>重点项目若干</a:t>
            </a:r>
            <a:r>
              <a:rPr lang="en-US" altLang="zh-CN" sz="1800" b="1" dirty="0" smtClean="0">
                <a:solidFill>
                  <a:srgbClr val="000099"/>
                </a:solidFill>
                <a:ea typeface="黑体" pitchFamily="49" charset="-122"/>
              </a:rPr>
              <a:t>)</a:t>
            </a:r>
          </a:p>
          <a:p>
            <a:pPr lvl="1"/>
            <a:r>
              <a:rPr lang="en-US" altLang="zh-CN" sz="1200" b="1" dirty="0" smtClean="0">
                <a:ea typeface="黑体" pitchFamily="49" charset="-122"/>
              </a:rPr>
              <a:t>G1. </a:t>
            </a:r>
            <a:r>
              <a:rPr lang="zh-CN" altLang="en-US" sz="1200" b="1" dirty="0" smtClean="0">
                <a:ea typeface="黑体" pitchFamily="49" charset="-122"/>
              </a:rPr>
              <a:t>分布式水声网络定位与探测基础研究（</a:t>
            </a:r>
            <a:r>
              <a:rPr lang="en-US" altLang="zh-CN" sz="1200" b="1" dirty="0" smtClean="0">
                <a:ea typeface="黑体" pitchFamily="49" charset="-122"/>
              </a:rPr>
              <a:t>F010701</a:t>
            </a:r>
            <a:r>
              <a:rPr lang="zh-CN" altLang="en-US" sz="1200" b="1" dirty="0" smtClean="0">
                <a:ea typeface="黑体" pitchFamily="49" charset="-122"/>
              </a:rPr>
              <a:t>）</a:t>
            </a:r>
            <a:endParaRPr lang="en-US" altLang="zh-CN" sz="1200" b="1" dirty="0" smtClean="0">
              <a:ea typeface="黑体" pitchFamily="49" charset="-122"/>
            </a:endParaRPr>
          </a:p>
          <a:p>
            <a:pPr lvl="1"/>
            <a:r>
              <a:rPr lang="en-US" altLang="zh-CN" sz="1200" b="1" dirty="0" smtClean="0">
                <a:ea typeface="黑体" pitchFamily="49" charset="-122"/>
              </a:rPr>
              <a:t>G2. </a:t>
            </a:r>
            <a:r>
              <a:rPr lang="zh-CN" altLang="en-US" sz="1200" b="1" dirty="0" smtClean="0">
                <a:ea typeface="黑体" pitchFamily="49" charset="-122"/>
              </a:rPr>
              <a:t>网络空间智慧搜索基础研究（</a:t>
            </a:r>
            <a:r>
              <a:rPr lang="en-US" altLang="zh-CN" sz="1200" b="1" dirty="0" smtClean="0">
                <a:ea typeface="黑体" pitchFamily="49" charset="-122"/>
              </a:rPr>
              <a:t>F020511</a:t>
            </a:r>
            <a:r>
              <a:rPr lang="zh-CN" altLang="en-US" sz="1200" b="1" dirty="0" smtClean="0">
                <a:ea typeface="黑体" pitchFamily="49" charset="-122"/>
              </a:rPr>
              <a:t>）</a:t>
            </a:r>
            <a:endParaRPr lang="en-US" altLang="zh-CN" sz="1200" b="1" dirty="0" smtClean="0">
              <a:ea typeface="黑体" pitchFamily="49" charset="-122"/>
            </a:endParaRPr>
          </a:p>
          <a:p>
            <a:pPr lvl="1"/>
            <a:r>
              <a:rPr lang="en-US" altLang="zh-CN" sz="1200" b="1" dirty="0" smtClean="0">
                <a:ea typeface="黑体" pitchFamily="49" charset="-122"/>
              </a:rPr>
              <a:t>G3. </a:t>
            </a:r>
            <a:r>
              <a:rPr lang="zh-CN" altLang="en-US" sz="1200" b="1" dirty="0" smtClean="0">
                <a:ea typeface="黑体" pitchFamily="49" charset="-122"/>
              </a:rPr>
              <a:t>流程工业知识自动化系统设计方法与应用验证（</a:t>
            </a:r>
            <a:r>
              <a:rPr lang="en-US" altLang="zh-CN" sz="1200" b="1" dirty="0" smtClean="0">
                <a:ea typeface="黑体" pitchFamily="49" charset="-122"/>
              </a:rPr>
              <a:t>F030102</a:t>
            </a:r>
            <a:r>
              <a:rPr lang="zh-CN" altLang="en-US" sz="1200" b="1" dirty="0" smtClean="0">
                <a:ea typeface="黑体" pitchFamily="49" charset="-122"/>
              </a:rPr>
              <a:t>）</a:t>
            </a:r>
            <a:endParaRPr lang="en-US" altLang="zh-CN" sz="1200" b="1" dirty="0" smtClean="0">
              <a:ea typeface="黑体" pitchFamily="49" charset="-122"/>
            </a:endParaRPr>
          </a:p>
          <a:p>
            <a:endParaRPr lang="en-US" altLang="zh-CN" sz="1400" b="1" dirty="0" smtClean="0">
              <a:ea typeface="黑体" pitchFamily="49" charset="-122"/>
            </a:endParaRPr>
          </a:p>
          <a:p>
            <a:pPr lvl="1"/>
            <a:r>
              <a:rPr lang="en-US" altLang="zh-CN" sz="1400" b="1" dirty="0" smtClean="0">
                <a:ea typeface="黑体" pitchFamily="49" charset="-122"/>
              </a:rPr>
              <a:t>20. </a:t>
            </a:r>
            <a:r>
              <a:rPr lang="zh-CN" altLang="en-US" sz="1400" b="1" dirty="0" smtClean="0">
                <a:ea typeface="黑体" pitchFamily="49" charset="-122"/>
              </a:rPr>
              <a:t>大规模并发系统的理论模型与模型检验（</a:t>
            </a:r>
            <a:r>
              <a:rPr lang="en-US" altLang="zh-CN" sz="1400" b="1" dirty="0" smtClean="0">
                <a:ea typeface="黑体" pitchFamily="49" charset="-122"/>
              </a:rPr>
              <a:t>F020101</a:t>
            </a:r>
            <a:r>
              <a:rPr lang="zh-CN" altLang="en-US" sz="1400" b="1" dirty="0" smtClean="0">
                <a:ea typeface="黑体" pitchFamily="49" charset="-122"/>
              </a:rPr>
              <a:t>）</a:t>
            </a:r>
            <a:endParaRPr lang="zh-CN" altLang="en-US" sz="1400" dirty="0" smtClean="0">
              <a:ea typeface="黑体" pitchFamily="49" charset="-122"/>
            </a:endParaRPr>
          </a:p>
          <a:p>
            <a:pPr lvl="1"/>
            <a:r>
              <a:rPr lang="en-US" altLang="zh-CN" sz="1400" b="1" dirty="0" smtClean="0">
                <a:ea typeface="黑体" pitchFamily="49" charset="-122"/>
              </a:rPr>
              <a:t>24. </a:t>
            </a:r>
            <a:r>
              <a:rPr lang="zh-CN" altLang="en-US" sz="1400" b="1" dirty="0" smtClean="0">
                <a:ea typeface="黑体" pitchFamily="49" charset="-122"/>
              </a:rPr>
              <a:t>面向大数据内存计算的新型计算机体系结构（</a:t>
            </a:r>
            <a:r>
              <a:rPr lang="en-US" altLang="zh-CN" sz="1400" b="1" dirty="0" smtClean="0">
                <a:ea typeface="黑体" pitchFamily="49" charset="-122"/>
              </a:rPr>
              <a:t>F020302</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22. </a:t>
            </a:r>
            <a:r>
              <a:rPr lang="zh-CN" altLang="en-US" sz="1400" b="1" dirty="0" smtClean="0">
                <a:ea typeface="黑体" pitchFamily="49" charset="-122"/>
              </a:rPr>
              <a:t>大规模复杂关联数据管理的理论与方法（</a:t>
            </a:r>
            <a:r>
              <a:rPr lang="en-US" altLang="zh-CN" sz="1400" b="1" dirty="0" smtClean="0">
                <a:ea typeface="黑体" pitchFamily="49" charset="-122"/>
              </a:rPr>
              <a:t>F020204</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47. </a:t>
            </a:r>
            <a:r>
              <a:rPr lang="zh-CN" altLang="en-US" sz="1400" b="1" dirty="0" smtClean="0">
                <a:ea typeface="黑体" pitchFamily="49" charset="-122"/>
              </a:rPr>
              <a:t>大规模知识关联和文本语义计算方法及应用验证（</a:t>
            </a:r>
            <a:r>
              <a:rPr lang="en-US" altLang="zh-CN" sz="1400" b="1" dirty="0" smtClean="0">
                <a:ea typeface="黑体" pitchFamily="49" charset="-122"/>
              </a:rPr>
              <a:t>F0304</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32. </a:t>
            </a:r>
            <a:r>
              <a:rPr lang="zh-CN" altLang="en-US" sz="1400" b="1" dirty="0" smtClean="0">
                <a:ea typeface="黑体" pitchFamily="49" charset="-122"/>
              </a:rPr>
              <a:t>混杂数据的模式识别及敏感内容挖掘理论与方法（</a:t>
            </a:r>
            <a:r>
              <a:rPr lang="en-US" altLang="zh-CN" sz="1400" b="1" dirty="0" smtClean="0">
                <a:ea typeface="黑体" pitchFamily="49" charset="-122"/>
              </a:rPr>
              <a:t>F020508</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21. </a:t>
            </a:r>
            <a:r>
              <a:rPr lang="zh-CN" altLang="en-US" sz="1400" b="1" dirty="0" smtClean="0">
                <a:ea typeface="黑体" pitchFamily="49" charset="-122"/>
              </a:rPr>
              <a:t>数据中心资源利用率敏感的编程与编译技术（</a:t>
            </a:r>
            <a:r>
              <a:rPr lang="en-US" altLang="zh-CN" sz="1400" b="1" dirty="0" smtClean="0">
                <a:ea typeface="黑体" pitchFamily="49" charset="-122"/>
              </a:rPr>
              <a:t>F020202</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33. </a:t>
            </a:r>
            <a:r>
              <a:rPr lang="zh-CN" altLang="en-US" sz="1400" b="1" dirty="0" smtClean="0">
                <a:ea typeface="黑体" pitchFamily="49" charset="-122"/>
              </a:rPr>
              <a:t>面向图像序列的深度学习理论与方法（</a:t>
            </a:r>
            <a:r>
              <a:rPr lang="en-US" altLang="zh-CN" sz="1400" b="1" dirty="0" smtClean="0">
                <a:ea typeface="黑体" pitchFamily="49" charset="-122"/>
              </a:rPr>
              <a:t>F020509</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38. </a:t>
            </a:r>
            <a:r>
              <a:rPr lang="zh-CN" altLang="en-US" sz="1400" b="1" dirty="0" smtClean="0">
                <a:ea typeface="黑体" pitchFamily="49" charset="-122"/>
              </a:rPr>
              <a:t>基于数据与机理分析的有源配电网状态估计与趋优协调控制（</a:t>
            </a:r>
            <a:r>
              <a:rPr lang="en-US" altLang="zh-CN" sz="1400" b="1" dirty="0" smtClean="0">
                <a:ea typeface="黑体" pitchFamily="49" charset="-122"/>
              </a:rPr>
              <a:t>F0301</a:t>
            </a:r>
            <a:r>
              <a:rPr lang="zh-CN" altLang="en-US" sz="1400" b="1" dirty="0" smtClean="0">
                <a:ea typeface="黑体" pitchFamily="49" charset="-122"/>
              </a:rPr>
              <a:t>）</a:t>
            </a:r>
            <a:endParaRPr lang="en-US" altLang="zh-CN" sz="1400" b="1" dirty="0" smtClean="0">
              <a:ea typeface="黑体" pitchFamily="49" charset="-122"/>
            </a:endParaRPr>
          </a:p>
          <a:p>
            <a:pPr lvl="1"/>
            <a:r>
              <a:rPr lang="zh-CN" altLang="en-US" sz="1400" b="1" dirty="0" smtClean="0">
                <a:ea typeface="黑体" pitchFamily="49" charset="-122"/>
              </a:rPr>
              <a:t> </a:t>
            </a:r>
            <a:r>
              <a:rPr lang="en-US" altLang="zh-CN" sz="1400" b="1" dirty="0" smtClean="0">
                <a:ea typeface="黑体" pitchFamily="49" charset="-122"/>
              </a:rPr>
              <a:t>50. </a:t>
            </a:r>
            <a:r>
              <a:rPr lang="zh-CN" altLang="en-US" sz="1400" b="1" dirty="0" smtClean="0">
                <a:ea typeface="黑体" pitchFamily="49" charset="-122"/>
              </a:rPr>
              <a:t>基于神经可塑性的人和智能假肢融合基础理论与关键技术（</a:t>
            </a:r>
            <a:r>
              <a:rPr lang="en-US" altLang="zh-CN" sz="1400" b="1" dirty="0" smtClean="0">
                <a:ea typeface="黑体" pitchFamily="49" charset="-122"/>
              </a:rPr>
              <a:t>F0306</a:t>
            </a:r>
          </a:p>
          <a:p>
            <a:pPr lvl="1"/>
            <a:r>
              <a:rPr lang="en-US" altLang="zh-CN" sz="1400" b="1" dirty="0" smtClean="0">
                <a:ea typeface="黑体" pitchFamily="49" charset="-122"/>
              </a:rPr>
              <a:t>52. </a:t>
            </a:r>
            <a:r>
              <a:rPr lang="zh-CN" altLang="en-US" sz="1400" b="1" dirty="0" smtClean="0">
                <a:ea typeface="黑体" pitchFamily="49" charset="-122"/>
              </a:rPr>
              <a:t>基于多感觉脑认知机制的多模态计算模型与实验验证（</a:t>
            </a:r>
            <a:r>
              <a:rPr lang="en-US" altLang="zh-CN" sz="1400" b="1" dirty="0" smtClean="0">
                <a:ea typeface="黑体" pitchFamily="49" charset="-122"/>
              </a:rPr>
              <a:t>F0307</a:t>
            </a:r>
            <a:r>
              <a:rPr lang="zh-CN" altLang="en-US" sz="1400" b="1" dirty="0" smtClean="0">
                <a:ea typeface="黑体" pitchFamily="49" charset="-122"/>
              </a:rPr>
              <a:t>）</a:t>
            </a:r>
            <a:endParaRPr lang="zh-CN" altLang="en-US" sz="1400" dirty="0" smtClean="0">
              <a:ea typeface="黑体" pitchFamily="49" charset="-122"/>
            </a:endParaRPr>
          </a:p>
          <a:p>
            <a:pPr lvl="1"/>
            <a:r>
              <a:rPr lang="en-US" altLang="zh-CN" sz="1400" b="1" dirty="0" smtClean="0">
                <a:ea typeface="黑体" pitchFamily="49" charset="-122"/>
              </a:rPr>
              <a:t>26. </a:t>
            </a:r>
            <a:r>
              <a:rPr lang="zh-CN" altLang="en-US" sz="1400" b="1" dirty="0" smtClean="0">
                <a:ea typeface="黑体" pitchFamily="49" charset="-122"/>
              </a:rPr>
              <a:t>基于多源数据的可视模型与环境构建及其动态仿真</a:t>
            </a:r>
            <a:endParaRPr lang="en-US" altLang="zh-CN" sz="1400" b="1" dirty="0" smtClean="0">
              <a:ea typeface="黑体" pitchFamily="49" charset="-122"/>
            </a:endParaRPr>
          </a:p>
          <a:p>
            <a:pPr lvl="1"/>
            <a:r>
              <a:rPr lang="en-US" altLang="zh-CN" sz="1400" b="1" dirty="0" smtClean="0">
                <a:ea typeface="黑体" pitchFamily="49" charset="-122"/>
              </a:rPr>
              <a:t>30. </a:t>
            </a:r>
            <a:r>
              <a:rPr lang="zh-CN" altLang="en-US" sz="1400" b="1" dirty="0" smtClean="0">
                <a:ea typeface="黑体" pitchFamily="49" charset="-122"/>
              </a:rPr>
              <a:t>大规模在线教育群体协同学习与个性化智能导学机理与方法（</a:t>
            </a:r>
            <a:r>
              <a:rPr lang="en-US" altLang="zh-CN" sz="1400" b="1" dirty="0" smtClean="0">
                <a:ea typeface="黑体" pitchFamily="49" charset="-122"/>
              </a:rPr>
              <a:t>F020507</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31. </a:t>
            </a:r>
            <a:r>
              <a:rPr lang="zh-CN" altLang="en-US" sz="1400" b="1" dirty="0" smtClean="0">
                <a:ea typeface="黑体" pitchFamily="49" charset="-122"/>
              </a:rPr>
              <a:t>大规模在线教育资源汇聚与组织的理论与方法（</a:t>
            </a:r>
            <a:r>
              <a:rPr lang="en-US" altLang="zh-CN" sz="1400" b="1" dirty="0" smtClean="0">
                <a:ea typeface="黑体" pitchFamily="49" charset="-122"/>
              </a:rPr>
              <a:t>F020507</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42. </a:t>
            </a:r>
            <a:r>
              <a:rPr lang="zh-CN" altLang="en-US" sz="1400" b="1" dirty="0" smtClean="0">
                <a:ea typeface="黑体" pitchFamily="49" charset="-122"/>
              </a:rPr>
              <a:t>基于大数据和领域知识的复杂石化过程能效评价与系统优化（</a:t>
            </a:r>
            <a:r>
              <a:rPr lang="en-US" altLang="zh-CN" sz="1400" b="1" dirty="0" smtClean="0">
                <a:ea typeface="黑体" pitchFamily="49" charset="-122"/>
              </a:rPr>
              <a:t>F0302</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48. </a:t>
            </a:r>
            <a:r>
              <a:rPr lang="zh-CN" altLang="en-US" sz="1400" b="1" dirty="0" smtClean="0">
                <a:ea typeface="黑体" pitchFamily="49" charset="-122"/>
              </a:rPr>
              <a:t>泛在信息制造环境下的机器人群智计算模型与优化方法（</a:t>
            </a:r>
            <a:r>
              <a:rPr lang="en-US" altLang="zh-CN" sz="1400" b="1" dirty="0" smtClean="0">
                <a:ea typeface="黑体" pitchFamily="49" charset="-122"/>
              </a:rPr>
              <a:t>F0305</a:t>
            </a:r>
            <a:r>
              <a:rPr lang="zh-CN" altLang="en-US" sz="1400" b="1" dirty="0" smtClean="0">
                <a:ea typeface="黑体" pitchFamily="49" charset="-122"/>
              </a:rPr>
              <a:t>）</a:t>
            </a:r>
            <a:endParaRPr lang="en-US" altLang="zh-CN" sz="2200" b="1" dirty="0" smtClean="0">
              <a:ea typeface="黑体" pitchFamily="49" charset="-122"/>
            </a:endParaRPr>
          </a:p>
          <a:p>
            <a:endParaRPr lang="zh-CN" altLang="en-US" sz="1600"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16</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zh-CN" altLang="en-US" sz="2400" b="1" dirty="0" smtClean="0">
                <a:solidFill>
                  <a:srgbClr val="C00000"/>
                </a:solidFill>
              </a:rPr>
              <a:t>国家自然科学基金委</a:t>
            </a:r>
            <a:r>
              <a:rPr lang="en-US" altLang="zh-CN" sz="2400" b="1" dirty="0" smtClean="0"/>
              <a:t>(2015)</a:t>
            </a:r>
            <a:r>
              <a:rPr lang="zh-CN" altLang="en-US" sz="2400" b="1" dirty="0" smtClean="0"/>
              <a:t>：</a:t>
            </a:r>
            <a:endParaRPr lang="en-US" altLang="zh-CN" sz="2400" b="1" dirty="0" smtClean="0"/>
          </a:p>
          <a:p>
            <a:pPr marL="342900" lvl="1" indent="-342900">
              <a:buFontTx/>
              <a:buChar char="•"/>
            </a:pPr>
            <a:r>
              <a:rPr lang="zh-CN" altLang="en-US" sz="1800" b="1" dirty="0" smtClean="0">
                <a:solidFill>
                  <a:srgbClr val="000099"/>
                </a:solidFill>
                <a:ea typeface="黑体" pitchFamily="49" charset="-122"/>
              </a:rPr>
              <a:t>管理科学部</a:t>
            </a:r>
            <a:r>
              <a:rPr lang="en-US" altLang="zh-CN" sz="1800" b="1" dirty="0" smtClean="0">
                <a:solidFill>
                  <a:srgbClr val="000099"/>
                </a:solidFill>
                <a:ea typeface="黑体" pitchFamily="49" charset="-122"/>
              </a:rPr>
              <a:t>(</a:t>
            </a:r>
            <a:r>
              <a:rPr lang="zh-CN" altLang="en-US" sz="1600" b="1" dirty="0" smtClean="0">
                <a:solidFill>
                  <a:srgbClr val="000099"/>
                </a:solidFill>
                <a:ea typeface="黑体" pitchFamily="49" charset="-122"/>
              </a:rPr>
              <a:t>重点群</a:t>
            </a:r>
            <a:r>
              <a:rPr lang="en-US" altLang="zh-CN" sz="1600" b="1" dirty="0" smtClean="0">
                <a:solidFill>
                  <a:srgbClr val="000099"/>
                </a:solidFill>
                <a:ea typeface="黑体" pitchFamily="49" charset="-122"/>
              </a:rPr>
              <a:t>2</a:t>
            </a:r>
            <a:r>
              <a:rPr lang="zh-CN" altLang="en-US" sz="1600" b="1" dirty="0" smtClean="0">
                <a:solidFill>
                  <a:srgbClr val="000099"/>
                </a:solidFill>
                <a:ea typeface="黑体" pitchFamily="49" charset="-122"/>
              </a:rPr>
              <a:t>个</a:t>
            </a:r>
            <a:r>
              <a:rPr lang="en-US" altLang="zh-CN" sz="1600" b="1" dirty="0" smtClean="0">
                <a:solidFill>
                  <a:srgbClr val="000099"/>
                </a:solidFill>
                <a:ea typeface="黑体" pitchFamily="49" charset="-122"/>
              </a:rPr>
              <a:t>+</a:t>
            </a:r>
            <a:r>
              <a:rPr lang="zh-CN" altLang="en-US" sz="1800" b="1" dirty="0" smtClean="0">
                <a:solidFill>
                  <a:srgbClr val="000099"/>
                </a:solidFill>
                <a:ea typeface="黑体" pitchFamily="49" charset="-122"/>
              </a:rPr>
              <a:t>重点项目若干</a:t>
            </a:r>
            <a:r>
              <a:rPr lang="en-US" altLang="zh-CN" sz="1800" b="1" dirty="0" smtClean="0">
                <a:solidFill>
                  <a:srgbClr val="000099"/>
                </a:solidFill>
                <a:ea typeface="黑体" pitchFamily="49" charset="-122"/>
              </a:rPr>
              <a:t>)</a:t>
            </a:r>
          </a:p>
          <a:p>
            <a:pPr lvl="1"/>
            <a:r>
              <a:rPr lang="zh-CN" altLang="en-US" sz="1400" b="1" dirty="0" smtClean="0">
                <a:ea typeface="黑体" pitchFamily="49" charset="-122"/>
              </a:rPr>
              <a:t>重点群</a:t>
            </a:r>
            <a:endParaRPr lang="en-US" altLang="zh-CN" sz="1400" b="1" dirty="0" smtClean="0">
              <a:ea typeface="黑体" pitchFamily="49" charset="-122"/>
            </a:endParaRPr>
          </a:p>
          <a:p>
            <a:pPr lvl="2"/>
            <a:r>
              <a:rPr lang="zh-CN" altLang="en-US" sz="1200" b="1" dirty="0" smtClean="0">
                <a:ea typeface="黑体" pitchFamily="49" charset="-122"/>
              </a:rPr>
              <a:t>“物联网环境下的管理理论与方法”重点项目群（</a:t>
            </a:r>
            <a:r>
              <a:rPr lang="en-US" altLang="zh-CN" sz="1200" b="1" dirty="0" smtClean="0">
                <a:ea typeface="黑体" pitchFamily="49" charset="-122"/>
              </a:rPr>
              <a:t>G0103</a:t>
            </a:r>
            <a:r>
              <a:rPr lang="zh-CN" altLang="en-US" sz="1200" b="1" dirty="0" smtClean="0">
                <a:ea typeface="黑体" pitchFamily="49" charset="-122"/>
              </a:rPr>
              <a:t>，</a:t>
            </a:r>
            <a:r>
              <a:rPr lang="en-US" altLang="zh-CN" sz="1200" b="1" dirty="0" smtClean="0">
                <a:ea typeface="黑体" pitchFamily="49" charset="-122"/>
              </a:rPr>
              <a:t>G0109</a:t>
            </a:r>
            <a:r>
              <a:rPr lang="zh-CN" altLang="en-US" sz="1200" b="1" dirty="0" smtClean="0">
                <a:ea typeface="黑体" pitchFamily="49" charset="-122"/>
              </a:rPr>
              <a:t>，</a:t>
            </a:r>
            <a:r>
              <a:rPr lang="en-US" altLang="zh-CN" sz="1200" b="1" dirty="0" smtClean="0">
                <a:ea typeface="黑体" pitchFamily="49" charset="-122"/>
              </a:rPr>
              <a:t>G0112</a:t>
            </a:r>
            <a:r>
              <a:rPr lang="zh-CN" altLang="en-US" sz="1200" b="1" dirty="0" smtClean="0">
                <a:ea typeface="黑体" pitchFamily="49" charset="-122"/>
              </a:rPr>
              <a:t>）</a:t>
            </a:r>
            <a:endParaRPr lang="en-US" altLang="zh-CN" sz="1200" b="1" dirty="0" smtClean="0">
              <a:ea typeface="黑体" pitchFamily="49" charset="-122"/>
            </a:endParaRPr>
          </a:p>
          <a:p>
            <a:pPr lvl="2"/>
            <a:r>
              <a:rPr lang="zh-CN" altLang="en-US" sz="1200" b="1" dirty="0" smtClean="0">
                <a:ea typeface="黑体" pitchFamily="49" charset="-122"/>
              </a:rPr>
              <a:t>“大数据驱动的管理与决策若干基础问题研究”重点项目群（</a:t>
            </a:r>
            <a:r>
              <a:rPr lang="en-US" altLang="zh-CN" sz="1200" b="1" dirty="0" smtClean="0">
                <a:ea typeface="黑体" pitchFamily="49" charset="-122"/>
              </a:rPr>
              <a:t>G02</a:t>
            </a:r>
            <a:r>
              <a:rPr lang="zh-CN" altLang="en-US" sz="1200" b="1" dirty="0" smtClean="0">
                <a:ea typeface="黑体" pitchFamily="49" charset="-122"/>
              </a:rPr>
              <a:t>）</a:t>
            </a:r>
            <a:endParaRPr lang="en-US" altLang="zh-CN" sz="1200" b="1" dirty="0" smtClean="0">
              <a:ea typeface="黑体" pitchFamily="49" charset="-122"/>
            </a:endParaRPr>
          </a:p>
          <a:p>
            <a:pPr lvl="1"/>
            <a:endParaRPr lang="en-US" altLang="zh-CN" sz="1400" b="1" dirty="0" smtClean="0">
              <a:ea typeface="黑体" pitchFamily="49" charset="-122"/>
            </a:endParaRPr>
          </a:p>
          <a:p>
            <a:pPr lvl="1"/>
            <a:r>
              <a:rPr lang="en-US" altLang="zh-CN" sz="1400" b="1" dirty="0" smtClean="0">
                <a:ea typeface="黑体" pitchFamily="49" charset="-122"/>
              </a:rPr>
              <a:t>1. </a:t>
            </a:r>
            <a:r>
              <a:rPr lang="zh-CN" altLang="en-US" sz="1400" b="1" dirty="0" smtClean="0">
                <a:ea typeface="黑体" pitchFamily="49" charset="-122"/>
              </a:rPr>
              <a:t>智能健康信息服务管理（</a:t>
            </a:r>
            <a:r>
              <a:rPr lang="en-US" altLang="zh-CN" sz="1400" b="1" dirty="0" smtClean="0">
                <a:ea typeface="黑体" pitchFamily="49" charset="-122"/>
              </a:rPr>
              <a:t>G0109</a:t>
            </a:r>
            <a:r>
              <a:rPr lang="zh-CN" altLang="en-US" sz="1400" b="1" dirty="0" smtClean="0">
                <a:ea typeface="黑体" pitchFamily="49" charset="-122"/>
              </a:rPr>
              <a:t>，</a:t>
            </a:r>
            <a:r>
              <a:rPr lang="en-US" altLang="zh-CN" sz="1400" b="1" dirty="0" smtClean="0">
                <a:ea typeface="黑体" pitchFamily="49" charset="-122"/>
              </a:rPr>
              <a:t>G0112</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2. </a:t>
            </a:r>
            <a:r>
              <a:rPr lang="zh-CN" altLang="en-US" sz="1400" b="1" dirty="0" smtClean="0">
                <a:ea typeface="黑体" pitchFamily="49" charset="-122"/>
              </a:rPr>
              <a:t>基于顾客心理和行为的服务价值度量（</a:t>
            </a:r>
            <a:r>
              <a:rPr lang="en-US" altLang="zh-CN" sz="1400" b="1" dirty="0" smtClean="0">
                <a:ea typeface="黑体" pitchFamily="49" charset="-122"/>
              </a:rPr>
              <a:t>G0108</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3. </a:t>
            </a:r>
            <a:r>
              <a:rPr lang="zh-CN" altLang="en-US" sz="1400" b="1" dirty="0" smtClean="0">
                <a:ea typeface="黑体" pitchFamily="49" charset="-122"/>
              </a:rPr>
              <a:t>大数据环境下的智慧制造组织模式和运营管理（</a:t>
            </a:r>
            <a:r>
              <a:rPr lang="en-US" altLang="zh-CN" sz="1400" b="1" dirty="0" smtClean="0">
                <a:ea typeface="黑体" pitchFamily="49" charset="-122"/>
              </a:rPr>
              <a:t>G0110</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4. </a:t>
            </a:r>
            <a:r>
              <a:rPr lang="zh-CN" altLang="en-US" sz="1400" b="1" dirty="0" smtClean="0">
                <a:ea typeface="黑体" pitchFamily="49" charset="-122"/>
              </a:rPr>
              <a:t>社会网络中企业舆情管理的理论与方法（</a:t>
            </a:r>
            <a:r>
              <a:rPr lang="en-US" altLang="zh-CN" sz="1400" b="1" dirty="0" smtClean="0">
                <a:ea typeface="黑体" pitchFamily="49" charset="-122"/>
              </a:rPr>
              <a:t>G0112</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5. </a:t>
            </a:r>
            <a:r>
              <a:rPr lang="zh-CN" altLang="en-US" sz="1400" b="1" dirty="0" smtClean="0">
                <a:ea typeface="黑体" pitchFamily="49" charset="-122"/>
              </a:rPr>
              <a:t>个体和群体选择行为的实验研究及复杂性分析（</a:t>
            </a:r>
            <a:r>
              <a:rPr lang="en-US" altLang="zh-CN" sz="1400" b="1" dirty="0" smtClean="0">
                <a:ea typeface="黑体" pitchFamily="49" charset="-122"/>
              </a:rPr>
              <a:t>G0104</a:t>
            </a:r>
            <a:r>
              <a:rPr lang="zh-CN" altLang="en-US" sz="1400" b="1" dirty="0" smtClean="0">
                <a:ea typeface="黑体" pitchFamily="49" charset="-122"/>
              </a:rPr>
              <a:t>，</a:t>
            </a:r>
            <a:r>
              <a:rPr lang="en-US" altLang="zh-CN" sz="1400" b="1" dirty="0" smtClean="0">
                <a:ea typeface="黑体" pitchFamily="49" charset="-122"/>
              </a:rPr>
              <a:t>G0109</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6. </a:t>
            </a:r>
            <a:r>
              <a:rPr lang="zh-CN" altLang="en-US" sz="1400" b="1" dirty="0" smtClean="0">
                <a:ea typeface="黑体" pitchFamily="49" charset="-122"/>
              </a:rPr>
              <a:t>面向社会网络的企业产品促销、定价和库存管理研究（</a:t>
            </a:r>
            <a:r>
              <a:rPr lang="en-US" altLang="zh-CN" sz="1400" b="1" dirty="0" smtClean="0">
                <a:ea typeface="黑体" pitchFamily="49" charset="-122"/>
              </a:rPr>
              <a:t>G0103</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7. </a:t>
            </a:r>
            <a:r>
              <a:rPr lang="zh-CN" altLang="en-US" sz="1400" b="1" dirty="0" smtClean="0">
                <a:ea typeface="黑体" pitchFamily="49" charset="-122"/>
              </a:rPr>
              <a:t>电子商务中的定向广告模式和运用策略研究（</a:t>
            </a:r>
            <a:r>
              <a:rPr lang="en-US" altLang="zh-CN" sz="1400" b="1" dirty="0" smtClean="0">
                <a:ea typeface="黑体" pitchFamily="49" charset="-122"/>
              </a:rPr>
              <a:t>G0103</a:t>
            </a:r>
            <a:r>
              <a:rPr lang="zh-CN" altLang="en-US" sz="1400" b="1" dirty="0" smtClean="0">
                <a:ea typeface="黑体" pitchFamily="49" charset="-122"/>
              </a:rPr>
              <a:t>，</a:t>
            </a:r>
            <a:r>
              <a:rPr lang="en-US" altLang="zh-CN" sz="1400" b="1" dirty="0" smtClean="0">
                <a:ea typeface="黑体" pitchFamily="49" charset="-122"/>
              </a:rPr>
              <a:t>G0112</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11. </a:t>
            </a:r>
            <a:r>
              <a:rPr lang="zh-CN" altLang="en-US" sz="1400" b="1" dirty="0" smtClean="0">
                <a:ea typeface="黑体" pitchFamily="49" charset="-122"/>
              </a:rPr>
              <a:t>大数据环境下的金融风险传导与防范研究（</a:t>
            </a:r>
            <a:r>
              <a:rPr lang="en-US" altLang="zh-CN" sz="1400" b="1" dirty="0" smtClean="0">
                <a:ea typeface="黑体" pitchFamily="49" charset="-122"/>
              </a:rPr>
              <a:t>G0206</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13. </a:t>
            </a:r>
            <a:r>
              <a:rPr lang="zh-CN" altLang="en-US" sz="1400" b="1" dirty="0" smtClean="0">
                <a:ea typeface="黑体" pitchFamily="49" charset="-122"/>
              </a:rPr>
              <a:t>移动互联网环境下的用户行为与商业模式创新（</a:t>
            </a:r>
            <a:r>
              <a:rPr lang="en-US" altLang="zh-CN" sz="1400" b="1" dirty="0" smtClean="0">
                <a:ea typeface="黑体" pitchFamily="49" charset="-122"/>
              </a:rPr>
              <a:t>G0208</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16. </a:t>
            </a:r>
            <a:r>
              <a:rPr lang="zh-CN" altLang="en-US" sz="1400" b="1" dirty="0" smtClean="0">
                <a:ea typeface="黑体" pitchFamily="49" charset="-122"/>
              </a:rPr>
              <a:t>网络环境下创业行为与决策机制研究（</a:t>
            </a:r>
            <a:r>
              <a:rPr lang="en-US" altLang="zh-CN" sz="1400" b="1" dirty="0" smtClean="0">
                <a:ea typeface="黑体" pitchFamily="49" charset="-122"/>
              </a:rPr>
              <a:t>G0215</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8. </a:t>
            </a:r>
            <a:r>
              <a:rPr lang="zh-CN" altLang="en-US" sz="1400" b="1" dirty="0" smtClean="0">
                <a:ea typeface="黑体" pitchFamily="49" charset="-122"/>
              </a:rPr>
              <a:t>新型城镇化导向下的综合交通管理问题研究（</a:t>
            </a:r>
            <a:r>
              <a:rPr lang="en-US" altLang="zh-CN" sz="1400" b="1" dirty="0" smtClean="0">
                <a:ea typeface="黑体" pitchFamily="49" charset="-122"/>
              </a:rPr>
              <a:t>G0103</a:t>
            </a:r>
            <a:r>
              <a:rPr lang="zh-CN" altLang="en-US" sz="1400" b="1" dirty="0" smtClean="0">
                <a:ea typeface="黑体" pitchFamily="49" charset="-122"/>
              </a:rPr>
              <a:t>，</a:t>
            </a:r>
            <a:r>
              <a:rPr lang="en-US" altLang="zh-CN" sz="1400" b="1" dirty="0" smtClean="0">
                <a:ea typeface="黑体" pitchFamily="49" charset="-122"/>
              </a:rPr>
              <a:t>G0109</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20. </a:t>
            </a:r>
            <a:r>
              <a:rPr lang="zh-CN" altLang="en-US" sz="1400" b="1" dirty="0" smtClean="0">
                <a:ea typeface="黑体" pitchFamily="49" charset="-122"/>
              </a:rPr>
              <a:t>巨灾型突发事件医学应急救援风险分析及机制研究（</a:t>
            </a:r>
            <a:r>
              <a:rPr lang="en-US" altLang="zh-CN" sz="1400" b="1" dirty="0" smtClean="0">
                <a:ea typeface="黑体" pitchFamily="49" charset="-122"/>
              </a:rPr>
              <a:t>G0310</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22. </a:t>
            </a:r>
            <a:r>
              <a:rPr lang="zh-CN" altLang="en-US" sz="1400" b="1" dirty="0" smtClean="0">
                <a:ea typeface="黑体" pitchFamily="49" charset="-122"/>
              </a:rPr>
              <a:t>大数据环境下知识融合理论、方法与实现路径研究（</a:t>
            </a:r>
            <a:r>
              <a:rPr lang="en-US" altLang="zh-CN" sz="1400" b="1" dirty="0" smtClean="0">
                <a:ea typeface="黑体" pitchFamily="49" charset="-122"/>
              </a:rPr>
              <a:t>G0314</a:t>
            </a:r>
            <a:r>
              <a:rPr lang="zh-CN" altLang="en-US" sz="1400" b="1" dirty="0" smtClean="0">
                <a:ea typeface="黑体" pitchFamily="49" charset="-122"/>
              </a:rPr>
              <a:t>）</a:t>
            </a:r>
            <a:endParaRPr lang="en-US" altLang="zh-CN" sz="1400" b="1" dirty="0" smtClean="0">
              <a:ea typeface="黑体" pitchFamily="49" charset="-122"/>
            </a:endParaRPr>
          </a:p>
          <a:p>
            <a:endParaRPr lang="zh-CN" altLang="en-US" sz="1600"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17</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zh-CN" altLang="en-US" sz="2400" b="1" dirty="0" smtClean="0">
                <a:solidFill>
                  <a:srgbClr val="C00000"/>
                </a:solidFill>
              </a:rPr>
              <a:t>国家自然科学基金委</a:t>
            </a:r>
            <a:r>
              <a:rPr lang="en-US" altLang="zh-CN" sz="2400" b="1" dirty="0" smtClean="0"/>
              <a:t>(2015)</a:t>
            </a:r>
            <a:r>
              <a:rPr lang="zh-CN" altLang="en-US" sz="2400" b="1" dirty="0" smtClean="0"/>
              <a:t>：</a:t>
            </a:r>
            <a:endParaRPr lang="en-US" altLang="zh-CN" sz="2400" b="1" dirty="0" smtClean="0"/>
          </a:p>
          <a:p>
            <a:pPr marL="342900" lvl="1" indent="-342900">
              <a:buFontTx/>
              <a:buChar char="•"/>
            </a:pPr>
            <a:r>
              <a:rPr lang="zh-CN" altLang="en-US" sz="1600" b="1" dirty="0" smtClean="0">
                <a:solidFill>
                  <a:srgbClr val="000099"/>
                </a:solidFill>
                <a:ea typeface="黑体" pitchFamily="49" charset="-122"/>
              </a:rPr>
              <a:t>地球科学部</a:t>
            </a:r>
            <a:r>
              <a:rPr lang="en-US" altLang="zh-CN" sz="1600" b="1" dirty="0" smtClean="0">
                <a:solidFill>
                  <a:srgbClr val="000099"/>
                </a:solidFill>
                <a:ea typeface="黑体" pitchFamily="49" charset="-122"/>
              </a:rPr>
              <a:t>(</a:t>
            </a:r>
            <a:r>
              <a:rPr lang="zh-CN" altLang="en-US" sz="1600" b="1" dirty="0" smtClean="0">
                <a:solidFill>
                  <a:srgbClr val="000099"/>
                </a:solidFill>
                <a:ea typeface="黑体" pitchFamily="49" charset="-122"/>
              </a:rPr>
              <a:t>重点项目若干</a:t>
            </a:r>
            <a:r>
              <a:rPr lang="en-US" altLang="zh-CN" sz="1600" b="1" dirty="0" smtClean="0">
                <a:solidFill>
                  <a:srgbClr val="000099"/>
                </a:solidFill>
                <a:ea typeface="黑体" pitchFamily="49" charset="-122"/>
              </a:rPr>
              <a:t>)</a:t>
            </a:r>
          </a:p>
          <a:p>
            <a:pPr lvl="1"/>
            <a:r>
              <a:rPr lang="en-US" altLang="zh-CN" sz="1400" b="1" dirty="0" smtClean="0">
                <a:ea typeface="黑体" pitchFamily="49" charset="-122"/>
              </a:rPr>
              <a:t>4. </a:t>
            </a:r>
            <a:r>
              <a:rPr lang="zh-CN" altLang="en-US" sz="1400" b="1" dirty="0" smtClean="0">
                <a:ea typeface="黑体" pitchFamily="49" charset="-122"/>
              </a:rPr>
              <a:t>天气、气候与大气环境变化的过程与机制</a:t>
            </a:r>
            <a:endParaRPr lang="en-US" altLang="zh-CN" sz="1400" b="1" dirty="0" smtClean="0">
              <a:ea typeface="黑体" pitchFamily="49" charset="-122"/>
            </a:endParaRPr>
          </a:p>
          <a:p>
            <a:pPr lvl="2"/>
            <a:r>
              <a:rPr lang="zh-CN" altLang="en-US" sz="1100" dirty="0" smtClean="0">
                <a:ea typeface="黑体" pitchFamily="49" charset="-122"/>
              </a:rPr>
              <a:t>（</a:t>
            </a:r>
            <a:r>
              <a:rPr lang="en-US" altLang="zh-CN" sz="1100" dirty="0" smtClean="0">
                <a:ea typeface="黑体" pitchFamily="49" charset="-122"/>
              </a:rPr>
              <a:t>1</a:t>
            </a:r>
            <a:r>
              <a:rPr lang="zh-CN" altLang="en-US" sz="1100" dirty="0" smtClean="0">
                <a:ea typeface="黑体" pitchFamily="49" charset="-122"/>
              </a:rPr>
              <a:t>）重要大气现象中关键变量探测的理论与方法</a:t>
            </a:r>
          </a:p>
          <a:p>
            <a:pPr lvl="2"/>
            <a:r>
              <a:rPr lang="zh-CN" altLang="en-US" sz="1100" dirty="0" smtClean="0">
                <a:ea typeface="黑体" pitchFamily="49" charset="-122"/>
              </a:rPr>
              <a:t>（</a:t>
            </a:r>
            <a:r>
              <a:rPr lang="en-US" altLang="zh-CN" sz="1100" dirty="0" smtClean="0">
                <a:ea typeface="黑体" pitchFamily="49" charset="-122"/>
              </a:rPr>
              <a:t>2</a:t>
            </a:r>
            <a:r>
              <a:rPr lang="zh-CN" altLang="en-US" sz="1100" dirty="0" smtClean="0">
                <a:ea typeface="黑体" pitchFamily="49" charset="-122"/>
              </a:rPr>
              <a:t>）大气探测资料与其他地球观测资料的集成和应用</a:t>
            </a:r>
          </a:p>
          <a:p>
            <a:pPr lvl="2"/>
            <a:r>
              <a:rPr lang="zh-CN" altLang="en-US" sz="1100" dirty="0" smtClean="0">
                <a:ea typeface="黑体" pitchFamily="49" charset="-122"/>
              </a:rPr>
              <a:t>（</a:t>
            </a:r>
            <a:r>
              <a:rPr lang="en-US" altLang="zh-CN" sz="1100" dirty="0" smtClean="0">
                <a:ea typeface="黑体" pitchFamily="49" charset="-122"/>
              </a:rPr>
              <a:t>3</a:t>
            </a:r>
            <a:r>
              <a:rPr lang="zh-CN" altLang="en-US" sz="1100" dirty="0" smtClean="0">
                <a:ea typeface="黑体" pitchFamily="49" charset="-122"/>
              </a:rPr>
              <a:t>）天气、气候数值模式的关键过程与技术</a:t>
            </a:r>
          </a:p>
          <a:p>
            <a:pPr lvl="2"/>
            <a:r>
              <a:rPr lang="zh-CN" altLang="en-US" sz="1100" dirty="0" smtClean="0">
                <a:ea typeface="黑体" pitchFamily="49" charset="-122"/>
              </a:rPr>
              <a:t>（</a:t>
            </a:r>
            <a:r>
              <a:rPr lang="en-US" altLang="zh-CN" sz="1100" dirty="0" smtClean="0">
                <a:ea typeface="黑体" pitchFamily="49" charset="-122"/>
              </a:rPr>
              <a:t>6</a:t>
            </a:r>
            <a:r>
              <a:rPr lang="zh-CN" altLang="en-US" sz="1100" dirty="0" smtClean="0">
                <a:ea typeface="黑体" pitchFamily="49" charset="-122"/>
              </a:rPr>
              <a:t>）区域大气污染机制和数值模拟</a:t>
            </a:r>
            <a:endParaRPr lang="en-US" altLang="zh-CN" sz="1100" dirty="0" smtClean="0">
              <a:ea typeface="黑体" pitchFamily="49" charset="-122"/>
            </a:endParaRPr>
          </a:p>
          <a:p>
            <a:pPr lvl="1"/>
            <a:r>
              <a:rPr lang="en-US" altLang="zh-CN" sz="1400" b="1" dirty="0" smtClean="0">
                <a:ea typeface="黑体" pitchFamily="49" charset="-122"/>
              </a:rPr>
              <a:t>5. </a:t>
            </a:r>
            <a:r>
              <a:rPr lang="zh-CN" altLang="en-US" sz="1400" b="1" dirty="0" smtClean="0">
                <a:ea typeface="黑体" pitchFamily="49" charset="-122"/>
              </a:rPr>
              <a:t>全球环境变化与地球圈层相互作用</a:t>
            </a:r>
            <a:endParaRPr lang="en-US" altLang="zh-CN" sz="1400" b="1" dirty="0" smtClean="0">
              <a:ea typeface="黑体" pitchFamily="49" charset="-122"/>
            </a:endParaRPr>
          </a:p>
          <a:p>
            <a:pPr lvl="2"/>
            <a:r>
              <a:rPr lang="zh-CN" altLang="en-US" sz="1100" dirty="0" smtClean="0">
                <a:ea typeface="黑体" pitchFamily="49" charset="-122"/>
              </a:rPr>
              <a:t>（</a:t>
            </a:r>
            <a:r>
              <a:rPr lang="en-US" altLang="zh-CN" sz="1100" dirty="0" smtClean="0">
                <a:ea typeface="黑体" pitchFamily="49" charset="-122"/>
              </a:rPr>
              <a:t>1</a:t>
            </a:r>
            <a:r>
              <a:rPr lang="zh-CN" altLang="en-US" sz="1100" dirty="0" smtClean="0">
                <a:ea typeface="黑体" pitchFamily="49" charset="-122"/>
              </a:rPr>
              <a:t>）亚洲季风系统过去、现在和未来演变的机理</a:t>
            </a:r>
          </a:p>
          <a:p>
            <a:pPr lvl="2"/>
            <a:r>
              <a:rPr lang="zh-CN" altLang="en-US" sz="1100" dirty="0" smtClean="0">
                <a:ea typeface="黑体" pitchFamily="49" charset="-122"/>
              </a:rPr>
              <a:t>（</a:t>
            </a:r>
            <a:r>
              <a:rPr lang="en-US" altLang="zh-CN" sz="1100" dirty="0" smtClean="0">
                <a:ea typeface="黑体" pitchFamily="49" charset="-122"/>
              </a:rPr>
              <a:t>2</a:t>
            </a:r>
            <a:r>
              <a:rPr lang="zh-CN" altLang="en-US" sz="1100" dirty="0" smtClean="0">
                <a:ea typeface="黑体" pitchFamily="49" charset="-122"/>
              </a:rPr>
              <a:t>）典型暖期亚洲重要气候事件及其机制</a:t>
            </a:r>
            <a:endParaRPr lang="en-US" altLang="zh-CN" sz="1100" dirty="0" smtClean="0">
              <a:ea typeface="黑体" pitchFamily="49" charset="-122"/>
            </a:endParaRPr>
          </a:p>
          <a:p>
            <a:pPr lvl="1"/>
            <a:r>
              <a:rPr lang="en-US" altLang="zh-CN" sz="1400" b="1" dirty="0" smtClean="0">
                <a:ea typeface="黑体" pitchFamily="49" charset="-122"/>
              </a:rPr>
              <a:t>11. </a:t>
            </a:r>
            <a:r>
              <a:rPr lang="zh-CN" altLang="en-US" sz="1400" b="1" dirty="0" smtClean="0">
                <a:ea typeface="黑体" pitchFamily="49" charset="-122"/>
              </a:rPr>
              <a:t>对地观测及其信息处理</a:t>
            </a:r>
            <a:endParaRPr lang="en-US" altLang="zh-CN" sz="1400" b="1" dirty="0" smtClean="0">
              <a:ea typeface="黑体" pitchFamily="49" charset="-122"/>
            </a:endParaRPr>
          </a:p>
          <a:p>
            <a:pPr lvl="2"/>
            <a:r>
              <a:rPr lang="zh-CN" altLang="en-US" sz="1100" dirty="0" smtClean="0">
                <a:ea typeface="黑体" pitchFamily="49" charset="-122"/>
              </a:rPr>
              <a:t>　（</a:t>
            </a:r>
            <a:r>
              <a:rPr lang="en-US" altLang="zh-CN" sz="1100" dirty="0" smtClean="0">
                <a:ea typeface="黑体" pitchFamily="49" charset="-122"/>
              </a:rPr>
              <a:t>2</a:t>
            </a:r>
            <a:r>
              <a:rPr lang="zh-CN" altLang="en-US" sz="1100" dirty="0" smtClean="0">
                <a:ea typeface="黑体" pitchFamily="49" charset="-122"/>
              </a:rPr>
              <a:t>）泛在地理信息集成与质量评价方法</a:t>
            </a:r>
          </a:p>
          <a:p>
            <a:pPr lvl="2"/>
            <a:r>
              <a:rPr lang="zh-CN" altLang="en-US" sz="1100" dirty="0" smtClean="0">
                <a:ea typeface="黑体" pitchFamily="49" charset="-122"/>
              </a:rPr>
              <a:t>　（</a:t>
            </a:r>
            <a:r>
              <a:rPr lang="en-US" altLang="zh-CN" sz="1100" dirty="0" smtClean="0">
                <a:ea typeface="黑体" pitchFamily="49" charset="-122"/>
              </a:rPr>
              <a:t>3</a:t>
            </a:r>
            <a:r>
              <a:rPr lang="zh-CN" altLang="en-US" sz="1100" dirty="0" smtClean="0">
                <a:ea typeface="黑体" pitchFamily="49" charset="-122"/>
              </a:rPr>
              <a:t>）地理空间大数据表达与管理的理论与方法</a:t>
            </a:r>
          </a:p>
          <a:p>
            <a:pPr lvl="2"/>
            <a:r>
              <a:rPr lang="zh-CN" altLang="en-US" sz="1100" dirty="0" smtClean="0">
                <a:ea typeface="黑体" pitchFamily="49" charset="-122"/>
              </a:rPr>
              <a:t>　（</a:t>
            </a:r>
            <a:r>
              <a:rPr lang="en-US" altLang="zh-CN" sz="1100" dirty="0" smtClean="0">
                <a:ea typeface="黑体" pitchFamily="49" charset="-122"/>
              </a:rPr>
              <a:t>4</a:t>
            </a:r>
            <a:r>
              <a:rPr lang="zh-CN" altLang="en-US" sz="1100" dirty="0" smtClean="0">
                <a:ea typeface="黑体" pitchFamily="49" charset="-122"/>
              </a:rPr>
              <a:t>）地理计算与时空分析的新理论与新方法</a:t>
            </a:r>
          </a:p>
          <a:p>
            <a:pPr lvl="2"/>
            <a:r>
              <a:rPr lang="zh-CN" altLang="en-US" sz="1100" dirty="0" smtClean="0">
                <a:ea typeface="黑体" pitchFamily="49" charset="-122"/>
              </a:rPr>
              <a:t>　（</a:t>
            </a:r>
            <a:r>
              <a:rPr lang="en-US" altLang="zh-CN" sz="1100" dirty="0" smtClean="0">
                <a:ea typeface="黑体" pitchFamily="49" charset="-122"/>
              </a:rPr>
              <a:t>5</a:t>
            </a:r>
            <a:r>
              <a:rPr lang="zh-CN" altLang="en-US" sz="1100" dirty="0" smtClean="0">
                <a:ea typeface="黑体" pitchFamily="49" charset="-122"/>
              </a:rPr>
              <a:t>）地理信息服务新理论与新方法</a:t>
            </a:r>
          </a:p>
          <a:p>
            <a:pPr lvl="2"/>
            <a:r>
              <a:rPr lang="zh-CN" altLang="en-US" sz="1100" dirty="0" smtClean="0">
                <a:ea typeface="黑体" pitchFamily="49" charset="-122"/>
              </a:rPr>
              <a:t>　（</a:t>
            </a:r>
            <a:r>
              <a:rPr lang="en-US" altLang="zh-CN" sz="1100" dirty="0" smtClean="0">
                <a:ea typeface="黑体" pitchFamily="49" charset="-122"/>
              </a:rPr>
              <a:t>7</a:t>
            </a:r>
            <a:r>
              <a:rPr lang="zh-CN" altLang="en-US" sz="1100" dirty="0" smtClean="0">
                <a:ea typeface="黑体" pitchFamily="49" charset="-122"/>
              </a:rPr>
              <a:t>）特殊地物多维波谱库建立及深度挖掘的理论与方法</a:t>
            </a:r>
          </a:p>
          <a:p>
            <a:r>
              <a:rPr lang="zh-CN" altLang="en-US" sz="1600" b="1" dirty="0" smtClean="0">
                <a:solidFill>
                  <a:srgbClr val="000099"/>
                </a:solidFill>
                <a:ea typeface="黑体" pitchFamily="49" charset="-122"/>
              </a:rPr>
              <a:t>数理科学部</a:t>
            </a:r>
            <a:r>
              <a:rPr lang="en-US" altLang="zh-CN" sz="1600" b="1" dirty="0" smtClean="0">
                <a:solidFill>
                  <a:srgbClr val="000099"/>
                </a:solidFill>
                <a:ea typeface="黑体" pitchFamily="49" charset="-122"/>
              </a:rPr>
              <a:t>(</a:t>
            </a:r>
            <a:r>
              <a:rPr lang="zh-CN" altLang="en-US" sz="1600" b="1" dirty="0" smtClean="0">
                <a:solidFill>
                  <a:srgbClr val="000099"/>
                </a:solidFill>
                <a:ea typeface="黑体" pitchFamily="49" charset="-122"/>
              </a:rPr>
              <a:t>重点项目若干</a:t>
            </a:r>
            <a:r>
              <a:rPr lang="en-US" altLang="zh-CN" sz="1600" b="1" dirty="0" smtClean="0">
                <a:solidFill>
                  <a:srgbClr val="000099"/>
                </a:solidFill>
                <a:ea typeface="黑体" pitchFamily="49" charset="-122"/>
              </a:rPr>
              <a:t>)</a:t>
            </a:r>
          </a:p>
          <a:p>
            <a:pPr lvl="1"/>
            <a:r>
              <a:rPr lang="zh-CN" altLang="en-US" sz="1200" dirty="0" smtClean="0">
                <a:ea typeface="黑体" pitchFamily="49" charset="-122"/>
              </a:rPr>
              <a:t>复杂推理的逻辑基础及其量化模型（</a:t>
            </a:r>
            <a:r>
              <a:rPr lang="en-US" altLang="zh-CN" sz="1200" dirty="0" smtClean="0">
                <a:ea typeface="黑体" pitchFamily="49" charset="-122"/>
              </a:rPr>
              <a:t>A0115</a:t>
            </a:r>
            <a:r>
              <a:rPr lang="zh-CN" altLang="en-US" sz="1200" dirty="0" smtClean="0">
                <a:ea typeface="黑体" pitchFamily="49" charset="-122"/>
              </a:rPr>
              <a:t>）</a:t>
            </a:r>
            <a:endParaRPr lang="en-US" altLang="zh-CN" sz="1200" dirty="0" smtClean="0">
              <a:ea typeface="黑体" pitchFamily="49" charset="-122"/>
            </a:endParaRPr>
          </a:p>
          <a:p>
            <a:pPr lvl="1"/>
            <a:r>
              <a:rPr lang="zh-CN" altLang="en-US" sz="1200" dirty="0" smtClean="0">
                <a:ea typeface="黑体" pitchFamily="49" charset="-122"/>
              </a:rPr>
              <a:t> 随机树与随机图（</a:t>
            </a:r>
            <a:r>
              <a:rPr lang="en-US" altLang="zh-CN" sz="1200" dirty="0" smtClean="0">
                <a:ea typeface="黑体" pitchFamily="49" charset="-122"/>
              </a:rPr>
              <a:t>A0110</a:t>
            </a:r>
            <a:r>
              <a:rPr lang="zh-CN" altLang="en-US" sz="1200" dirty="0" smtClean="0">
                <a:ea typeface="黑体" pitchFamily="49" charset="-122"/>
              </a:rPr>
              <a:t>）</a:t>
            </a:r>
            <a:endParaRPr lang="en-US" altLang="zh-CN" sz="1200" dirty="0" smtClean="0">
              <a:ea typeface="黑体" pitchFamily="49" charset="-122"/>
            </a:endParaRPr>
          </a:p>
          <a:p>
            <a:pPr lvl="1"/>
            <a:r>
              <a:rPr lang="zh-CN" altLang="en-US" sz="1200" dirty="0" smtClean="0">
                <a:ea typeface="黑体" pitchFamily="49" charset="-122"/>
              </a:rPr>
              <a:t>网络设计中的图论方法（</a:t>
            </a:r>
            <a:r>
              <a:rPr lang="en-US" altLang="zh-CN" sz="1200" dirty="0" smtClean="0">
                <a:ea typeface="黑体" pitchFamily="49" charset="-122"/>
              </a:rPr>
              <a:t>A0116</a:t>
            </a:r>
            <a:r>
              <a:rPr lang="zh-CN" altLang="en-US" sz="1200" dirty="0" smtClean="0">
                <a:ea typeface="黑体" pitchFamily="49" charset="-122"/>
              </a:rPr>
              <a:t>）</a:t>
            </a:r>
            <a:endParaRPr lang="en-US" altLang="zh-CN" sz="1200" dirty="0" smtClean="0">
              <a:ea typeface="黑体" pitchFamily="49" charset="-122"/>
            </a:endParaRPr>
          </a:p>
          <a:p>
            <a:pPr lvl="1"/>
            <a:r>
              <a:rPr lang="zh-CN" altLang="en-US" sz="1200" dirty="0" smtClean="0">
                <a:ea typeface="黑体" pitchFamily="49" charset="-122"/>
              </a:rPr>
              <a:t>复杂多源异构数据协同计算的数学理论与方法（</a:t>
            </a:r>
            <a:r>
              <a:rPr lang="en-US" altLang="zh-CN" sz="1200" dirty="0" smtClean="0">
                <a:ea typeface="黑体" pitchFamily="49" charset="-122"/>
              </a:rPr>
              <a:t>A0117</a:t>
            </a:r>
            <a:r>
              <a:rPr lang="zh-CN" altLang="en-US" sz="1200" dirty="0" smtClean="0">
                <a:ea typeface="黑体" pitchFamily="49" charset="-122"/>
              </a:rPr>
              <a:t>）</a:t>
            </a:r>
            <a:endParaRPr lang="en-US" altLang="zh-CN" sz="1200" dirty="0" smtClean="0">
              <a:ea typeface="黑体" pitchFamily="49" charset="-122"/>
            </a:endParaRPr>
          </a:p>
          <a:p>
            <a:pPr lvl="1"/>
            <a:r>
              <a:rPr lang="zh-CN" altLang="en-US" sz="1200" dirty="0" smtClean="0">
                <a:ea typeface="黑体" pitchFamily="49" charset="-122"/>
              </a:rPr>
              <a:t>复杂系统动力学建模、分析与控制（</a:t>
            </a:r>
            <a:r>
              <a:rPr lang="en-US" altLang="zh-CN" sz="1200" dirty="0" smtClean="0">
                <a:ea typeface="黑体" pitchFamily="49" charset="-122"/>
              </a:rPr>
              <a:t>A0202</a:t>
            </a:r>
            <a:r>
              <a:rPr lang="zh-CN" altLang="en-US" sz="1200" dirty="0" smtClean="0">
                <a:ea typeface="黑体" pitchFamily="49" charset="-122"/>
              </a:rPr>
              <a:t>）</a:t>
            </a:r>
            <a:endParaRPr lang="en-US" altLang="zh-CN" sz="1200" dirty="0" smtClean="0">
              <a:ea typeface="黑体" pitchFamily="49" charset="-122"/>
            </a:endParaRPr>
          </a:p>
          <a:p>
            <a:pPr lvl="1"/>
            <a:r>
              <a:rPr lang="zh-CN" altLang="en-US" sz="1200" dirty="0" smtClean="0">
                <a:ea typeface="黑体" pitchFamily="49" charset="-122"/>
              </a:rPr>
              <a:t>人类健康与医学中的生物力学问题（</a:t>
            </a:r>
            <a:r>
              <a:rPr lang="en-US" altLang="zh-CN" sz="1200" dirty="0" smtClean="0">
                <a:ea typeface="黑体" pitchFamily="49" charset="-122"/>
              </a:rPr>
              <a:t>A0205</a:t>
            </a:r>
            <a:r>
              <a:rPr lang="zh-CN" altLang="en-US" sz="1200" dirty="0" smtClean="0">
                <a:ea typeface="黑体" pitchFamily="49" charset="-122"/>
              </a:rPr>
              <a:t>）</a:t>
            </a:r>
            <a:endParaRPr lang="en-US" altLang="zh-CN" sz="1200" dirty="0" smtClean="0">
              <a:ea typeface="黑体" pitchFamily="49" charset="-122"/>
            </a:endParaRPr>
          </a:p>
          <a:p>
            <a:pPr lvl="1"/>
            <a:r>
              <a:rPr lang="zh-CN" altLang="en-US" sz="1200" dirty="0" smtClean="0">
                <a:ea typeface="黑体" pitchFamily="49" charset="-122"/>
              </a:rPr>
              <a:t>复杂力学问题的计算方法与软件（</a:t>
            </a:r>
            <a:r>
              <a:rPr lang="en-US" altLang="zh-CN" sz="1200" dirty="0" smtClean="0">
                <a:ea typeface="黑体" pitchFamily="49" charset="-122"/>
              </a:rPr>
              <a:t>A02</a:t>
            </a:r>
            <a:r>
              <a:rPr lang="zh-CN" altLang="en-US" sz="1200" dirty="0" smtClean="0">
                <a:ea typeface="黑体" pitchFamily="49" charset="-122"/>
              </a:rPr>
              <a:t>）</a:t>
            </a:r>
            <a:endParaRPr lang="en-US" altLang="zh-CN" sz="1200" dirty="0" smtClean="0">
              <a:ea typeface="黑体" pitchFamily="49" charset="-122"/>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18</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zh-CN" altLang="en-US" sz="2400" b="1" dirty="0" smtClean="0">
                <a:solidFill>
                  <a:srgbClr val="C00000"/>
                </a:solidFill>
              </a:rPr>
              <a:t>国家自然科学基金委</a:t>
            </a:r>
            <a:r>
              <a:rPr lang="en-US" altLang="zh-CN" sz="2400" b="1" dirty="0" smtClean="0"/>
              <a:t>(2015)</a:t>
            </a:r>
            <a:r>
              <a:rPr lang="zh-CN" altLang="en-US" sz="2400" b="1" dirty="0" smtClean="0"/>
              <a:t>：</a:t>
            </a:r>
            <a:endParaRPr lang="en-US" altLang="zh-CN" sz="2400" b="1" dirty="0" smtClean="0"/>
          </a:p>
          <a:p>
            <a:pPr marL="342900" lvl="1" indent="-342900">
              <a:buFontTx/>
              <a:buChar char="•"/>
            </a:pPr>
            <a:r>
              <a:rPr lang="zh-CN" altLang="en-US" sz="1600" b="1" dirty="0" smtClean="0">
                <a:solidFill>
                  <a:srgbClr val="000099"/>
                </a:solidFill>
                <a:ea typeface="黑体" pitchFamily="49" charset="-122"/>
              </a:rPr>
              <a:t>生命科学部</a:t>
            </a:r>
            <a:r>
              <a:rPr lang="en-US" altLang="zh-CN" sz="1600" b="1" dirty="0" smtClean="0">
                <a:solidFill>
                  <a:srgbClr val="000099"/>
                </a:solidFill>
                <a:ea typeface="黑体" pitchFamily="49" charset="-122"/>
              </a:rPr>
              <a:t>(</a:t>
            </a:r>
            <a:r>
              <a:rPr lang="zh-CN" altLang="en-US" sz="1600" b="1" dirty="0" smtClean="0">
                <a:solidFill>
                  <a:srgbClr val="000099"/>
                </a:solidFill>
                <a:ea typeface="黑体" pitchFamily="49" charset="-122"/>
              </a:rPr>
              <a:t>重点项目若干</a:t>
            </a:r>
            <a:r>
              <a:rPr lang="en-US" altLang="zh-CN" sz="1600" b="1" dirty="0" smtClean="0">
                <a:solidFill>
                  <a:srgbClr val="000099"/>
                </a:solidFill>
                <a:ea typeface="黑体" pitchFamily="49" charset="-122"/>
              </a:rPr>
              <a:t>)</a:t>
            </a:r>
          </a:p>
          <a:p>
            <a:pPr lvl="1"/>
            <a:r>
              <a:rPr lang="zh-CN" altLang="en-US" sz="1400" dirty="0" smtClean="0">
                <a:ea typeface="黑体" pitchFamily="49" charset="-122"/>
              </a:rPr>
              <a:t>蛋白质及复合物的结构、修饰和功能调控（</a:t>
            </a:r>
            <a:r>
              <a:rPr lang="en-US" altLang="zh-CN" sz="1400" dirty="0" smtClean="0">
                <a:ea typeface="黑体" pitchFamily="49" charset="-122"/>
              </a:rPr>
              <a:t>C0501</a:t>
            </a:r>
            <a:r>
              <a:rPr lang="zh-CN" altLang="en-US" sz="1400" dirty="0" smtClean="0">
                <a:ea typeface="黑体" pitchFamily="49" charset="-122"/>
              </a:rPr>
              <a:t>）</a:t>
            </a:r>
          </a:p>
          <a:p>
            <a:pPr lvl="1"/>
            <a:r>
              <a:rPr lang="zh-CN" altLang="en-US" sz="1400" dirty="0" smtClean="0">
                <a:ea typeface="黑体" pitchFamily="49" charset="-122"/>
              </a:rPr>
              <a:t>核酸代谢与基因组稳定性（不包括非编码</a:t>
            </a:r>
            <a:r>
              <a:rPr lang="en-US" altLang="zh-CN" sz="1400" dirty="0" smtClean="0">
                <a:ea typeface="黑体" pitchFamily="49" charset="-122"/>
              </a:rPr>
              <a:t>RNA</a:t>
            </a:r>
            <a:r>
              <a:rPr lang="zh-CN" altLang="en-US" sz="1400" dirty="0" smtClean="0">
                <a:ea typeface="黑体" pitchFamily="49" charset="-122"/>
              </a:rPr>
              <a:t>）（</a:t>
            </a:r>
            <a:r>
              <a:rPr lang="en-US" altLang="zh-CN" sz="1400" dirty="0" smtClean="0">
                <a:ea typeface="黑体" pitchFamily="49" charset="-122"/>
              </a:rPr>
              <a:t>C0502</a:t>
            </a:r>
            <a:r>
              <a:rPr lang="zh-CN" altLang="en-US" sz="1400" dirty="0" smtClean="0">
                <a:ea typeface="黑体" pitchFamily="49" charset="-122"/>
              </a:rPr>
              <a:t>）</a:t>
            </a:r>
            <a:endParaRPr lang="en-US" altLang="zh-CN" sz="1400" dirty="0" smtClean="0">
              <a:ea typeface="黑体" pitchFamily="49" charset="-122"/>
            </a:endParaRPr>
          </a:p>
          <a:p>
            <a:pPr lvl="1"/>
            <a:r>
              <a:rPr lang="zh-CN" altLang="en-US" sz="1400" dirty="0" smtClean="0">
                <a:ea typeface="黑体" pitchFamily="49" charset="-122"/>
              </a:rPr>
              <a:t>感觉信息的神经编码机制（</a:t>
            </a:r>
            <a:r>
              <a:rPr lang="en-US" altLang="zh-CN" sz="1400" dirty="0" smtClean="0">
                <a:ea typeface="黑体" pitchFamily="49" charset="-122"/>
              </a:rPr>
              <a:t>C0904</a:t>
            </a:r>
            <a:r>
              <a:rPr lang="zh-CN" altLang="en-US" sz="1400" dirty="0" smtClean="0">
                <a:ea typeface="黑体" pitchFamily="49" charset="-122"/>
              </a:rPr>
              <a:t>）</a:t>
            </a:r>
            <a:endParaRPr lang="zh-CN" altLang="en-US" sz="1100" dirty="0" smtClean="0">
              <a:ea typeface="黑体" pitchFamily="49" charset="-122"/>
            </a:endParaRPr>
          </a:p>
          <a:p>
            <a:r>
              <a:rPr lang="zh-CN" altLang="en-US" sz="1600" b="1" dirty="0" smtClean="0">
                <a:solidFill>
                  <a:srgbClr val="000099"/>
                </a:solidFill>
                <a:ea typeface="黑体" pitchFamily="49" charset="-122"/>
              </a:rPr>
              <a:t>化学科学部</a:t>
            </a:r>
            <a:r>
              <a:rPr lang="en-US" altLang="zh-CN" sz="1600" b="1" dirty="0" smtClean="0">
                <a:solidFill>
                  <a:srgbClr val="000099"/>
                </a:solidFill>
                <a:ea typeface="黑体" pitchFamily="49" charset="-122"/>
              </a:rPr>
              <a:t>(</a:t>
            </a:r>
            <a:r>
              <a:rPr lang="zh-CN" altLang="en-US" sz="1600" b="1" dirty="0" smtClean="0">
                <a:solidFill>
                  <a:srgbClr val="000099"/>
                </a:solidFill>
                <a:ea typeface="黑体" pitchFamily="49" charset="-122"/>
              </a:rPr>
              <a:t>重点项目若干</a:t>
            </a:r>
            <a:r>
              <a:rPr lang="en-US" altLang="zh-CN" sz="1600" b="1" dirty="0" smtClean="0">
                <a:solidFill>
                  <a:srgbClr val="000099"/>
                </a:solidFill>
                <a:ea typeface="黑体" pitchFamily="49" charset="-122"/>
              </a:rPr>
              <a:t>)</a:t>
            </a:r>
          </a:p>
          <a:p>
            <a:pPr lvl="1"/>
            <a:r>
              <a:rPr lang="zh-CN" altLang="en-US" sz="1200" dirty="0" smtClean="0">
                <a:ea typeface="黑体" pitchFamily="49" charset="-122"/>
              </a:rPr>
              <a:t>理论与计算化学中的新方法及应用（</a:t>
            </a:r>
            <a:r>
              <a:rPr lang="en-US" altLang="zh-CN" sz="1200" dirty="0" smtClean="0">
                <a:ea typeface="黑体" pitchFamily="49" charset="-122"/>
              </a:rPr>
              <a:t>B03</a:t>
            </a:r>
            <a:r>
              <a:rPr lang="zh-CN" altLang="en-US" sz="1200" dirty="0" smtClean="0">
                <a:ea typeface="黑体" pitchFamily="49" charset="-122"/>
              </a:rPr>
              <a:t>）</a:t>
            </a:r>
            <a:endParaRPr lang="en-US" altLang="zh-CN" sz="1200" dirty="0" smtClean="0">
              <a:ea typeface="黑体" pitchFamily="49" charset="-122"/>
            </a:endParaRPr>
          </a:p>
          <a:p>
            <a:pPr lvl="1"/>
            <a:r>
              <a:rPr lang="zh-CN" altLang="en-US" sz="1200" dirty="0" smtClean="0">
                <a:ea typeface="黑体" pitchFamily="49" charset="-122"/>
              </a:rPr>
              <a:t>蛋白质检测及其功能研究（</a:t>
            </a:r>
            <a:r>
              <a:rPr lang="en-US" altLang="zh-CN" sz="1200" dirty="0" smtClean="0">
                <a:ea typeface="黑体" pitchFamily="49" charset="-122"/>
              </a:rPr>
              <a:t>B05</a:t>
            </a:r>
            <a:r>
              <a:rPr lang="zh-CN" altLang="en-US" sz="1200" dirty="0" smtClean="0">
                <a:ea typeface="黑体" pitchFamily="49" charset="-122"/>
              </a:rPr>
              <a:t>）</a:t>
            </a:r>
            <a:endParaRPr lang="en-US" altLang="zh-CN" sz="1200" dirty="0" smtClean="0">
              <a:ea typeface="黑体" pitchFamily="49" charset="-122"/>
            </a:endParaRPr>
          </a:p>
          <a:p>
            <a:r>
              <a:rPr lang="zh-CN" altLang="en-US" sz="1600" b="1" dirty="0" smtClean="0">
                <a:solidFill>
                  <a:srgbClr val="000099"/>
                </a:solidFill>
                <a:ea typeface="黑体" pitchFamily="49" charset="-122"/>
              </a:rPr>
              <a:t>医学科学部</a:t>
            </a:r>
            <a:endParaRPr lang="en-US" altLang="zh-CN" sz="1600" b="1" dirty="0" smtClean="0">
              <a:solidFill>
                <a:srgbClr val="000099"/>
              </a:solidFill>
              <a:ea typeface="黑体" pitchFamily="49" charset="-122"/>
            </a:endParaRPr>
          </a:p>
          <a:p>
            <a:pPr lvl="1"/>
            <a:r>
              <a:rPr lang="en-US" altLang="zh-CN" sz="1400" dirty="0" smtClean="0">
                <a:ea typeface="黑体" pitchFamily="49" charset="-122"/>
              </a:rPr>
              <a:t>35. </a:t>
            </a:r>
            <a:r>
              <a:rPr lang="zh-CN" altLang="en-US" sz="1400" dirty="0" smtClean="0">
                <a:ea typeface="黑体" pitchFamily="49" charset="-122"/>
              </a:rPr>
              <a:t>基于生物医学大数据的疾病风险评估与预测方法学研究（</a:t>
            </a:r>
            <a:r>
              <a:rPr lang="en-US" altLang="zh-CN" sz="1400" dirty="0" smtClean="0">
                <a:ea typeface="黑体" pitchFamily="49" charset="-122"/>
              </a:rPr>
              <a:t>H26</a:t>
            </a:r>
            <a:r>
              <a:rPr lang="zh-CN" altLang="en-US" sz="1400" dirty="0" smtClean="0">
                <a:ea typeface="黑体" pitchFamily="49" charset="-122"/>
              </a:rPr>
              <a:t>）</a:t>
            </a:r>
            <a:endParaRPr lang="en-US" altLang="zh-CN" sz="1400" dirty="0" smtClean="0">
              <a:ea typeface="黑体" pitchFamily="49" charset="-122"/>
            </a:endParaRPr>
          </a:p>
          <a:p>
            <a:r>
              <a:rPr lang="zh-CN" altLang="en-US" sz="1600" b="1" dirty="0" smtClean="0">
                <a:solidFill>
                  <a:srgbClr val="000099"/>
                </a:solidFill>
                <a:ea typeface="黑体" pitchFamily="49" charset="-122"/>
              </a:rPr>
              <a:t>工程与材料科学部？</a:t>
            </a:r>
            <a:endParaRPr lang="en-US" altLang="zh-CN" sz="1600" b="1" dirty="0" smtClean="0">
              <a:solidFill>
                <a:srgbClr val="000099"/>
              </a:solidFill>
              <a:ea typeface="黑体" pitchFamily="49" charset="-122"/>
            </a:endParaRPr>
          </a:p>
          <a:p>
            <a:endParaRPr lang="zh-CN" altLang="en-US" sz="2200" dirty="0" smtClean="0">
              <a:ea typeface="黑体" pitchFamily="49" charset="-122"/>
            </a:endParaRPr>
          </a:p>
          <a:p>
            <a:pPr lvl="1"/>
            <a:endParaRPr lang="en-US" altLang="zh-CN" sz="1200" dirty="0" smtClean="0">
              <a:ea typeface="黑体" pitchFamily="49" charset="-122"/>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19</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000099"/>
                </a:solidFill>
              </a:rPr>
              <a:t>个人简介</a:t>
            </a:r>
            <a:endParaRPr lang="zh-CN" altLang="en-US" sz="3600" b="1" dirty="0">
              <a:solidFill>
                <a:srgbClr val="000099"/>
              </a:solidFill>
            </a:endParaRPr>
          </a:p>
        </p:txBody>
      </p:sp>
      <p:sp>
        <p:nvSpPr>
          <p:cNvPr id="6" name="内容占位符 5"/>
          <p:cNvSpPr>
            <a:spLocks noGrp="1"/>
          </p:cNvSpPr>
          <p:nvPr>
            <p:ph idx="1"/>
          </p:nvPr>
        </p:nvSpPr>
        <p:spPr>
          <a:xfrm>
            <a:off x="285720" y="1000108"/>
            <a:ext cx="8678768" cy="5429288"/>
          </a:xfrm>
        </p:spPr>
        <p:txBody>
          <a:bodyPr/>
          <a:lstStyle/>
          <a:p>
            <a:r>
              <a:rPr lang="zh-CN" altLang="en-US" sz="2400" dirty="0" smtClean="0"/>
              <a:t>北京航空航天大学计算机学院教授、博士生导师；中国计算机学会数据库专业委员会委员，大数据专家委员会委员。</a:t>
            </a:r>
            <a:endParaRPr lang="en-US" altLang="zh-CN" sz="2400" dirty="0" smtClean="0"/>
          </a:p>
          <a:p>
            <a:r>
              <a:rPr lang="en-US" altLang="zh-CN" sz="2400" dirty="0" smtClean="0"/>
              <a:t>2011</a:t>
            </a:r>
            <a:r>
              <a:rPr lang="zh-CN" altLang="en-US" sz="2400" dirty="0" smtClean="0"/>
              <a:t>年作为海外优秀中青年人才加入北京航空航天大学计算机学院软件开发环境国家重点实验，并特聘为教授。</a:t>
            </a:r>
            <a:endParaRPr lang="en-US" altLang="zh-CN" sz="2400" dirty="0" smtClean="0"/>
          </a:p>
          <a:p>
            <a:r>
              <a:rPr lang="zh-CN" altLang="en-US" sz="2400" dirty="0" smtClean="0"/>
              <a:t>获得了北京大学</a:t>
            </a:r>
            <a:r>
              <a:rPr lang="en-US" altLang="zh-CN" sz="2400" dirty="0" smtClean="0"/>
              <a:t>(2004)</a:t>
            </a:r>
            <a:r>
              <a:rPr lang="zh-CN" altLang="en-US" sz="2400" dirty="0" smtClean="0"/>
              <a:t>和英国爱丁堡大学 </a:t>
            </a:r>
            <a:r>
              <a:rPr lang="en-US" altLang="zh-CN" sz="2400" dirty="0" smtClean="0"/>
              <a:t>(2011)</a:t>
            </a:r>
            <a:r>
              <a:rPr lang="zh-CN" altLang="en-US" sz="2400" dirty="0" smtClean="0"/>
              <a:t>的两个博士学位。英国爱丁堡大学博士后，并曾在美国贝尔实验室总部实习，在微软亚洲研究院访问。</a:t>
            </a:r>
            <a:endParaRPr lang="en-US" altLang="zh-CN" sz="2400" dirty="0" smtClean="0"/>
          </a:p>
        </p:txBody>
      </p:sp>
      <p:sp>
        <p:nvSpPr>
          <p:cNvPr id="4" name="内容占位符 2"/>
          <p:cNvSpPr txBox="1">
            <a:spLocks/>
          </p:cNvSpPr>
          <p:nvPr/>
        </p:nvSpPr>
        <p:spPr bwMode="auto">
          <a:xfrm>
            <a:off x="827584" y="4077072"/>
            <a:ext cx="507893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Arial Unicode MS" pitchFamily="34" charset="-122"/>
                <a:ea typeface="+mn-ea"/>
                <a:cs typeface="+mn-cs"/>
              </a:rPr>
              <a:t>Homepage</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Arial Unicode MS" pitchFamily="34" charset="-122"/>
                <a:ea typeface="+mn-ea"/>
                <a:cs typeface="+mn-cs"/>
              </a:rPr>
              <a:t>Email</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Arial Unicode MS" pitchFamily="34" charset="-122"/>
                <a:ea typeface="+mn-ea"/>
                <a:cs typeface="+mn-cs"/>
              </a:rPr>
              <a:t>Address</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Room G1122,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New Main Building,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Arial Unicode MS" pitchFamily="34" charset="-122"/>
                <a:ea typeface="+mn-ea"/>
                <a:cs typeface="+mn-cs"/>
              </a:rPr>
              <a:t>Beihang</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University</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pic>
        <p:nvPicPr>
          <p:cNvPr id="5" name="Picture 2" descr="http://www.ccf.org.cn/resources/1190201776262/adl/12012-10-22-11_00_39.jpg"/>
          <p:cNvPicPr>
            <a:picLocks noChangeAspect="1" noChangeArrowheads="1"/>
          </p:cNvPicPr>
          <p:nvPr/>
        </p:nvPicPr>
        <p:blipFill>
          <a:blip r:embed="rId4" cstate="print"/>
          <a:srcRect/>
          <a:stretch>
            <a:fillRect/>
          </a:stretch>
        </p:blipFill>
        <p:spPr bwMode="auto">
          <a:xfrm>
            <a:off x="6444208" y="4077072"/>
            <a:ext cx="1524000" cy="199072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提纲</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b="1" dirty="0" smtClean="0">
                <a:latin typeface="+mn-ea"/>
              </a:rPr>
              <a:t>大数据定义</a:t>
            </a:r>
            <a:endParaRPr lang="en-US" altLang="zh-CN" b="1" dirty="0" smtClean="0">
              <a:latin typeface="+mn-ea"/>
            </a:endParaRPr>
          </a:p>
          <a:p>
            <a:r>
              <a:rPr lang="zh-CN" altLang="en-US" b="1" dirty="0" smtClean="0">
                <a:latin typeface="+mn-ea"/>
              </a:rPr>
              <a:t>大数据溯源</a:t>
            </a:r>
            <a:endParaRPr lang="en-US" altLang="zh-CN" b="1" dirty="0" smtClean="0">
              <a:latin typeface="+mn-ea"/>
            </a:endParaRPr>
          </a:p>
          <a:p>
            <a:r>
              <a:rPr lang="zh-CN" altLang="en-US" b="1" dirty="0" smtClean="0">
                <a:solidFill>
                  <a:srgbClr val="FF0000"/>
                </a:solidFill>
                <a:latin typeface="+mn-ea"/>
              </a:rPr>
              <a:t>大数据的应用</a:t>
            </a:r>
            <a:endParaRPr lang="en-US" altLang="zh-CN" b="1" dirty="0" smtClean="0">
              <a:solidFill>
                <a:srgbClr val="FF0000"/>
              </a:solidFill>
              <a:latin typeface="+mn-ea"/>
            </a:endParaRPr>
          </a:p>
          <a:p>
            <a:r>
              <a:rPr lang="zh-CN" altLang="en-US" b="1" dirty="0" smtClean="0">
                <a:latin typeface="+mn-ea"/>
              </a:rPr>
              <a:t>大数据带来的挑战</a:t>
            </a:r>
            <a:endParaRPr lang="en-US" altLang="zh-CN" b="1" dirty="0" smtClean="0">
              <a:latin typeface="+mn-ea"/>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20</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人类 </a:t>
            </a:r>
            <a:r>
              <a:rPr lang="en-US" altLang="zh-CN" b="1" dirty="0" smtClean="0">
                <a:solidFill>
                  <a:srgbClr val="000099"/>
                </a:solidFill>
              </a:rPr>
              <a:t>vs. </a:t>
            </a:r>
            <a:r>
              <a:rPr lang="zh-CN" altLang="en-US" b="1" dirty="0" smtClean="0">
                <a:solidFill>
                  <a:srgbClr val="000099"/>
                </a:solidFill>
              </a:rPr>
              <a:t>计算机 </a:t>
            </a:r>
            <a:r>
              <a:rPr lang="en-US" altLang="zh-CN" b="1" dirty="0" smtClean="0">
                <a:solidFill>
                  <a:srgbClr val="000099"/>
                </a:solidFill>
              </a:rPr>
              <a:t>+ </a:t>
            </a:r>
            <a:r>
              <a:rPr lang="zh-CN" altLang="en-US" b="1" dirty="0" smtClean="0">
                <a:solidFill>
                  <a:srgbClr val="000099"/>
                </a:solidFill>
              </a:rPr>
              <a:t>数据</a:t>
            </a:r>
            <a:endParaRPr lang="zh-CN" altLang="en-US" b="1" dirty="0">
              <a:solidFill>
                <a:srgbClr val="000099"/>
              </a:solidFill>
            </a:endParaRPr>
          </a:p>
        </p:txBody>
      </p:sp>
      <p:sp>
        <p:nvSpPr>
          <p:cNvPr id="3" name="内容占位符 2"/>
          <p:cNvSpPr>
            <a:spLocks noGrp="1"/>
          </p:cNvSpPr>
          <p:nvPr>
            <p:ph idx="1"/>
          </p:nvPr>
        </p:nvSpPr>
        <p:spPr/>
        <p:txBody>
          <a:bodyPr/>
          <a:lstStyle/>
          <a:p>
            <a:r>
              <a:rPr kumimoji="1" lang="en-US" altLang="zh-CN" sz="2800" dirty="0" smtClean="0"/>
              <a:t>2011</a:t>
            </a:r>
            <a:r>
              <a:rPr kumimoji="1" lang="zh-CN" altLang="en-US" sz="2800" dirty="0" smtClean="0"/>
              <a:t>年</a:t>
            </a:r>
            <a:r>
              <a:rPr kumimoji="1" lang="en-US" altLang="zh-CN" sz="2800" dirty="0" smtClean="0"/>
              <a:t>2</a:t>
            </a:r>
            <a:r>
              <a:rPr kumimoji="1" lang="zh-CN" altLang="en-US" sz="2800" dirty="0" smtClean="0"/>
              <a:t>月</a:t>
            </a:r>
            <a:r>
              <a:rPr kumimoji="1" lang="en-US" altLang="zh-CN" sz="2800" dirty="0" smtClean="0"/>
              <a:t>11</a:t>
            </a:r>
            <a:r>
              <a:rPr kumimoji="1" lang="zh-CN" altLang="en-US" sz="2800" dirty="0" smtClean="0"/>
              <a:t>日</a:t>
            </a:r>
            <a:r>
              <a:rPr lang="zh-CN" altLang="zh-CN" sz="2800" dirty="0" smtClean="0"/>
              <a:t>，美国很受欢迎的智力竞答 “危险边缘（</a:t>
            </a:r>
            <a:r>
              <a:rPr lang="en-US" altLang="zh-CN" sz="2800" dirty="0" smtClean="0">
                <a:solidFill>
                  <a:srgbClr val="FF0000"/>
                </a:solidFill>
              </a:rPr>
              <a:t>Jeopardy</a:t>
            </a:r>
            <a:r>
              <a:rPr lang="zh-CN" altLang="zh-CN" sz="2800" dirty="0" smtClean="0"/>
              <a:t>）”电视节目</a:t>
            </a:r>
            <a:endParaRPr lang="en-US" altLang="zh-CN" sz="2800" dirty="0" smtClean="0"/>
          </a:p>
          <a:p>
            <a:pPr lvl="1"/>
            <a:r>
              <a:rPr lang="en-US" altLang="zh-CN" sz="2000" dirty="0" smtClean="0"/>
              <a:t>IBM</a:t>
            </a:r>
            <a:r>
              <a:rPr lang="zh-CN" altLang="zh-CN" sz="2000" dirty="0" smtClean="0"/>
              <a:t>的“</a:t>
            </a:r>
            <a:r>
              <a:rPr lang="zh-CN" altLang="zh-CN" sz="2000" dirty="0" smtClean="0">
                <a:solidFill>
                  <a:srgbClr val="C00000"/>
                </a:solidFill>
              </a:rPr>
              <a:t>沃森</a:t>
            </a:r>
            <a:r>
              <a:rPr lang="zh-CN" altLang="zh-CN" sz="2000" dirty="0" smtClean="0"/>
              <a:t>”</a:t>
            </a:r>
            <a:r>
              <a:rPr lang="zh-CN" altLang="en-US" sz="2000" dirty="0" smtClean="0"/>
              <a:t>系统</a:t>
            </a:r>
            <a:r>
              <a:rPr lang="zh-CN" altLang="zh-CN" sz="2000" dirty="0" smtClean="0"/>
              <a:t>以绝对优势战胜两名人类顶级选手</a:t>
            </a:r>
            <a:endParaRPr lang="en-US" altLang="zh-CN" sz="2000" dirty="0" smtClean="0"/>
          </a:p>
          <a:p>
            <a:pPr lvl="1"/>
            <a:r>
              <a:rPr lang="zh-CN" altLang="zh-CN" sz="2000" dirty="0" smtClean="0"/>
              <a:t>和</a:t>
            </a:r>
            <a:r>
              <a:rPr lang="en-US" altLang="zh-CN" sz="2000" dirty="0" smtClean="0"/>
              <a:t>14</a:t>
            </a:r>
            <a:r>
              <a:rPr lang="zh-CN" altLang="zh-CN" sz="2000" dirty="0" smtClean="0"/>
              <a:t>年前的“</a:t>
            </a:r>
            <a:r>
              <a:rPr lang="zh-CN" altLang="zh-CN" sz="2000" dirty="0" smtClean="0">
                <a:solidFill>
                  <a:srgbClr val="C00000"/>
                </a:solidFill>
              </a:rPr>
              <a:t>深蓝</a:t>
            </a:r>
            <a:r>
              <a:rPr lang="zh-CN" altLang="zh-CN" sz="2000" dirty="0" smtClean="0"/>
              <a:t>”</a:t>
            </a:r>
            <a:r>
              <a:rPr lang="zh-CN" altLang="en-US" sz="2000" dirty="0" smtClean="0"/>
              <a:t>（战胜</a:t>
            </a:r>
            <a:r>
              <a:rPr lang="zh-CN" altLang="zh-CN" sz="2000" b="1" dirty="0" smtClean="0">
                <a:solidFill>
                  <a:srgbClr val="C00000"/>
                </a:solidFill>
              </a:rPr>
              <a:t>加里·卡斯帕罗夫</a:t>
            </a:r>
            <a:r>
              <a:rPr lang="zh-CN" altLang="en-US" sz="2000" b="1" dirty="0" smtClean="0"/>
              <a:t>）</a:t>
            </a:r>
            <a:r>
              <a:rPr lang="zh-CN" altLang="zh-CN" sz="2000" dirty="0" smtClean="0"/>
              <a:t>相比，“沃森”除具有超群的计算能力外，更拥有超大规模的</a:t>
            </a:r>
            <a:r>
              <a:rPr lang="zh-CN" altLang="zh-CN" sz="2000" dirty="0" smtClean="0">
                <a:solidFill>
                  <a:srgbClr val="FF0000"/>
                </a:solidFill>
              </a:rPr>
              <a:t>数据以及数据处理</a:t>
            </a:r>
            <a:r>
              <a:rPr lang="zh-CN" altLang="zh-CN" sz="2000" dirty="0" smtClean="0"/>
              <a:t>能力</a:t>
            </a:r>
            <a:endParaRPr lang="zh-CN" altLang="zh-CN" sz="2000" dirty="0"/>
          </a:p>
        </p:txBody>
      </p:sp>
      <p:pic>
        <p:nvPicPr>
          <p:cNvPr id="4" name="图片 3" descr="Watson_Jeopardy.jpg"/>
          <p:cNvPicPr>
            <a:picLocks noChangeAspect="1"/>
          </p:cNvPicPr>
          <p:nvPr/>
        </p:nvPicPr>
        <p:blipFill>
          <a:blip r:embed="rId2" cstate="print"/>
          <a:stretch>
            <a:fillRect/>
          </a:stretch>
        </p:blipFill>
        <p:spPr>
          <a:xfrm>
            <a:off x="1691680" y="3140968"/>
            <a:ext cx="6135593" cy="3456384"/>
          </a:xfrm>
          <a:prstGeom prst="rect">
            <a:avLst/>
          </a:prstGeom>
        </p:spPr>
      </p:pic>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21</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193154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cstate="print"/>
          <a:srcRect/>
          <a:stretch>
            <a:fillRect/>
          </a:stretch>
        </p:blipFill>
        <p:spPr bwMode="auto">
          <a:xfrm>
            <a:off x="632831" y="1772816"/>
            <a:ext cx="8011135" cy="4583330"/>
          </a:xfrm>
          <a:prstGeom prst="rect">
            <a:avLst/>
          </a:prstGeom>
          <a:noFill/>
          <a:ln w="9525">
            <a:noFill/>
            <a:miter lim="800000"/>
            <a:headEnd/>
            <a:tailEnd/>
          </a:ln>
        </p:spPr>
      </p:pic>
      <p:sp>
        <p:nvSpPr>
          <p:cNvPr id="4" name="标题 1"/>
          <p:cNvSpPr txBox="1">
            <a:spLocks/>
          </p:cNvSpPr>
          <p:nvPr/>
        </p:nvSpPr>
        <p:spPr>
          <a:xfrm>
            <a:off x="285720" y="71414"/>
            <a:ext cx="8358246" cy="796908"/>
          </a:xfrm>
          <a:prstGeom prst="rect">
            <a:avLst/>
          </a:prstGeom>
        </p:spPr>
        <p:txBody>
          <a:bodyPr/>
          <a:lstStyle/>
          <a:p>
            <a:pPr eaLnBrk="0" hangingPunct="0"/>
            <a:r>
              <a:rPr lang="zh-CN" altLang="en-US" sz="4400" b="1" dirty="0" smtClean="0">
                <a:solidFill>
                  <a:srgbClr val="000099"/>
                </a:solidFill>
                <a:latin typeface="黑体" pitchFamily="2" charset="-122"/>
                <a:ea typeface="黑体" pitchFamily="2" charset="-122"/>
              </a:rPr>
              <a:t>开普勒第三定律的发现</a:t>
            </a:r>
            <a:endParaRPr lang="en-US" altLang="zh-CN" sz="4400" b="1" dirty="0" smtClean="0">
              <a:solidFill>
                <a:srgbClr val="000099"/>
              </a:solidFill>
              <a:latin typeface="黑体" pitchFamily="2" charset="-122"/>
              <a:ea typeface="黑体" pitchFamily="2" charset="-122"/>
            </a:endParaRPr>
          </a:p>
          <a:p>
            <a:pPr marL="457200" indent="-457200" eaLnBrk="0" hangingPunct="0">
              <a:buFont typeface="Arial" pitchFamily="34" charset="0"/>
              <a:buChar char="•"/>
            </a:pPr>
            <a:r>
              <a:rPr lang="zh-CN" altLang="en-US" sz="2400" dirty="0" smtClean="0">
                <a:latin typeface="黑体" pitchFamily="2" charset="-122"/>
                <a:ea typeface="黑体" pitchFamily="2" charset="-122"/>
              </a:rPr>
              <a:t>是以</a:t>
            </a:r>
            <a:r>
              <a:rPr lang="zh-CN" altLang="en-US" sz="2400" dirty="0" smtClean="0">
                <a:solidFill>
                  <a:srgbClr val="C00000"/>
                </a:solidFill>
                <a:latin typeface="黑体" pitchFamily="2" charset="-122"/>
                <a:ea typeface="黑体" pitchFamily="2" charset="-122"/>
              </a:rPr>
              <a:t>太阳</a:t>
            </a:r>
            <a:r>
              <a:rPr lang="zh-CN" altLang="en-US" sz="2400" dirty="0" smtClean="0">
                <a:latin typeface="黑体" pitchFamily="2" charset="-122"/>
                <a:ea typeface="黑体" pitchFamily="2" charset="-122"/>
              </a:rPr>
              <a:t>为焦点的椭圆轨道运行的所有</a:t>
            </a:r>
            <a:r>
              <a:rPr lang="zh-CN" altLang="en-US" sz="2400" u="sng" dirty="0" smtClean="0">
                <a:solidFill>
                  <a:srgbClr val="C00000"/>
                </a:solidFill>
                <a:latin typeface="黑体" pitchFamily="2" charset="-122"/>
                <a:ea typeface="黑体" pitchFamily="2" charset="-122"/>
              </a:rPr>
              <a:t>行星</a:t>
            </a:r>
            <a:r>
              <a:rPr lang="zh-CN" altLang="en-US" sz="2400" dirty="0" smtClean="0">
                <a:latin typeface="黑体" pitchFamily="2" charset="-122"/>
                <a:ea typeface="黑体" pitchFamily="2" charset="-122"/>
              </a:rPr>
              <a:t>，其</a:t>
            </a:r>
            <a:r>
              <a:rPr lang="zh-CN" altLang="en-US" sz="2400" u="sng" dirty="0" smtClean="0">
                <a:solidFill>
                  <a:srgbClr val="000099"/>
                </a:solidFill>
                <a:latin typeface="黑体" pitchFamily="2" charset="-122"/>
                <a:ea typeface="黑体" pitchFamily="2" charset="-122"/>
              </a:rPr>
              <a:t>椭圆轨道</a:t>
            </a:r>
            <a:r>
              <a:rPr lang="zh-CN" altLang="en-US" sz="2400" dirty="0" smtClean="0">
                <a:latin typeface="黑体" pitchFamily="2" charset="-122"/>
                <a:ea typeface="黑体" pitchFamily="2" charset="-122"/>
              </a:rPr>
              <a:t>半长轴的立方与</a:t>
            </a:r>
            <a:r>
              <a:rPr lang="zh-CN" altLang="en-US" sz="2400" dirty="0" smtClean="0">
                <a:solidFill>
                  <a:srgbClr val="000099"/>
                </a:solidFill>
                <a:latin typeface="黑体" pitchFamily="2" charset="-122"/>
                <a:ea typeface="黑体" pitchFamily="2" charset="-122"/>
              </a:rPr>
              <a:t>周期</a:t>
            </a:r>
            <a:r>
              <a:rPr lang="zh-CN" altLang="en-US" sz="2400" dirty="0" smtClean="0">
                <a:latin typeface="黑体" pitchFamily="2" charset="-122"/>
                <a:ea typeface="黑体" pitchFamily="2" charset="-122"/>
              </a:rPr>
              <a:t>的平方之比是一个常量</a:t>
            </a:r>
            <a:r>
              <a:rPr lang="zh-CN" altLang="en-US" sz="2400" dirty="0" smtClean="0"/>
              <a:t>。</a:t>
            </a:r>
            <a:endParaRPr lang="zh-CN" altLang="en-US" sz="2400" b="1" dirty="0" smtClean="0">
              <a:solidFill>
                <a:srgbClr val="000099"/>
              </a:solidFill>
              <a:latin typeface="黑体" pitchFamily="2" charset="-122"/>
              <a:ea typeface="黑体" pitchFamily="2" charset="-122"/>
            </a:endParaRPr>
          </a:p>
          <a:p>
            <a:pPr marL="0" marR="0" lvl="0" indent="0" defTabSz="914400" rtl="0" eaLnBrk="0" fontAlgn="base" latinLnBrk="0" hangingPunct="0">
              <a:lnSpc>
                <a:spcPct val="100000"/>
              </a:lnSpc>
              <a:spcBef>
                <a:spcPct val="0"/>
              </a:spcBef>
              <a:spcAft>
                <a:spcPct val="0"/>
              </a:spcAft>
              <a:buClrTx/>
              <a:buSzTx/>
              <a:buFontTx/>
              <a:buNone/>
              <a:tabLst/>
              <a:defRPr/>
            </a:pPr>
            <a:endParaRPr kumimoji="0" lang="zh-CN" altLang="en-US" sz="4400" b="1" i="0" u="none" strike="noStrike" kern="0" cap="none" spc="0" normalizeH="0" baseline="0" noProof="0" dirty="0">
              <a:ln>
                <a:noFill/>
              </a:ln>
              <a:solidFill>
                <a:srgbClr val="000099"/>
              </a:solidFill>
              <a:effectLst/>
              <a:uLnTx/>
              <a:uFillTx/>
              <a:latin typeface="+mj-lt"/>
              <a:ea typeface="+mj-ea"/>
              <a:cs typeface="+mj-cs"/>
            </a:endParaRPr>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22</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37092987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黑体" pitchFamily="2" charset="-122"/>
                <a:ea typeface="黑体" pitchFamily="2" charset="-122"/>
              </a:rPr>
              <a:t>更多的数据 </a:t>
            </a:r>
            <a:r>
              <a:rPr lang="en-US" altLang="zh-CN" b="1" dirty="0" smtClean="0">
                <a:solidFill>
                  <a:srgbClr val="000099"/>
                </a:solidFill>
                <a:latin typeface="黑体" pitchFamily="2" charset="-122"/>
                <a:ea typeface="黑体" pitchFamily="2" charset="-122"/>
              </a:rPr>
              <a:t>vs. </a:t>
            </a:r>
            <a:r>
              <a:rPr lang="zh-CN" altLang="en-US" b="1" dirty="0" smtClean="0">
                <a:solidFill>
                  <a:srgbClr val="000099"/>
                </a:solidFill>
                <a:latin typeface="黑体" pitchFamily="2" charset="-122"/>
                <a:ea typeface="黑体" pitchFamily="2" charset="-122"/>
              </a:rPr>
              <a:t>更好的算法</a:t>
            </a:r>
            <a:endParaRPr lang="en-US" altLang="zh-CN" b="1" dirty="0" smtClean="0">
              <a:solidFill>
                <a:srgbClr val="000099"/>
              </a:solidFill>
              <a:latin typeface="黑体" pitchFamily="2" charset="-122"/>
              <a:ea typeface="黑体" pitchFamily="2" charset="-122"/>
            </a:endParaRPr>
          </a:p>
        </p:txBody>
      </p:sp>
      <p:pic>
        <p:nvPicPr>
          <p:cNvPr id="6" name="Picture 2"/>
          <p:cNvPicPr>
            <a:picLocks noChangeAspect="1" noChangeArrowheads="1"/>
          </p:cNvPicPr>
          <p:nvPr/>
        </p:nvPicPr>
        <p:blipFill>
          <a:blip r:embed="rId3" cstate="print"/>
          <a:srcRect/>
          <a:stretch>
            <a:fillRect/>
          </a:stretch>
        </p:blipFill>
        <p:spPr bwMode="auto">
          <a:xfrm>
            <a:off x="647650" y="1047328"/>
            <a:ext cx="7524750" cy="5334000"/>
          </a:xfrm>
          <a:prstGeom prst="rect">
            <a:avLst/>
          </a:prstGeom>
          <a:noFill/>
          <a:ln w="9525">
            <a:noFill/>
            <a:miter lim="800000"/>
            <a:headEnd/>
            <a:tailEnd/>
          </a:ln>
        </p:spPr>
      </p:pic>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23</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33003257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黑体" pitchFamily="49" charset="-122"/>
                <a:ea typeface="黑体" pitchFamily="49" charset="-122"/>
              </a:rPr>
              <a:t>互联网需求：大数据处理</a:t>
            </a:r>
            <a:endParaRPr lang="zh-CN" altLang="en-US" dirty="0"/>
          </a:p>
        </p:txBody>
      </p:sp>
      <p:sp>
        <p:nvSpPr>
          <p:cNvPr id="4" name="内容占位符 2"/>
          <p:cNvSpPr txBox="1">
            <a:spLocks/>
          </p:cNvSpPr>
          <p:nvPr/>
        </p:nvSpPr>
        <p:spPr bwMode="auto">
          <a:xfrm>
            <a:off x="457200" y="1063278"/>
            <a:ext cx="79375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0" cap="none" spc="0" normalizeH="0" baseline="0" noProof="0" smtClean="0">
                <a:ln>
                  <a:noFill/>
                </a:ln>
                <a:solidFill>
                  <a:schemeClr val="tx1"/>
                </a:solidFill>
                <a:effectLst/>
                <a:uLnTx/>
                <a:uFillTx/>
                <a:latin typeface="+mn-lt"/>
                <a:ea typeface="黑体" pitchFamily="49" charset="-122"/>
                <a:cs typeface="微软雅黑" pitchFamily="34" charset="-122"/>
              </a:rPr>
              <a:t>大数据：规模大、变化快、种类杂</a:t>
            </a:r>
            <a:endParaRPr kumimoji="0" lang="en-US" altLang="zh-CN" sz="2200" b="0" i="0" u="none" strike="noStrike" kern="0" cap="none" spc="0" normalizeH="0" baseline="0" noProof="0" smtClean="0">
              <a:ln>
                <a:noFill/>
              </a:ln>
              <a:solidFill>
                <a:schemeClr val="tx1"/>
              </a:solidFill>
              <a:effectLst/>
              <a:uLnTx/>
              <a:uFillTx/>
              <a:latin typeface="+mn-lt"/>
              <a:ea typeface="黑体" pitchFamily="49" charset="-122"/>
              <a:cs typeface="微软雅黑" pitchFamily="34" charset="-122"/>
            </a:endParaRPr>
          </a:p>
          <a:p>
            <a:pPr marL="457200" marR="0" lvl="1" indent="0" algn="l"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altLang="zh-CN" sz="2800" b="0" i="0" u="none" strike="noStrike" kern="0" cap="none" spc="0" normalizeH="0" baseline="0" noProof="0" smtClean="0">
              <a:ln>
                <a:noFill/>
              </a:ln>
              <a:solidFill>
                <a:schemeClr val="tx1"/>
              </a:solidFill>
              <a:effectLst/>
              <a:uLnTx/>
              <a:uFillTx/>
              <a:latin typeface="+mn-lt"/>
              <a:ea typeface="黑体" pitchFamily="49" charset="-122"/>
              <a:cs typeface="微软雅黑" pitchFamily="34" charset="-122"/>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zh-CN" altLang="en-US" sz="3200" b="0" i="0" u="none" strike="noStrike" kern="0" cap="none" spc="0" normalizeH="0" baseline="0" noProof="0" smtClean="0">
              <a:ln>
                <a:noFill/>
              </a:ln>
              <a:solidFill>
                <a:schemeClr val="tx1"/>
              </a:solidFill>
              <a:effectLst/>
              <a:uLnTx/>
              <a:uFillTx/>
              <a:latin typeface="+mn-lt"/>
              <a:ea typeface="黑体" pitchFamily="49" charset="-122"/>
              <a:cs typeface="微软雅黑" pitchFamily="34" charset="-122"/>
            </a:endParaRPr>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36820BA3-D58C-43EC-BCA6-4B091BFD4B2D}" type="slidenum">
              <a:rPr lang="zh-CN" altLang="en-US" sz="1200" b="1">
                <a:solidFill>
                  <a:srgbClr val="898989"/>
                </a:solidFill>
                <a:latin typeface="Calibri" pitchFamily="34" charset="0"/>
              </a:rPr>
              <a:pPr algn="r"/>
              <a:t>24</a:t>
            </a:fld>
            <a:endParaRPr lang="en-US" altLang="zh-CN" sz="1200" b="1">
              <a:solidFill>
                <a:srgbClr val="898989"/>
              </a:solidFill>
              <a:latin typeface="Calibri" pitchFamily="34" charset="0"/>
            </a:endParaRPr>
          </a:p>
        </p:txBody>
      </p:sp>
      <p:grpSp>
        <p:nvGrpSpPr>
          <p:cNvPr id="6" name="组合 12"/>
          <p:cNvGrpSpPr>
            <a:grpSpLocks/>
          </p:cNvGrpSpPr>
          <p:nvPr/>
        </p:nvGrpSpPr>
        <p:grpSpPr bwMode="auto">
          <a:xfrm>
            <a:off x="417513" y="1774031"/>
            <a:ext cx="4154487" cy="1800225"/>
            <a:chOff x="416750" y="2283185"/>
            <a:chExt cx="3362597" cy="1649871"/>
          </a:xfrm>
        </p:grpSpPr>
        <p:sp>
          <p:nvSpPr>
            <p:cNvPr id="7" name="矩形 6"/>
            <p:cNvSpPr/>
            <p:nvPr/>
          </p:nvSpPr>
          <p:spPr>
            <a:xfrm>
              <a:off x="416750" y="2495602"/>
              <a:ext cx="3362597" cy="1437454"/>
            </a:xfrm>
            <a:prstGeom prst="rect">
              <a:avLst/>
            </a:prstGeom>
            <a:solidFill>
              <a:srgbClr val="FFFFCC"/>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92075" lvl="2" indent="-92075" algn="l">
                <a:lnSpc>
                  <a:spcPct val="90000"/>
                </a:lnSpc>
                <a:spcBef>
                  <a:spcPct val="20000"/>
                </a:spcBef>
                <a:buFont typeface="Arial" charset="0"/>
                <a:buChar char="•"/>
                <a:defRPr/>
              </a:pPr>
              <a:endParaRPr kumimoji="1" lang="en-US" altLang="zh-CN" sz="1600" b="1" dirty="0">
                <a:solidFill>
                  <a:srgbClr val="000000"/>
                </a:solidFill>
                <a:ea typeface="黑体" pitchFamily="2" charset="-122"/>
              </a:endParaRPr>
            </a:p>
            <a:p>
              <a:pPr marL="92075" lvl="2" indent="-92075" algn="l">
                <a:lnSpc>
                  <a:spcPct val="90000"/>
                </a:lnSpc>
                <a:spcBef>
                  <a:spcPct val="20000"/>
                </a:spcBef>
                <a:buFont typeface="Arial" charset="0"/>
                <a:buChar char="•"/>
                <a:defRPr/>
              </a:pPr>
              <a:r>
                <a:rPr kumimoji="1" lang="en-US" altLang="zh-CN" sz="1800" b="1" dirty="0" err="1">
                  <a:solidFill>
                    <a:srgbClr val="000000"/>
                  </a:solidFill>
                  <a:ea typeface="黑体" pitchFamily="2" charset="-122"/>
                </a:rPr>
                <a:t>Facebook</a:t>
              </a:r>
              <a:r>
                <a:rPr kumimoji="1" lang="zh-CN" altLang="en-US" sz="1800" b="1" dirty="0">
                  <a:solidFill>
                    <a:srgbClr val="000000"/>
                  </a:solidFill>
                  <a:ea typeface="黑体" pitchFamily="2" charset="-122"/>
                </a:rPr>
                <a:t>：</a:t>
              </a:r>
              <a:r>
                <a:rPr kumimoji="1" lang="zh-CN" altLang="en-US" sz="1800" dirty="0">
                  <a:solidFill>
                    <a:srgbClr val="000000"/>
                  </a:solidFill>
                  <a:ea typeface="黑体" pitchFamily="2" charset="-122"/>
                </a:rPr>
                <a:t>用户规模超过</a:t>
              </a:r>
              <a:r>
                <a:rPr kumimoji="1" lang="en-US" altLang="zh-CN" sz="1800" dirty="0">
                  <a:solidFill>
                    <a:srgbClr val="000000"/>
                  </a:solidFill>
                  <a:ea typeface="黑体" pitchFamily="2" charset="-122"/>
                </a:rPr>
                <a:t>10</a:t>
              </a:r>
              <a:r>
                <a:rPr kumimoji="1" lang="zh-CN" altLang="en-US" sz="1800" dirty="0">
                  <a:solidFill>
                    <a:srgbClr val="000000"/>
                  </a:solidFill>
                  <a:ea typeface="黑体" pitchFamily="2" charset="-122"/>
                </a:rPr>
                <a:t>亿，</a:t>
              </a:r>
              <a:endParaRPr kumimoji="1" lang="en-US" altLang="zh-CN" sz="1800" dirty="0">
                <a:solidFill>
                  <a:srgbClr val="000000"/>
                </a:solidFill>
                <a:ea typeface="黑体" pitchFamily="2" charset="-122"/>
              </a:endParaRPr>
            </a:p>
            <a:p>
              <a:pPr marL="92075" lvl="2" indent="-92075" algn="l">
                <a:lnSpc>
                  <a:spcPct val="90000"/>
                </a:lnSpc>
                <a:spcBef>
                  <a:spcPct val="20000"/>
                </a:spcBef>
                <a:defRPr/>
              </a:pPr>
              <a:r>
                <a:rPr kumimoji="1" lang="en-US" altLang="zh-CN" sz="1800" dirty="0">
                  <a:solidFill>
                    <a:srgbClr val="000000"/>
                  </a:solidFill>
                  <a:ea typeface="黑体" pitchFamily="2" charset="-122"/>
                </a:rPr>
                <a:t>  </a:t>
              </a:r>
              <a:r>
                <a:rPr kumimoji="1" lang="zh-CN" altLang="en-US" sz="1800" dirty="0">
                  <a:solidFill>
                    <a:srgbClr val="000000"/>
                  </a:solidFill>
                  <a:ea typeface="黑体" pitchFamily="2" charset="-122"/>
                </a:rPr>
                <a:t>每天新增数据量</a:t>
              </a:r>
              <a:r>
                <a:rPr kumimoji="1" lang="en-US" altLang="zh-CN" sz="1800" dirty="0">
                  <a:solidFill>
                    <a:srgbClr val="000000"/>
                  </a:solidFill>
                  <a:ea typeface="黑体" pitchFamily="2" charset="-122"/>
                </a:rPr>
                <a:t>10TB</a:t>
              </a:r>
            </a:p>
            <a:p>
              <a:pPr marL="92075" lvl="2" indent="-92075" algn="l">
                <a:lnSpc>
                  <a:spcPct val="90000"/>
                </a:lnSpc>
                <a:spcBef>
                  <a:spcPct val="20000"/>
                </a:spcBef>
                <a:buFont typeface="Arial" charset="0"/>
                <a:buChar char="•"/>
                <a:defRPr/>
              </a:pPr>
              <a:r>
                <a:rPr kumimoji="1" lang="zh-CN" altLang="en-US" sz="1800" b="1" dirty="0">
                  <a:solidFill>
                    <a:srgbClr val="000000"/>
                  </a:solidFill>
                  <a:ea typeface="黑体" pitchFamily="2" charset="-122"/>
                </a:rPr>
                <a:t>四大微博</a:t>
              </a:r>
              <a:r>
                <a:rPr kumimoji="1" lang="en-US" altLang="zh-CN" sz="1800" b="1" dirty="0">
                  <a:solidFill>
                    <a:srgbClr val="000000"/>
                  </a:solidFill>
                  <a:ea typeface="黑体" pitchFamily="2" charset="-122"/>
                </a:rPr>
                <a:t>(</a:t>
              </a:r>
              <a:r>
                <a:rPr kumimoji="1" lang="zh-CN" altLang="en-US" sz="1800" b="1" dirty="0">
                  <a:solidFill>
                    <a:srgbClr val="000000"/>
                  </a:solidFill>
                  <a:ea typeface="黑体" pitchFamily="2" charset="-122"/>
                </a:rPr>
                <a:t>新浪，腾讯、搜狐和网易</a:t>
              </a:r>
              <a:r>
                <a:rPr kumimoji="1" lang="en-US" altLang="zh-CN" sz="1800" b="1" dirty="0">
                  <a:solidFill>
                    <a:srgbClr val="000000"/>
                  </a:solidFill>
                  <a:ea typeface="黑体" pitchFamily="2" charset="-122"/>
                </a:rPr>
                <a:t>)</a:t>
              </a:r>
              <a:r>
                <a:rPr kumimoji="1" lang="zh-CN" altLang="en-US" sz="1800" b="1" dirty="0">
                  <a:solidFill>
                    <a:srgbClr val="000000"/>
                  </a:solidFill>
                  <a:ea typeface="黑体" pitchFamily="2" charset="-122"/>
                </a:rPr>
                <a:t>：</a:t>
              </a:r>
              <a:r>
                <a:rPr kumimoji="1" lang="zh-CN" altLang="en-US" sz="1800" dirty="0">
                  <a:solidFill>
                    <a:srgbClr val="000000"/>
                  </a:solidFill>
                  <a:ea typeface="黑体" pitchFamily="2" charset="-122"/>
                </a:rPr>
                <a:t>用户</a:t>
              </a:r>
              <a:r>
                <a:rPr kumimoji="1" lang="en-US" altLang="zh-CN" sz="1800" dirty="0">
                  <a:solidFill>
                    <a:srgbClr val="000000"/>
                  </a:solidFill>
                  <a:ea typeface="黑体" pitchFamily="2" charset="-122"/>
                </a:rPr>
                <a:t>8</a:t>
              </a:r>
              <a:r>
                <a:rPr kumimoji="1" lang="zh-CN" altLang="en-US" sz="1800" dirty="0">
                  <a:solidFill>
                    <a:srgbClr val="000000"/>
                  </a:solidFill>
                  <a:ea typeface="黑体" pitchFamily="2" charset="-122"/>
                </a:rPr>
                <a:t>亿多，每天新增微博超过</a:t>
              </a:r>
              <a:r>
                <a:rPr kumimoji="1" lang="en-US" altLang="zh-CN" sz="1800" dirty="0">
                  <a:solidFill>
                    <a:srgbClr val="000000"/>
                  </a:solidFill>
                  <a:ea typeface="黑体" pitchFamily="2" charset="-122"/>
                </a:rPr>
                <a:t>2</a:t>
              </a:r>
              <a:r>
                <a:rPr kumimoji="1" lang="zh-CN" altLang="en-US" sz="1800" dirty="0">
                  <a:solidFill>
                    <a:srgbClr val="000000"/>
                  </a:solidFill>
                  <a:ea typeface="黑体" pitchFamily="2" charset="-122"/>
                </a:rPr>
                <a:t>亿条， 图片</a:t>
              </a:r>
              <a:r>
                <a:rPr kumimoji="1" lang="en-US" altLang="zh-CN" sz="1800" dirty="0">
                  <a:solidFill>
                    <a:srgbClr val="000000"/>
                  </a:solidFill>
                  <a:ea typeface="黑体" pitchFamily="2" charset="-122"/>
                </a:rPr>
                <a:t>2000</a:t>
              </a:r>
              <a:r>
                <a:rPr kumimoji="1" lang="zh-CN" altLang="en-US" sz="1800" dirty="0">
                  <a:solidFill>
                    <a:srgbClr val="000000"/>
                  </a:solidFill>
                  <a:ea typeface="黑体" pitchFamily="2" charset="-122"/>
                </a:rPr>
                <a:t>万张</a:t>
              </a:r>
              <a:endParaRPr kumimoji="1" lang="zh-CN" altLang="en-US" sz="1800" dirty="0">
                <a:solidFill>
                  <a:srgbClr val="FFFFFF"/>
                </a:solidFill>
                <a:ea typeface="黑体" pitchFamily="2" charset="-122"/>
              </a:endParaRPr>
            </a:p>
          </p:txBody>
        </p:sp>
        <p:sp>
          <p:nvSpPr>
            <p:cNvPr id="8" name="圆角矩形 7"/>
            <p:cNvSpPr>
              <a:spLocks noChangeArrowheads="1"/>
            </p:cNvSpPr>
            <p:nvPr/>
          </p:nvSpPr>
          <p:spPr bwMode="auto">
            <a:xfrm>
              <a:off x="538816" y="2283185"/>
              <a:ext cx="3037516" cy="426290"/>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defRPr/>
              </a:pPr>
              <a:r>
                <a:rPr kumimoji="1" lang="zh-CN" altLang="en-US" sz="2000" b="1">
                  <a:solidFill>
                    <a:srgbClr val="000000"/>
                  </a:solidFill>
                  <a:latin typeface="黑体" pitchFamily="49" charset="-122"/>
                  <a:ea typeface="黑体" pitchFamily="49" charset="-122"/>
                </a:rPr>
                <a:t>社交类应用</a:t>
              </a:r>
            </a:p>
          </p:txBody>
        </p:sp>
      </p:grpSp>
      <p:grpSp>
        <p:nvGrpSpPr>
          <p:cNvPr id="9" name="组合 13"/>
          <p:cNvGrpSpPr>
            <a:grpSpLocks/>
          </p:cNvGrpSpPr>
          <p:nvPr/>
        </p:nvGrpSpPr>
        <p:grpSpPr bwMode="auto">
          <a:xfrm>
            <a:off x="4787900" y="1701006"/>
            <a:ext cx="3744913" cy="1871663"/>
            <a:chOff x="3845119" y="2276872"/>
            <a:chExt cx="3319169" cy="1656184"/>
          </a:xfrm>
        </p:grpSpPr>
        <p:sp>
          <p:nvSpPr>
            <p:cNvPr id="10" name="矩形 9"/>
            <p:cNvSpPr/>
            <p:nvPr/>
          </p:nvSpPr>
          <p:spPr>
            <a:xfrm>
              <a:off x="3845119" y="2493201"/>
              <a:ext cx="3319169" cy="1439855"/>
            </a:xfrm>
            <a:prstGeom prst="rect">
              <a:avLst/>
            </a:prstGeom>
            <a:solidFill>
              <a:srgbClr val="FFFFCC"/>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92075" lvl="2" indent="-92075" algn="l">
                <a:lnSpc>
                  <a:spcPct val="90000"/>
                </a:lnSpc>
                <a:spcBef>
                  <a:spcPct val="20000"/>
                </a:spcBef>
                <a:buFont typeface="Arial" charset="0"/>
                <a:buChar char="•"/>
                <a:defRPr/>
              </a:pPr>
              <a:endParaRPr kumimoji="1" lang="en-US" altLang="zh-CN" sz="1600" b="1" dirty="0">
                <a:solidFill>
                  <a:srgbClr val="000000"/>
                </a:solidFill>
                <a:ea typeface="黑体" pitchFamily="2" charset="-122"/>
              </a:endParaRPr>
            </a:p>
            <a:p>
              <a:pPr marL="92075" lvl="2" indent="-92075" algn="l">
                <a:lnSpc>
                  <a:spcPct val="90000"/>
                </a:lnSpc>
                <a:spcBef>
                  <a:spcPct val="20000"/>
                </a:spcBef>
                <a:buFont typeface="Arial" charset="0"/>
                <a:buChar char="•"/>
                <a:defRPr/>
              </a:pPr>
              <a:r>
                <a:rPr kumimoji="1" lang="zh-CN" altLang="en-US" sz="1800" b="1" dirty="0">
                  <a:solidFill>
                    <a:srgbClr val="000000"/>
                  </a:solidFill>
                  <a:ea typeface="黑体" pitchFamily="2" charset="-122"/>
                </a:rPr>
                <a:t>百度：</a:t>
              </a:r>
              <a:r>
                <a:rPr kumimoji="1" lang="zh-CN" altLang="en-US" sz="1800" dirty="0">
                  <a:solidFill>
                    <a:srgbClr val="000000"/>
                  </a:solidFill>
                  <a:ea typeface="黑体" pitchFamily="2" charset="-122"/>
                </a:rPr>
                <a:t>每天新增日志数据量近</a:t>
              </a:r>
              <a:r>
                <a:rPr kumimoji="1" lang="en-US" altLang="zh-CN" sz="1800" dirty="0">
                  <a:solidFill>
                    <a:srgbClr val="000000"/>
                  </a:solidFill>
                  <a:ea typeface="黑体" pitchFamily="2" charset="-122"/>
                </a:rPr>
                <a:t>1PB</a:t>
              </a:r>
              <a:r>
                <a:rPr kumimoji="1" lang="zh-CN" altLang="en-US" sz="1800" dirty="0">
                  <a:solidFill>
                    <a:srgbClr val="000000"/>
                  </a:solidFill>
                  <a:ea typeface="黑体" pitchFamily="2" charset="-122"/>
                </a:rPr>
                <a:t>，数据总量近</a:t>
              </a:r>
              <a:r>
                <a:rPr kumimoji="1" lang="en-US" altLang="zh-CN" sz="1800" dirty="0">
                  <a:solidFill>
                    <a:srgbClr val="000000"/>
                  </a:solidFill>
                  <a:ea typeface="黑体" pitchFamily="2" charset="-122"/>
                </a:rPr>
                <a:t>1000PB</a:t>
              </a:r>
            </a:p>
            <a:p>
              <a:pPr marL="92075" lvl="2" indent="-92075" algn="l">
                <a:lnSpc>
                  <a:spcPct val="90000"/>
                </a:lnSpc>
                <a:spcBef>
                  <a:spcPct val="20000"/>
                </a:spcBef>
                <a:buFont typeface="Arial" charset="0"/>
                <a:buChar char="•"/>
                <a:defRPr/>
              </a:pPr>
              <a:r>
                <a:rPr kumimoji="1" lang="en-US" altLang="zh-CN" sz="1800" b="1" dirty="0">
                  <a:solidFill>
                    <a:srgbClr val="000000"/>
                  </a:solidFill>
                  <a:ea typeface="黑体" pitchFamily="2" charset="-122"/>
                </a:rPr>
                <a:t>Google</a:t>
              </a:r>
              <a:r>
                <a:rPr kumimoji="1" lang="zh-CN" altLang="en-US" sz="1800" b="1" dirty="0">
                  <a:solidFill>
                    <a:srgbClr val="000000"/>
                  </a:solidFill>
                  <a:ea typeface="黑体" pitchFamily="2" charset="-122"/>
                </a:rPr>
                <a:t>：</a:t>
              </a:r>
              <a:r>
                <a:rPr kumimoji="1" lang="zh-CN" altLang="en-US" sz="1800" dirty="0">
                  <a:solidFill>
                    <a:srgbClr val="000000"/>
                  </a:solidFill>
                  <a:ea typeface="黑体" pitchFamily="2" charset="-122"/>
                </a:rPr>
                <a:t>每天新处理数据总量</a:t>
              </a:r>
              <a:endParaRPr kumimoji="1" lang="en-US" altLang="zh-CN" sz="1800" dirty="0">
                <a:solidFill>
                  <a:srgbClr val="000000"/>
                </a:solidFill>
                <a:ea typeface="黑体" pitchFamily="2" charset="-122"/>
              </a:endParaRPr>
            </a:p>
            <a:p>
              <a:pPr marL="92075" lvl="2" indent="-92075" algn="l">
                <a:lnSpc>
                  <a:spcPct val="90000"/>
                </a:lnSpc>
                <a:spcBef>
                  <a:spcPct val="20000"/>
                </a:spcBef>
                <a:defRPr/>
              </a:pPr>
              <a:r>
                <a:rPr kumimoji="1" lang="en-US" altLang="zh-CN" sz="1800" dirty="0">
                  <a:solidFill>
                    <a:srgbClr val="000000"/>
                  </a:solidFill>
                  <a:ea typeface="黑体" pitchFamily="2" charset="-122"/>
                </a:rPr>
                <a:t>  </a:t>
              </a:r>
              <a:r>
                <a:rPr kumimoji="1" lang="zh-CN" altLang="en-US" sz="1800" dirty="0">
                  <a:solidFill>
                    <a:srgbClr val="000000"/>
                  </a:solidFill>
                  <a:ea typeface="黑体" pitchFamily="2" charset="-122"/>
                </a:rPr>
                <a:t>已超过</a:t>
              </a:r>
              <a:r>
                <a:rPr kumimoji="1" lang="en-US" altLang="zh-CN" sz="1800" dirty="0">
                  <a:solidFill>
                    <a:srgbClr val="000000"/>
                  </a:solidFill>
                  <a:ea typeface="黑体" pitchFamily="2" charset="-122"/>
                </a:rPr>
                <a:t>20PB</a:t>
              </a:r>
            </a:p>
          </p:txBody>
        </p:sp>
        <p:sp>
          <p:nvSpPr>
            <p:cNvPr id="11" name="圆角矩形 10"/>
            <p:cNvSpPr>
              <a:spLocks noChangeArrowheads="1"/>
            </p:cNvSpPr>
            <p:nvPr/>
          </p:nvSpPr>
          <p:spPr bwMode="auto">
            <a:xfrm>
              <a:off x="3995671" y="2276872"/>
              <a:ext cx="2953342" cy="425635"/>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defRPr/>
              </a:pPr>
              <a:r>
                <a:rPr kumimoji="1" lang="zh-CN" altLang="en-US" sz="2000" b="1">
                  <a:solidFill>
                    <a:srgbClr val="000000"/>
                  </a:solidFill>
                  <a:latin typeface="黑体" pitchFamily="49" charset="-122"/>
                  <a:ea typeface="黑体" pitchFamily="49" charset="-122"/>
                </a:rPr>
                <a:t>搜索类应用</a:t>
              </a:r>
            </a:p>
          </p:txBody>
        </p:sp>
      </p:grpSp>
      <p:grpSp>
        <p:nvGrpSpPr>
          <p:cNvPr id="12" name="组合 18"/>
          <p:cNvGrpSpPr>
            <a:grpSpLocks/>
          </p:cNvGrpSpPr>
          <p:nvPr/>
        </p:nvGrpSpPr>
        <p:grpSpPr bwMode="auto">
          <a:xfrm>
            <a:off x="488950" y="3723481"/>
            <a:ext cx="8331522" cy="2586038"/>
            <a:chOff x="417567" y="4011377"/>
            <a:chExt cx="6903195" cy="2382229"/>
          </a:xfrm>
        </p:grpSpPr>
        <p:grpSp>
          <p:nvGrpSpPr>
            <p:cNvPr id="13" name="组合 14"/>
            <p:cNvGrpSpPr>
              <a:grpSpLocks/>
            </p:cNvGrpSpPr>
            <p:nvPr/>
          </p:nvGrpSpPr>
          <p:grpSpPr bwMode="auto">
            <a:xfrm>
              <a:off x="417567" y="4011377"/>
              <a:ext cx="6783233" cy="2382229"/>
              <a:chOff x="416750" y="4011377"/>
              <a:chExt cx="6531514" cy="2382229"/>
            </a:xfrm>
          </p:grpSpPr>
          <p:sp>
            <p:nvSpPr>
              <p:cNvPr id="17" name="矩形 11"/>
              <p:cNvSpPr/>
              <p:nvPr/>
            </p:nvSpPr>
            <p:spPr>
              <a:xfrm>
                <a:off x="416750" y="4349189"/>
                <a:ext cx="6531514" cy="2044417"/>
              </a:xfrm>
              <a:prstGeom prst="rect">
                <a:avLst/>
              </a:prstGeom>
              <a:solidFill>
                <a:srgbClr val="FFFFCC"/>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82550" lvl="1" indent="-82550" algn="l">
                  <a:buFont typeface="Arial" charset="0"/>
                  <a:buChar char="•"/>
                  <a:defRPr/>
                </a:pPr>
                <a:r>
                  <a:rPr kumimoji="1" lang="zh-CN" altLang="en-US" dirty="0">
                    <a:solidFill>
                      <a:srgbClr val="000000"/>
                    </a:solidFill>
                    <a:ea typeface="黑体" pitchFamily="2" charset="-122"/>
                  </a:rPr>
                  <a:t>数据每</a:t>
                </a:r>
                <a:r>
                  <a:rPr kumimoji="1" lang="en-US" altLang="zh-CN" dirty="0">
                    <a:solidFill>
                      <a:srgbClr val="000000"/>
                    </a:solidFill>
                    <a:ea typeface="黑体" pitchFamily="2" charset="-122"/>
                  </a:rPr>
                  <a:t>18</a:t>
                </a:r>
                <a:r>
                  <a:rPr kumimoji="1" lang="zh-CN" altLang="en-US" dirty="0">
                    <a:solidFill>
                      <a:srgbClr val="000000"/>
                    </a:solidFill>
                    <a:ea typeface="黑体" pitchFamily="2" charset="-122"/>
                  </a:rPr>
                  <a:t>月翻一番，过去数据是确定的，</a:t>
                </a:r>
                <a:endParaRPr kumimoji="1" lang="en-US" altLang="zh-CN" dirty="0">
                  <a:solidFill>
                    <a:srgbClr val="000000"/>
                  </a:solidFill>
                  <a:ea typeface="黑体" pitchFamily="2" charset="-122"/>
                </a:endParaRPr>
              </a:p>
              <a:p>
                <a:pPr marL="82550" lvl="1" indent="-82550" algn="l">
                  <a:defRPr/>
                </a:pPr>
                <a:r>
                  <a:rPr kumimoji="1" lang="en-US" altLang="zh-CN" dirty="0">
                    <a:solidFill>
                      <a:srgbClr val="000000"/>
                    </a:solidFill>
                    <a:ea typeface="黑体" pitchFamily="2" charset="-122"/>
                  </a:rPr>
                  <a:t>  </a:t>
                </a:r>
                <a:r>
                  <a:rPr kumimoji="1" lang="zh-CN" altLang="en-US" dirty="0">
                    <a:solidFill>
                      <a:srgbClr val="000000"/>
                    </a:solidFill>
                    <a:ea typeface="黑体" pitchFamily="2" charset="-122"/>
                  </a:rPr>
                  <a:t>当前伴随人机物融合</a:t>
                </a:r>
                <a:r>
                  <a:rPr kumimoji="1" lang="zh-CN" altLang="en-US" dirty="0" smtClean="0">
                    <a:solidFill>
                      <a:srgbClr val="000000"/>
                    </a:solidFill>
                    <a:ea typeface="黑体" pitchFamily="2" charset="-122"/>
                  </a:rPr>
                  <a:t>，</a:t>
                </a:r>
                <a:r>
                  <a:rPr kumimoji="1" lang="zh-CN" altLang="en-US" b="1" dirty="0" smtClean="0">
                    <a:solidFill>
                      <a:srgbClr val="FF0000"/>
                    </a:solidFill>
                    <a:ea typeface="黑体" pitchFamily="2" charset="-122"/>
                  </a:rPr>
                  <a:t>网络</a:t>
                </a:r>
                <a:r>
                  <a:rPr kumimoji="1" lang="zh-CN" altLang="en-US" b="1" dirty="0">
                    <a:solidFill>
                      <a:srgbClr val="FF0000"/>
                    </a:solidFill>
                    <a:ea typeface="黑体" pitchFamily="2" charset="-122"/>
                  </a:rPr>
                  <a:t>信息空间</a:t>
                </a:r>
                <a:endParaRPr kumimoji="1" lang="en-US" altLang="zh-CN" b="1" dirty="0">
                  <a:solidFill>
                    <a:srgbClr val="FF0000"/>
                  </a:solidFill>
                  <a:ea typeface="黑体" pitchFamily="2" charset="-122"/>
                </a:endParaRPr>
              </a:p>
              <a:p>
                <a:pPr marL="82550" lvl="1" indent="-82550" algn="l">
                  <a:defRPr/>
                </a:pPr>
                <a:r>
                  <a:rPr kumimoji="1" lang="en-US" altLang="zh-CN" b="1" dirty="0">
                    <a:solidFill>
                      <a:srgbClr val="FF0000"/>
                    </a:solidFill>
                    <a:ea typeface="黑体" pitchFamily="2" charset="-122"/>
                  </a:rPr>
                  <a:t>  </a:t>
                </a:r>
                <a:r>
                  <a:rPr kumimoji="1" lang="zh-CN" altLang="en-US" b="1" dirty="0">
                    <a:solidFill>
                      <a:srgbClr val="FF0000"/>
                    </a:solidFill>
                    <a:ea typeface="黑体" pitchFamily="2" charset="-122"/>
                  </a:rPr>
                  <a:t>大数据</a:t>
                </a:r>
                <a:r>
                  <a:rPr kumimoji="1" lang="zh-CN" altLang="en-US" b="1" dirty="0" smtClean="0">
                    <a:solidFill>
                      <a:srgbClr val="FF0000"/>
                    </a:solidFill>
                    <a:ea typeface="黑体" pitchFamily="2" charset="-122"/>
                  </a:rPr>
                  <a:t>呈现多样性和</a:t>
                </a:r>
                <a:r>
                  <a:rPr kumimoji="1" lang="zh-CN" altLang="en-US" b="1" dirty="0">
                    <a:solidFill>
                      <a:srgbClr val="FF0000"/>
                    </a:solidFill>
                    <a:ea typeface="黑体" pitchFamily="2" charset="-122"/>
                  </a:rPr>
                  <a:t>异构性</a:t>
                </a:r>
                <a:endParaRPr kumimoji="1" lang="en-US" altLang="zh-CN" b="1" dirty="0">
                  <a:solidFill>
                    <a:srgbClr val="FF0000"/>
                  </a:solidFill>
                  <a:ea typeface="黑体" pitchFamily="2" charset="-122"/>
                </a:endParaRPr>
              </a:p>
              <a:p>
                <a:pPr marL="82550" lvl="1" indent="-82550" algn="l">
                  <a:buFont typeface="Arial" charset="0"/>
                  <a:buChar char="•"/>
                  <a:defRPr/>
                </a:pPr>
                <a:r>
                  <a:rPr kumimoji="1" lang="en-US" altLang="zh-CN" b="1" dirty="0">
                    <a:solidFill>
                      <a:srgbClr val="000000"/>
                    </a:solidFill>
                    <a:ea typeface="黑体" pitchFamily="2" charset="-122"/>
                  </a:rPr>
                  <a:t>IDC</a:t>
                </a:r>
                <a:r>
                  <a:rPr kumimoji="1" lang="zh-CN" altLang="en-US" b="1" dirty="0">
                    <a:solidFill>
                      <a:srgbClr val="000000"/>
                    </a:solidFill>
                    <a:ea typeface="黑体" pitchFamily="2" charset="-122"/>
                  </a:rPr>
                  <a:t>报告：全球数据</a:t>
                </a:r>
                <a:r>
                  <a:rPr kumimoji="1" lang="en-US" altLang="zh-CN" b="1" dirty="0">
                    <a:solidFill>
                      <a:srgbClr val="000000"/>
                    </a:solidFill>
                    <a:ea typeface="黑体" pitchFamily="2" charset="-122"/>
                  </a:rPr>
                  <a:t>2009</a:t>
                </a:r>
                <a:r>
                  <a:rPr kumimoji="1" lang="zh-CN" altLang="en-US" b="1" dirty="0">
                    <a:solidFill>
                      <a:srgbClr val="000000"/>
                    </a:solidFill>
                    <a:ea typeface="黑体" pitchFamily="2" charset="-122"/>
                  </a:rPr>
                  <a:t>年</a:t>
                </a:r>
                <a:r>
                  <a:rPr kumimoji="1" lang="en-US" altLang="zh-CN" b="1" dirty="0">
                    <a:solidFill>
                      <a:srgbClr val="000000"/>
                    </a:solidFill>
                    <a:ea typeface="黑体" pitchFamily="2" charset="-122"/>
                  </a:rPr>
                  <a:t>0.8 ZB</a:t>
                </a:r>
                <a:r>
                  <a:rPr kumimoji="1" lang="zh-CN" altLang="en-US" b="1" dirty="0" smtClean="0">
                    <a:solidFill>
                      <a:srgbClr val="000000"/>
                    </a:solidFill>
                    <a:ea typeface="黑体" pitchFamily="2" charset="-122"/>
                  </a:rPr>
                  <a:t>，</a:t>
                </a:r>
                <a:r>
                  <a:rPr kumimoji="1" lang="en-US" altLang="zh-CN" b="1" dirty="0" smtClean="0">
                    <a:solidFill>
                      <a:srgbClr val="000000"/>
                    </a:solidFill>
                    <a:ea typeface="黑体" pitchFamily="2" charset="-122"/>
                  </a:rPr>
                  <a:t>2012</a:t>
                </a:r>
                <a:r>
                  <a:rPr kumimoji="1" lang="zh-CN" altLang="en-US" b="1" dirty="0" smtClean="0">
                    <a:solidFill>
                      <a:srgbClr val="000000"/>
                    </a:solidFill>
                    <a:ea typeface="黑体" pitchFamily="2" charset="-122"/>
                  </a:rPr>
                  <a:t>年</a:t>
                </a:r>
                <a:endParaRPr kumimoji="1" lang="en-US" altLang="zh-CN" b="1" dirty="0" smtClean="0">
                  <a:solidFill>
                    <a:srgbClr val="000000"/>
                  </a:solidFill>
                  <a:ea typeface="黑体" pitchFamily="2" charset="-122"/>
                </a:endParaRPr>
              </a:p>
              <a:p>
                <a:pPr marL="82550" lvl="1" indent="-82550" algn="l">
                  <a:defRPr/>
                </a:pPr>
                <a:r>
                  <a:rPr kumimoji="1" lang="en-US" altLang="zh-CN" b="1" dirty="0" smtClean="0">
                    <a:solidFill>
                      <a:srgbClr val="000000"/>
                    </a:solidFill>
                    <a:ea typeface="黑体" pitchFamily="2" charset="-122"/>
                  </a:rPr>
                  <a:t>2.7 </a:t>
                </a:r>
                <a:r>
                  <a:rPr kumimoji="1" lang="en-US" altLang="zh-CN" b="1" dirty="0">
                    <a:solidFill>
                      <a:srgbClr val="000000"/>
                    </a:solidFill>
                    <a:ea typeface="黑体" pitchFamily="2" charset="-122"/>
                  </a:rPr>
                  <a:t>ZB</a:t>
                </a:r>
                <a:r>
                  <a:rPr kumimoji="1" lang="zh-CN" altLang="en-US" b="1" dirty="0" smtClean="0">
                    <a:solidFill>
                      <a:srgbClr val="000000"/>
                    </a:solidFill>
                    <a:ea typeface="黑体" pitchFamily="2" charset="-122"/>
                  </a:rPr>
                  <a:t>，预计</a:t>
                </a:r>
                <a:r>
                  <a:rPr kumimoji="1" lang="en-US" altLang="zh-CN" b="1" dirty="0">
                    <a:solidFill>
                      <a:srgbClr val="000000"/>
                    </a:solidFill>
                    <a:ea typeface="黑体" pitchFamily="2" charset="-122"/>
                  </a:rPr>
                  <a:t>2020</a:t>
                </a:r>
                <a:r>
                  <a:rPr kumimoji="1" lang="zh-CN" altLang="en-US" b="1" dirty="0">
                    <a:solidFill>
                      <a:srgbClr val="000000"/>
                    </a:solidFill>
                    <a:ea typeface="黑体" pitchFamily="2" charset="-122"/>
                  </a:rPr>
                  <a:t>年达</a:t>
                </a:r>
                <a:r>
                  <a:rPr kumimoji="1" lang="en-US" altLang="zh-CN" b="1" dirty="0" smtClean="0">
                    <a:solidFill>
                      <a:srgbClr val="000000"/>
                    </a:solidFill>
                    <a:ea typeface="黑体" pitchFamily="2" charset="-122"/>
                  </a:rPr>
                  <a:t>35ZB (</a:t>
                </a:r>
                <a:r>
                  <a:rPr kumimoji="1" lang="en-US" altLang="zh-CN" b="1" dirty="0">
                    <a:solidFill>
                      <a:srgbClr val="FF0000"/>
                    </a:solidFill>
                    <a:ea typeface="黑体" pitchFamily="2" charset="-122"/>
                  </a:rPr>
                  <a:t>2012</a:t>
                </a:r>
                <a:r>
                  <a:rPr kumimoji="1" lang="zh-CN" altLang="en-US" b="1" dirty="0" smtClean="0">
                    <a:solidFill>
                      <a:srgbClr val="FF0000"/>
                    </a:solidFill>
                    <a:ea typeface="黑体" pitchFamily="2" charset="-122"/>
                  </a:rPr>
                  <a:t>年的</a:t>
                </a:r>
                <a:r>
                  <a:rPr kumimoji="1" lang="en-US" altLang="zh-CN" b="1" dirty="0">
                    <a:solidFill>
                      <a:srgbClr val="FF0000"/>
                    </a:solidFill>
                    <a:ea typeface="黑体" pitchFamily="2" charset="-122"/>
                  </a:rPr>
                  <a:t>13</a:t>
                </a:r>
                <a:r>
                  <a:rPr kumimoji="1" lang="zh-CN" altLang="en-US" b="1" dirty="0">
                    <a:solidFill>
                      <a:srgbClr val="FF0000"/>
                    </a:solidFill>
                    <a:ea typeface="黑体" pitchFamily="2" charset="-122"/>
                  </a:rPr>
                  <a:t>倍</a:t>
                </a:r>
                <a:r>
                  <a:rPr kumimoji="1" lang="en-US" altLang="zh-CN" b="1" dirty="0" smtClean="0">
                    <a:solidFill>
                      <a:srgbClr val="000000"/>
                    </a:solidFill>
                    <a:ea typeface="黑体" pitchFamily="2" charset="-122"/>
                  </a:rPr>
                  <a:t>)</a:t>
                </a:r>
                <a:endParaRPr kumimoji="1" lang="en-US" altLang="zh-CN" b="1" dirty="0">
                  <a:solidFill>
                    <a:srgbClr val="000000"/>
                  </a:solidFill>
                  <a:ea typeface="黑体" pitchFamily="2" charset="-122"/>
                </a:endParaRPr>
              </a:p>
            </p:txBody>
          </p:sp>
          <p:sp>
            <p:nvSpPr>
              <p:cNvPr id="18" name="圆角矩形 17"/>
              <p:cNvSpPr>
                <a:spLocks noChangeArrowheads="1"/>
              </p:cNvSpPr>
              <p:nvPr/>
            </p:nvSpPr>
            <p:spPr bwMode="auto">
              <a:xfrm>
                <a:off x="534538" y="4011377"/>
                <a:ext cx="6238944" cy="425555"/>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defRPr/>
                </a:pPr>
                <a:r>
                  <a:rPr kumimoji="1" lang="zh-CN" altLang="en-US" sz="2000" b="1">
                    <a:solidFill>
                      <a:srgbClr val="000000"/>
                    </a:solidFill>
                    <a:latin typeface="Calibri" pitchFamily="34" charset="0"/>
                    <a:ea typeface="黑体" pitchFamily="49" charset="-122"/>
                  </a:rPr>
                  <a:t>图灵奖得主</a:t>
                </a:r>
                <a:r>
                  <a:rPr kumimoji="1" lang="en-US" altLang="zh-CN" sz="2000" b="1">
                    <a:solidFill>
                      <a:srgbClr val="000000"/>
                    </a:solidFill>
                    <a:latin typeface="Calibri" pitchFamily="34" charset="0"/>
                    <a:ea typeface="黑体" pitchFamily="49" charset="-122"/>
                  </a:rPr>
                  <a:t>Jim Gray</a:t>
                </a:r>
                <a:r>
                  <a:rPr kumimoji="1" lang="zh-CN" altLang="en-US" sz="2000" b="1">
                    <a:solidFill>
                      <a:srgbClr val="000000"/>
                    </a:solidFill>
                    <a:latin typeface="Calibri" pitchFamily="34" charset="0"/>
                    <a:ea typeface="黑体" pitchFamily="49" charset="-122"/>
                  </a:rPr>
                  <a:t>和</a:t>
                </a:r>
                <a:r>
                  <a:rPr kumimoji="1" lang="en-US" altLang="zh-CN" sz="2000" b="1">
                    <a:solidFill>
                      <a:srgbClr val="000000"/>
                    </a:solidFill>
                    <a:latin typeface="Calibri" pitchFamily="34" charset="0"/>
                    <a:ea typeface="黑体" pitchFamily="49" charset="-122"/>
                  </a:rPr>
                  <a:t>IDC</a:t>
                </a:r>
                <a:r>
                  <a:rPr kumimoji="1" lang="zh-CN" altLang="en-US" sz="2000" b="1">
                    <a:solidFill>
                      <a:srgbClr val="000000"/>
                    </a:solidFill>
                    <a:latin typeface="Calibri" pitchFamily="34" charset="0"/>
                    <a:ea typeface="黑体" pitchFamily="49" charset="-122"/>
                  </a:rPr>
                  <a:t>报告</a:t>
                </a:r>
                <a:endParaRPr kumimoji="1" lang="zh-CN" altLang="en-US" sz="2000" b="1">
                  <a:solidFill>
                    <a:srgbClr val="000000"/>
                  </a:solidFill>
                  <a:latin typeface="黑体" pitchFamily="49" charset="-122"/>
                  <a:ea typeface="黑体" pitchFamily="49" charset="-122"/>
                </a:endParaRPr>
              </a:p>
            </p:txBody>
          </p:sp>
        </p:grpSp>
        <p:grpSp>
          <p:nvGrpSpPr>
            <p:cNvPr id="14" name="组合 15"/>
            <p:cNvGrpSpPr>
              <a:grpSpLocks/>
            </p:cNvGrpSpPr>
            <p:nvPr/>
          </p:nvGrpSpPr>
          <p:grpSpPr bwMode="auto">
            <a:xfrm>
              <a:off x="4524339" y="4508470"/>
              <a:ext cx="2796423" cy="1796092"/>
              <a:chOff x="4504011" y="4288151"/>
              <a:chExt cx="2980549" cy="2093034"/>
            </a:xfrm>
          </p:grpSpPr>
          <p:pic>
            <p:nvPicPr>
              <p:cNvPr id="15" name="Picture 2"/>
              <p:cNvPicPr>
                <a:picLocks noChangeAspect="1" noChangeArrowheads="1"/>
              </p:cNvPicPr>
              <p:nvPr/>
            </p:nvPicPr>
            <p:blipFill>
              <a:blip r:embed="rId2" cstate="print"/>
              <a:srcRect r="3210"/>
              <a:stretch>
                <a:fillRect/>
              </a:stretch>
            </p:blipFill>
            <p:spPr bwMode="auto">
              <a:xfrm>
                <a:off x="4504011" y="4320856"/>
                <a:ext cx="2980549" cy="2060329"/>
              </a:xfrm>
              <a:prstGeom prst="rect">
                <a:avLst/>
              </a:prstGeom>
              <a:gradFill rotWithShape="1">
                <a:gsLst>
                  <a:gs pos="0">
                    <a:srgbClr val="E5EEFF"/>
                  </a:gs>
                  <a:gs pos="64999">
                    <a:srgbClr val="BFD5FF"/>
                  </a:gs>
                  <a:gs pos="100000">
                    <a:srgbClr val="A3C4FF"/>
                  </a:gs>
                </a:gsLst>
                <a:lin ang="5400000" scaled="1"/>
              </a:gradFill>
              <a:ln>
                <a:noFill/>
              </a:ln>
              <a:effectLst>
                <a:outerShdw blurRad="40000" dist="20000" dir="5400000" rotWithShape="0">
                  <a:srgbClr val="808080">
                    <a:alpha val="37999"/>
                  </a:srgbClr>
                </a:outerShdw>
              </a:effectLst>
              <a:extLst>
                <a:ext uri="{91240B29-F687-4F45-9708-019B960494DF}"/>
              </a:extLst>
            </p:spPr>
          </p:pic>
          <p:sp>
            <p:nvSpPr>
              <p:cNvPr id="16" name="圆角矩形 33"/>
              <p:cNvSpPr>
                <a:spLocks noChangeArrowheads="1"/>
              </p:cNvSpPr>
              <p:nvPr/>
            </p:nvSpPr>
            <p:spPr bwMode="auto">
              <a:xfrm>
                <a:off x="4820412" y="4288151"/>
                <a:ext cx="732630" cy="458978"/>
              </a:xfrm>
              <a:prstGeom prst="roundRect">
                <a:avLst>
                  <a:gd name="adj" fmla="val 10000"/>
                </a:avLst>
              </a:prstGeom>
              <a:blipFill dpi="0" rotWithShape="1">
                <a:blip r:embed="rId3" cstate="print"/>
                <a:srcRect/>
                <a:stretch>
                  <a:fillRect/>
                </a:stretch>
              </a:blipFill>
              <a:ln w="25400">
                <a:solidFill>
                  <a:srgbClr val="FFFFFF"/>
                </a:solidFill>
                <a:round/>
                <a:headEnd/>
                <a:tailEnd/>
              </a:ln>
            </p:spPr>
            <p:txBody>
              <a:bodyPr/>
              <a:lstStyle/>
              <a:p>
                <a:pPr algn="l"/>
                <a:endParaRPr kumimoji="1" lang="zh-CN" altLang="en-US" sz="2400">
                  <a:latin typeface="Calibri"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solidFill>
                  <a:srgbClr val="000099"/>
                </a:solidFill>
                <a:latin typeface="黑体" pitchFamily="49" charset="-122"/>
                <a:ea typeface="黑体" pitchFamily="49" charset="-122"/>
              </a:rPr>
              <a:t>大数据：价值取向？</a:t>
            </a:r>
            <a:endParaRPr lang="zh-CN" altLang="en-US" dirty="0"/>
          </a:p>
        </p:txBody>
      </p:sp>
      <p:sp>
        <p:nvSpPr>
          <p:cNvPr id="4" name="灯片编号占位符 2"/>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47B908B1-9FDF-4A25-B978-D6222B2AD311}" type="slidenum">
              <a:rPr lang="zh-CN" altLang="en-US" sz="1200" b="1">
                <a:solidFill>
                  <a:srgbClr val="898989"/>
                </a:solidFill>
                <a:latin typeface="Calibri" pitchFamily="34" charset="0"/>
              </a:rPr>
              <a:pPr algn="r"/>
              <a:t>25</a:t>
            </a:fld>
            <a:endParaRPr lang="en-US" altLang="zh-CN" sz="1200" b="1">
              <a:solidFill>
                <a:srgbClr val="898989"/>
              </a:solidFill>
              <a:latin typeface="Calibri" pitchFamily="34" charset="0"/>
            </a:endParaRPr>
          </a:p>
        </p:txBody>
      </p:sp>
      <p:grpSp>
        <p:nvGrpSpPr>
          <p:cNvPr id="5" name="组合 16"/>
          <p:cNvGrpSpPr>
            <a:grpSpLocks/>
          </p:cNvGrpSpPr>
          <p:nvPr/>
        </p:nvGrpSpPr>
        <p:grpSpPr bwMode="auto">
          <a:xfrm>
            <a:off x="71438" y="1124744"/>
            <a:ext cx="2339975" cy="763588"/>
            <a:chOff x="755576" y="1607736"/>
            <a:chExt cx="2016224" cy="763954"/>
          </a:xfrm>
        </p:grpSpPr>
        <p:sp>
          <p:nvSpPr>
            <p:cNvPr id="6" name="圆角矩形 5"/>
            <p:cNvSpPr>
              <a:spLocks noChangeArrowheads="1"/>
            </p:cNvSpPr>
            <p:nvPr/>
          </p:nvSpPr>
          <p:spPr bwMode="auto">
            <a:xfrm>
              <a:off x="755576" y="1607736"/>
              <a:ext cx="2016224" cy="763954"/>
            </a:xfrm>
            <a:prstGeom prst="roundRect">
              <a:avLst>
                <a:gd name="adj" fmla="val 7190"/>
              </a:avLst>
            </a:prstGeom>
            <a:solidFill>
              <a:srgbClr val="FDEADA"/>
            </a:solidFill>
            <a:ln w="38100">
              <a:solidFill>
                <a:srgbClr val="984807"/>
              </a:solidFill>
              <a:round/>
              <a:headEnd/>
              <a:tailEnd/>
            </a:ln>
            <a:effectLst>
              <a:outerShdw blurRad="40000" dist="20000" dir="5400000" rotWithShape="0">
                <a:srgbClr val="808080">
                  <a:alpha val="37999"/>
                </a:srgbClr>
              </a:outerShdw>
            </a:effectLst>
          </p:spPr>
          <p:txBody>
            <a:bodyPr anchor="ctr"/>
            <a:lstStyle/>
            <a:p>
              <a:pPr>
                <a:lnSpc>
                  <a:spcPct val="80000"/>
                </a:lnSpc>
                <a:spcBef>
                  <a:spcPts val="600"/>
                </a:spcBef>
                <a:defRPr/>
              </a:pPr>
              <a:r>
                <a:rPr kumimoji="1" lang="zh-CN" altLang="en-US" sz="2000" b="1" dirty="0">
                  <a:solidFill>
                    <a:srgbClr val="000000"/>
                  </a:solidFill>
                  <a:latin typeface="黑体" pitchFamily="49" charset="-122"/>
                  <a:ea typeface="黑体" pitchFamily="49" charset="-122"/>
                </a:rPr>
                <a:t>    互联网改变</a:t>
              </a:r>
              <a:endParaRPr kumimoji="1" lang="en-US" altLang="zh-CN" sz="2000" b="1" dirty="0">
                <a:solidFill>
                  <a:srgbClr val="000000"/>
                </a:solidFill>
                <a:latin typeface="黑体" pitchFamily="49" charset="-122"/>
                <a:ea typeface="黑体" pitchFamily="49" charset="-122"/>
              </a:endParaRPr>
            </a:p>
            <a:p>
              <a:pPr>
                <a:lnSpc>
                  <a:spcPct val="80000"/>
                </a:lnSpc>
                <a:spcBef>
                  <a:spcPts val="600"/>
                </a:spcBef>
                <a:defRPr/>
              </a:pPr>
              <a:r>
                <a:rPr kumimoji="1" lang="zh-CN" altLang="en-US" sz="2000" b="1" dirty="0">
                  <a:solidFill>
                    <a:srgbClr val="000000"/>
                  </a:solidFill>
                  <a:latin typeface="黑体" pitchFamily="49" charset="-122"/>
                  <a:ea typeface="黑体" pitchFamily="49" charset="-122"/>
                </a:rPr>
                <a:t>、  交流方式</a:t>
              </a:r>
            </a:p>
          </p:txBody>
        </p:sp>
        <p:sp>
          <p:nvSpPr>
            <p:cNvPr id="7" name="圆角矩形 14"/>
            <p:cNvSpPr>
              <a:spLocks noChangeArrowheads="1"/>
            </p:cNvSpPr>
            <p:nvPr/>
          </p:nvSpPr>
          <p:spPr bwMode="auto">
            <a:xfrm>
              <a:off x="839475" y="1713164"/>
              <a:ext cx="564173" cy="553097"/>
            </a:xfrm>
            <a:prstGeom prst="roundRect">
              <a:avLst>
                <a:gd name="adj" fmla="val 10000"/>
              </a:avLst>
            </a:prstGeom>
            <a:blipFill dpi="0" rotWithShape="0">
              <a:blip r:embed="rId2" cstate="print"/>
              <a:srcRect/>
              <a:stretch>
                <a:fillRect/>
              </a:stretch>
            </a:blipFill>
            <a:ln w="25400">
              <a:solidFill>
                <a:srgbClr val="FFFFFF"/>
              </a:solidFill>
              <a:round/>
              <a:headEnd/>
              <a:tailEnd/>
            </a:ln>
          </p:spPr>
          <p:txBody>
            <a:bodyPr/>
            <a:lstStyle/>
            <a:p>
              <a:pPr algn="l"/>
              <a:endParaRPr kumimoji="1" lang="zh-CN" altLang="en-US" sz="2400">
                <a:latin typeface="Calibri" pitchFamily="34" charset="0"/>
              </a:endParaRPr>
            </a:p>
          </p:txBody>
        </p:sp>
      </p:grpSp>
      <p:grpSp>
        <p:nvGrpSpPr>
          <p:cNvPr id="8" name="组合 30"/>
          <p:cNvGrpSpPr>
            <a:grpSpLocks/>
          </p:cNvGrpSpPr>
          <p:nvPr/>
        </p:nvGrpSpPr>
        <p:grpSpPr bwMode="auto">
          <a:xfrm>
            <a:off x="2411413" y="1131094"/>
            <a:ext cx="3313112" cy="763588"/>
            <a:chOff x="2411760" y="1663198"/>
            <a:chExt cx="3312368" cy="763954"/>
          </a:xfrm>
        </p:grpSpPr>
        <p:grpSp>
          <p:nvGrpSpPr>
            <p:cNvPr id="9" name="组合 19"/>
            <p:cNvGrpSpPr>
              <a:grpSpLocks/>
            </p:cNvGrpSpPr>
            <p:nvPr/>
          </p:nvGrpSpPr>
          <p:grpSpPr bwMode="auto">
            <a:xfrm>
              <a:off x="2987824" y="1663198"/>
              <a:ext cx="2736304" cy="763954"/>
              <a:chOff x="2843808" y="1663198"/>
              <a:chExt cx="2736304" cy="763954"/>
            </a:xfrm>
          </p:grpSpPr>
          <p:sp>
            <p:nvSpPr>
              <p:cNvPr id="11" name="圆角矩形 10"/>
              <p:cNvSpPr>
                <a:spLocks noChangeArrowheads="1"/>
              </p:cNvSpPr>
              <p:nvPr/>
            </p:nvSpPr>
            <p:spPr bwMode="auto">
              <a:xfrm>
                <a:off x="2843877" y="1663198"/>
                <a:ext cx="2736235" cy="763954"/>
              </a:xfrm>
              <a:prstGeom prst="roundRect">
                <a:avLst>
                  <a:gd name="adj" fmla="val 7190"/>
                </a:avLst>
              </a:prstGeom>
              <a:solidFill>
                <a:srgbClr val="FDEADA"/>
              </a:solidFill>
              <a:ln w="38100">
                <a:solidFill>
                  <a:srgbClr val="984807"/>
                </a:solidFill>
                <a:round/>
                <a:headEnd/>
                <a:tailEnd/>
              </a:ln>
              <a:effectLst>
                <a:outerShdw blurRad="40000" dist="20000" dir="5400000" rotWithShape="0">
                  <a:srgbClr val="808080">
                    <a:alpha val="37999"/>
                  </a:srgbClr>
                </a:outerShdw>
              </a:effectLst>
            </p:spPr>
            <p:txBody>
              <a:bodyPr anchor="ctr"/>
              <a:lstStyle/>
              <a:p>
                <a:pPr>
                  <a:lnSpc>
                    <a:spcPct val="80000"/>
                  </a:lnSpc>
                  <a:spcBef>
                    <a:spcPts val="600"/>
                  </a:spcBef>
                  <a:defRPr/>
                </a:pPr>
                <a:r>
                  <a:rPr kumimoji="1" lang="zh-CN" altLang="en-US" sz="2000" b="1">
                    <a:solidFill>
                      <a:srgbClr val="000000"/>
                    </a:solidFill>
                    <a:latin typeface="黑体" pitchFamily="49" charset="-122"/>
                    <a:ea typeface="黑体" pitchFamily="49" charset="-122"/>
                  </a:rPr>
                  <a:t>    大数据处理改变</a:t>
                </a:r>
                <a:endParaRPr kumimoji="1" lang="en-US" altLang="zh-CN" sz="2000" b="1">
                  <a:solidFill>
                    <a:srgbClr val="000000"/>
                  </a:solidFill>
                  <a:latin typeface="黑体" pitchFamily="49" charset="-122"/>
                  <a:ea typeface="黑体" pitchFamily="49" charset="-122"/>
                </a:endParaRPr>
              </a:p>
              <a:p>
                <a:pPr>
                  <a:lnSpc>
                    <a:spcPct val="80000"/>
                  </a:lnSpc>
                  <a:spcBef>
                    <a:spcPts val="600"/>
                  </a:spcBef>
                  <a:defRPr/>
                </a:pPr>
                <a:r>
                  <a:rPr kumimoji="1" lang="zh-CN" altLang="en-US" sz="2000" b="1">
                    <a:solidFill>
                      <a:srgbClr val="000000"/>
                    </a:solidFill>
                    <a:latin typeface="黑体" pitchFamily="49" charset="-122"/>
                    <a:ea typeface="黑体" pitchFamily="49" charset="-122"/>
                  </a:rPr>
                  <a:t>    经济和社会生活</a:t>
                </a:r>
                <a:endParaRPr kumimoji="1" lang="en-US" altLang="zh-CN" sz="2000" b="1">
                  <a:solidFill>
                    <a:srgbClr val="000000"/>
                  </a:solidFill>
                  <a:latin typeface="黑体" pitchFamily="49" charset="-122"/>
                  <a:ea typeface="黑体" pitchFamily="49" charset="-122"/>
                </a:endParaRPr>
              </a:p>
            </p:txBody>
          </p:sp>
          <p:pic>
            <p:nvPicPr>
              <p:cNvPr id="12" name="Picture 3"/>
              <p:cNvPicPr>
                <a:picLocks noChangeAspect="1" noChangeArrowheads="1"/>
              </p:cNvPicPr>
              <p:nvPr/>
            </p:nvPicPr>
            <p:blipFill>
              <a:blip r:embed="rId3" cstate="print"/>
              <a:srcRect/>
              <a:stretch>
                <a:fillRect/>
              </a:stretch>
            </p:blipFill>
            <p:spPr bwMode="auto">
              <a:xfrm>
                <a:off x="2899427" y="1796612"/>
                <a:ext cx="612637" cy="528891"/>
              </a:xfrm>
              <a:prstGeom prst="rect">
                <a:avLst/>
              </a:prstGeom>
              <a:noFill/>
              <a:ln w="9525">
                <a:noFill/>
                <a:miter lim="800000"/>
                <a:headEnd/>
                <a:tailEnd/>
              </a:ln>
            </p:spPr>
          </p:pic>
        </p:grpSp>
        <p:sp>
          <p:nvSpPr>
            <p:cNvPr id="10" name="下箭头 9"/>
            <p:cNvSpPr>
              <a:spLocks noChangeArrowheads="1"/>
            </p:cNvSpPr>
            <p:nvPr/>
          </p:nvSpPr>
          <p:spPr bwMode="auto">
            <a:xfrm rot="-5400000">
              <a:off x="2425074" y="1796004"/>
              <a:ext cx="503479" cy="530106"/>
            </a:xfrm>
            <a:prstGeom prst="downArrow">
              <a:avLst>
                <a:gd name="adj1" fmla="val 50000"/>
                <a:gd name="adj2" fmla="val 50000"/>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lgn="l">
                <a:defRPr/>
              </a:pPr>
              <a:endParaRPr kumimoji="1" lang="zh-CN" altLang="en-US" sz="2400">
                <a:latin typeface="Calibri" charset="0"/>
                <a:ea typeface="宋体" charset="0"/>
                <a:cs typeface="宋体" charset="0"/>
              </a:endParaRPr>
            </a:p>
          </p:txBody>
        </p:sp>
      </p:grpSp>
      <p:grpSp>
        <p:nvGrpSpPr>
          <p:cNvPr id="14" name="组合 18"/>
          <p:cNvGrpSpPr>
            <a:grpSpLocks/>
          </p:cNvGrpSpPr>
          <p:nvPr/>
        </p:nvGrpSpPr>
        <p:grpSpPr bwMode="auto">
          <a:xfrm>
            <a:off x="3571180" y="4326732"/>
            <a:ext cx="2608262" cy="1882775"/>
            <a:chOff x="4185611" y="2797435"/>
            <a:chExt cx="2956874" cy="2160176"/>
          </a:xfrm>
        </p:grpSpPr>
        <p:sp>
          <p:nvSpPr>
            <p:cNvPr id="15" name="圆角矩形 14"/>
            <p:cNvSpPr/>
            <p:nvPr/>
          </p:nvSpPr>
          <p:spPr>
            <a:xfrm>
              <a:off x="4185611" y="2797435"/>
              <a:ext cx="2800302" cy="2160176"/>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defRPr/>
              </a:pPr>
              <a:endParaRPr kumimoji="1" lang="en-US" altLang="zh-CN" sz="2000">
                <a:solidFill>
                  <a:srgbClr val="000000"/>
                </a:solidFill>
                <a:latin typeface="微软雅黑" pitchFamily="34" charset="-122"/>
                <a:ea typeface="微软雅黑" pitchFamily="34" charset="-122"/>
              </a:endParaRPr>
            </a:p>
          </p:txBody>
        </p:sp>
        <p:pic>
          <p:nvPicPr>
            <p:cNvPr id="16" name="Picture 2" descr="http://t3.gstatic.com/images?q=tbn:ANd9GcRucnBpkfKAdSJY-ZCaKi-IrD6F8WWDl3hMb5WTI9gm3tNrrtdi"/>
            <p:cNvPicPr>
              <a:picLocks noChangeAspect="1" noChangeArrowheads="1"/>
            </p:cNvPicPr>
            <p:nvPr/>
          </p:nvPicPr>
          <p:blipFill>
            <a:blip r:embed="rId4" cstate="print"/>
            <a:srcRect/>
            <a:stretch>
              <a:fillRect/>
            </a:stretch>
          </p:blipFill>
          <p:spPr bwMode="auto">
            <a:xfrm>
              <a:off x="4284461" y="3877491"/>
              <a:ext cx="1319555" cy="1080120"/>
            </a:xfrm>
            <a:prstGeom prst="rect">
              <a:avLst/>
            </a:prstGeom>
            <a:noFill/>
            <a:ln w="9525">
              <a:noFill/>
              <a:miter lim="800000"/>
              <a:headEnd/>
              <a:tailEnd/>
            </a:ln>
          </p:spPr>
        </p:pic>
        <p:grpSp>
          <p:nvGrpSpPr>
            <p:cNvPr id="17" name="组合 23"/>
            <p:cNvGrpSpPr>
              <a:grpSpLocks/>
            </p:cNvGrpSpPr>
            <p:nvPr/>
          </p:nvGrpSpPr>
          <p:grpSpPr bwMode="auto">
            <a:xfrm>
              <a:off x="4260067" y="2814824"/>
              <a:ext cx="1343950" cy="996646"/>
              <a:chOff x="4685452" y="44748"/>
              <a:chExt cx="1379917" cy="1191097"/>
            </a:xfrm>
          </p:grpSpPr>
          <p:pic>
            <p:nvPicPr>
              <p:cNvPr id="20" name="Picture 12"/>
              <p:cNvPicPr>
                <a:picLocks noChangeAspect="1" noChangeArrowheads="1"/>
              </p:cNvPicPr>
              <p:nvPr/>
            </p:nvPicPr>
            <p:blipFill>
              <a:blip r:embed="rId5" cstate="print"/>
              <a:srcRect/>
              <a:stretch>
                <a:fillRect/>
              </a:stretch>
            </p:blipFill>
            <p:spPr bwMode="auto">
              <a:xfrm>
                <a:off x="4684764" y="679170"/>
                <a:ext cx="1297186" cy="557251"/>
              </a:xfrm>
              <a:prstGeom prst="rect">
                <a:avLst/>
              </a:prstGeom>
              <a:noFill/>
              <a:ln w="9525">
                <a:noFill/>
                <a:miter lim="800000"/>
                <a:headEnd/>
                <a:tailEnd/>
              </a:ln>
            </p:spPr>
          </p:pic>
          <p:pic>
            <p:nvPicPr>
              <p:cNvPr id="21" name="Picture 14" descr="http://a1.att.hudong.com/06/03/20300000329092134772034754832.jpg">
                <a:hlinkClick r:id="rId6"/>
              </p:cNvPr>
              <p:cNvPicPr>
                <a:picLocks noChangeAspect="1" noChangeArrowheads="1"/>
              </p:cNvPicPr>
              <p:nvPr/>
            </p:nvPicPr>
            <p:blipFill>
              <a:blip r:embed="rId7" cstate="print"/>
              <a:srcRect l="8279" t="11311" r="7149" b="22011"/>
              <a:stretch>
                <a:fillRect/>
              </a:stretch>
            </p:blipFill>
            <p:spPr bwMode="auto">
              <a:xfrm>
                <a:off x="4712814" y="44748"/>
                <a:ext cx="1352555" cy="561625"/>
              </a:xfrm>
              <a:prstGeom prst="rect">
                <a:avLst/>
              </a:prstGeom>
              <a:noFill/>
              <a:ln w="9525">
                <a:noFill/>
                <a:miter lim="800000"/>
                <a:headEnd/>
                <a:tailEnd/>
              </a:ln>
            </p:spPr>
          </p:pic>
        </p:grpSp>
        <p:sp>
          <p:nvSpPr>
            <p:cNvPr id="18" name="矩形 24"/>
            <p:cNvSpPr>
              <a:spLocks noChangeArrowheads="1"/>
            </p:cNvSpPr>
            <p:nvPr/>
          </p:nvSpPr>
          <p:spPr bwMode="auto">
            <a:xfrm>
              <a:off x="5271523" y="3083205"/>
              <a:ext cx="1870962" cy="1129994"/>
            </a:xfrm>
            <a:prstGeom prst="rect">
              <a:avLst/>
            </a:prstGeom>
            <a:noFill/>
            <a:ln w="9525">
              <a:noFill/>
              <a:miter lim="800000"/>
              <a:headEnd/>
              <a:tailEnd/>
            </a:ln>
          </p:spPr>
          <p:txBody>
            <a:bodyPr>
              <a:spAutoFit/>
            </a:bodyPr>
            <a:lstStyle/>
            <a:p>
              <a:pPr marL="0" lvl="1"/>
              <a:endParaRPr kumimoji="1" lang="en-US" altLang="zh-CN" sz="1800">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熟悉用户</a:t>
              </a:r>
              <a:endParaRPr kumimoji="1" lang="en-US" altLang="zh-CN" sz="2000" b="1">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购物习惯</a:t>
              </a:r>
            </a:p>
          </p:txBody>
        </p:sp>
        <p:sp>
          <p:nvSpPr>
            <p:cNvPr id="19" name="下箭头 18"/>
            <p:cNvSpPr>
              <a:spLocks noChangeArrowheads="1"/>
            </p:cNvSpPr>
            <p:nvPr/>
          </p:nvSpPr>
          <p:spPr bwMode="auto">
            <a:xfrm>
              <a:off x="4741712" y="3678991"/>
              <a:ext cx="464317" cy="287781"/>
            </a:xfrm>
            <a:prstGeom prst="downArrow">
              <a:avLst>
                <a:gd name="adj1" fmla="val 50000"/>
                <a:gd name="adj2" fmla="val 50000"/>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lgn="l">
                <a:defRPr/>
              </a:pPr>
              <a:endParaRPr kumimoji="1" lang="zh-CN" altLang="en-US" sz="2400">
                <a:latin typeface="Calibri" charset="0"/>
                <a:ea typeface="宋体" charset="0"/>
                <a:cs typeface="宋体" charset="0"/>
              </a:endParaRPr>
            </a:p>
          </p:txBody>
        </p:sp>
      </p:grpSp>
      <p:grpSp>
        <p:nvGrpSpPr>
          <p:cNvPr id="22" name="组合 32"/>
          <p:cNvGrpSpPr>
            <a:grpSpLocks/>
          </p:cNvGrpSpPr>
          <p:nvPr/>
        </p:nvGrpSpPr>
        <p:grpSpPr bwMode="auto">
          <a:xfrm>
            <a:off x="800992" y="4334669"/>
            <a:ext cx="2719388" cy="1876425"/>
            <a:chOff x="579046" y="548680"/>
            <a:chExt cx="3112346" cy="2308765"/>
          </a:xfrm>
        </p:grpSpPr>
        <p:sp>
          <p:nvSpPr>
            <p:cNvPr id="23" name="圆角矩形 22"/>
            <p:cNvSpPr/>
            <p:nvPr/>
          </p:nvSpPr>
          <p:spPr>
            <a:xfrm>
              <a:off x="579046" y="548680"/>
              <a:ext cx="3025135" cy="2308765"/>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defRPr/>
              </a:pPr>
              <a:endParaRPr kumimoji="1" lang="en-US" altLang="zh-CN" sz="2000">
                <a:solidFill>
                  <a:srgbClr val="000000"/>
                </a:solidFill>
                <a:latin typeface="微软雅黑" pitchFamily="34" charset="-122"/>
                <a:ea typeface="微软雅黑" pitchFamily="34" charset="-122"/>
              </a:endParaRPr>
            </a:p>
          </p:txBody>
        </p:sp>
        <p:pic>
          <p:nvPicPr>
            <p:cNvPr id="24" name="Picture 7" descr="http://t3.gstatic.com/images?q=tbn:ANd9GcRMqc1-nfV1_B_3IOpgAw4cZgMRbkwan1oiOtZQuVvi7k2EkZbLKQ"/>
            <p:cNvPicPr>
              <a:picLocks noChangeAspect="1" noChangeArrowheads="1"/>
            </p:cNvPicPr>
            <p:nvPr/>
          </p:nvPicPr>
          <p:blipFill>
            <a:blip r:embed="rId8" cstate="print"/>
            <a:srcRect/>
            <a:stretch>
              <a:fillRect/>
            </a:stretch>
          </p:blipFill>
          <p:spPr bwMode="auto">
            <a:xfrm>
              <a:off x="702678" y="1749109"/>
              <a:ext cx="1368152" cy="1024794"/>
            </a:xfrm>
            <a:prstGeom prst="rect">
              <a:avLst/>
            </a:prstGeom>
            <a:noFill/>
            <a:ln w="9525">
              <a:noFill/>
              <a:miter lim="800000"/>
              <a:headEnd/>
              <a:tailEnd/>
            </a:ln>
          </p:spPr>
        </p:pic>
        <p:pic>
          <p:nvPicPr>
            <p:cNvPr id="25" name="Picture 22" descr="http://t3.gstatic.com/images?q=tbn:ANd9GcQWewphzxsgkgHtNOIodYNYVLTpm1IhIO4zyu36PJ6StqUV-nyo">
              <a:hlinkClick r:id="rId9"/>
            </p:cNvPr>
            <p:cNvPicPr>
              <a:picLocks noChangeAspect="1" noChangeArrowheads="1"/>
            </p:cNvPicPr>
            <p:nvPr/>
          </p:nvPicPr>
          <p:blipFill>
            <a:blip r:embed="rId10" cstate="print"/>
            <a:srcRect l="14375" t="7646" r="14024" b="9625"/>
            <a:stretch>
              <a:fillRect/>
            </a:stretch>
          </p:blipFill>
          <p:spPr bwMode="auto">
            <a:xfrm>
              <a:off x="767186" y="596170"/>
              <a:ext cx="1362162" cy="962324"/>
            </a:xfrm>
            <a:prstGeom prst="rect">
              <a:avLst/>
            </a:prstGeom>
            <a:noFill/>
            <a:ln w="9525">
              <a:noFill/>
              <a:miter lim="800000"/>
              <a:headEnd/>
              <a:tailEnd/>
            </a:ln>
          </p:spPr>
        </p:pic>
        <p:sp>
          <p:nvSpPr>
            <p:cNvPr id="26" name="矩形 36"/>
            <p:cNvSpPr>
              <a:spLocks noChangeArrowheads="1"/>
            </p:cNvSpPr>
            <p:nvPr/>
          </p:nvSpPr>
          <p:spPr bwMode="auto">
            <a:xfrm>
              <a:off x="2026067" y="1167347"/>
              <a:ext cx="1665325" cy="870987"/>
            </a:xfrm>
            <a:prstGeom prst="rect">
              <a:avLst/>
            </a:prstGeom>
            <a:noFill/>
            <a:ln w="9525">
              <a:noFill/>
              <a:miter lim="800000"/>
              <a:headEnd/>
              <a:tailEnd/>
            </a:ln>
          </p:spPr>
          <p:txBody>
            <a:bodyPr>
              <a:spAutoFit/>
            </a:bodyPr>
            <a:lstStyle/>
            <a:p>
              <a:pPr marL="0" lvl="1"/>
              <a:r>
                <a:rPr kumimoji="1" lang="zh-CN" altLang="en-US" sz="2000" b="1">
                  <a:latin typeface="微软雅黑" pitchFamily="34" charset="-122"/>
                  <a:ea typeface="微软雅黑" pitchFamily="34" charset="-122"/>
                </a:rPr>
                <a:t>熟悉用户</a:t>
              </a:r>
              <a:endParaRPr kumimoji="1" lang="en-US" altLang="zh-CN" sz="2000" b="1">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浏览行为</a:t>
              </a:r>
              <a:endParaRPr kumimoji="1" lang="en-US" altLang="zh-CN" sz="2000" b="1">
                <a:latin typeface="微软雅黑" pitchFamily="34" charset="-122"/>
                <a:ea typeface="微软雅黑" pitchFamily="34" charset="-122"/>
              </a:endParaRPr>
            </a:p>
          </p:txBody>
        </p:sp>
        <p:sp>
          <p:nvSpPr>
            <p:cNvPr id="27" name="下箭头 26"/>
            <p:cNvSpPr>
              <a:spLocks noChangeArrowheads="1"/>
            </p:cNvSpPr>
            <p:nvPr/>
          </p:nvSpPr>
          <p:spPr bwMode="auto">
            <a:xfrm>
              <a:off x="1234947" y="1505782"/>
              <a:ext cx="463308" cy="287131"/>
            </a:xfrm>
            <a:prstGeom prst="downArrow">
              <a:avLst>
                <a:gd name="adj1" fmla="val 50000"/>
                <a:gd name="adj2" fmla="val 50000"/>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lgn="l">
                <a:defRPr/>
              </a:pPr>
              <a:endParaRPr kumimoji="1" lang="zh-CN" altLang="en-US" sz="2400">
                <a:latin typeface="Calibri" charset="0"/>
                <a:ea typeface="宋体" charset="0"/>
                <a:cs typeface="宋体" charset="0"/>
              </a:endParaRPr>
            </a:p>
          </p:txBody>
        </p:sp>
      </p:grpSp>
      <p:grpSp>
        <p:nvGrpSpPr>
          <p:cNvPr id="28" name="组合 38"/>
          <p:cNvGrpSpPr>
            <a:grpSpLocks/>
          </p:cNvGrpSpPr>
          <p:nvPr/>
        </p:nvGrpSpPr>
        <p:grpSpPr bwMode="auto">
          <a:xfrm>
            <a:off x="6147692" y="4331494"/>
            <a:ext cx="2744788" cy="1905000"/>
            <a:chOff x="673101" y="1844824"/>
            <a:chExt cx="3558543" cy="2144309"/>
          </a:xfrm>
        </p:grpSpPr>
        <p:sp>
          <p:nvSpPr>
            <p:cNvPr id="29" name="圆角矩形 28"/>
            <p:cNvSpPr/>
            <p:nvPr/>
          </p:nvSpPr>
          <p:spPr>
            <a:xfrm>
              <a:off x="673101" y="1844824"/>
              <a:ext cx="3375367" cy="2144309"/>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defRPr/>
              </a:pPr>
              <a:endParaRPr kumimoji="1" lang="en-US" altLang="zh-CN" sz="2000">
                <a:solidFill>
                  <a:srgbClr val="000000"/>
                </a:solidFill>
                <a:latin typeface="微软雅黑" pitchFamily="34" charset="-122"/>
                <a:ea typeface="微软雅黑" pitchFamily="34" charset="-122"/>
              </a:endParaRPr>
            </a:p>
          </p:txBody>
        </p:sp>
        <p:pic>
          <p:nvPicPr>
            <p:cNvPr id="30" name="Picture 9" descr="http://upload.newhua.com/2013/0422/1366597804427.jpg">
              <a:hlinkClick r:id="rId11"/>
            </p:cNvPr>
            <p:cNvPicPr>
              <a:picLocks noChangeAspect="1" noChangeArrowheads="1"/>
            </p:cNvPicPr>
            <p:nvPr/>
          </p:nvPicPr>
          <p:blipFill>
            <a:blip r:embed="rId12" cstate="print"/>
            <a:srcRect t="12560" b="9644"/>
            <a:stretch>
              <a:fillRect/>
            </a:stretch>
          </p:blipFill>
          <p:spPr bwMode="auto">
            <a:xfrm>
              <a:off x="836282" y="3141901"/>
              <a:ext cx="1368152" cy="832326"/>
            </a:xfrm>
            <a:prstGeom prst="rect">
              <a:avLst/>
            </a:prstGeom>
            <a:noFill/>
            <a:ln w="9525">
              <a:noFill/>
              <a:miter lim="800000"/>
              <a:headEnd/>
              <a:tailEnd/>
            </a:ln>
          </p:spPr>
        </p:pic>
        <p:grpSp>
          <p:nvGrpSpPr>
            <p:cNvPr id="31" name="组合 41"/>
            <p:cNvGrpSpPr>
              <a:grpSpLocks/>
            </p:cNvGrpSpPr>
            <p:nvPr/>
          </p:nvGrpSpPr>
          <p:grpSpPr bwMode="auto">
            <a:xfrm>
              <a:off x="776746" y="1920629"/>
              <a:ext cx="1532297" cy="1014941"/>
              <a:chOff x="767186" y="1912788"/>
              <a:chExt cx="1290406" cy="835710"/>
            </a:xfrm>
          </p:grpSpPr>
          <p:pic>
            <p:nvPicPr>
              <p:cNvPr id="34" name="Picture 17"/>
              <p:cNvPicPr>
                <a:picLocks noChangeAspect="1" noChangeArrowheads="1"/>
              </p:cNvPicPr>
              <p:nvPr/>
            </p:nvPicPr>
            <p:blipFill>
              <a:blip r:embed="rId13" cstate="print"/>
              <a:srcRect/>
              <a:stretch>
                <a:fillRect/>
              </a:stretch>
            </p:blipFill>
            <p:spPr bwMode="auto">
              <a:xfrm>
                <a:off x="788854" y="1912788"/>
                <a:ext cx="1268738" cy="542935"/>
              </a:xfrm>
              <a:prstGeom prst="rect">
                <a:avLst/>
              </a:prstGeom>
              <a:noFill/>
              <a:ln w="9525">
                <a:noFill/>
                <a:miter lim="800000"/>
                <a:headEnd/>
                <a:tailEnd/>
              </a:ln>
            </p:spPr>
          </p:pic>
          <p:pic>
            <p:nvPicPr>
              <p:cNvPr id="35" name="Picture 19" descr="http://t3.gstatic.com/images?q=tbn:ANd9GcRPBraYasLGdUWcp1ePluU6pEuTzesuyFkMkysE2d2MLhPNvHwhEg"/>
              <p:cNvPicPr>
                <a:picLocks noChangeAspect="1" noChangeArrowheads="1"/>
              </p:cNvPicPr>
              <p:nvPr/>
            </p:nvPicPr>
            <p:blipFill>
              <a:blip r:embed="rId14" cstate="print"/>
              <a:srcRect b="69753"/>
              <a:stretch>
                <a:fillRect/>
              </a:stretch>
            </p:blipFill>
            <p:spPr bwMode="auto">
              <a:xfrm>
                <a:off x="767186" y="2384383"/>
                <a:ext cx="1203766" cy="364115"/>
              </a:xfrm>
              <a:prstGeom prst="rect">
                <a:avLst/>
              </a:prstGeom>
              <a:noFill/>
              <a:ln w="9525">
                <a:noFill/>
                <a:miter lim="800000"/>
                <a:headEnd/>
                <a:tailEnd/>
              </a:ln>
            </p:spPr>
          </p:pic>
        </p:grpSp>
        <p:sp>
          <p:nvSpPr>
            <p:cNvPr id="32" name="矩形 42"/>
            <p:cNvSpPr>
              <a:spLocks noChangeArrowheads="1"/>
            </p:cNvSpPr>
            <p:nvPr/>
          </p:nvSpPr>
          <p:spPr bwMode="auto">
            <a:xfrm>
              <a:off x="1807925" y="2379722"/>
              <a:ext cx="2423719" cy="1143252"/>
            </a:xfrm>
            <a:prstGeom prst="rect">
              <a:avLst/>
            </a:prstGeom>
            <a:noFill/>
            <a:ln w="9525">
              <a:noFill/>
              <a:miter lim="800000"/>
              <a:headEnd/>
              <a:tailEnd/>
            </a:ln>
          </p:spPr>
          <p:txBody>
            <a:bodyPr>
              <a:spAutoFit/>
            </a:bodyPr>
            <a:lstStyle/>
            <a:p>
              <a:pPr marL="0" lvl="1"/>
              <a:r>
                <a:rPr kumimoji="1" lang="zh-CN" altLang="en-US" sz="2000" b="1">
                  <a:latin typeface="微软雅黑" pitchFamily="34" charset="-122"/>
                  <a:ea typeface="微软雅黑" pitchFamily="34" charset="-122"/>
                </a:rPr>
                <a:t>了解用户</a:t>
              </a:r>
              <a:endParaRPr kumimoji="1" lang="en-US" altLang="zh-CN" sz="2000" b="1">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思维习惯及</a:t>
              </a:r>
              <a:endParaRPr kumimoji="1" lang="en-US" altLang="zh-CN" sz="2000" b="1">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社会认知</a:t>
              </a:r>
              <a:endParaRPr kumimoji="1" lang="en-US" altLang="zh-CN" sz="2000" b="1">
                <a:latin typeface="微软雅黑" pitchFamily="34" charset="-122"/>
                <a:ea typeface="微软雅黑" pitchFamily="34" charset="-122"/>
              </a:endParaRPr>
            </a:p>
          </p:txBody>
        </p:sp>
        <p:sp>
          <p:nvSpPr>
            <p:cNvPr id="33" name="下箭头 32"/>
            <p:cNvSpPr>
              <a:spLocks noChangeArrowheads="1"/>
            </p:cNvSpPr>
            <p:nvPr/>
          </p:nvSpPr>
          <p:spPr bwMode="auto">
            <a:xfrm>
              <a:off x="1282314" y="2974160"/>
              <a:ext cx="465142" cy="287695"/>
            </a:xfrm>
            <a:prstGeom prst="downArrow">
              <a:avLst>
                <a:gd name="adj1" fmla="val 50000"/>
                <a:gd name="adj2" fmla="val 50000"/>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lgn="l">
                <a:defRPr/>
              </a:pPr>
              <a:endParaRPr kumimoji="1" lang="zh-CN" altLang="en-US" sz="2400">
                <a:latin typeface="Calibri" charset="0"/>
                <a:ea typeface="宋体" charset="0"/>
                <a:cs typeface="宋体" charset="0"/>
              </a:endParaRPr>
            </a:p>
          </p:txBody>
        </p:sp>
      </p:grpSp>
      <p:sp>
        <p:nvSpPr>
          <p:cNvPr id="36" name="圆角矩形 35"/>
          <p:cNvSpPr/>
          <p:nvPr/>
        </p:nvSpPr>
        <p:spPr>
          <a:xfrm>
            <a:off x="1849834" y="2002632"/>
            <a:ext cx="6178550" cy="2262187"/>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spcAft>
                <a:spcPts val="600"/>
              </a:spcAft>
              <a:defRPr/>
            </a:pPr>
            <a:r>
              <a:rPr kumimoji="1" lang="en-US" altLang="zh-CN" sz="2000" b="1" dirty="0">
                <a:solidFill>
                  <a:srgbClr val="000000"/>
                </a:solidFill>
                <a:ea typeface="黑体" pitchFamily="49" charset="-122"/>
              </a:rPr>
              <a:t>Google</a:t>
            </a:r>
            <a:r>
              <a:rPr kumimoji="1" lang="zh-CN" altLang="en-US" sz="2000" b="1" dirty="0">
                <a:solidFill>
                  <a:srgbClr val="000000"/>
                </a:solidFill>
                <a:ea typeface="黑体" pitchFamily="49" charset="-122"/>
              </a:rPr>
              <a:t>：</a:t>
            </a:r>
            <a:r>
              <a:rPr lang="en-US" altLang="zh-CN" sz="2000" dirty="0">
                <a:solidFill>
                  <a:srgbClr val="000000"/>
                </a:solidFill>
                <a:cs typeface="Arial" pitchFamily="34" charset="0"/>
              </a:rPr>
              <a:t>2007</a:t>
            </a:r>
            <a:r>
              <a:rPr lang="zh-CN" altLang="en-US" sz="2000" dirty="0">
                <a:solidFill>
                  <a:srgbClr val="000000"/>
                </a:solidFill>
                <a:ea typeface="黑体" pitchFamily="49" charset="-122"/>
              </a:rPr>
              <a:t>年，通过</a:t>
            </a:r>
            <a:r>
              <a:rPr lang="en-US" altLang="zh-CN" sz="2000" dirty="0">
                <a:solidFill>
                  <a:srgbClr val="000000"/>
                </a:solidFill>
                <a:cs typeface="Arial" pitchFamily="34" charset="0"/>
              </a:rPr>
              <a:t>2</a:t>
            </a:r>
            <a:r>
              <a:rPr lang="zh-CN" altLang="en-US" sz="2000" dirty="0">
                <a:solidFill>
                  <a:srgbClr val="000000"/>
                </a:solidFill>
                <a:ea typeface="黑体" pitchFamily="49" charset="-122"/>
              </a:rPr>
              <a:t>万亿单词 训练语言模型，</a:t>
            </a:r>
            <a:endParaRPr lang="en-US" altLang="zh-CN" sz="2000" dirty="0">
              <a:solidFill>
                <a:srgbClr val="000000"/>
              </a:solidFill>
              <a:cs typeface="Arial" pitchFamily="34" charset="0"/>
            </a:endParaRPr>
          </a:p>
          <a:p>
            <a:pPr marL="0" lvl="1" algn="l">
              <a:spcAft>
                <a:spcPts val="600"/>
              </a:spcAft>
              <a:defRPr/>
            </a:pPr>
            <a:r>
              <a:rPr lang="zh-CN" altLang="en-US" sz="2000" dirty="0">
                <a:solidFill>
                  <a:srgbClr val="000000"/>
                </a:solidFill>
                <a:ea typeface="黑体" pitchFamily="49" charset="-122"/>
              </a:rPr>
              <a:t>发现</a:t>
            </a:r>
            <a:r>
              <a:rPr lang="zh-CN" altLang="en-US" sz="2000" dirty="0">
                <a:solidFill>
                  <a:srgbClr val="FF0000"/>
                </a:solidFill>
                <a:ea typeface="黑体" pitchFamily="49" charset="-122"/>
              </a:rPr>
              <a:t>简单算法在大数据集时产生更好效果</a:t>
            </a:r>
            <a:endParaRPr lang="en-US" altLang="zh-CN" sz="2000" dirty="0">
              <a:solidFill>
                <a:srgbClr val="000000"/>
              </a:solidFill>
              <a:cs typeface="Arial" pitchFamily="34" charset="0"/>
            </a:endParaRPr>
          </a:p>
          <a:p>
            <a:pPr marL="0" lvl="1" algn="l">
              <a:spcAft>
                <a:spcPts val="600"/>
              </a:spcAft>
              <a:defRPr/>
            </a:pPr>
            <a:r>
              <a:rPr kumimoji="1" lang="en-US" altLang="zh-CN" sz="2000" dirty="0">
                <a:solidFill>
                  <a:srgbClr val="000000"/>
                </a:solidFill>
                <a:ea typeface="黑体" pitchFamily="49" charset="-122"/>
              </a:rPr>
              <a:t>2008</a:t>
            </a:r>
            <a:r>
              <a:rPr kumimoji="1" lang="zh-CN" altLang="en-US" sz="2000" dirty="0">
                <a:solidFill>
                  <a:srgbClr val="000000"/>
                </a:solidFill>
                <a:ea typeface="黑体" pitchFamily="49" charset="-122"/>
              </a:rPr>
              <a:t>年，通过庞大搜索数据训练</a:t>
            </a:r>
            <a:r>
              <a:rPr kumimoji="1" lang="en-US" altLang="zh-CN" sz="2000" dirty="0">
                <a:solidFill>
                  <a:srgbClr val="000000"/>
                </a:solidFill>
                <a:ea typeface="黑体" pitchFamily="49" charset="-122"/>
              </a:rPr>
              <a:t>4.5</a:t>
            </a:r>
            <a:r>
              <a:rPr kumimoji="1" lang="zh-CN" altLang="en-US" sz="2000" dirty="0">
                <a:solidFill>
                  <a:srgbClr val="000000"/>
                </a:solidFill>
                <a:ea typeface="黑体" pitchFamily="49" charset="-122"/>
              </a:rPr>
              <a:t>亿个数学模型，提前几周</a:t>
            </a:r>
            <a:r>
              <a:rPr lang="zh-CN" altLang="en-US" sz="2000" dirty="0">
                <a:solidFill>
                  <a:srgbClr val="FF0000"/>
                </a:solidFill>
                <a:ea typeface="黑体" pitchFamily="49" charset="-122"/>
              </a:rPr>
              <a:t>预测出</a:t>
            </a:r>
            <a:r>
              <a:rPr lang="en-US" altLang="zh-CN" sz="2000" dirty="0">
                <a:solidFill>
                  <a:srgbClr val="FF0000"/>
                </a:solidFill>
                <a:cs typeface="Arial" pitchFamily="34" charset="0"/>
              </a:rPr>
              <a:t>H1N1</a:t>
            </a:r>
            <a:r>
              <a:rPr lang="zh-CN" altLang="en-US" sz="2000" dirty="0">
                <a:solidFill>
                  <a:srgbClr val="FF0000"/>
                </a:solidFill>
                <a:ea typeface="黑体" pitchFamily="49" charset="-122"/>
              </a:rPr>
              <a:t>流感的爆发和传播</a:t>
            </a:r>
            <a:endParaRPr lang="en-US" altLang="zh-CN" sz="2000" dirty="0">
              <a:solidFill>
                <a:srgbClr val="FF0000"/>
              </a:solidFill>
              <a:cs typeface="Arial" pitchFamily="34" charset="0"/>
            </a:endParaRPr>
          </a:p>
          <a:p>
            <a:pPr marL="0" lvl="1" algn="l">
              <a:spcAft>
                <a:spcPts val="600"/>
              </a:spcAft>
              <a:defRPr/>
            </a:pPr>
            <a:r>
              <a:rPr kumimoji="1" lang="zh-CN" altLang="en-US" sz="2000" b="1" dirty="0">
                <a:solidFill>
                  <a:srgbClr val="000000"/>
                </a:solidFill>
                <a:ea typeface="黑体" pitchFamily="49" charset="-122"/>
              </a:rPr>
              <a:t>阿里巴巴：</a:t>
            </a:r>
            <a:r>
              <a:rPr kumimoji="1" lang="en-US" altLang="zh-CN" sz="2000" dirty="0">
                <a:solidFill>
                  <a:srgbClr val="000000"/>
                </a:solidFill>
                <a:ea typeface="黑体" pitchFamily="49" charset="-122"/>
              </a:rPr>
              <a:t>2008</a:t>
            </a:r>
            <a:r>
              <a:rPr kumimoji="1" lang="zh-CN" altLang="en-US" sz="2000" dirty="0">
                <a:solidFill>
                  <a:srgbClr val="000000"/>
                </a:solidFill>
                <a:ea typeface="黑体" pitchFamily="49" charset="-122"/>
              </a:rPr>
              <a:t>年，提前</a:t>
            </a:r>
            <a:r>
              <a:rPr kumimoji="1" lang="en-US" altLang="zh-CN" sz="2000" dirty="0">
                <a:solidFill>
                  <a:srgbClr val="000000"/>
                </a:solidFill>
                <a:ea typeface="黑体" pitchFamily="49" charset="-122"/>
              </a:rPr>
              <a:t>8-9</a:t>
            </a:r>
            <a:r>
              <a:rPr kumimoji="1" lang="zh-CN" altLang="en-US" sz="2000" dirty="0">
                <a:solidFill>
                  <a:srgbClr val="000000"/>
                </a:solidFill>
                <a:ea typeface="黑体" pitchFamily="49" charset="-122"/>
              </a:rPr>
              <a:t>个月</a:t>
            </a:r>
            <a:r>
              <a:rPr kumimoji="1" lang="zh-CN" altLang="en-US" sz="2000" dirty="0">
                <a:solidFill>
                  <a:srgbClr val="FF0000"/>
                </a:solidFill>
                <a:ea typeface="黑体" pitchFamily="49" charset="-122"/>
              </a:rPr>
              <a:t>预测出金融危机</a:t>
            </a:r>
            <a:endParaRPr kumimoji="1" lang="en-US" altLang="zh-CN" sz="2000" dirty="0">
              <a:solidFill>
                <a:srgbClr val="FF0000"/>
              </a:solidFill>
              <a:ea typeface="黑体" pitchFamily="49" charset="-122"/>
            </a:endParaRPr>
          </a:p>
          <a:p>
            <a:pPr marL="0" lvl="1" algn="l">
              <a:spcAft>
                <a:spcPts val="600"/>
              </a:spcAft>
              <a:defRPr/>
            </a:pPr>
            <a:r>
              <a:rPr kumimoji="1" lang="zh-CN" altLang="en-US" sz="2000" b="1" dirty="0">
                <a:solidFill>
                  <a:srgbClr val="000000"/>
                </a:solidFill>
                <a:ea typeface="黑体" pitchFamily="49" charset="-122"/>
              </a:rPr>
              <a:t>百度：</a:t>
            </a:r>
            <a:r>
              <a:rPr kumimoji="1" lang="zh-CN" altLang="en-US" sz="2000" dirty="0">
                <a:solidFill>
                  <a:srgbClr val="000000"/>
                </a:solidFill>
                <a:ea typeface="黑体" pitchFamily="49" charset="-122"/>
              </a:rPr>
              <a:t>通过</a:t>
            </a:r>
            <a:r>
              <a:rPr kumimoji="1" lang="en-US" altLang="zh-CN" sz="2000" dirty="0">
                <a:solidFill>
                  <a:srgbClr val="000000"/>
                </a:solidFill>
                <a:ea typeface="黑体" pitchFamily="49" charset="-122"/>
              </a:rPr>
              <a:t>4</a:t>
            </a:r>
            <a:r>
              <a:rPr kumimoji="1" lang="zh-CN" altLang="en-US" sz="2000" dirty="0">
                <a:solidFill>
                  <a:srgbClr val="000000"/>
                </a:solidFill>
                <a:ea typeface="黑体" pitchFamily="49" charset="-122"/>
              </a:rPr>
              <a:t>亿用户分析提供</a:t>
            </a:r>
            <a:r>
              <a:rPr kumimoji="1" lang="zh-CN" altLang="en-US" sz="2000" dirty="0">
                <a:solidFill>
                  <a:srgbClr val="FF0000"/>
                </a:solidFill>
                <a:ea typeface="黑体" pitchFamily="49" charset="-122"/>
              </a:rPr>
              <a:t>个性化搜索服务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mn-ea"/>
              </a:rPr>
              <a:t>数据：应用价值？</a:t>
            </a:r>
            <a:endParaRPr lang="zh-CN" altLang="en-US"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26</a:t>
            </a:fld>
            <a:endParaRPr lang="en-US" altLang="zh-CN" sz="1200" b="1" dirty="0">
              <a:solidFill>
                <a:srgbClr val="898989"/>
              </a:solidFill>
              <a:latin typeface="Calibri" pitchFamily="34" charset="0"/>
            </a:endParaRPr>
          </a:p>
        </p:txBody>
      </p:sp>
      <p:sp>
        <p:nvSpPr>
          <p:cNvPr id="5" name="矩形 7" descr="羊皮纸"/>
          <p:cNvSpPr>
            <a:spLocks noChangeArrowheads="1"/>
          </p:cNvSpPr>
          <p:nvPr/>
        </p:nvSpPr>
        <p:spPr bwMode="auto">
          <a:xfrm>
            <a:off x="323850" y="1196752"/>
            <a:ext cx="8424863" cy="863600"/>
          </a:xfrm>
          <a:prstGeom prst="rect">
            <a:avLst/>
          </a:prstGeom>
          <a:solidFill>
            <a:schemeClr val="bg1">
              <a:lumMod val="95000"/>
            </a:schemeClr>
          </a:solidFill>
          <a:ln w="57150"/>
        </p:spPr>
        <p:style>
          <a:lnRef idx="2">
            <a:schemeClr val="accent2"/>
          </a:lnRef>
          <a:fillRef idx="1">
            <a:schemeClr val="lt1"/>
          </a:fillRef>
          <a:effectRef idx="0">
            <a:schemeClr val="accent2"/>
          </a:effectRef>
          <a:fontRef idx="minor">
            <a:schemeClr val="dk1"/>
          </a:fontRef>
        </p:style>
        <p:txBody>
          <a:bodyPr anchor="ctr"/>
          <a:lstStyle/>
          <a:p>
            <a:pPr>
              <a:defRPr/>
            </a:pPr>
            <a:r>
              <a:rPr lang="en-US" altLang="zh-CN" sz="2000" b="1">
                <a:solidFill>
                  <a:schemeClr val="tx1"/>
                </a:solidFill>
                <a:latin typeface="Arial" charset="0"/>
              </a:rPr>
              <a:t>Twitter</a:t>
            </a:r>
            <a:r>
              <a:rPr lang="zh-CN" altLang="en-US" sz="2000" b="1">
                <a:solidFill>
                  <a:schemeClr val="tx1"/>
                </a:solidFill>
                <a:latin typeface="Arial" charset="0"/>
              </a:rPr>
              <a:t>：</a:t>
            </a:r>
            <a:r>
              <a:rPr lang="zh-CN" altLang="zh-CN" sz="2000" b="1">
                <a:solidFill>
                  <a:schemeClr val="tx1"/>
                </a:solidFill>
                <a:latin typeface="Arial" charset="0"/>
              </a:rPr>
              <a:t>日本海啸、地震信息提前传播</a:t>
            </a:r>
            <a:r>
              <a:rPr lang="zh-CN" altLang="en-US" sz="2000" b="1">
                <a:solidFill>
                  <a:schemeClr val="tx1"/>
                </a:solidFill>
                <a:latin typeface="Arial" charset="0"/>
              </a:rPr>
              <a:t>，协助紧急事件的应急处理； </a:t>
            </a:r>
          </a:p>
          <a:p>
            <a:pPr>
              <a:defRPr/>
            </a:pPr>
            <a:r>
              <a:rPr lang="zh-CN" altLang="en-US" sz="2000" b="1">
                <a:solidFill>
                  <a:schemeClr val="tx1"/>
                </a:solidFill>
                <a:latin typeface="Arial" charset="0"/>
              </a:rPr>
              <a:t>微博</a:t>
            </a:r>
            <a:r>
              <a:rPr lang="en-US" altLang="zh-CN" sz="2000" b="1">
                <a:solidFill>
                  <a:schemeClr val="tx1"/>
                </a:solidFill>
                <a:latin typeface="Arial" charset="0"/>
              </a:rPr>
              <a:t>7.21</a:t>
            </a:r>
            <a:r>
              <a:rPr lang="zh-CN" altLang="en-US" sz="2000" b="1">
                <a:solidFill>
                  <a:schemeClr val="tx1"/>
                </a:solidFill>
                <a:latin typeface="Arial" charset="0"/>
              </a:rPr>
              <a:t>北京暴雨</a:t>
            </a:r>
            <a:r>
              <a:rPr lang="en-US" altLang="zh-CN" sz="2000" b="1">
                <a:solidFill>
                  <a:schemeClr val="tx1"/>
                </a:solidFill>
                <a:latin typeface="Arial" charset="0"/>
              </a:rPr>
              <a:t>900</a:t>
            </a:r>
            <a:r>
              <a:rPr lang="zh-CN" altLang="en-US" sz="2000" b="1">
                <a:solidFill>
                  <a:schemeClr val="tx1"/>
                </a:solidFill>
                <a:latin typeface="Arial" charset="0"/>
              </a:rPr>
              <a:t>万条（受灾分布）、钓鱼岛</a:t>
            </a:r>
            <a:r>
              <a:rPr lang="en-US" altLang="zh-CN" sz="2000" b="1">
                <a:solidFill>
                  <a:schemeClr val="tx1"/>
                </a:solidFill>
                <a:latin typeface="Arial" charset="0"/>
              </a:rPr>
              <a:t>4000</a:t>
            </a:r>
            <a:r>
              <a:rPr lang="zh-CN" altLang="en-US" sz="2000" b="1">
                <a:solidFill>
                  <a:schemeClr val="tx1"/>
                </a:solidFill>
                <a:latin typeface="Arial" charset="0"/>
              </a:rPr>
              <a:t>万条（民众情绪）</a:t>
            </a:r>
            <a:endParaRPr lang="en-US" altLang="zh-CN" sz="2000" b="1">
              <a:solidFill>
                <a:schemeClr val="tx1"/>
              </a:solidFill>
              <a:latin typeface="Arial" charset="0"/>
            </a:endParaRPr>
          </a:p>
        </p:txBody>
      </p:sp>
      <p:sp>
        <p:nvSpPr>
          <p:cNvPr id="6" name="圆角矩形 5"/>
          <p:cNvSpPr/>
          <p:nvPr/>
        </p:nvSpPr>
        <p:spPr>
          <a:xfrm>
            <a:off x="4643438" y="2244502"/>
            <a:ext cx="3960812" cy="3055937"/>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342900" indent="-342900" algn="l">
              <a:defRPr/>
            </a:pPr>
            <a:r>
              <a:rPr lang="en-US" altLang="zh-CN" sz="2000">
                <a:solidFill>
                  <a:schemeClr val="tx1"/>
                </a:solidFill>
                <a:latin typeface="黑体" pitchFamily="2" charset="-122"/>
                <a:ea typeface="黑体" pitchFamily="2" charset="-122"/>
              </a:rPr>
              <a:t>1</a:t>
            </a:r>
            <a:r>
              <a:rPr lang="zh-CN" altLang="en-US" sz="2000">
                <a:solidFill>
                  <a:schemeClr val="tx1"/>
                </a:solidFill>
                <a:latin typeface="黑体" pitchFamily="2" charset="-122"/>
                <a:ea typeface="黑体" pitchFamily="2" charset="-122"/>
              </a:rPr>
              <a:t>、根据民众情绪抛售股票。对冲基金从</a:t>
            </a:r>
            <a:r>
              <a:rPr lang="zh-CN" altLang="en-US" sz="2000" u="sng">
                <a:solidFill>
                  <a:schemeClr val="tx1"/>
                </a:solidFill>
                <a:latin typeface="黑体" pitchFamily="2" charset="-122"/>
                <a:ea typeface="黑体" pitchFamily="2" charset="-122"/>
                <a:hlinkClick r:id="rId2"/>
              </a:rPr>
              <a:t>购物</a:t>
            </a:r>
            <a:r>
              <a:rPr lang="zh-CN" altLang="en-US" sz="2000">
                <a:solidFill>
                  <a:schemeClr val="tx1"/>
                </a:solidFill>
                <a:latin typeface="黑体" pitchFamily="2" charset="-122"/>
                <a:ea typeface="黑体" pitchFamily="2" charset="-122"/>
              </a:rPr>
              <a:t>网站的顾客评论，分析企业产品销售状况</a:t>
            </a:r>
            <a:r>
              <a:rPr lang="en-US" altLang="zh-CN" sz="2000">
                <a:solidFill>
                  <a:schemeClr val="tx1"/>
                </a:solidFill>
                <a:latin typeface="黑体" pitchFamily="2" charset="-122"/>
                <a:ea typeface="黑体" pitchFamily="2" charset="-122"/>
              </a:rPr>
              <a:t>;</a:t>
            </a:r>
          </a:p>
          <a:p>
            <a:pPr marL="342900" indent="-342900" algn="l">
              <a:defRPr/>
            </a:pPr>
            <a:r>
              <a:rPr lang="en-US" altLang="zh-CN" sz="2000">
                <a:solidFill>
                  <a:schemeClr val="tx1"/>
                </a:solidFill>
                <a:latin typeface="黑体" pitchFamily="2" charset="-122"/>
                <a:ea typeface="黑体" pitchFamily="2" charset="-122"/>
              </a:rPr>
              <a:t>2</a:t>
            </a:r>
            <a:r>
              <a:rPr lang="zh-CN" altLang="en-US" sz="2000">
                <a:solidFill>
                  <a:schemeClr val="tx1"/>
                </a:solidFill>
                <a:latin typeface="黑体" pitchFamily="2" charset="-122"/>
                <a:ea typeface="黑体" pitchFamily="2" charset="-122"/>
              </a:rPr>
              <a:t>、投资机构搜集分析上市企业声明，寻找破产的蛛丝马迹</a:t>
            </a:r>
          </a:p>
          <a:p>
            <a:pPr marL="342900" indent="-342900" algn="l">
              <a:defRPr/>
            </a:pPr>
            <a:r>
              <a:rPr lang="en-US" altLang="zh-CN" sz="2000">
                <a:solidFill>
                  <a:schemeClr val="tx1"/>
                </a:solidFill>
                <a:latin typeface="黑体" pitchFamily="2" charset="-122"/>
                <a:ea typeface="黑体" pitchFamily="2" charset="-122"/>
              </a:rPr>
              <a:t>3</a:t>
            </a:r>
            <a:r>
              <a:rPr lang="zh-CN" altLang="en-US" sz="2000">
                <a:solidFill>
                  <a:schemeClr val="tx1"/>
                </a:solidFill>
                <a:latin typeface="黑体" pitchFamily="2" charset="-122"/>
                <a:ea typeface="黑体" pitchFamily="2" charset="-122"/>
              </a:rPr>
              <a:t>、</a:t>
            </a:r>
            <a:r>
              <a:rPr lang="zh-CN" altLang="en-US" sz="2000" b="1">
                <a:solidFill>
                  <a:schemeClr val="tx1"/>
                </a:solidFill>
                <a:latin typeface="Arial" charset="0"/>
                <a:ea typeface="黑体" pitchFamily="2" charset="-122"/>
              </a:rPr>
              <a:t>根据你关注了哪些人来判断你还可能对哪些人感兴趣。</a:t>
            </a:r>
            <a:r>
              <a:rPr lang="zh-CN" altLang="en-US" sz="2000">
                <a:solidFill>
                  <a:schemeClr val="tx1"/>
                </a:solidFill>
                <a:latin typeface="黑体" pitchFamily="2" charset="-122"/>
                <a:ea typeface="黑体" pitchFamily="2" charset="-122"/>
              </a:rPr>
              <a:t>美国总统奥巴马的竞选团队依据选民的微博，实时分析选民对总统竞选人的喜好</a:t>
            </a:r>
            <a:endParaRPr lang="en-US" altLang="zh-CN" sz="2000">
              <a:solidFill>
                <a:schemeClr val="tx1"/>
              </a:solidFill>
              <a:latin typeface="黑体" pitchFamily="2" charset="-122"/>
              <a:ea typeface="黑体" pitchFamily="2" charset="-122"/>
            </a:endParaRPr>
          </a:p>
        </p:txBody>
      </p:sp>
      <p:sp>
        <p:nvSpPr>
          <p:cNvPr id="7" name="圆角矩形 6"/>
          <p:cNvSpPr/>
          <p:nvPr/>
        </p:nvSpPr>
        <p:spPr>
          <a:xfrm>
            <a:off x="468313" y="2244502"/>
            <a:ext cx="4029075" cy="2984500"/>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defRPr/>
            </a:pPr>
            <a:r>
              <a:rPr kumimoji="1" lang="en-US" altLang="zh-CN" sz="2000" b="1" u="sng">
                <a:solidFill>
                  <a:srgbClr val="000000"/>
                </a:solidFill>
                <a:latin typeface="微软雅黑" pitchFamily="34" charset="-122"/>
                <a:ea typeface="微软雅黑" pitchFamily="34" charset="-122"/>
              </a:rPr>
              <a:t>Google</a:t>
            </a:r>
            <a:r>
              <a:rPr kumimoji="1" lang="zh-CN" altLang="en-US" sz="2000" b="1" u="sng">
                <a:solidFill>
                  <a:srgbClr val="000000"/>
                </a:solidFill>
                <a:latin typeface="微软雅黑" pitchFamily="34" charset="-122"/>
                <a:ea typeface="微软雅黑" pitchFamily="34" charset="-122"/>
              </a:rPr>
              <a:t>：</a:t>
            </a:r>
            <a:endParaRPr kumimoji="1" lang="en-US" altLang="zh-CN" sz="2000" b="1" u="sng">
              <a:solidFill>
                <a:srgbClr val="000000"/>
              </a:solidFill>
              <a:latin typeface="微软雅黑" pitchFamily="34" charset="-122"/>
              <a:ea typeface="微软雅黑" pitchFamily="34" charset="-122"/>
            </a:endParaRPr>
          </a:p>
          <a:p>
            <a:pPr marL="0" lvl="1" algn="l">
              <a:defRPr/>
            </a:pPr>
            <a:r>
              <a:rPr kumimoji="1" lang="en-US" altLang="zh-CN" sz="2000">
                <a:solidFill>
                  <a:schemeClr val="tx1"/>
                </a:solidFill>
                <a:ea typeface="黑体" pitchFamily="49" charset="-122"/>
              </a:rPr>
              <a:t>2008</a:t>
            </a:r>
            <a:r>
              <a:rPr kumimoji="1" lang="zh-CN" altLang="en-US" sz="2000">
                <a:solidFill>
                  <a:schemeClr val="tx1"/>
                </a:solidFill>
                <a:ea typeface="黑体" pitchFamily="49" charset="-122"/>
              </a:rPr>
              <a:t>年在甲型</a:t>
            </a:r>
            <a:r>
              <a:rPr kumimoji="1" lang="en-US" altLang="zh-CN" sz="2000">
                <a:solidFill>
                  <a:schemeClr val="tx1"/>
                </a:solidFill>
                <a:ea typeface="黑体" pitchFamily="49" charset="-122"/>
              </a:rPr>
              <a:t>H1N1</a:t>
            </a:r>
            <a:r>
              <a:rPr kumimoji="1" lang="zh-CN" altLang="en-US" sz="2000">
                <a:solidFill>
                  <a:schemeClr val="tx1"/>
                </a:solidFill>
                <a:ea typeface="黑体" pitchFamily="49" charset="-122"/>
              </a:rPr>
              <a:t>流感爆发几周前，提前预测冬季流感的传播</a:t>
            </a:r>
            <a:endParaRPr kumimoji="1" lang="en-US" altLang="zh-CN" sz="2000">
              <a:solidFill>
                <a:srgbClr val="000000"/>
              </a:solidFill>
              <a:ea typeface="黑体" pitchFamily="49" charset="-122"/>
            </a:endParaRPr>
          </a:p>
          <a:p>
            <a:pPr marL="0" lvl="1" algn="l">
              <a:defRPr/>
            </a:pPr>
            <a:r>
              <a:rPr kumimoji="1" lang="zh-CN" altLang="en-US" sz="2000" b="1" u="sng">
                <a:solidFill>
                  <a:srgbClr val="000000"/>
                </a:solidFill>
                <a:latin typeface="微软雅黑" pitchFamily="34" charset="-122"/>
                <a:ea typeface="微软雅黑" pitchFamily="34" charset="-122"/>
              </a:rPr>
              <a:t>阿里巴巴</a:t>
            </a:r>
            <a:r>
              <a:rPr kumimoji="1" lang="zh-CN" altLang="en-US" sz="2000">
                <a:solidFill>
                  <a:srgbClr val="000000"/>
                </a:solidFill>
                <a:latin typeface="微软雅黑" pitchFamily="34" charset="-122"/>
                <a:ea typeface="微软雅黑" pitchFamily="34" charset="-122"/>
              </a:rPr>
              <a:t>：</a:t>
            </a:r>
            <a:endParaRPr kumimoji="1" lang="en-US" altLang="zh-CN" sz="2000">
              <a:solidFill>
                <a:srgbClr val="000000"/>
              </a:solidFill>
              <a:latin typeface="微软雅黑" pitchFamily="34" charset="-122"/>
              <a:ea typeface="微软雅黑" pitchFamily="34" charset="-122"/>
            </a:endParaRPr>
          </a:p>
          <a:p>
            <a:pPr marL="0" lvl="1" algn="l">
              <a:defRPr/>
            </a:pPr>
            <a:r>
              <a:rPr kumimoji="1" lang="zh-CN" altLang="en-US" sz="2000">
                <a:solidFill>
                  <a:srgbClr val="000000"/>
                </a:solidFill>
                <a:latin typeface="微软雅黑" pitchFamily="34" charset="-122"/>
                <a:ea typeface="微软雅黑" pitchFamily="34" charset="-122"/>
              </a:rPr>
              <a:t>提前</a:t>
            </a:r>
            <a:r>
              <a:rPr kumimoji="1" lang="en-US" altLang="zh-CN" sz="2000">
                <a:solidFill>
                  <a:srgbClr val="000000"/>
                </a:solidFill>
                <a:latin typeface="微软雅黑" pitchFamily="34" charset="-122"/>
                <a:ea typeface="微软雅黑" pitchFamily="34" charset="-122"/>
              </a:rPr>
              <a:t>8-9</a:t>
            </a:r>
            <a:r>
              <a:rPr kumimoji="1" lang="zh-CN" altLang="en-US" sz="2000">
                <a:solidFill>
                  <a:srgbClr val="000000"/>
                </a:solidFill>
                <a:latin typeface="微软雅黑" pitchFamily="34" charset="-122"/>
                <a:ea typeface="微软雅黑" pitchFamily="34" charset="-122"/>
              </a:rPr>
              <a:t>个月预测</a:t>
            </a:r>
            <a:r>
              <a:rPr kumimoji="1" lang="en-US" altLang="zh-CN" sz="2000">
                <a:solidFill>
                  <a:srgbClr val="000000"/>
                </a:solidFill>
                <a:latin typeface="微软雅黑" pitchFamily="34" charset="-122"/>
                <a:ea typeface="微软雅黑" pitchFamily="34" charset="-122"/>
              </a:rPr>
              <a:t>08</a:t>
            </a:r>
            <a:r>
              <a:rPr kumimoji="1" lang="zh-CN" altLang="en-US" sz="2000">
                <a:solidFill>
                  <a:srgbClr val="000000"/>
                </a:solidFill>
                <a:latin typeface="微软雅黑" pitchFamily="34" charset="-122"/>
                <a:ea typeface="微软雅黑" pitchFamily="34" charset="-122"/>
              </a:rPr>
              <a:t>年金融危机；</a:t>
            </a:r>
            <a:r>
              <a:rPr lang="zh-CN" altLang="en-US" sz="2000" b="1">
                <a:solidFill>
                  <a:schemeClr val="tx1"/>
                </a:solidFill>
                <a:latin typeface="Arial" pitchFamily="34" charset="0"/>
                <a:ea typeface="黑体" pitchFamily="49" charset="-122"/>
              </a:rPr>
              <a:t>淘宝网：根据你的消费与浏览商品，判断你可能购买什么。</a:t>
            </a:r>
            <a:endParaRPr kumimoji="1" lang="en-US" altLang="zh-CN" sz="2000">
              <a:solidFill>
                <a:srgbClr val="000000"/>
              </a:solidFill>
              <a:latin typeface="微软雅黑" pitchFamily="34" charset="-122"/>
              <a:ea typeface="黑体" pitchFamily="49" charset="-122"/>
              <a:cs typeface="微软雅黑" pitchFamily="34" charset="-122"/>
            </a:endParaRPr>
          </a:p>
          <a:p>
            <a:pPr marL="0" lvl="1" algn="l">
              <a:defRPr/>
            </a:pPr>
            <a:r>
              <a:rPr kumimoji="1" lang="zh-CN" altLang="en-US" sz="2000" b="1" u="sng">
                <a:solidFill>
                  <a:srgbClr val="000000"/>
                </a:solidFill>
                <a:latin typeface="微软雅黑" pitchFamily="34" charset="-122"/>
                <a:ea typeface="微软雅黑" pitchFamily="34" charset="-122"/>
              </a:rPr>
              <a:t>百度</a:t>
            </a:r>
            <a:r>
              <a:rPr kumimoji="1" lang="zh-CN" altLang="en-US" sz="2000">
                <a:solidFill>
                  <a:srgbClr val="000000"/>
                </a:solidFill>
                <a:latin typeface="微软雅黑" pitchFamily="34" charset="-122"/>
                <a:ea typeface="微软雅黑" pitchFamily="34" charset="-122"/>
              </a:rPr>
              <a:t>：通过</a:t>
            </a:r>
            <a:r>
              <a:rPr kumimoji="1" lang="en-US" altLang="zh-CN" sz="2000">
                <a:solidFill>
                  <a:srgbClr val="000000"/>
                </a:solidFill>
                <a:latin typeface="微软雅黑" pitchFamily="34" charset="-122"/>
                <a:ea typeface="微软雅黑" pitchFamily="34" charset="-122"/>
              </a:rPr>
              <a:t>4</a:t>
            </a:r>
            <a:r>
              <a:rPr kumimoji="1" lang="zh-CN" altLang="en-US" sz="2000">
                <a:solidFill>
                  <a:srgbClr val="000000"/>
                </a:solidFill>
                <a:latin typeface="微软雅黑" pitchFamily="34" charset="-122"/>
                <a:ea typeface="微软雅黑" pitchFamily="34" charset="-122"/>
              </a:rPr>
              <a:t>亿用户分析提供个性化搜索</a:t>
            </a:r>
            <a:endParaRPr kumimoji="1" lang="en-US" altLang="zh-CN" sz="2000">
              <a:solidFill>
                <a:srgbClr val="000000"/>
              </a:solidFill>
              <a:latin typeface="微软雅黑" pitchFamily="34" charset="-122"/>
              <a:ea typeface="微软雅黑" pitchFamily="34" charset="-122"/>
            </a:endParaRPr>
          </a:p>
        </p:txBody>
      </p:sp>
      <p:sp>
        <p:nvSpPr>
          <p:cNvPr id="8" name="矩形 7" descr="羊皮纸"/>
          <p:cNvSpPr>
            <a:spLocks noChangeArrowheads="1"/>
          </p:cNvSpPr>
          <p:nvPr/>
        </p:nvSpPr>
        <p:spPr bwMode="auto">
          <a:xfrm>
            <a:off x="468313" y="5444902"/>
            <a:ext cx="8135937" cy="78105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eaLnBrk="0" hangingPunct="0">
              <a:spcBef>
                <a:spcPct val="20000"/>
              </a:spcBef>
              <a:buFont typeface="Arial" charset="0"/>
              <a:buNone/>
              <a:defRPr/>
            </a:pPr>
            <a:r>
              <a:rPr lang="zh-CN" altLang="en-US" sz="2400" b="1">
                <a:solidFill>
                  <a:schemeClr val="tx1"/>
                </a:solidFill>
                <a:latin typeface="黑体" pitchFamily="2" charset="-122"/>
                <a:ea typeface="黑体" pitchFamily="2" charset="-122"/>
              </a:rPr>
              <a:t>实质上，通过数据的归类与分析，进行预测，例如出现某种行为的人还很有可能出现另种行为。</a:t>
            </a:r>
            <a:r>
              <a:rPr lang="zh-CN" altLang="en-US" sz="2400">
                <a:solidFill>
                  <a:schemeClr val="tx1"/>
                </a:solidFill>
                <a:latin typeface="黑体" pitchFamily="2" charset="-122"/>
                <a:ea typeface="黑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提纲</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b="1" dirty="0" smtClean="0">
                <a:latin typeface="+mn-ea"/>
              </a:rPr>
              <a:t>大数据定义</a:t>
            </a:r>
            <a:endParaRPr lang="en-US" altLang="zh-CN" b="1" dirty="0" smtClean="0">
              <a:latin typeface="+mn-ea"/>
            </a:endParaRPr>
          </a:p>
          <a:p>
            <a:r>
              <a:rPr lang="zh-CN" altLang="en-US" b="1" dirty="0" smtClean="0">
                <a:latin typeface="+mn-ea"/>
              </a:rPr>
              <a:t>大数据溯源</a:t>
            </a:r>
            <a:endParaRPr lang="en-US" altLang="zh-CN" b="1" dirty="0" smtClean="0">
              <a:latin typeface="+mn-ea"/>
            </a:endParaRPr>
          </a:p>
          <a:p>
            <a:r>
              <a:rPr lang="zh-CN" altLang="en-US" b="1" dirty="0" smtClean="0">
                <a:latin typeface="+mn-ea"/>
              </a:rPr>
              <a:t>大数据的应用</a:t>
            </a:r>
            <a:endParaRPr lang="en-US" altLang="zh-CN" b="1" dirty="0" smtClean="0">
              <a:latin typeface="+mn-ea"/>
            </a:endParaRPr>
          </a:p>
          <a:p>
            <a:r>
              <a:rPr lang="zh-CN" altLang="en-US" b="1" dirty="0" smtClean="0">
                <a:solidFill>
                  <a:srgbClr val="FF0000"/>
                </a:solidFill>
                <a:latin typeface="+mn-ea"/>
              </a:rPr>
              <a:t>大数据带来的挑战</a:t>
            </a:r>
            <a:endParaRPr lang="en-US" altLang="zh-CN" b="1" dirty="0" smtClean="0">
              <a:solidFill>
                <a:srgbClr val="FF0000"/>
              </a:solidFill>
              <a:latin typeface="+mn-ea"/>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27</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000099"/>
                </a:solidFill>
                <a:latin typeface="+mn-ea"/>
                <a:ea typeface="+mn-ea"/>
              </a:rPr>
              <a:t>Gartner</a:t>
            </a:r>
            <a:r>
              <a:rPr lang="zh-CN" altLang="en-US" sz="3600" b="1" dirty="0" smtClean="0">
                <a:solidFill>
                  <a:srgbClr val="000099"/>
                </a:solidFill>
                <a:latin typeface="+mn-ea"/>
                <a:ea typeface="+mn-ea"/>
              </a:rPr>
              <a:t>关于业界对</a:t>
            </a:r>
            <a:r>
              <a:rPr lang="en-US" altLang="zh-CN" sz="3600" b="1" dirty="0" smtClean="0">
                <a:solidFill>
                  <a:srgbClr val="000099"/>
                </a:solidFill>
                <a:latin typeface="+mn-ea"/>
                <a:ea typeface="+mn-ea"/>
              </a:rPr>
              <a:t>Big Data</a:t>
            </a:r>
            <a:r>
              <a:rPr lang="zh-CN" altLang="en-US" sz="3600" b="1" dirty="0" smtClean="0">
                <a:solidFill>
                  <a:srgbClr val="000099"/>
                </a:solidFill>
                <a:latin typeface="+mn-ea"/>
                <a:ea typeface="+mn-ea"/>
              </a:rPr>
              <a:t>兴趣的分析</a:t>
            </a:r>
            <a:endParaRPr lang="zh-CN" altLang="en-US" sz="3600" b="1" dirty="0">
              <a:solidFill>
                <a:srgbClr val="000099"/>
              </a:solidFill>
              <a:latin typeface="+mn-ea"/>
              <a:ea typeface="+mn-ea"/>
            </a:endParaRPr>
          </a:p>
        </p:txBody>
      </p:sp>
      <p:pic>
        <p:nvPicPr>
          <p:cNvPr id="348163" name="Picture 3"/>
          <p:cNvPicPr>
            <a:picLocks noChangeAspect="1" noChangeArrowheads="1"/>
          </p:cNvPicPr>
          <p:nvPr/>
        </p:nvPicPr>
        <p:blipFill>
          <a:blip r:embed="rId2" cstate="print"/>
          <a:srcRect/>
          <a:stretch>
            <a:fillRect/>
          </a:stretch>
        </p:blipFill>
        <p:spPr bwMode="auto">
          <a:xfrm>
            <a:off x="371475" y="1268760"/>
            <a:ext cx="8401050" cy="5429250"/>
          </a:xfrm>
          <a:prstGeom prst="rect">
            <a:avLst/>
          </a:prstGeom>
          <a:noFill/>
          <a:ln w="9525">
            <a:noFill/>
            <a:miter lim="800000"/>
            <a:headEnd/>
            <a:tailEnd/>
          </a:ln>
        </p:spPr>
      </p:pic>
      <p:pic>
        <p:nvPicPr>
          <p:cNvPr id="17410" name="Picture 2"/>
          <p:cNvPicPr>
            <a:picLocks noChangeAspect="1" noChangeArrowheads="1"/>
          </p:cNvPicPr>
          <p:nvPr/>
        </p:nvPicPr>
        <p:blipFill>
          <a:blip r:embed="rId3" cstate="print"/>
          <a:srcRect/>
          <a:stretch>
            <a:fillRect/>
          </a:stretch>
        </p:blipFill>
        <p:spPr bwMode="auto">
          <a:xfrm>
            <a:off x="5940152" y="3789040"/>
            <a:ext cx="2987824" cy="1286330"/>
          </a:xfrm>
          <a:prstGeom prst="rect">
            <a:avLst/>
          </a:prstGeom>
          <a:noFill/>
          <a:ln w="9525">
            <a:noFill/>
            <a:miter lim="800000"/>
            <a:headEnd/>
            <a:tailEnd/>
          </a:ln>
        </p:spPr>
      </p:pic>
      <p:sp>
        <p:nvSpPr>
          <p:cNvPr id="6"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28</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000099"/>
                </a:solidFill>
                <a:latin typeface="黑体" pitchFamily="49" charset="-122"/>
                <a:ea typeface="黑体" pitchFamily="49" charset="-122"/>
              </a:rPr>
              <a:t>Gartner</a:t>
            </a:r>
            <a:r>
              <a:rPr lang="zh-CN" altLang="en-US" sz="3600" b="1" dirty="0" smtClean="0">
                <a:solidFill>
                  <a:srgbClr val="000099"/>
                </a:solidFill>
                <a:latin typeface="黑体" pitchFamily="49" charset="-122"/>
                <a:ea typeface="黑体" pitchFamily="49" charset="-122"/>
              </a:rPr>
              <a:t>关于</a:t>
            </a:r>
            <a:r>
              <a:rPr lang="en-US" altLang="zh-CN" sz="3600" b="1" dirty="0" smtClean="0">
                <a:solidFill>
                  <a:srgbClr val="000099"/>
                </a:solidFill>
                <a:latin typeface="黑体" pitchFamily="49" charset="-122"/>
                <a:ea typeface="黑体" pitchFamily="49" charset="-122"/>
              </a:rPr>
              <a:t>Big Data</a:t>
            </a:r>
            <a:r>
              <a:rPr lang="zh-CN" altLang="en-US" sz="3600" b="1" dirty="0" smtClean="0">
                <a:solidFill>
                  <a:srgbClr val="000099"/>
                </a:solidFill>
                <a:latin typeface="黑体" pitchFamily="49" charset="-122"/>
                <a:ea typeface="黑体" pitchFamily="49" charset="-122"/>
              </a:rPr>
              <a:t>处理技术的分析</a:t>
            </a:r>
            <a:endParaRPr lang="zh-CN" altLang="en-US" sz="3600" b="1" dirty="0">
              <a:solidFill>
                <a:srgbClr val="000099"/>
              </a:solidFill>
              <a:latin typeface="黑体" pitchFamily="49" charset="-122"/>
              <a:ea typeface="黑体" pitchFamily="49" charset="-122"/>
            </a:endParaRPr>
          </a:p>
        </p:txBody>
      </p:sp>
      <p:pic>
        <p:nvPicPr>
          <p:cNvPr id="348162" name="Picture 2"/>
          <p:cNvPicPr>
            <a:picLocks noChangeAspect="1" noChangeArrowheads="1"/>
          </p:cNvPicPr>
          <p:nvPr/>
        </p:nvPicPr>
        <p:blipFill>
          <a:blip r:embed="rId3" cstate="print"/>
          <a:srcRect/>
          <a:stretch>
            <a:fillRect/>
          </a:stretch>
        </p:blipFill>
        <p:spPr bwMode="auto">
          <a:xfrm>
            <a:off x="57150" y="1268760"/>
            <a:ext cx="9029700" cy="5638800"/>
          </a:xfrm>
          <a:prstGeom prst="rect">
            <a:avLst/>
          </a:prstGeom>
          <a:noFill/>
          <a:ln w="9525">
            <a:noFill/>
            <a:miter lim="800000"/>
            <a:headEnd/>
            <a:tailEnd/>
          </a:ln>
        </p:spPr>
      </p:pic>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29</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143422"/>
            <a:ext cx="8534752" cy="765298"/>
          </a:xfrm>
        </p:spPr>
        <p:txBody>
          <a:bodyPr/>
          <a:lstStyle/>
          <a:p>
            <a:r>
              <a:rPr lang="zh-CN" altLang="en-US" sz="3600" b="1" dirty="0" smtClean="0">
                <a:solidFill>
                  <a:srgbClr val="000099"/>
                </a:solidFill>
              </a:rPr>
              <a:t>北航大数据科学与工程国际联合研究中心</a:t>
            </a:r>
            <a:endParaRPr lang="zh-CN" altLang="en-US" sz="3600" b="1" dirty="0">
              <a:solidFill>
                <a:srgbClr val="000099"/>
              </a:solidFill>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rot="5400000">
            <a:off x="1396392" y="3220232"/>
            <a:ext cx="2390775" cy="4104456"/>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rot="5400000">
            <a:off x="5982823" y="3602353"/>
            <a:ext cx="2218914" cy="3744416"/>
          </a:xfrm>
          <a:prstGeom prst="rect">
            <a:avLst/>
          </a:prstGeom>
          <a:noFill/>
          <a:ln w="9525">
            <a:noFill/>
            <a:miter lim="800000"/>
            <a:headEnd/>
            <a:tailEnd/>
          </a:ln>
        </p:spPr>
      </p:pic>
      <p:sp>
        <p:nvSpPr>
          <p:cNvPr id="9" name="矩形 8"/>
          <p:cNvSpPr/>
          <p:nvPr/>
        </p:nvSpPr>
        <p:spPr>
          <a:xfrm>
            <a:off x="107504" y="1052736"/>
            <a:ext cx="8892480" cy="3139321"/>
          </a:xfrm>
          <a:prstGeom prst="rect">
            <a:avLst/>
          </a:prstGeom>
        </p:spPr>
        <p:txBody>
          <a:bodyPr wrap="square">
            <a:spAutoFit/>
          </a:bodyPr>
          <a:lstStyle/>
          <a:p>
            <a:pPr>
              <a:buFont typeface="Arial" pitchFamily="34" charset="0"/>
              <a:buChar char="•"/>
            </a:pPr>
            <a:r>
              <a:rPr lang="en-US" altLang="zh-CN" sz="2400" dirty="0" smtClean="0">
                <a:solidFill>
                  <a:srgbClr val="FF0000"/>
                </a:solidFill>
              </a:rPr>
              <a:t> International Research Centre on Big Data (RCBD)</a:t>
            </a:r>
          </a:p>
          <a:p>
            <a:pPr lvl="1">
              <a:buFont typeface="Arial" pitchFamily="34" charset="0"/>
              <a:buChar char="•"/>
            </a:pPr>
            <a:r>
              <a:rPr lang="en-US" altLang="zh-CN" sz="2000" dirty="0" smtClean="0"/>
              <a:t> Founded in September, 2012.</a:t>
            </a:r>
          </a:p>
          <a:p>
            <a:pPr lvl="1">
              <a:buFont typeface="Arial" pitchFamily="34" charset="0"/>
              <a:buChar char="•"/>
            </a:pPr>
            <a:r>
              <a:rPr lang="en-US" altLang="zh-CN" sz="2000" dirty="0" smtClean="0"/>
              <a:t>Led by </a:t>
            </a:r>
            <a:r>
              <a:rPr lang="en-US" altLang="zh-CN" sz="2000" b="1" dirty="0" smtClean="0"/>
              <a:t>Prof. </a:t>
            </a:r>
            <a:r>
              <a:rPr lang="en-US" altLang="zh-CN" sz="2000" b="1" dirty="0" err="1" smtClean="0"/>
              <a:t>Wenfei</a:t>
            </a:r>
            <a:r>
              <a:rPr lang="en-US" altLang="zh-CN" sz="2000" b="1" dirty="0" smtClean="0"/>
              <a:t> Fan </a:t>
            </a:r>
            <a:r>
              <a:rPr lang="en-US" altLang="zh-CN" sz="2000" dirty="0" smtClean="0"/>
              <a:t>(ACM Fellow,  Fellow of the Royal Society of Edinburgh, Scotland) .</a:t>
            </a:r>
          </a:p>
          <a:p>
            <a:pPr>
              <a:buFont typeface="Arial" pitchFamily="34" charset="0"/>
              <a:buChar char="•"/>
            </a:pPr>
            <a:r>
              <a:rPr lang="en-US" altLang="zh-CN" sz="2400" dirty="0" smtClean="0">
                <a:solidFill>
                  <a:srgbClr val="FF0000"/>
                </a:solidFill>
              </a:rPr>
              <a:t> Research Topics</a:t>
            </a:r>
          </a:p>
          <a:p>
            <a:pPr lvl="1">
              <a:buFont typeface="Arial" pitchFamily="34" charset="0"/>
              <a:buChar char="•"/>
            </a:pPr>
            <a:r>
              <a:rPr lang="en-US" altLang="zh-CN" dirty="0" smtClean="0"/>
              <a:t> Big Data Analysis: Theory and Applications</a:t>
            </a:r>
          </a:p>
          <a:p>
            <a:pPr lvl="1">
              <a:buFont typeface="Arial" pitchFamily="34" charset="0"/>
              <a:buChar char="•"/>
            </a:pPr>
            <a:r>
              <a:rPr lang="en-US" altLang="zh-CN" dirty="0" smtClean="0"/>
              <a:t> Data Quality: The Other Side of Big Data</a:t>
            </a:r>
          </a:p>
          <a:p>
            <a:pPr lvl="1">
              <a:buFont typeface="Arial" pitchFamily="34" charset="0"/>
              <a:buChar char="•"/>
            </a:pPr>
            <a:r>
              <a:rPr lang="en-US" altLang="zh-CN" dirty="0" smtClean="0"/>
              <a:t> Querying Big Data beyond </a:t>
            </a:r>
            <a:r>
              <a:rPr lang="en-US" altLang="zh-CN" dirty="0" err="1" smtClean="0"/>
              <a:t>MapReduce</a:t>
            </a:r>
            <a:endParaRPr lang="en-US" altLang="zh-CN" dirty="0" smtClean="0"/>
          </a:p>
          <a:p>
            <a:pPr lvl="1">
              <a:buFont typeface="Arial" pitchFamily="34" charset="0"/>
              <a:buChar char="•"/>
            </a:pPr>
            <a:r>
              <a:rPr lang="en-US" altLang="zh-CN" dirty="0" smtClean="0"/>
              <a:t> Querying Big Social Data</a:t>
            </a:r>
          </a:p>
          <a:p>
            <a:pPr>
              <a:buFont typeface="Arial" pitchFamily="34" charset="0"/>
              <a:buChar char="•"/>
            </a:pPr>
            <a:endParaRPr lang="en-US" altLang="zh-CN" dirty="0" smtClean="0"/>
          </a:p>
        </p:txBody>
      </p:sp>
      <p:pic>
        <p:nvPicPr>
          <p:cNvPr id="7" name="图片 6" descr="国际联合研究中心.jpg"/>
          <p:cNvPicPr>
            <a:picLocks noChangeAspect="1"/>
          </p:cNvPicPr>
          <p:nvPr/>
        </p:nvPicPr>
        <p:blipFill>
          <a:blip r:embed="rId4" cstate="print"/>
          <a:stretch>
            <a:fillRect/>
          </a:stretch>
        </p:blipFill>
        <p:spPr>
          <a:xfrm>
            <a:off x="5220072" y="2163456"/>
            <a:ext cx="3744416" cy="2153217"/>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000099"/>
                </a:solidFill>
                <a:latin typeface="黑体" pitchFamily="49" charset="-122"/>
                <a:ea typeface="黑体" pitchFamily="49" charset="-122"/>
              </a:rPr>
              <a:t>Gartner</a:t>
            </a:r>
            <a:r>
              <a:rPr lang="zh-CN" altLang="en-US" sz="3600" b="1" dirty="0" smtClean="0">
                <a:solidFill>
                  <a:srgbClr val="000099"/>
                </a:solidFill>
                <a:latin typeface="黑体" pitchFamily="49" charset="-122"/>
                <a:ea typeface="黑体" pitchFamily="49" charset="-122"/>
              </a:rPr>
              <a:t>关于</a:t>
            </a:r>
            <a:r>
              <a:rPr lang="en-US" altLang="zh-CN" sz="3600" b="1" dirty="0" smtClean="0">
                <a:solidFill>
                  <a:srgbClr val="000099"/>
                </a:solidFill>
                <a:latin typeface="黑体" pitchFamily="49" charset="-122"/>
                <a:ea typeface="黑体" pitchFamily="49" charset="-122"/>
              </a:rPr>
              <a:t>Big Data</a:t>
            </a:r>
            <a:r>
              <a:rPr lang="zh-CN" altLang="en-US" sz="3600" b="1" dirty="0" smtClean="0">
                <a:solidFill>
                  <a:srgbClr val="000099"/>
                </a:solidFill>
                <a:latin typeface="黑体" pitchFamily="49" charset="-122"/>
                <a:ea typeface="黑体" pitchFamily="49" charset="-122"/>
              </a:rPr>
              <a:t>处理技术的分析</a:t>
            </a:r>
            <a:endParaRPr lang="zh-CN" altLang="en-US" sz="3600" b="1" dirty="0">
              <a:solidFill>
                <a:srgbClr val="000099"/>
              </a:solidFill>
              <a:latin typeface="黑体" pitchFamily="49" charset="-122"/>
              <a:ea typeface="黑体" pitchFamily="49" charset="-122"/>
            </a:endParaRPr>
          </a:p>
        </p:txBody>
      </p:sp>
      <p:pic>
        <p:nvPicPr>
          <p:cNvPr id="350210" name="Picture 2"/>
          <p:cNvPicPr>
            <a:picLocks noChangeAspect="1" noChangeArrowheads="1"/>
          </p:cNvPicPr>
          <p:nvPr/>
        </p:nvPicPr>
        <p:blipFill>
          <a:blip r:embed="rId3" cstate="print"/>
          <a:srcRect/>
          <a:stretch>
            <a:fillRect/>
          </a:stretch>
        </p:blipFill>
        <p:spPr bwMode="auto">
          <a:xfrm>
            <a:off x="539552" y="1268760"/>
            <a:ext cx="8255645" cy="52486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数据的处理流程</a:t>
            </a:r>
            <a:endParaRPr lang="zh-CN" altLang="en-US" b="1" dirty="0">
              <a:solidFill>
                <a:srgbClr val="000099"/>
              </a:solidFill>
            </a:endParaRPr>
          </a:p>
        </p:txBody>
      </p:sp>
      <p:sp>
        <p:nvSpPr>
          <p:cNvPr id="5" name="TextBox 4"/>
          <p:cNvSpPr txBox="1"/>
          <p:nvPr/>
        </p:nvSpPr>
        <p:spPr>
          <a:xfrm>
            <a:off x="395536" y="1196752"/>
            <a:ext cx="8568952" cy="1415772"/>
          </a:xfrm>
          <a:prstGeom prst="rect">
            <a:avLst/>
          </a:prstGeom>
          <a:noFill/>
        </p:spPr>
        <p:txBody>
          <a:bodyPr wrap="square" rtlCol="0">
            <a:spAutoFit/>
          </a:bodyPr>
          <a:lstStyle/>
          <a:p>
            <a:r>
              <a:rPr lang="en-US" altLang="zh-CN" sz="2800" b="1" dirty="0" smtClean="0">
                <a:solidFill>
                  <a:srgbClr val="000099"/>
                </a:solidFill>
              </a:rPr>
              <a:t>Challenges and Opportunities with Big Data</a:t>
            </a:r>
          </a:p>
          <a:p>
            <a:pPr>
              <a:spcBef>
                <a:spcPts val="1200"/>
              </a:spcBef>
            </a:pPr>
            <a:r>
              <a:rPr lang="en-US" altLang="zh-CN" sz="2000" dirty="0" smtClean="0">
                <a:ea typeface="黑体" pitchFamily="49" charset="-122"/>
                <a:sym typeface="Wingdings" pitchFamily="2" charset="2"/>
              </a:rPr>
              <a:t>- </a:t>
            </a:r>
            <a:r>
              <a:rPr lang="en-US" altLang="zh-CN" sz="2000" b="1" dirty="0" smtClean="0">
                <a:ea typeface="黑体" pitchFamily="49" charset="-122"/>
                <a:sym typeface="Wingdings" pitchFamily="2" charset="2"/>
              </a:rPr>
              <a:t>A community white paper </a:t>
            </a:r>
            <a:r>
              <a:rPr lang="en-US" altLang="zh-CN" sz="2000" dirty="0" smtClean="0">
                <a:ea typeface="黑体" pitchFamily="49" charset="-122"/>
                <a:sym typeface="Wingdings" pitchFamily="2" charset="2"/>
              </a:rPr>
              <a:t>developed by leading researchers across US</a:t>
            </a:r>
            <a:endParaRPr lang="zh-CN" altLang="en-US" sz="2000" dirty="0" smtClean="0">
              <a:ea typeface="黑体" pitchFamily="49" charset="-122"/>
              <a:sym typeface="Wingdings" pitchFamily="2" charset="2"/>
            </a:endParaRPr>
          </a:p>
          <a:p>
            <a:endParaRPr lang="zh-CN" altLang="en-US" sz="2800" b="1" dirty="0">
              <a:solidFill>
                <a:srgbClr val="000099"/>
              </a:solidFill>
            </a:endParaRPr>
          </a:p>
        </p:txBody>
      </p:sp>
      <p:sp>
        <p:nvSpPr>
          <p:cNvPr id="6" name="TextBox 5"/>
          <p:cNvSpPr txBox="1"/>
          <p:nvPr/>
        </p:nvSpPr>
        <p:spPr>
          <a:xfrm>
            <a:off x="395536" y="2644457"/>
            <a:ext cx="4032448" cy="280076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1600" dirty="0" err="1" smtClean="0"/>
              <a:t>Divyakant</a:t>
            </a:r>
            <a:r>
              <a:rPr lang="en-US" altLang="zh-CN" sz="1600" dirty="0" smtClean="0"/>
              <a:t> </a:t>
            </a:r>
            <a:r>
              <a:rPr lang="en-US" altLang="zh-CN" sz="1600" dirty="0" err="1" smtClean="0"/>
              <a:t>Agrawal</a:t>
            </a:r>
            <a:r>
              <a:rPr lang="en-US" altLang="zh-CN" sz="1600" dirty="0" smtClean="0"/>
              <a:t>, UC Santa Barbara </a:t>
            </a:r>
          </a:p>
          <a:p>
            <a:r>
              <a:rPr lang="en-US" altLang="zh-CN" sz="1600" dirty="0" smtClean="0"/>
              <a:t>Philip Bernstein, Microsoft </a:t>
            </a:r>
          </a:p>
          <a:p>
            <a:r>
              <a:rPr lang="en-US" altLang="zh-CN" sz="1600" dirty="0" smtClean="0"/>
              <a:t>Elisa </a:t>
            </a:r>
            <a:r>
              <a:rPr lang="en-US" altLang="zh-CN" sz="1600" dirty="0" err="1" smtClean="0"/>
              <a:t>Bertino</a:t>
            </a:r>
            <a:r>
              <a:rPr lang="en-US" altLang="zh-CN" sz="1600" dirty="0" smtClean="0"/>
              <a:t>, Purdue Univ. </a:t>
            </a:r>
          </a:p>
          <a:p>
            <a:r>
              <a:rPr lang="en-US" altLang="zh-CN" sz="1600" dirty="0" smtClean="0"/>
              <a:t>Susan Davidson, Univ. of Pennsylvania </a:t>
            </a:r>
          </a:p>
          <a:p>
            <a:r>
              <a:rPr lang="en-US" altLang="zh-CN" sz="1600" dirty="0" err="1" smtClean="0"/>
              <a:t>Umeshwar</a:t>
            </a:r>
            <a:r>
              <a:rPr lang="en-US" altLang="zh-CN" sz="1600" dirty="0" smtClean="0"/>
              <a:t> </a:t>
            </a:r>
            <a:r>
              <a:rPr lang="en-US" altLang="zh-CN" sz="1600" dirty="0" err="1" smtClean="0"/>
              <a:t>Dayal</a:t>
            </a:r>
            <a:r>
              <a:rPr lang="en-US" altLang="zh-CN" sz="1600" dirty="0" smtClean="0"/>
              <a:t>, HP </a:t>
            </a:r>
          </a:p>
          <a:p>
            <a:r>
              <a:rPr lang="en-US" altLang="zh-CN" sz="1600" dirty="0" smtClean="0"/>
              <a:t>Michael Franklin, UC Berkeley </a:t>
            </a:r>
          </a:p>
          <a:p>
            <a:r>
              <a:rPr lang="en-US" altLang="zh-CN" sz="1600" dirty="0" smtClean="0"/>
              <a:t>Johannes </a:t>
            </a:r>
            <a:r>
              <a:rPr lang="en-US" altLang="zh-CN" sz="1600" dirty="0" err="1" smtClean="0"/>
              <a:t>Gehrke</a:t>
            </a:r>
            <a:r>
              <a:rPr lang="en-US" altLang="zh-CN" sz="1600" dirty="0" smtClean="0"/>
              <a:t>, Cornell Univ. </a:t>
            </a:r>
          </a:p>
          <a:p>
            <a:r>
              <a:rPr lang="en-US" altLang="zh-CN" sz="1600" dirty="0" smtClean="0"/>
              <a:t>Laura Haas, IBM </a:t>
            </a:r>
          </a:p>
          <a:p>
            <a:r>
              <a:rPr lang="en-US" altLang="zh-CN" sz="1600" dirty="0" err="1" smtClean="0"/>
              <a:t>Alon</a:t>
            </a:r>
            <a:r>
              <a:rPr lang="en-US" altLang="zh-CN" sz="1600" dirty="0" smtClean="0"/>
              <a:t> Halevy, Google </a:t>
            </a:r>
          </a:p>
          <a:p>
            <a:r>
              <a:rPr lang="en-US" altLang="zh-CN" sz="1600" dirty="0" err="1" smtClean="0"/>
              <a:t>Jiawei</a:t>
            </a:r>
            <a:r>
              <a:rPr lang="en-US" altLang="zh-CN" sz="1600" dirty="0" smtClean="0"/>
              <a:t> Han, UIUC</a:t>
            </a:r>
          </a:p>
          <a:p>
            <a:r>
              <a:rPr lang="en-US" altLang="zh-CN" sz="1600" dirty="0" err="1" smtClean="0"/>
              <a:t>Alexandros</a:t>
            </a:r>
            <a:r>
              <a:rPr lang="en-US" altLang="zh-CN" sz="1600" dirty="0" smtClean="0"/>
              <a:t> </a:t>
            </a:r>
            <a:r>
              <a:rPr lang="en-US" altLang="zh-CN" sz="1600" dirty="0" err="1" smtClean="0"/>
              <a:t>Labrinidis</a:t>
            </a:r>
            <a:r>
              <a:rPr lang="en-US" altLang="zh-CN" sz="1600" dirty="0" smtClean="0"/>
              <a:t>, Univ. of Pittsburgh</a:t>
            </a:r>
          </a:p>
        </p:txBody>
      </p:sp>
      <p:sp>
        <p:nvSpPr>
          <p:cNvPr id="7" name="TextBox 6"/>
          <p:cNvSpPr txBox="1"/>
          <p:nvPr/>
        </p:nvSpPr>
        <p:spPr>
          <a:xfrm>
            <a:off x="4572000" y="2817619"/>
            <a:ext cx="4320480"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1600" dirty="0" smtClean="0"/>
              <a:t>Sam Madden, MIT </a:t>
            </a:r>
          </a:p>
          <a:p>
            <a:r>
              <a:rPr lang="en-US" altLang="zh-CN" sz="1600" dirty="0" err="1" smtClean="0"/>
              <a:t>Yannis</a:t>
            </a:r>
            <a:r>
              <a:rPr lang="en-US" altLang="zh-CN" sz="1600" dirty="0" smtClean="0"/>
              <a:t> </a:t>
            </a:r>
            <a:r>
              <a:rPr lang="en-US" altLang="zh-CN" sz="1600" dirty="0" err="1" smtClean="0"/>
              <a:t>Papakonstantinou</a:t>
            </a:r>
            <a:r>
              <a:rPr lang="en-US" altLang="zh-CN" sz="1600" dirty="0" smtClean="0"/>
              <a:t>, UC San Diego </a:t>
            </a:r>
          </a:p>
          <a:p>
            <a:r>
              <a:rPr lang="en-US" altLang="zh-CN" sz="1600" dirty="0" err="1" smtClean="0"/>
              <a:t>Jignesh</a:t>
            </a:r>
            <a:r>
              <a:rPr lang="en-US" altLang="zh-CN" sz="1600" dirty="0" smtClean="0"/>
              <a:t> M. Patel, Univ. of Wisconsin </a:t>
            </a:r>
          </a:p>
          <a:p>
            <a:r>
              <a:rPr lang="en-US" altLang="zh-CN" sz="1600" dirty="0" err="1" smtClean="0"/>
              <a:t>Raghu</a:t>
            </a:r>
            <a:r>
              <a:rPr lang="en-US" altLang="zh-CN" sz="1600" dirty="0" smtClean="0"/>
              <a:t> </a:t>
            </a:r>
            <a:r>
              <a:rPr lang="en-US" altLang="zh-CN" sz="1600" dirty="0" err="1" smtClean="0"/>
              <a:t>Ramakrishnan</a:t>
            </a:r>
            <a:r>
              <a:rPr lang="en-US" altLang="zh-CN" sz="1600" dirty="0" smtClean="0"/>
              <a:t>, Yahoo! </a:t>
            </a:r>
          </a:p>
          <a:p>
            <a:r>
              <a:rPr lang="en-US" altLang="zh-CN" sz="1600" dirty="0" smtClean="0"/>
              <a:t>Kenneth Ross, Columbia Univ. </a:t>
            </a:r>
          </a:p>
          <a:p>
            <a:r>
              <a:rPr lang="en-US" altLang="zh-CN" sz="1600" dirty="0" smtClean="0"/>
              <a:t>Cyrus </a:t>
            </a:r>
            <a:r>
              <a:rPr lang="en-US" altLang="zh-CN" sz="1600" dirty="0" err="1" smtClean="0"/>
              <a:t>Shahabi</a:t>
            </a:r>
            <a:r>
              <a:rPr lang="en-US" altLang="zh-CN" sz="1600" dirty="0" smtClean="0"/>
              <a:t>, Univ. of Southern California </a:t>
            </a:r>
          </a:p>
          <a:p>
            <a:r>
              <a:rPr lang="en-US" altLang="zh-CN" sz="1600" dirty="0" smtClean="0"/>
              <a:t>Dan </a:t>
            </a:r>
            <a:r>
              <a:rPr lang="en-US" altLang="zh-CN" sz="1600" dirty="0" err="1" smtClean="0"/>
              <a:t>Suciu</a:t>
            </a:r>
            <a:r>
              <a:rPr lang="en-US" altLang="zh-CN" sz="1600" dirty="0" smtClean="0"/>
              <a:t>, Univ. of Washington </a:t>
            </a:r>
          </a:p>
          <a:p>
            <a:r>
              <a:rPr lang="en-US" altLang="zh-CN" sz="1600" dirty="0" err="1" smtClean="0"/>
              <a:t>Shiv</a:t>
            </a:r>
            <a:r>
              <a:rPr lang="en-US" altLang="zh-CN" sz="1600" dirty="0" smtClean="0"/>
              <a:t> </a:t>
            </a:r>
            <a:r>
              <a:rPr lang="en-US" altLang="zh-CN" sz="1600" dirty="0" err="1" smtClean="0"/>
              <a:t>Vaithyanathan</a:t>
            </a:r>
            <a:r>
              <a:rPr lang="en-US" altLang="zh-CN" sz="1600" dirty="0" smtClean="0"/>
              <a:t>, IBM </a:t>
            </a:r>
          </a:p>
          <a:p>
            <a:r>
              <a:rPr lang="en-US" altLang="zh-CN" sz="1600" dirty="0" smtClean="0"/>
              <a:t>Jennifer </a:t>
            </a:r>
            <a:r>
              <a:rPr lang="en-US" altLang="zh-CN" sz="1600" dirty="0" err="1" smtClean="0"/>
              <a:t>Widom</a:t>
            </a:r>
            <a:r>
              <a:rPr lang="en-US" altLang="zh-CN" sz="1600" dirty="0" smtClean="0"/>
              <a:t>, Stanford </a:t>
            </a:r>
            <a:r>
              <a:rPr lang="en-US" altLang="zh-CN" sz="1600" dirty="0" err="1" smtClean="0"/>
              <a:t>Univ</a:t>
            </a:r>
            <a:endParaRPr lang="en-US" altLang="zh-CN" sz="1600" dirty="0" smtClean="0"/>
          </a:p>
        </p:txBody>
      </p:sp>
      <p:sp>
        <p:nvSpPr>
          <p:cNvPr id="8" name="Rectangle 14"/>
          <p:cNvSpPr txBox="1">
            <a:spLocks noChangeArrowheads="1"/>
          </p:cNvSpPr>
          <p:nvPr/>
        </p:nvSpPr>
        <p:spPr bwMode="auto">
          <a:xfrm>
            <a:off x="0" y="6021288"/>
            <a:ext cx="9144000" cy="451445"/>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r>
              <a:rPr lang="en-US" altLang="zh-CN" sz="2000" dirty="0" smtClean="0">
                <a:ea typeface="黑体" pitchFamily="49" charset="-122"/>
                <a:sym typeface="Wingdings" pitchFamily="2" charset="2"/>
              </a:rPr>
              <a:t>A result of remote conversation lasted about 3 months (Nov. 2011 ~ Feb. 2012)</a:t>
            </a:r>
            <a:endParaRPr lang="zh-CN" altLang="en-US" sz="2000" dirty="0">
              <a:ea typeface="黑体" pitchFamily="49" charset="-122"/>
              <a:sym typeface="Wingdings" pitchFamily="2" charset="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Picture 2"/>
          <p:cNvPicPr>
            <a:picLocks noChangeAspect="1" noChangeArrowheads="1"/>
          </p:cNvPicPr>
          <p:nvPr/>
        </p:nvPicPr>
        <p:blipFill>
          <a:blip r:embed="rId2" cstate="print"/>
          <a:srcRect/>
          <a:stretch>
            <a:fillRect/>
          </a:stretch>
        </p:blipFill>
        <p:spPr bwMode="auto">
          <a:xfrm>
            <a:off x="0" y="228150"/>
            <a:ext cx="8820472" cy="6369202"/>
          </a:xfrm>
          <a:prstGeom prst="rect">
            <a:avLst/>
          </a:prstGeom>
          <a:noFill/>
          <a:ln w="9525">
            <a:noFill/>
            <a:miter lim="800000"/>
            <a:headEnd/>
            <a:tailEnd/>
          </a:ln>
        </p:spPr>
      </p:pic>
      <p:grpSp>
        <p:nvGrpSpPr>
          <p:cNvPr id="3" name="组合 6"/>
          <p:cNvGrpSpPr/>
          <p:nvPr/>
        </p:nvGrpSpPr>
        <p:grpSpPr>
          <a:xfrm>
            <a:off x="2483768" y="3933056"/>
            <a:ext cx="5976664" cy="2232248"/>
            <a:chOff x="2411760" y="3789040"/>
            <a:chExt cx="5976664" cy="2232248"/>
          </a:xfrm>
        </p:grpSpPr>
        <p:sp>
          <p:nvSpPr>
            <p:cNvPr id="8" name="圆角矩形 7"/>
            <p:cNvSpPr/>
            <p:nvPr/>
          </p:nvSpPr>
          <p:spPr>
            <a:xfrm>
              <a:off x="2411760" y="3789040"/>
              <a:ext cx="3960440" cy="22322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6372200" y="4581128"/>
              <a:ext cx="504056" cy="36004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资料带 9"/>
            <p:cNvSpPr/>
            <p:nvPr/>
          </p:nvSpPr>
          <p:spPr>
            <a:xfrm>
              <a:off x="6876256" y="4365104"/>
              <a:ext cx="1512168" cy="792088"/>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0099"/>
                  </a:solidFill>
                </a:rPr>
                <a:t>Challenges</a:t>
              </a:r>
              <a:endParaRPr lang="zh-CN" altLang="en-US" b="1" dirty="0">
                <a:solidFill>
                  <a:srgbClr val="000099"/>
                </a:solidFill>
              </a:endParaRPr>
            </a:p>
          </p:txBody>
        </p:sp>
      </p:grpSp>
      <p:sp>
        <p:nvSpPr>
          <p:cNvPr id="11"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32</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大数据处理技术分析</a:t>
            </a:r>
            <a:endParaRPr lang="zh-CN" altLang="en-US" b="1" dirty="0">
              <a:solidFill>
                <a:srgbClr val="000099"/>
              </a:solidFill>
            </a:endParaRPr>
          </a:p>
        </p:txBody>
      </p:sp>
      <p:sp>
        <p:nvSpPr>
          <p:cNvPr id="4" name="矩形 1"/>
          <p:cNvSpPr>
            <a:spLocks noChangeArrowheads="1"/>
          </p:cNvSpPr>
          <p:nvPr/>
        </p:nvSpPr>
        <p:spPr bwMode="auto">
          <a:xfrm>
            <a:off x="431033" y="1124744"/>
            <a:ext cx="8712967" cy="4524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285750" indent="-285750">
              <a:defRPr b="1">
                <a:solidFill>
                  <a:schemeClr val="tx1"/>
                </a:solidFill>
                <a:latin typeface="Arial" pitchFamily="34" charset="0"/>
                <a:ea typeface="宋体" pitchFamily="2" charset="-122"/>
              </a:defRPr>
            </a:lvl1pPr>
            <a:lvl2pPr marL="742950" indent="-285750">
              <a:defRPr b="1">
                <a:solidFill>
                  <a:schemeClr val="tx1"/>
                </a:solidFill>
                <a:latin typeface="Arial" pitchFamily="34" charset="0"/>
                <a:ea typeface="宋体" pitchFamily="2" charset="-122"/>
              </a:defRPr>
            </a:lvl2pPr>
            <a:lvl3pPr marL="1143000" indent="-228600">
              <a:defRPr b="1">
                <a:solidFill>
                  <a:schemeClr val="tx1"/>
                </a:solidFill>
                <a:latin typeface="Arial" pitchFamily="34" charset="0"/>
                <a:ea typeface="宋体" pitchFamily="2" charset="-122"/>
              </a:defRPr>
            </a:lvl3pPr>
            <a:lvl4pPr marL="1600200" indent="-228600">
              <a:defRPr b="1">
                <a:solidFill>
                  <a:schemeClr val="tx1"/>
                </a:solidFill>
                <a:latin typeface="Arial" pitchFamily="34" charset="0"/>
                <a:ea typeface="宋体" pitchFamily="2" charset="-122"/>
              </a:defRPr>
            </a:lvl4pPr>
            <a:lvl5pPr marL="2057400" indent="-22860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数据采集</a:t>
            </a:r>
            <a:endParaRPr lang="en-US" altLang="zh-CN" sz="2800" b="0" dirty="0" smtClean="0">
              <a:latin typeface="黑体" pitchFamily="49" charset="-122"/>
              <a:ea typeface="黑体" pitchFamily="49" charset="-122"/>
              <a:sym typeface="微软雅黑" pitchFamily="34" charset="-122"/>
            </a:endParaRPr>
          </a:p>
          <a:p>
            <a:pPr lvl="1">
              <a:buFont typeface="Wingdings" pitchFamily="2" charset="2"/>
              <a:buChar char="p"/>
            </a:pPr>
            <a:r>
              <a:rPr lang="en-US" altLang="zh-CN" sz="2400" b="0" dirty="0" smtClean="0">
                <a:latin typeface="黑体" pitchFamily="49" charset="-122"/>
                <a:ea typeface="黑体" pitchFamily="49" charset="-122"/>
                <a:sym typeface="微软雅黑" pitchFamily="34" charset="-122"/>
              </a:rPr>
              <a:t>ETL</a:t>
            </a:r>
            <a:r>
              <a:rPr lang="zh-CN" altLang="en-US" sz="2400" b="0" dirty="0" smtClean="0">
                <a:latin typeface="黑体" pitchFamily="49" charset="-122"/>
                <a:ea typeface="黑体" pitchFamily="49" charset="-122"/>
                <a:sym typeface="微软雅黑" pitchFamily="34" charset="-122"/>
              </a:rPr>
              <a:t>工具、爬虫、传感器</a:t>
            </a:r>
            <a:endParaRPr lang="en-US" altLang="zh-CN" sz="2400" b="0" dirty="0" smtClean="0">
              <a:latin typeface="黑体" pitchFamily="49" charset="-122"/>
              <a:ea typeface="黑体" pitchFamily="49" charset="-122"/>
              <a:sym typeface="微软雅黑" pitchFamily="34" charset="-122"/>
            </a:endParaRPr>
          </a:p>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数据存储</a:t>
            </a:r>
            <a:endParaRPr lang="en-US" altLang="zh-CN" sz="2800" b="0" dirty="0" smtClean="0">
              <a:latin typeface="黑体" pitchFamily="49" charset="-122"/>
              <a:ea typeface="黑体" pitchFamily="49" charset="-122"/>
              <a:sym typeface="微软雅黑" pitchFamily="34" charset="-122"/>
            </a:endParaRPr>
          </a:p>
          <a:p>
            <a:pPr lvl="1">
              <a:buFont typeface="Wingdings" pitchFamily="2" charset="2"/>
              <a:buChar char="p"/>
            </a:pPr>
            <a:r>
              <a:rPr lang="zh-CN" altLang="en-US" sz="2400" b="0" dirty="0" smtClean="0">
                <a:latin typeface="黑体" pitchFamily="49" charset="-122"/>
                <a:ea typeface="黑体" pitchFamily="49" charset="-122"/>
                <a:sym typeface="微软雅黑" pitchFamily="34" charset="-122"/>
              </a:rPr>
              <a:t>文件系统、关系数据库、图数据库；</a:t>
            </a:r>
            <a:r>
              <a:rPr lang="en-US" altLang="zh-CN" sz="2400" b="0" dirty="0" err="1" smtClean="0">
                <a:latin typeface="黑体" pitchFamily="49" charset="-122"/>
                <a:ea typeface="黑体" pitchFamily="49" charset="-122"/>
                <a:sym typeface="微软雅黑" pitchFamily="34" charset="-122"/>
              </a:rPr>
              <a:t>NoSQL</a:t>
            </a:r>
            <a:r>
              <a:rPr lang="zh-CN" altLang="en-US" sz="2400" b="0" dirty="0" smtClean="0">
                <a:latin typeface="黑体" pitchFamily="49" charset="-122"/>
                <a:ea typeface="黑体" pitchFamily="49" charset="-122"/>
                <a:sym typeface="微软雅黑" pitchFamily="34" charset="-122"/>
              </a:rPr>
              <a:t>（</a:t>
            </a:r>
            <a:r>
              <a:rPr lang="en-US" altLang="zh-CN" sz="2400" b="0" dirty="0" err="1" smtClean="0">
                <a:latin typeface="黑体" pitchFamily="49" charset="-122"/>
                <a:ea typeface="黑体" pitchFamily="49" charset="-122"/>
                <a:sym typeface="微软雅黑" pitchFamily="34" charset="-122"/>
              </a:rPr>
              <a:t>hadoop</a:t>
            </a:r>
            <a:r>
              <a:rPr lang="zh-CN" altLang="en-US" sz="2400" b="0" dirty="0" smtClean="0">
                <a:latin typeface="黑体" pitchFamily="49" charset="-122"/>
                <a:ea typeface="黑体" pitchFamily="49" charset="-122"/>
                <a:sym typeface="微软雅黑" pitchFamily="34" charset="-122"/>
              </a:rPr>
              <a:t>）；</a:t>
            </a:r>
            <a:endParaRPr lang="en-US" altLang="zh-CN" sz="2400" b="0" dirty="0" smtClean="0">
              <a:latin typeface="黑体" pitchFamily="49" charset="-122"/>
              <a:ea typeface="黑体" pitchFamily="49" charset="-122"/>
              <a:sym typeface="微软雅黑" pitchFamily="34" charset="-122"/>
            </a:endParaRPr>
          </a:p>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数据分析</a:t>
            </a:r>
            <a:endParaRPr lang="en-US" altLang="zh-CN" sz="2800" b="0" dirty="0" smtClean="0">
              <a:latin typeface="黑体" pitchFamily="49" charset="-122"/>
              <a:ea typeface="黑体" pitchFamily="49" charset="-122"/>
              <a:sym typeface="微软雅黑" pitchFamily="34" charset="-122"/>
            </a:endParaRPr>
          </a:p>
          <a:p>
            <a:pPr lvl="1">
              <a:buFont typeface="Wingdings" pitchFamily="2" charset="2"/>
              <a:buChar char="p"/>
            </a:pPr>
            <a:r>
              <a:rPr lang="en-US" altLang="zh-CN" sz="2400" b="0" dirty="0" smtClean="0">
                <a:latin typeface="黑体" pitchFamily="49" charset="-122"/>
                <a:ea typeface="黑体" pitchFamily="49" charset="-122"/>
                <a:sym typeface="微软雅黑" pitchFamily="34" charset="-122"/>
              </a:rPr>
              <a:t>NLP</a:t>
            </a:r>
            <a:r>
              <a:rPr lang="zh-CN" altLang="en-US" sz="2400" b="0" dirty="0" smtClean="0">
                <a:latin typeface="黑体" pitchFamily="49" charset="-122"/>
                <a:ea typeface="黑体" pitchFamily="49" charset="-122"/>
                <a:sym typeface="微软雅黑" pitchFamily="34" charset="-122"/>
              </a:rPr>
              <a:t>、统计、数据挖掘、机器学习、数据库</a:t>
            </a:r>
            <a:endParaRPr lang="en-US" altLang="zh-CN" sz="2800" b="0" dirty="0" smtClean="0">
              <a:latin typeface="黑体" pitchFamily="49" charset="-122"/>
              <a:ea typeface="黑体" pitchFamily="49" charset="-122"/>
              <a:sym typeface="微软雅黑" pitchFamily="34" charset="-122"/>
            </a:endParaRPr>
          </a:p>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数据展现</a:t>
            </a:r>
            <a:endParaRPr lang="en-US" altLang="zh-CN" sz="2800" b="0" dirty="0" smtClean="0">
              <a:latin typeface="黑体" pitchFamily="49" charset="-122"/>
              <a:ea typeface="黑体" pitchFamily="49" charset="-122"/>
              <a:sym typeface="微软雅黑" pitchFamily="34" charset="-122"/>
            </a:endParaRPr>
          </a:p>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数据类别</a:t>
            </a:r>
            <a:endParaRPr lang="en-US" altLang="zh-CN" sz="2800" b="0" dirty="0" smtClean="0">
              <a:latin typeface="黑体" pitchFamily="49" charset="-122"/>
              <a:ea typeface="黑体" pitchFamily="49" charset="-122"/>
              <a:sym typeface="微软雅黑" pitchFamily="34" charset="-122"/>
            </a:endParaRPr>
          </a:p>
          <a:p>
            <a:pPr lvl="1">
              <a:buFont typeface="Wingdings" pitchFamily="2" charset="2"/>
              <a:buChar char="p"/>
            </a:pPr>
            <a:r>
              <a:rPr lang="zh-CN" altLang="en-US" sz="2400" b="0" dirty="0" smtClean="0">
                <a:latin typeface="黑体" pitchFamily="49" charset="-122"/>
                <a:ea typeface="黑体" pitchFamily="49" charset="-122"/>
                <a:sym typeface="微软雅黑" pitchFamily="34" charset="-122"/>
              </a:rPr>
              <a:t>类型（结构、）</a:t>
            </a:r>
            <a:endParaRPr lang="en-US" altLang="zh-CN" sz="2400" b="0" dirty="0" smtClean="0">
              <a:latin typeface="黑体" pitchFamily="49" charset="-122"/>
              <a:ea typeface="黑体" pitchFamily="49" charset="-122"/>
              <a:sym typeface="微软雅黑" pitchFamily="34" charset="-122"/>
            </a:endParaRPr>
          </a:p>
          <a:p>
            <a:pPr lvl="1">
              <a:buFont typeface="Wingdings" pitchFamily="2" charset="2"/>
              <a:buChar char="p"/>
            </a:pPr>
            <a:r>
              <a:rPr lang="zh-CN" altLang="en-US" sz="2400" b="0" dirty="0" smtClean="0">
                <a:latin typeface="黑体" pitchFamily="49" charset="-122"/>
                <a:ea typeface="黑体" pitchFamily="49" charset="-122"/>
                <a:sym typeface="微软雅黑" pitchFamily="34" charset="-122"/>
              </a:rPr>
              <a:t>行业（医疗、社交）</a:t>
            </a:r>
            <a:endParaRPr lang="en-US" altLang="zh-CN" sz="2400" b="0" dirty="0" smtClean="0">
              <a:latin typeface="黑体" pitchFamily="49" charset="-122"/>
              <a:ea typeface="黑体" pitchFamily="49" charset="-122"/>
              <a:sym typeface="微软雅黑" pitchFamily="34" charset="-122"/>
            </a:endParaRPr>
          </a:p>
          <a:p>
            <a:endParaRPr lang="en-US" altLang="zh-CN" sz="2800" b="0" dirty="0">
              <a:latin typeface="黑体" pitchFamily="49" charset="-122"/>
              <a:ea typeface="黑体" pitchFamily="49" charset="-122"/>
              <a:sym typeface="微软雅黑" pitchFamily="34" charset="-122"/>
            </a:endParaRPr>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33</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mn-ea"/>
                <a:ea typeface="+mn-ea"/>
              </a:rPr>
              <a:t>数据采集</a:t>
            </a:r>
            <a:r>
              <a:rPr lang="en-US" altLang="zh-CN" b="1" dirty="0" smtClean="0">
                <a:solidFill>
                  <a:srgbClr val="000099"/>
                </a:solidFill>
                <a:latin typeface="+mn-ea"/>
                <a:ea typeface="+mn-ea"/>
              </a:rPr>
              <a:t>-ETL</a:t>
            </a:r>
            <a:endParaRPr lang="zh-CN" altLang="en-US" b="1" dirty="0">
              <a:solidFill>
                <a:srgbClr val="000099"/>
              </a:solidFill>
              <a:latin typeface="+mn-ea"/>
              <a:ea typeface="+mn-ea"/>
            </a:endParaRPr>
          </a:p>
        </p:txBody>
      </p:sp>
      <p:sp>
        <p:nvSpPr>
          <p:cNvPr id="3" name="内容占位符 2"/>
          <p:cNvSpPr>
            <a:spLocks noGrp="1"/>
          </p:cNvSpPr>
          <p:nvPr>
            <p:ph idx="1"/>
          </p:nvPr>
        </p:nvSpPr>
        <p:spPr>
          <a:xfrm>
            <a:off x="457200" y="1124744"/>
            <a:ext cx="8229600" cy="575965"/>
          </a:xfrm>
        </p:spPr>
        <p:txBody>
          <a:bodyPr/>
          <a:lstStyle/>
          <a:p>
            <a:r>
              <a:rPr lang="en-US" altLang="zh-CN" b="1" dirty="0"/>
              <a:t>Extract, Transform and Load (ETL</a:t>
            </a:r>
            <a:r>
              <a:rPr lang="en-US" altLang="zh-CN" b="1" dirty="0" smtClean="0"/>
              <a:t>)</a:t>
            </a:r>
          </a:p>
          <a:p>
            <a:pPr lvl="1"/>
            <a:r>
              <a:rPr lang="en-US" altLang="zh-CN" dirty="0" smtClean="0"/>
              <a:t>ETL</a:t>
            </a:r>
            <a:r>
              <a:rPr lang="zh-CN" altLang="en-US" dirty="0" smtClean="0"/>
              <a:t>按照</a:t>
            </a:r>
            <a:r>
              <a:rPr lang="zh-CN" altLang="en-US" dirty="0"/>
              <a:t>统一的规则集成并提高数据的价值，是负责完成数据从数据源向目标数据仓库转化的</a:t>
            </a:r>
            <a:r>
              <a:rPr lang="zh-CN" altLang="en-US" dirty="0" smtClean="0"/>
              <a:t>过程。</a:t>
            </a:r>
            <a:endParaRPr lang="en-US" altLang="zh-CN" b="1" dirty="0"/>
          </a:p>
          <a:p>
            <a:endParaRPr lang="zh-CN" altLang="en-US" dirty="0"/>
          </a:p>
        </p:txBody>
      </p:sp>
      <p:pic>
        <p:nvPicPr>
          <p:cNvPr id="1026" name="Picture 2" descr="http://3.bp.blogspot.com/_tutW43y628U/TL2I-JTIFAI/AAAAAAAAAEI/mir1v2EMiTg/s1600/ETL_Global.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843808" y="2838435"/>
            <a:ext cx="3754388" cy="2628072"/>
          </a:xfrm>
          <a:prstGeom prst="rect">
            <a:avLst/>
          </a:prstGeom>
          <a:noFill/>
          <a:extLst>
            <a:ext uri="{909E8E84-426E-40DD-AFC4-6F175D3DCCD1}">
              <a14:hiddenFill xmlns="" xmlns:a14="http://schemas.microsoft.com/office/drawing/2010/main">
                <a:solidFill>
                  <a:srgbClr val="FFFFFF"/>
                </a:solidFill>
              </a14:hiddenFill>
            </a:ext>
          </a:extLst>
        </p:spPr>
      </p:pic>
      <p:sp>
        <p:nvSpPr>
          <p:cNvPr id="5" name="矩形 4"/>
          <p:cNvSpPr/>
          <p:nvPr/>
        </p:nvSpPr>
        <p:spPr>
          <a:xfrm>
            <a:off x="198240" y="6221343"/>
            <a:ext cx="7704856" cy="400110"/>
          </a:xfrm>
          <a:prstGeom prst="rect">
            <a:avLst/>
          </a:prstGeom>
        </p:spPr>
        <p:txBody>
          <a:bodyPr wrap="square">
            <a:spAutoFit/>
          </a:bodyPr>
          <a:lstStyle/>
          <a:p>
            <a:r>
              <a:rPr lang="zh-CN" altLang="en-US" dirty="0" smtClean="0"/>
              <a:t>图片来源：</a:t>
            </a:r>
            <a:r>
              <a:rPr lang="en-US" altLang="zh-CN" dirty="0" smtClean="0"/>
              <a:t>http</a:t>
            </a:r>
            <a:r>
              <a:rPr lang="en-US" altLang="zh-CN" dirty="0"/>
              <a:t>://igorportela.com/extract-transform-and-load-etl/</a:t>
            </a:r>
            <a:endParaRPr lang="zh-CN" altLang="en-US" dirty="0"/>
          </a:p>
        </p:txBody>
      </p:sp>
      <p:sp>
        <p:nvSpPr>
          <p:cNvPr id="8"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34</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21336803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mn-ea"/>
                <a:ea typeface="+mn-ea"/>
              </a:rPr>
              <a:t>数据采集</a:t>
            </a:r>
            <a:r>
              <a:rPr lang="en-US" altLang="zh-CN" b="1" dirty="0" smtClean="0">
                <a:solidFill>
                  <a:srgbClr val="000099"/>
                </a:solidFill>
                <a:latin typeface="+mn-ea"/>
                <a:ea typeface="+mn-ea"/>
              </a:rPr>
              <a:t>-</a:t>
            </a:r>
            <a:r>
              <a:rPr lang="zh-CN" altLang="en-US" b="1" dirty="0" smtClean="0">
                <a:solidFill>
                  <a:srgbClr val="000099"/>
                </a:solidFill>
                <a:latin typeface="+mn-ea"/>
                <a:ea typeface="+mn-ea"/>
              </a:rPr>
              <a:t>爬虫</a:t>
            </a:r>
            <a:endParaRPr lang="zh-CN" altLang="en-US" b="1" dirty="0">
              <a:solidFill>
                <a:srgbClr val="000099"/>
              </a:solidFill>
              <a:latin typeface="+mn-ea"/>
              <a:ea typeface="+mn-ea"/>
            </a:endParaRPr>
          </a:p>
        </p:txBody>
      </p:sp>
      <p:sp>
        <p:nvSpPr>
          <p:cNvPr id="3" name="内容占位符 2"/>
          <p:cNvSpPr>
            <a:spLocks noGrp="1"/>
          </p:cNvSpPr>
          <p:nvPr>
            <p:ph idx="1"/>
          </p:nvPr>
        </p:nvSpPr>
        <p:spPr>
          <a:xfrm>
            <a:off x="457200" y="1052835"/>
            <a:ext cx="8229600" cy="647973"/>
          </a:xfrm>
        </p:spPr>
        <p:txBody>
          <a:bodyPr/>
          <a:lstStyle/>
          <a:p>
            <a:r>
              <a:rPr lang="zh-CN" altLang="en-US" sz="2400" dirty="0"/>
              <a:t>网络爬虫是一个自动提取网页的程序，它为搜索引擎从万维网上下载网页，是搜索引擎的重要组成。传统爬虫从一个或若干初始网页的</a:t>
            </a:r>
            <a:r>
              <a:rPr lang="en-US" altLang="zh-CN" sz="2400" dirty="0"/>
              <a:t>URL</a:t>
            </a:r>
            <a:r>
              <a:rPr lang="zh-CN" altLang="en-US" sz="2400" dirty="0"/>
              <a:t>开始，获得初始网页上的</a:t>
            </a:r>
            <a:r>
              <a:rPr lang="en-US" altLang="zh-CN" sz="2400" dirty="0"/>
              <a:t>URL</a:t>
            </a:r>
            <a:r>
              <a:rPr lang="zh-CN" altLang="en-US" sz="2400" dirty="0"/>
              <a:t>，在抓取网页的过程中，不断从当前页面上抽取新的</a:t>
            </a:r>
            <a:r>
              <a:rPr lang="en-US" altLang="zh-CN" sz="2400" dirty="0"/>
              <a:t>URL</a:t>
            </a:r>
            <a:r>
              <a:rPr lang="zh-CN" altLang="en-US" sz="2400" dirty="0"/>
              <a:t>放入队列，直到满足系统的一定停止条件。</a:t>
            </a:r>
          </a:p>
        </p:txBody>
      </p:sp>
      <p:pic>
        <p:nvPicPr>
          <p:cNvPr id="2050" name="Picture 2" descr="http://hi.csdn.net/attachment/201005/17/0_1274068295I73i.gif"/>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31740" y="3355301"/>
            <a:ext cx="4176464" cy="2810003"/>
          </a:xfrm>
          <a:prstGeom prst="rect">
            <a:avLst/>
          </a:prstGeom>
          <a:noFill/>
          <a:extLst>
            <a:ext uri="{909E8E84-426E-40DD-AFC4-6F175D3DCCD1}">
              <a14:hiddenFill xmlns="" xmlns:a14="http://schemas.microsoft.com/office/drawing/2010/main">
                <a:solidFill>
                  <a:srgbClr val="FFFFFF"/>
                </a:solidFill>
              </a14:hiddenFill>
            </a:ext>
          </a:extLst>
        </p:spPr>
      </p:pic>
      <p:sp>
        <p:nvSpPr>
          <p:cNvPr id="5" name="矩形 4"/>
          <p:cNvSpPr/>
          <p:nvPr/>
        </p:nvSpPr>
        <p:spPr>
          <a:xfrm>
            <a:off x="467544" y="6383347"/>
            <a:ext cx="7704856" cy="400110"/>
          </a:xfrm>
          <a:prstGeom prst="rect">
            <a:avLst/>
          </a:prstGeom>
        </p:spPr>
        <p:txBody>
          <a:bodyPr wrap="square">
            <a:spAutoFit/>
          </a:bodyPr>
          <a:lstStyle/>
          <a:p>
            <a:r>
              <a:rPr lang="zh-CN" altLang="en-US" dirty="0" smtClean="0"/>
              <a:t>图片来源：</a:t>
            </a:r>
            <a:r>
              <a:rPr lang="en-US" altLang="zh-CN" dirty="0" smtClean="0"/>
              <a:t>http</a:t>
            </a:r>
            <a:r>
              <a:rPr lang="en-US" altLang="zh-CN" dirty="0"/>
              <a:t>://blog.csdn.net/pipi521520/article/details/5599919</a:t>
            </a:r>
            <a:endParaRPr lang="zh-CN" altLang="en-US" dirty="0"/>
          </a:p>
        </p:txBody>
      </p:sp>
    </p:spTree>
    <p:extLst>
      <p:ext uri="{BB962C8B-B14F-4D97-AF65-F5344CB8AC3E}">
        <p14:creationId xmlns="" xmlns:p14="http://schemas.microsoft.com/office/powerpoint/2010/main" val="9288993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mn-ea"/>
                <a:ea typeface="+mn-ea"/>
              </a:rPr>
              <a:t>数据采集</a:t>
            </a:r>
            <a:r>
              <a:rPr lang="en-US" altLang="zh-CN" b="1" dirty="0" smtClean="0">
                <a:solidFill>
                  <a:srgbClr val="000099"/>
                </a:solidFill>
                <a:latin typeface="+mn-ea"/>
                <a:ea typeface="+mn-ea"/>
              </a:rPr>
              <a:t>-</a:t>
            </a:r>
            <a:r>
              <a:rPr lang="zh-CN" altLang="en-US" b="1" dirty="0" smtClean="0">
                <a:solidFill>
                  <a:srgbClr val="000099"/>
                </a:solidFill>
                <a:latin typeface="+mn-ea"/>
                <a:ea typeface="+mn-ea"/>
              </a:rPr>
              <a:t>传感器</a:t>
            </a:r>
            <a:endParaRPr lang="zh-CN" altLang="en-US" b="1" dirty="0">
              <a:solidFill>
                <a:srgbClr val="000099"/>
              </a:solidFill>
              <a:latin typeface="+mn-ea"/>
              <a:ea typeface="+mn-ea"/>
            </a:endParaRPr>
          </a:p>
        </p:txBody>
      </p:sp>
      <p:sp>
        <p:nvSpPr>
          <p:cNvPr id="3" name="内容占位符 2"/>
          <p:cNvSpPr>
            <a:spLocks noGrp="1"/>
          </p:cNvSpPr>
          <p:nvPr>
            <p:ph idx="1"/>
          </p:nvPr>
        </p:nvSpPr>
        <p:spPr>
          <a:xfrm>
            <a:off x="457200" y="980728"/>
            <a:ext cx="8229600" cy="1224037"/>
          </a:xfrm>
        </p:spPr>
        <p:txBody>
          <a:bodyPr/>
          <a:lstStyle/>
          <a:p>
            <a:r>
              <a:rPr lang="zh-CN" altLang="en-US" dirty="0" smtClean="0"/>
              <a:t>数据采集是</a:t>
            </a:r>
            <a:r>
              <a:rPr lang="zh-CN" altLang="en-US" dirty="0"/>
              <a:t>指从传感器和其它待测设备等模拟和数字被测单元中自动采非电量或者电量信号</a:t>
            </a:r>
            <a:r>
              <a:rPr lang="en-US" altLang="zh-CN" dirty="0"/>
              <a:t>,</a:t>
            </a:r>
            <a:r>
              <a:rPr lang="zh-CN" altLang="en-US" dirty="0"/>
              <a:t>送到上位机中进行分析，处理。</a:t>
            </a:r>
          </a:p>
        </p:txBody>
      </p:sp>
      <p:sp>
        <p:nvSpPr>
          <p:cNvPr id="5" name="矩形 4"/>
          <p:cNvSpPr/>
          <p:nvPr/>
        </p:nvSpPr>
        <p:spPr>
          <a:xfrm>
            <a:off x="341129" y="6165304"/>
            <a:ext cx="8496944" cy="400110"/>
          </a:xfrm>
          <a:prstGeom prst="rect">
            <a:avLst/>
          </a:prstGeom>
        </p:spPr>
        <p:txBody>
          <a:bodyPr wrap="square">
            <a:spAutoFit/>
          </a:bodyPr>
          <a:lstStyle/>
          <a:p>
            <a:r>
              <a:rPr lang="zh-CN" altLang="en-US" dirty="0" smtClean="0"/>
              <a:t>图片来源</a:t>
            </a:r>
            <a:r>
              <a:rPr lang="en-US" altLang="zh-CN" dirty="0" smtClean="0"/>
              <a:t>http</a:t>
            </a:r>
            <a:r>
              <a:rPr lang="en-US" altLang="zh-CN" dirty="0"/>
              <a:t>://www.acurite.com/sensor-based-forecasting</a:t>
            </a:r>
            <a:endParaRPr lang="zh-CN" altLang="en-US" dirty="0"/>
          </a:p>
        </p:txBody>
      </p:sp>
      <p:pic>
        <p:nvPicPr>
          <p:cNvPr id="3074" name="Picture 2" descr="sensor based forecast"/>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46326" y="2636912"/>
            <a:ext cx="6686550" cy="3505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2503393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b="1" dirty="0">
                <a:solidFill>
                  <a:srgbClr val="000099"/>
                </a:solidFill>
                <a:sym typeface="微软雅黑" pitchFamily="34" charset="-122"/>
              </a:rPr>
              <a:t>数据存储</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sym typeface="微软雅黑" pitchFamily="34" charset="-122"/>
              </a:rPr>
              <a:t>文件系统</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smtClean="0"/>
              <a:t>文件</a:t>
            </a:r>
            <a:r>
              <a:rPr lang="zh-CN" altLang="en-US" sz="2000" dirty="0"/>
              <a:t>数据库又叫嵌入式数据库，将整个数据库的内容保存在单个索引文件中，以便于数据库的发布</a:t>
            </a:r>
            <a:r>
              <a:rPr lang="zh-CN" altLang="en-US" sz="2000" dirty="0" smtClean="0"/>
              <a:t>。</a:t>
            </a:r>
            <a:endParaRPr lang="en-US" altLang="zh-CN" sz="2000" dirty="0" smtClean="0">
              <a:latin typeface="微软雅黑" pitchFamily="34" charset="-122"/>
              <a:ea typeface="微软雅黑" pitchFamily="34" charset="-122"/>
              <a:sym typeface="微软雅黑" pitchFamily="34" charset="-122"/>
            </a:endParaRPr>
          </a:p>
          <a:p>
            <a:r>
              <a:rPr lang="zh-CN" altLang="en-US" dirty="0" smtClean="0">
                <a:latin typeface="微软雅黑" pitchFamily="34" charset="-122"/>
                <a:ea typeface="微软雅黑" pitchFamily="34" charset="-122"/>
                <a:sym typeface="微软雅黑" pitchFamily="34" charset="-122"/>
              </a:rPr>
              <a:t>关系数据库</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a:t>关系数据库，是建立在关系模型基础上的数据库，借助于集合代数等数学概念和方法来处理数据库中的数据</a:t>
            </a:r>
            <a:endParaRPr lang="en-US" altLang="zh-CN" sz="2000" dirty="0" smtClean="0">
              <a:latin typeface="微软雅黑" pitchFamily="34" charset="-122"/>
              <a:ea typeface="微软雅黑" pitchFamily="34" charset="-122"/>
              <a:sym typeface="微软雅黑" pitchFamily="34" charset="-122"/>
            </a:endParaRPr>
          </a:p>
          <a:p>
            <a:r>
              <a:rPr lang="zh-CN" altLang="en-US" dirty="0" smtClean="0">
                <a:latin typeface="微软雅黑" pitchFamily="34" charset="-122"/>
                <a:ea typeface="微软雅黑" pitchFamily="34" charset="-122"/>
                <a:sym typeface="微软雅黑" pitchFamily="34" charset="-122"/>
              </a:rPr>
              <a:t>图数据库</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a:t>图数据库的基本含义是以“图”这种数据结构存储和查询</a:t>
            </a:r>
            <a:r>
              <a:rPr lang="zh-CN" altLang="en-US" sz="2000" dirty="0" smtClean="0"/>
              <a:t>数据</a:t>
            </a:r>
            <a:r>
              <a:rPr lang="en-US" altLang="zh-CN" sz="2000" dirty="0"/>
              <a:t>.</a:t>
            </a:r>
            <a:endParaRPr lang="en-US" altLang="zh-CN" sz="2000" dirty="0" smtClean="0">
              <a:latin typeface="微软雅黑" pitchFamily="34" charset="-122"/>
              <a:ea typeface="微软雅黑" pitchFamily="34" charset="-122"/>
              <a:sym typeface="微软雅黑" pitchFamily="34" charset="-122"/>
            </a:endParaRPr>
          </a:p>
          <a:p>
            <a:r>
              <a:rPr lang="en-US" altLang="zh-CN" dirty="0" err="1" smtClean="0">
                <a:latin typeface="微软雅黑" pitchFamily="34" charset="-122"/>
                <a:ea typeface="微软雅黑" pitchFamily="34" charset="-122"/>
                <a:sym typeface="微软雅黑" pitchFamily="34" charset="-122"/>
              </a:rPr>
              <a:t>NoSQL</a:t>
            </a:r>
            <a:r>
              <a:rPr lang="zh-CN" altLang="en-US" dirty="0">
                <a:latin typeface="微软雅黑" pitchFamily="34" charset="-122"/>
                <a:ea typeface="微软雅黑" pitchFamily="34" charset="-122"/>
                <a:sym typeface="微软雅黑" pitchFamily="34" charset="-122"/>
              </a:rPr>
              <a:t>（</a:t>
            </a:r>
            <a:r>
              <a:rPr lang="en-US" altLang="zh-CN" dirty="0" err="1">
                <a:latin typeface="微软雅黑" pitchFamily="34" charset="-122"/>
                <a:ea typeface="微软雅黑" pitchFamily="34" charset="-122"/>
                <a:sym typeface="微软雅黑" pitchFamily="34" charset="-122"/>
              </a:rPr>
              <a:t>hadoop</a:t>
            </a:r>
            <a:r>
              <a:rPr lang="zh-CN" altLang="en-US" dirty="0" smtClean="0">
                <a:latin typeface="微软雅黑" pitchFamily="34" charset="-122"/>
                <a:ea typeface="微软雅黑" pitchFamily="34" charset="-122"/>
                <a:sym typeface="微软雅黑" pitchFamily="34" charset="-122"/>
              </a:rPr>
              <a:t>）</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a:sym typeface="微软雅黑" pitchFamily="34" charset="-122"/>
              </a:rPr>
              <a:t>非关系型数据库以键值对</a:t>
            </a:r>
            <a:r>
              <a:rPr lang="zh-CN" altLang="en-US" sz="2000" dirty="0" smtClean="0">
                <a:sym typeface="微软雅黑" pitchFamily="34" charset="-122"/>
              </a:rPr>
              <a:t>存储（</a:t>
            </a:r>
            <a:r>
              <a:rPr lang="en-US" altLang="zh-CN" sz="2000" dirty="0" smtClean="0">
                <a:sym typeface="微软雅黑" pitchFamily="34" charset="-122"/>
              </a:rPr>
              <a:t>key-value</a:t>
            </a:r>
            <a:r>
              <a:rPr lang="zh-CN" altLang="en-US" sz="2000" dirty="0" smtClean="0">
                <a:sym typeface="微软雅黑" pitchFamily="34" charset="-122"/>
              </a:rPr>
              <a:t>），</a:t>
            </a:r>
            <a:r>
              <a:rPr lang="zh-CN" altLang="en-US" sz="2000" dirty="0">
                <a:sym typeface="微软雅黑" pitchFamily="34" charset="-122"/>
              </a:rPr>
              <a:t>它的结构不固定，每一个元组可以有不一样的字段，每个元组可以根据需要增加一些自己的键值对，这样就不会局限于固定的结构，可以减少一些时间和空间的开销。</a:t>
            </a:r>
            <a:endParaRPr lang="en-US" altLang="zh-CN" sz="2000" dirty="0">
              <a:sym typeface="微软雅黑" pitchFamily="34" charset="-122"/>
            </a:endParaRPr>
          </a:p>
          <a:p>
            <a:endParaRPr lang="zh-CN" altLang="en-US" dirty="0"/>
          </a:p>
        </p:txBody>
      </p:sp>
    </p:spTree>
    <p:extLst>
      <p:ext uri="{BB962C8B-B14F-4D97-AF65-F5344CB8AC3E}">
        <p14:creationId xmlns="" xmlns:p14="http://schemas.microsoft.com/office/powerpoint/2010/main" val="23324709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数据处理与分析</a:t>
            </a:r>
            <a:endParaRPr lang="zh-CN" altLang="en-US" b="1" dirty="0">
              <a:solidFill>
                <a:srgbClr val="000099"/>
              </a:solidFill>
            </a:endParaRPr>
          </a:p>
        </p:txBody>
      </p:sp>
      <p:sp>
        <p:nvSpPr>
          <p:cNvPr id="3" name="内容占位符 2"/>
          <p:cNvSpPr>
            <a:spLocks noGrp="1"/>
          </p:cNvSpPr>
          <p:nvPr>
            <p:ph idx="1"/>
          </p:nvPr>
        </p:nvSpPr>
        <p:spPr>
          <a:xfrm>
            <a:off x="457200" y="947960"/>
            <a:ext cx="8229600" cy="4713288"/>
          </a:xfrm>
        </p:spPr>
        <p:txBody>
          <a:bodyPr/>
          <a:lstStyle/>
          <a:p>
            <a:r>
              <a:rPr lang="zh-CN" altLang="en-US" dirty="0">
                <a:latin typeface="微软雅黑" pitchFamily="34" charset="-122"/>
                <a:ea typeface="微软雅黑" pitchFamily="34" charset="-122"/>
                <a:sym typeface="微软雅黑" pitchFamily="34" charset="-122"/>
              </a:rPr>
              <a:t>数据处理</a:t>
            </a:r>
            <a:r>
              <a:rPr lang="zh-CN" altLang="en-US" dirty="0" smtClean="0">
                <a:latin typeface="微软雅黑" pitchFamily="34" charset="-122"/>
                <a:ea typeface="微软雅黑" pitchFamily="34" charset="-122"/>
                <a:sym typeface="微软雅黑" pitchFamily="34" charset="-122"/>
              </a:rPr>
              <a:t>：</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smtClean="0">
                <a:latin typeface="微软雅黑" pitchFamily="34" charset="-122"/>
                <a:ea typeface="微软雅黑" pitchFamily="34" charset="-122"/>
                <a:sym typeface="微软雅黑" pitchFamily="34" charset="-122"/>
              </a:rPr>
              <a:t>自然语言处理技术</a:t>
            </a:r>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a:latin typeface="微软雅黑" pitchFamily="34" charset="-122"/>
              <a:ea typeface="微软雅黑" pitchFamily="34" charset="-122"/>
              <a:sym typeface="微软雅黑" pitchFamily="34" charset="-122"/>
            </a:endParaRPr>
          </a:p>
          <a:p>
            <a:pPr lvl="1"/>
            <a:r>
              <a:rPr lang="zh-CN" altLang="en-US" sz="2000" dirty="0" smtClean="0">
                <a:latin typeface="微软雅黑" pitchFamily="34" charset="-122"/>
                <a:ea typeface="微软雅黑" pitchFamily="34" charset="-122"/>
                <a:sym typeface="微软雅黑" pitchFamily="34" charset="-122"/>
              </a:rPr>
              <a:t>数据降维技术</a:t>
            </a:r>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r>
              <a:rPr lang="zh-CN" altLang="en-US" sz="2000" dirty="0" smtClean="0">
                <a:latin typeface="微软雅黑" pitchFamily="34" charset="-122"/>
                <a:ea typeface="微软雅黑" pitchFamily="34" charset="-122"/>
                <a:sym typeface="微软雅黑" pitchFamily="34" charset="-122"/>
              </a:rPr>
              <a:t>数据</a:t>
            </a:r>
            <a:r>
              <a:rPr lang="zh-CN" altLang="en-US" sz="2000" dirty="0">
                <a:latin typeface="微软雅黑" pitchFamily="34" charset="-122"/>
                <a:ea typeface="微软雅黑" pitchFamily="34" charset="-122"/>
                <a:sym typeface="微软雅黑" pitchFamily="34" charset="-122"/>
              </a:rPr>
              <a:t>清理</a:t>
            </a:r>
            <a:r>
              <a:rPr lang="zh-CN" altLang="en-US" sz="2000" dirty="0" smtClean="0">
                <a:latin typeface="微软雅黑" pitchFamily="34" charset="-122"/>
                <a:ea typeface="微软雅黑" pitchFamily="34" charset="-122"/>
                <a:sym typeface="微软雅黑" pitchFamily="34" charset="-122"/>
              </a:rPr>
              <a:t>技术</a:t>
            </a:r>
            <a:endParaRPr lang="en-US" altLang="zh-CN" sz="2000" dirty="0">
              <a:latin typeface="微软雅黑" pitchFamily="34" charset="-122"/>
              <a:ea typeface="微软雅黑" pitchFamily="34" charset="-122"/>
              <a:sym typeface="微软雅黑" pitchFamily="34" charset="-122"/>
            </a:endParaRPr>
          </a:p>
        </p:txBody>
      </p:sp>
      <p:pic>
        <p:nvPicPr>
          <p:cNvPr id="4099"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90256" y="692696"/>
            <a:ext cx="3294112" cy="229474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101" name="Picture 5" descr="http://t3.gstatic.com/images?q=tbn:ANd9GcRegA7U9vPFQWTO5kdcBOnZXU7Xi8ZHhvmsRbaRb_yRaOiJMcth"/>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25305" y="2756101"/>
            <a:ext cx="2466975" cy="1857376"/>
          </a:xfrm>
          <a:prstGeom prst="rect">
            <a:avLst/>
          </a:prstGeom>
          <a:noFill/>
          <a:extLst>
            <a:ext uri="{909E8E84-426E-40DD-AFC4-6F175D3DCCD1}">
              <a14:hiddenFill xmlns="" xmlns:a14="http://schemas.microsoft.com/office/drawing/2010/main">
                <a:solidFill>
                  <a:srgbClr val="FFFFFF"/>
                </a:solidFill>
              </a14:hiddenFill>
            </a:ext>
          </a:extLst>
        </p:spPr>
      </p:pic>
      <p:pic>
        <p:nvPicPr>
          <p:cNvPr id="4103" name="Picture 7" descr="http://t1.gstatic.com/images?q=tbn:ANd9GcT9nV7XMNxQLi8FF-IOP5GIU_Q0uI6woru5Up3Dp7rN8iL8oD0U"/>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789512" y="4653136"/>
            <a:ext cx="2590800" cy="1685926"/>
          </a:xfrm>
          <a:prstGeom prst="rect">
            <a:avLst/>
          </a:prstGeom>
          <a:noFill/>
          <a:extLst>
            <a:ext uri="{909E8E84-426E-40DD-AFC4-6F175D3DCCD1}">
              <a14:hiddenFill xmlns="" xmlns:a14="http://schemas.microsoft.com/office/drawing/2010/main">
                <a:solidFill>
                  <a:srgbClr val="FFFFFF"/>
                </a:solidFill>
              </a14:hiddenFill>
            </a:ext>
          </a:extLst>
        </p:spPr>
      </p:pic>
      <p:sp>
        <p:nvSpPr>
          <p:cNvPr id="5" name="矩形 4"/>
          <p:cNvSpPr/>
          <p:nvPr/>
        </p:nvSpPr>
        <p:spPr>
          <a:xfrm>
            <a:off x="1043608" y="3356992"/>
            <a:ext cx="3456384" cy="1200329"/>
          </a:xfrm>
          <a:prstGeom prst="rect">
            <a:avLst/>
          </a:prstGeom>
          <a:solidFill>
            <a:schemeClr val="accent6"/>
          </a:solidFill>
          <a:ln>
            <a:solidFill>
              <a:schemeClr val="accent1"/>
            </a:solidFill>
          </a:ln>
        </p:spPr>
        <p:txBody>
          <a:bodyPr wrap="square">
            <a:spAutoFit/>
          </a:bodyPr>
          <a:lstStyle/>
          <a:p>
            <a:r>
              <a:rPr lang="zh-CN" altLang="en-US" dirty="0">
                <a:solidFill>
                  <a:schemeClr val="bg1"/>
                </a:solidFill>
              </a:rPr>
              <a:t>将样本点从输入空间通过线性或非线性变换映射到一个低维空间，从而获得一个关于原数据集紧致的低维表示</a:t>
            </a:r>
          </a:p>
        </p:txBody>
      </p:sp>
      <p:sp>
        <p:nvSpPr>
          <p:cNvPr id="6" name="矩形 5"/>
          <p:cNvSpPr/>
          <p:nvPr/>
        </p:nvSpPr>
        <p:spPr>
          <a:xfrm>
            <a:off x="1043608" y="1863115"/>
            <a:ext cx="3456384" cy="1015663"/>
          </a:xfrm>
          <a:prstGeom prst="rect">
            <a:avLst/>
          </a:prstGeom>
          <a:solidFill>
            <a:schemeClr val="accent5"/>
          </a:solidFill>
          <a:ln>
            <a:solidFill>
              <a:schemeClr val="accent1"/>
            </a:solidFill>
          </a:ln>
        </p:spPr>
        <p:txBody>
          <a:bodyPr wrap="square">
            <a:spAutoFit/>
          </a:bodyPr>
          <a:lstStyle/>
          <a:p>
            <a:r>
              <a:rPr lang="zh-CN" altLang="en-US" dirty="0"/>
              <a:t>实现人与计算机之间用自然语言进行有效通信的各种理论和方法</a:t>
            </a:r>
          </a:p>
        </p:txBody>
      </p:sp>
      <p:sp>
        <p:nvSpPr>
          <p:cNvPr id="7" name="矩形 6"/>
          <p:cNvSpPr/>
          <p:nvPr/>
        </p:nvSpPr>
        <p:spPr>
          <a:xfrm>
            <a:off x="1043608" y="5157192"/>
            <a:ext cx="3456384" cy="923330"/>
          </a:xfrm>
          <a:prstGeom prst="rect">
            <a:avLst/>
          </a:prstGeom>
          <a:blipFill>
            <a:blip r:embed="rId5" cstate="print"/>
            <a:tile tx="0" ty="0" sx="100000" sy="100000" flip="none" algn="tl"/>
          </a:blipFill>
          <a:ln>
            <a:solidFill>
              <a:schemeClr val="accent1"/>
            </a:solidFill>
          </a:ln>
        </p:spPr>
        <p:txBody>
          <a:bodyPr wrap="square">
            <a:spAutoFit/>
          </a:bodyPr>
          <a:lstStyle/>
          <a:p>
            <a:r>
              <a:rPr lang="zh-CN" altLang="en-US" dirty="0"/>
              <a:t>发现并纠正</a:t>
            </a:r>
            <a:r>
              <a:rPr lang="zh-CN" altLang="en-US" i="1" dirty="0"/>
              <a:t>数据</a:t>
            </a:r>
            <a:r>
              <a:rPr lang="zh-CN" altLang="en-US" dirty="0"/>
              <a:t>文件中可识别的</a:t>
            </a:r>
            <a:r>
              <a:rPr lang="zh-CN" altLang="en-US" dirty="0" smtClean="0"/>
              <a:t>错误，</a:t>
            </a:r>
            <a:r>
              <a:rPr lang="zh-CN" altLang="en-US" dirty="0"/>
              <a:t>包括检查</a:t>
            </a:r>
            <a:r>
              <a:rPr lang="zh-CN" altLang="en-US" i="1" dirty="0">
                <a:solidFill>
                  <a:schemeClr val="bg1"/>
                </a:solidFill>
              </a:rPr>
              <a:t>数据</a:t>
            </a:r>
            <a:r>
              <a:rPr lang="zh-CN" altLang="en-US" dirty="0">
                <a:solidFill>
                  <a:schemeClr val="bg1"/>
                </a:solidFill>
              </a:rPr>
              <a:t>一致性</a:t>
            </a:r>
            <a:r>
              <a:rPr lang="zh-CN" altLang="en-US" dirty="0"/>
              <a:t>，处理无效值和缺失值等</a:t>
            </a:r>
          </a:p>
        </p:txBody>
      </p:sp>
      <p:sp>
        <p:nvSpPr>
          <p:cNvPr id="11"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38</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19224188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数据仓库与联机分析处理</a:t>
            </a:r>
            <a:endParaRPr lang="zh-CN" altLang="en-US" b="1" dirty="0">
              <a:solidFill>
                <a:srgbClr val="000099"/>
              </a:solidFill>
            </a:endParaRPr>
          </a:p>
        </p:txBody>
      </p:sp>
      <p:sp>
        <p:nvSpPr>
          <p:cNvPr id="3" name="内容占位符 2"/>
          <p:cNvSpPr>
            <a:spLocks noGrp="1"/>
          </p:cNvSpPr>
          <p:nvPr>
            <p:ph idx="1"/>
          </p:nvPr>
        </p:nvSpPr>
        <p:spPr>
          <a:xfrm>
            <a:off x="395536" y="836712"/>
            <a:ext cx="8686800" cy="1296144"/>
          </a:xfrm>
        </p:spPr>
        <p:txBody>
          <a:bodyPr/>
          <a:lstStyle/>
          <a:p>
            <a:r>
              <a:rPr lang="en-US" altLang="zh-CN" sz="2800" dirty="0" smtClean="0"/>
              <a:t> 1988</a:t>
            </a:r>
            <a:r>
              <a:rPr lang="zh-CN" altLang="en-US" sz="2800" dirty="0" smtClean="0"/>
              <a:t>年</a:t>
            </a:r>
            <a:r>
              <a:rPr lang="en-US" altLang="zh-CN" sz="2800" dirty="0" smtClean="0"/>
              <a:t>IBM</a:t>
            </a:r>
            <a:r>
              <a:rPr lang="zh-CN" altLang="en-US" sz="2800" dirty="0" smtClean="0"/>
              <a:t>两位研究人员（</a:t>
            </a:r>
            <a:r>
              <a:rPr lang="en-US" altLang="zh-CN" sz="2800" dirty="0" smtClean="0"/>
              <a:t>Barry Devlin</a:t>
            </a:r>
            <a:r>
              <a:rPr lang="zh-CN" altLang="en-US" sz="2800" dirty="0" smtClean="0"/>
              <a:t>和</a:t>
            </a:r>
            <a:r>
              <a:rPr lang="en-US" altLang="zh-CN" sz="2800" dirty="0" smtClean="0"/>
              <a:t>Paul Murphy</a:t>
            </a:r>
            <a:r>
              <a:rPr lang="zh-CN" altLang="en-US" sz="2800" dirty="0" smtClean="0"/>
              <a:t>）创造性地提出了一个新的术语：数据仓库（</a:t>
            </a:r>
            <a:r>
              <a:rPr lang="en-US" altLang="zh-CN" sz="2800" dirty="0" smtClean="0"/>
              <a:t>Data Warehouse</a:t>
            </a:r>
            <a:r>
              <a:rPr lang="zh-CN" altLang="en-US" sz="2800" dirty="0" smtClean="0"/>
              <a:t>）</a:t>
            </a:r>
            <a:endParaRPr lang="en-US" altLang="zh-CN" sz="2800" dirty="0" smtClean="0"/>
          </a:p>
        </p:txBody>
      </p:sp>
      <p:pic>
        <p:nvPicPr>
          <p:cNvPr id="4" name="图片 3" descr="u=2924076181,1368891461&amp;fm=15&amp;gp=0.jpg"/>
          <p:cNvPicPr>
            <a:picLocks noChangeAspect="1"/>
          </p:cNvPicPr>
          <p:nvPr/>
        </p:nvPicPr>
        <p:blipFill>
          <a:blip r:embed="rId3" cstate="print"/>
          <a:stretch>
            <a:fillRect/>
          </a:stretch>
        </p:blipFill>
        <p:spPr>
          <a:xfrm>
            <a:off x="7812360" y="2204864"/>
            <a:ext cx="1152128" cy="1453135"/>
          </a:xfrm>
          <a:prstGeom prst="rect">
            <a:avLst/>
          </a:prstGeom>
        </p:spPr>
      </p:pic>
      <p:sp>
        <p:nvSpPr>
          <p:cNvPr id="5" name="内容占位符 2"/>
          <p:cNvSpPr txBox="1">
            <a:spLocks/>
          </p:cNvSpPr>
          <p:nvPr/>
        </p:nvSpPr>
        <p:spPr>
          <a:xfrm>
            <a:off x="457200" y="2348880"/>
            <a:ext cx="7499176" cy="1296144"/>
          </a:xfrm>
          <a:prstGeom prst="rect">
            <a:avLst/>
          </a:prstGeom>
        </p:spPr>
        <p:txBody>
          <a:bodyPr vert="horz" lIns="91440" tIns="45720" rIns="91440" bIns="45720" rtlCol="0">
            <a:normAutofit/>
          </a:bodyPr>
          <a:lstStyle/>
          <a:p>
            <a:pPr marL="342900" indent="-342900">
              <a:spcBef>
                <a:spcPct val="20000"/>
              </a:spcBef>
              <a:buClr>
                <a:srgbClr val="000066"/>
              </a:buClr>
              <a:buSzPct val="80000"/>
              <a:buFont typeface="Wingdings" pitchFamily="2" charset="2"/>
              <a:buChar char="n"/>
            </a:pPr>
            <a:r>
              <a:rPr kumimoji="0" lang="en-US" altLang="zh-CN" sz="2400" b="0" i="0" u="none" strike="noStrike" kern="1200" cap="none" spc="0" normalizeH="0" baseline="0" noProof="0" dirty="0" smtClean="0">
                <a:ln>
                  <a:noFill/>
                </a:ln>
                <a:solidFill>
                  <a:schemeClr val="tx1"/>
                </a:solidFill>
                <a:effectLst/>
                <a:uLnTx/>
                <a:uFillTx/>
                <a:latin typeface="Rockwell" pitchFamily="18" charset="0"/>
                <a:ea typeface="黑体" pitchFamily="49" charset="-122"/>
                <a:cs typeface="+mn-cs"/>
              </a:rPr>
              <a:t> </a:t>
            </a:r>
            <a:r>
              <a:rPr lang="en-US" altLang="zh-CN" sz="2400" dirty="0" smtClean="0">
                <a:latin typeface="Rockwell" pitchFamily="18" charset="0"/>
                <a:ea typeface="黑体" pitchFamily="49" charset="-122"/>
              </a:rPr>
              <a:t>1992</a:t>
            </a:r>
            <a:r>
              <a:rPr lang="zh-CN" altLang="en-US" sz="2400" dirty="0" smtClean="0">
                <a:latin typeface="Rockwell" pitchFamily="18" charset="0"/>
                <a:ea typeface="黑体" pitchFamily="49" charset="-122"/>
              </a:rPr>
              <a:t>年比尔</a:t>
            </a:r>
            <a:r>
              <a:rPr lang="en-US" altLang="zh-CN" sz="2400" dirty="0" smtClean="0">
                <a:latin typeface="Rockwell" pitchFamily="18" charset="0"/>
                <a:ea typeface="黑体" pitchFamily="49" charset="-122"/>
              </a:rPr>
              <a:t>.</a:t>
            </a:r>
            <a:r>
              <a:rPr lang="zh-CN" altLang="en-US" sz="2400" dirty="0" smtClean="0">
                <a:latin typeface="Rockwell" pitchFamily="18" charset="0"/>
                <a:ea typeface="黑体" pitchFamily="49" charset="-122"/>
              </a:rPr>
              <a:t>恩门出版专著</a:t>
            </a:r>
            <a:r>
              <a:rPr lang="en-US" altLang="zh-CN" sz="2400" dirty="0" smtClean="0">
                <a:latin typeface="Rockwell" pitchFamily="18" charset="0"/>
                <a:ea typeface="黑体" pitchFamily="49" charset="-122"/>
              </a:rPr>
              <a:t>《Building the Data Warehouse》</a:t>
            </a:r>
            <a:r>
              <a:rPr lang="zh-CN" altLang="en-US" sz="2400" dirty="0" smtClean="0">
                <a:latin typeface="Rockwell" pitchFamily="18" charset="0"/>
                <a:ea typeface="黑体" pitchFamily="49" charset="-122"/>
              </a:rPr>
              <a:t>，真正拉开了数据仓库走向大规模应用的序幕，被誉为“数据仓库之父”</a:t>
            </a:r>
            <a:endParaRPr lang="en-US" altLang="zh-CN" sz="2400" dirty="0" smtClean="0">
              <a:latin typeface="Rockwell" pitchFamily="18" charset="0"/>
              <a:ea typeface="黑体" pitchFamily="49" charset="-122"/>
            </a:endParaRPr>
          </a:p>
        </p:txBody>
      </p:sp>
      <p:sp>
        <p:nvSpPr>
          <p:cNvPr id="6" name="矩形 5"/>
          <p:cNvSpPr/>
          <p:nvPr/>
        </p:nvSpPr>
        <p:spPr>
          <a:xfrm>
            <a:off x="539552" y="3717032"/>
            <a:ext cx="8424936" cy="830997"/>
          </a:xfrm>
          <a:prstGeom prst="rect">
            <a:avLst/>
          </a:prstGeom>
          <a:solidFill>
            <a:schemeClr val="accent6">
              <a:lumMod val="40000"/>
              <a:lumOff val="60000"/>
            </a:schemeClr>
          </a:solidFill>
          <a:ln w="25400">
            <a:solidFill>
              <a:srgbClr val="0000FF"/>
            </a:solidFill>
          </a:ln>
        </p:spPr>
        <p:txBody>
          <a:bodyPr wrap="square">
            <a:spAutoFit/>
          </a:bodyPr>
          <a:lstStyle/>
          <a:p>
            <a:r>
              <a:rPr lang="zh-CN" altLang="en-US" sz="2400" dirty="0" smtClean="0">
                <a:latin typeface="黑体" pitchFamily="49" charset="-122"/>
                <a:ea typeface="黑体" pitchFamily="49" charset="-122"/>
              </a:rPr>
              <a:t>“数据仓库是一个面向主题的、集成的、相对稳定、反映历史变化的数据集合，用于支持管理中的决策制定”</a:t>
            </a:r>
            <a:endParaRPr lang="zh-CN" altLang="en-US" sz="2400" dirty="0">
              <a:latin typeface="黑体" pitchFamily="49" charset="-122"/>
              <a:ea typeface="黑体" pitchFamily="49" charset="-122"/>
            </a:endParaRPr>
          </a:p>
        </p:txBody>
      </p:sp>
      <p:sp>
        <p:nvSpPr>
          <p:cNvPr id="7" name="内容占位符 2"/>
          <p:cNvSpPr txBox="1">
            <a:spLocks/>
          </p:cNvSpPr>
          <p:nvPr/>
        </p:nvSpPr>
        <p:spPr>
          <a:xfrm>
            <a:off x="601216" y="4797152"/>
            <a:ext cx="8542784" cy="1512168"/>
          </a:xfrm>
          <a:prstGeom prst="rect">
            <a:avLst/>
          </a:prstGeom>
        </p:spPr>
        <p:txBody>
          <a:bodyPr vert="horz" lIns="91440" tIns="45720" rIns="91440" bIns="45720" rtlCol="0">
            <a:normAutofit/>
          </a:bodyPr>
          <a:lstStyle/>
          <a:p>
            <a:pPr marL="342900" indent="-342900">
              <a:spcBef>
                <a:spcPct val="20000"/>
              </a:spcBef>
              <a:buClr>
                <a:srgbClr val="000066"/>
              </a:buClr>
              <a:buSzPct val="80000"/>
              <a:buFont typeface="Wingdings" pitchFamily="2" charset="2"/>
              <a:buChar char="n"/>
            </a:pPr>
            <a:r>
              <a:rPr kumimoji="0" lang="en-US" altLang="zh-CN" sz="2400" b="0" i="0" u="none" strike="noStrike" kern="1200" cap="none" spc="0" normalizeH="0" baseline="0" noProof="0" dirty="0" smtClean="0">
                <a:ln>
                  <a:noFill/>
                </a:ln>
                <a:solidFill>
                  <a:schemeClr val="tx1"/>
                </a:solidFill>
                <a:effectLst/>
                <a:uLnTx/>
                <a:uFillTx/>
                <a:latin typeface="Rockwell" pitchFamily="18" charset="0"/>
                <a:ea typeface="黑体" pitchFamily="49" charset="-122"/>
                <a:cs typeface="+mn-cs"/>
              </a:rPr>
              <a:t> </a:t>
            </a:r>
            <a:r>
              <a:rPr kumimoji="0" lang="zh-CN" altLang="en-US" sz="2400" b="0" i="0" u="none" strike="noStrike" kern="1200" cap="none" spc="0" normalizeH="0" baseline="0" noProof="0" dirty="0" smtClean="0">
                <a:ln>
                  <a:noFill/>
                </a:ln>
                <a:solidFill>
                  <a:srgbClr val="000099"/>
                </a:solidFill>
                <a:effectLst/>
                <a:uLnTx/>
                <a:uFillTx/>
                <a:latin typeface="Rockwell" pitchFamily="18" charset="0"/>
                <a:ea typeface="黑体" pitchFamily="49" charset="-122"/>
                <a:cs typeface="+mn-cs"/>
              </a:rPr>
              <a:t>数据仓库与数据库的主要区别：</a:t>
            </a:r>
            <a:endParaRPr kumimoji="0" lang="en-US" altLang="zh-CN" sz="2400" b="0" i="0" u="none" strike="noStrike" kern="1200" cap="none" spc="0" normalizeH="0" baseline="0" noProof="0" dirty="0" smtClean="0">
              <a:ln>
                <a:noFill/>
              </a:ln>
              <a:solidFill>
                <a:srgbClr val="000099"/>
              </a:solidFill>
              <a:effectLst/>
              <a:uLnTx/>
              <a:uFillTx/>
              <a:latin typeface="Rockwell" pitchFamily="18" charset="0"/>
              <a:ea typeface="黑体" pitchFamily="49" charset="-122"/>
              <a:cs typeface="+mn-cs"/>
            </a:endParaRPr>
          </a:p>
          <a:p>
            <a:pPr marL="800100" lvl="1" indent="-342900">
              <a:spcBef>
                <a:spcPct val="20000"/>
              </a:spcBef>
              <a:buClr>
                <a:srgbClr val="000066"/>
              </a:buClr>
              <a:buSzPct val="80000"/>
              <a:buFont typeface="Wingdings" pitchFamily="2" charset="2"/>
              <a:buChar char="n"/>
            </a:pPr>
            <a:r>
              <a:rPr lang="en-US" altLang="zh-CN" sz="2400" dirty="0" smtClean="0">
                <a:latin typeface="Rockwell" pitchFamily="18" charset="0"/>
                <a:ea typeface="黑体" pitchFamily="49" charset="-122"/>
              </a:rPr>
              <a:t> </a:t>
            </a:r>
            <a:r>
              <a:rPr lang="zh-CN" altLang="en-US" sz="2200" dirty="0" smtClean="0">
                <a:latin typeface="Rockwell" pitchFamily="18" charset="0"/>
                <a:ea typeface="黑体" pitchFamily="49" charset="-122"/>
              </a:rPr>
              <a:t>数据仓库以</a:t>
            </a:r>
            <a:r>
              <a:rPr lang="zh-CN" altLang="en-US" sz="2200" dirty="0" smtClean="0">
                <a:solidFill>
                  <a:srgbClr val="C00000"/>
                </a:solidFill>
                <a:latin typeface="Rockwell" pitchFamily="18" charset="0"/>
                <a:ea typeface="黑体" pitchFamily="49" charset="-122"/>
              </a:rPr>
              <a:t>数据分析、决策支持为目的来组织存储数据</a:t>
            </a:r>
            <a:endParaRPr lang="en-US" altLang="zh-CN" sz="2200" dirty="0" smtClean="0">
              <a:solidFill>
                <a:srgbClr val="C00000"/>
              </a:solidFill>
              <a:latin typeface="Rockwell" pitchFamily="18" charset="0"/>
              <a:ea typeface="黑体" pitchFamily="49" charset="-122"/>
            </a:endParaRPr>
          </a:p>
          <a:p>
            <a:pPr marL="800100" lvl="1" indent="-342900">
              <a:spcBef>
                <a:spcPct val="20000"/>
              </a:spcBef>
              <a:buClr>
                <a:srgbClr val="000066"/>
              </a:buClr>
              <a:buSzPct val="80000"/>
              <a:buFont typeface="Wingdings" pitchFamily="2" charset="2"/>
              <a:buChar char="n"/>
            </a:pPr>
            <a:r>
              <a:rPr lang="zh-CN" altLang="en-US" sz="2200" dirty="0" smtClean="0">
                <a:latin typeface="Rockwell" pitchFamily="18" charset="0"/>
                <a:ea typeface="黑体" pitchFamily="49" charset="-122"/>
              </a:rPr>
              <a:t>数据库的主要目的是</a:t>
            </a:r>
            <a:r>
              <a:rPr lang="zh-CN" altLang="en-US" sz="2200" dirty="0" smtClean="0">
                <a:solidFill>
                  <a:srgbClr val="C00000"/>
                </a:solidFill>
                <a:latin typeface="Rockwell" pitchFamily="18" charset="0"/>
                <a:ea typeface="黑体" pitchFamily="49" charset="-122"/>
              </a:rPr>
              <a:t>为系统保存、查询数据</a:t>
            </a:r>
            <a:endParaRPr lang="en-US" altLang="zh-CN" sz="2200" dirty="0" smtClean="0">
              <a:solidFill>
                <a:srgbClr val="C00000"/>
              </a:solidFill>
              <a:latin typeface="Rockwell" pitchFamily="18" charset="0"/>
              <a:ea typeface="黑体" pitchFamily="49" charset="-122"/>
            </a:endParaRPr>
          </a:p>
        </p:txBody>
      </p:sp>
      <p:sp>
        <p:nvSpPr>
          <p:cNvPr id="8"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39</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945966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000099"/>
                </a:solidFill>
              </a:rPr>
              <a:t>973 Grant on Big Data at </a:t>
            </a:r>
            <a:r>
              <a:rPr lang="en-US" altLang="zh-CN" sz="3600" b="1" dirty="0" err="1" smtClean="0">
                <a:solidFill>
                  <a:srgbClr val="000099"/>
                </a:solidFill>
              </a:rPr>
              <a:t>Beihang</a:t>
            </a:r>
            <a:endParaRPr lang="zh-CN" altLang="en-US" sz="3600" b="1" dirty="0">
              <a:solidFill>
                <a:srgbClr val="000099"/>
              </a:solidFill>
            </a:endParaRPr>
          </a:p>
        </p:txBody>
      </p:sp>
      <p:sp>
        <p:nvSpPr>
          <p:cNvPr id="3" name="内容占位符 2"/>
          <p:cNvSpPr>
            <a:spLocks noGrp="1"/>
          </p:cNvSpPr>
          <p:nvPr>
            <p:ph idx="1"/>
          </p:nvPr>
        </p:nvSpPr>
        <p:spPr>
          <a:xfrm>
            <a:off x="319350" y="836712"/>
            <a:ext cx="8645138" cy="2160240"/>
          </a:xfrm>
        </p:spPr>
        <p:txBody>
          <a:bodyPr/>
          <a:lstStyle/>
          <a:p>
            <a:r>
              <a:rPr lang="zh-CN" altLang="en-US" sz="2800" dirty="0" smtClean="0"/>
              <a:t>网络信息空间大数据计算的基础研究</a:t>
            </a:r>
            <a:r>
              <a:rPr lang="en-US" altLang="zh-CN" sz="2800" dirty="0" smtClean="0"/>
              <a:t>(2014-2018)</a:t>
            </a:r>
            <a:r>
              <a:rPr lang="zh-CN" altLang="en-US" sz="2800" dirty="0" smtClean="0"/>
              <a:t> </a:t>
            </a:r>
            <a:r>
              <a:rPr lang="zh-CN" altLang="en-US" dirty="0" smtClean="0"/>
              <a:t>	</a:t>
            </a:r>
          </a:p>
          <a:p>
            <a:pPr lvl="1"/>
            <a:r>
              <a:rPr lang="en-US" altLang="zh-CN" dirty="0" smtClean="0"/>
              <a:t>Chief Scientist: Prof. </a:t>
            </a:r>
            <a:r>
              <a:rPr lang="en-US" altLang="zh-CN" dirty="0" err="1" smtClean="0"/>
              <a:t>Jinpeng</a:t>
            </a:r>
            <a:r>
              <a:rPr lang="en-US" altLang="zh-CN" dirty="0" smtClean="0"/>
              <a:t> </a:t>
            </a:r>
            <a:r>
              <a:rPr lang="en-US" altLang="zh-CN" dirty="0" err="1" smtClean="0"/>
              <a:t>Huai</a:t>
            </a:r>
            <a:r>
              <a:rPr lang="en-US" altLang="zh-CN" dirty="0" smtClean="0"/>
              <a:t>.</a:t>
            </a:r>
          </a:p>
          <a:p>
            <a:pPr lvl="1"/>
            <a:r>
              <a:rPr lang="en-US" altLang="zh-CN" dirty="0" smtClean="0"/>
              <a:t>8 institutes involved</a:t>
            </a:r>
          </a:p>
          <a:p>
            <a:pPr lvl="1"/>
            <a:r>
              <a:rPr lang="en-US" altLang="zh-CN" dirty="0" smtClean="0"/>
              <a:t>Focus on “computing theory and practice on Big Data”</a:t>
            </a:r>
          </a:p>
          <a:p>
            <a:pPr lvl="1"/>
            <a:r>
              <a:rPr lang="en-US" altLang="zh-CN" dirty="0" smtClean="0"/>
              <a:t>http://cnbigdata.org/</a:t>
            </a:r>
            <a:endParaRPr lang="zh-CN" altLang="en-US" dirty="0"/>
          </a:p>
        </p:txBody>
      </p:sp>
      <p:pic>
        <p:nvPicPr>
          <p:cNvPr id="2056" name="Picture 8"/>
          <p:cNvPicPr>
            <a:picLocks noChangeAspect="1" noChangeArrowheads="1"/>
          </p:cNvPicPr>
          <p:nvPr/>
        </p:nvPicPr>
        <p:blipFill>
          <a:blip r:embed="rId2" cstate="print"/>
          <a:srcRect/>
          <a:stretch>
            <a:fillRect/>
          </a:stretch>
        </p:blipFill>
        <p:spPr bwMode="auto">
          <a:xfrm>
            <a:off x="4644008" y="3107804"/>
            <a:ext cx="4176464" cy="1444086"/>
          </a:xfrm>
          <a:prstGeom prst="rect">
            <a:avLst/>
          </a:prstGeom>
          <a:noFill/>
          <a:ln w="9525">
            <a:noFill/>
            <a:miter lim="800000"/>
            <a:headEnd/>
            <a:tailEnd/>
          </a:ln>
        </p:spPr>
      </p:pic>
      <p:pic>
        <p:nvPicPr>
          <p:cNvPr id="2057" name="Picture 9"/>
          <p:cNvPicPr>
            <a:picLocks noChangeAspect="1" noChangeArrowheads="1"/>
          </p:cNvPicPr>
          <p:nvPr/>
        </p:nvPicPr>
        <p:blipFill>
          <a:blip r:embed="rId3" cstate="print"/>
          <a:srcRect/>
          <a:stretch>
            <a:fillRect/>
          </a:stretch>
        </p:blipFill>
        <p:spPr bwMode="auto">
          <a:xfrm>
            <a:off x="5148064" y="4676713"/>
            <a:ext cx="3312367" cy="1992647"/>
          </a:xfrm>
          <a:prstGeom prst="rect">
            <a:avLst/>
          </a:prstGeom>
          <a:noFill/>
          <a:ln w="9525">
            <a:noFill/>
            <a:miter lim="800000"/>
            <a:headEnd/>
            <a:tailEnd/>
          </a:ln>
        </p:spPr>
      </p:pic>
      <p:pic>
        <p:nvPicPr>
          <p:cNvPr id="2058" name="Picture 10"/>
          <p:cNvPicPr>
            <a:picLocks noChangeAspect="1" noChangeArrowheads="1"/>
          </p:cNvPicPr>
          <p:nvPr/>
        </p:nvPicPr>
        <p:blipFill>
          <a:blip r:embed="rId4" cstate="print"/>
          <a:srcRect/>
          <a:stretch>
            <a:fillRect/>
          </a:stretch>
        </p:blipFill>
        <p:spPr bwMode="auto">
          <a:xfrm>
            <a:off x="323528" y="3107804"/>
            <a:ext cx="3996410" cy="1761356"/>
          </a:xfrm>
          <a:prstGeom prst="rect">
            <a:avLst/>
          </a:prstGeom>
          <a:noFill/>
          <a:ln w="9525">
            <a:noFill/>
            <a:miter lim="800000"/>
            <a:headEnd/>
            <a:tailEnd/>
          </a:ln>
        </p:spPr>
      </p:pic>
      <p:pic>
        <p:nvPicPr>
          <p:cNvPr id="2059" name="Picture 11"/>
          <p:cNvPicPr>
            <a:picLocks noChangeAspect="1" noChangeArrowheads="1"/>
          </p:cNvPicPr>
          <p:nvPr/>
        </p:nvPicPr>
        <p:blipFill>
          <a:blip r:embed="rId5" cstate="print"/>
          <a:srcRect/>
          <a:stretch>
            <a:fillRect/>
          </a:stretch>
        </p:blipFill>
        <p:spPr bwMode="auto">
          <a:xfrm>
            <a:off x="323528" y="4941168"/>
            <a:ext cx="4308386" cy="17611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b="1" dirty="0">
                <a:solidFill>
                  <a:srgbClr val="000099"/>
                </a:solidFill>
                <a:latin typeface="宋体" pitchFamily="2" charset="-122"/>
              </a:rPr>
              <a:t>数据挖掘的定义</a:t>
            </a:r>
          </a:p>
        </p:txBody>
      </p:sp>
      <p:sp>
        <p:nvSpPr>
          <p:cNvPr id="34819" name="Rectangle 3"/>
          <p:cNvSpPr>
            <a:spLocks noGrp="1" noChangeArrowheads="1"/>
          </p:cNvSpPr>
          <p:nvPr>
            <p:ph type="body" idx="1"/>
          </p:nvPr>
        </p:nvSpPr>
        <p:spPr>
          <a:xfrm>
            <a:off x="457200" y="1124744"/>
            <a:ext cx="8229600" cy="457200"/>
          </a:xfrm>
        </p:spPr>
        <p:txBody>
          <a:bodyPr/>
          <a:lstStyle/>
          <a:p>
            <a:pPr>
              <a:lnSpc>
                <a:spcPct val="80000"/>
              </a:lnSpc>
            </a:pPr>
            <a:r>
              <a:rPr kumimoji="1" lang="zh-CN" altLang="en-US" sz="2800" b="1" dirty="0">
                <a:solidFill>
                  <a:schemeClr val="tx2"/>
                </a:solidFill>
                <a:latin typeface="Times New Roman" pitchFamily="18" charset="0"/>
              </a:rPr>
              <a:t>数据挖掘是从大量数据中提取或“挖掘”知识</a:t>
            </a:r>
            <a:r>
              <a:rPr kumimoji="1" lang="zh-CN" altLang="en-US" sz="2800" b="1" dirty="0" smtClean="0">
                <a:solidFill>
                  <a:schemeClr val="tx2"/>
                </a:solidFill>
                <a:latin typeface="Times New Roman" pitchFamily="18" charset="0"/>
              </a:rPr>
              <a:t>。</a:t>
            </a:r>
            <a:endParaRPr kumimoji="1" lang="en-US" altLang="zh-CN" sz="2800" b="1" dirty="0" smtClean="0">
              <a:solidFill>
                <a:schemeClr val="tx2"/>
              </a:solidFill>
              <a:latin typeface="Times New Roman" pitchFamily="18" charset="0"/>
            </a:endParaRPr>
          </a:p>
          <a:p>
            <a:pPr>
              <a:lnSpc>
                <a:spcPct val="80000"/>
              </a:lnSpc>
            </a:pPr>
            <a:r>
              <a:rPr lang="zh-CN" altLang="en-US" sz="2800" dirty="0" smtClean="0">
                <a:latin typeface="宋体" pitchFamily="2" charset="-122"/>
              </a:rPr>
              <a:t>技术上的定义：数据</a:t>
            </a:r>
            <a:r>
              <a:rPr lang="zh-CN" altLang="en-US" sz="2800" dirty="0">
                <a:latin typeface="宋体" pitchFamily="2" charset="-122"/>
              </a:rPr>
              <a:t>挖掘（</a:t>
            </a:r>
            <a:r>
              <a:rPr lang="en-US" altLang="zh-CN" sz="2800" dirty="0">
                <a:latin typeface="宋体" pitchFamily="2" charset="-122"/>
              </a:rPr>
              <a:t>Data Mining</a:t>
            </a:r>
            <a:r>
              <a:rPr lang="zh-CN" altLang="en-US" sz="2800" dirty="0">
                <a:latin typeface="宋体" pitchFamily="2" charset="-122"/>
              </a:rPr>
              <a:t>）就是从</a:t>
            </a:r>
            <a:r>
              <a:rPr lang="zh-CN" altLang="en-US" sz="2800" dirty="0">
                <a:solidFill>
                  <a:srgbClr val="CC3300"/>
                </a:solidFill>
                <a:latin typeface="宋体" pitchFamily="2" charset="-122"/>
              </a:rPr>
              <a:t>大量</a:t>
            </a:r>
            <a:r>
              <a:rPr lang="zh-CN" altLang="en-US" sz="2800" dirty="0">
                <a:latin typeface="宋体" pitchFamily="2" charset="-122"/>
              </a:rPr>
              <a:t>的、</a:t>
            </a:r>
            <a:r>
              <a:rPr lang="zh-CN" altLang="en-US" sz="2800" dirty="0">
                <a:solidFill>
                  <a:srgbClr val="CC3300"/>
                </a:solidFill>
                <a:latin typeface="宋体" pitchFamily="2" charset="-122"/>
              </a:rPr>
              <a:t>不完全</a:t>
            </a:r>
            <a:r>
              <a:rPr lang="zh-CN" altLang="en-US" sz="2800" dirty="0">
                <a:latin typeface="宋体" pitchFamily="2" charset="-122"/>
              </a:rPr>
              <a:t>的、</a:t>
            </a:r>
            <a:r>
              <a:rPr lang="zh-CN" altLang="en-US" sz="2800" dirty="0">
                <a:solidFill>
                  <a:srgbClr val="CC3300"/>
                </a:solidFill>
                <a:latin typeface="宋体" pitchFamily="2" charset="-122"/>
              </a:rPr>
              <a:t>有噪声</a:t>
            </a:r>
            <a:r>
              <a:rPr lang="zh-CN" altLang="en-US" sz="2800" dirty="0">
                <a:latin typeface="宋体" pitchFamily="2" charset="-122"/>
              </a:rPr>
              <a:t>的、</a:t>
            </a:r>
            <a:r>
              <a:rPr lang="zh-CN" altLang="en-US" sz="2800" dirty="0">
                <a:solidFill>
                  <a:srgbClr val="CC3300"/>
                </a:solidFill>
                <a:latin typeface="宋体" pitchFamily="2" charset="-122"/>
              </a:rPr>
              <a:t>模糊</a:t>
            </a:r>
            <a:r>
              <a:rPr lang="zh-CN" altLang="en-US" sz="2800" dirty="0">
                <a:latin typeface="宋体" pitchFamily="2" charset="-122"/>
              </a:rPr>
              <a:t>的、</a:t>
            </a:r>
            <a:r>
              <a:rPr lang="zh-CN" altLang="en-US" sz="2800" dirty="0">
                <a:solidFill>
                  <a:srgbClr val="CC3300"/>
                </a:solidFill>
                <a:latin typeface="宋体" pitchFamily="2" charset="-122"/>
              </a:rPr>
              <a:t>随机</a:t>
            </a:r>
            <a:r>
              <a:rPr lang="zh-CN" altLang="en-US" sz="2800" dirty="0">
                <a:latin typeface="宋体" pitchFamily="2" charset="-122"/>
              </a:rPr>
              <a:t>的实际应用数据中，提取</a:t>
            </a:r>
            <a:r>
              <a:rPr lang="zh-CN" altLang="en-US" sz="2800" dirty="0">
                <a:solidFill>
                  <a:srgbClr val="CC3300"/>
                </a:solidFill>
                <a:latin typeface="宋体" pitchFamily="2" charset="-122"/>
              </a:rPr>
              <a:t>隐含在其中的</a:t>
            </a:r>
            <a:r>
              <a:rPr lang="zh-CN" altLang="en-US" sz="2800" dirty="0">
                <a:latin typeface="宋体" pitchFamily="2" charset="-122"/>
              </a:rPr>
              <a:t>、</a:t>
            </a:r>
            <a:r>
              <a:rPr lang="zh-CN" altLang="en-US" sz="2800" dirty="0">
                <a:solidFill>
                  <a:srgbClr val="CC3300"/>
                </a:solidFill>
                <a:latin typeface="宋体" pitchFamily="2" charset="-122"/>
              </a:rPr>
              <a:t>人们事先不知道</a:t>
            </a:r>
            <a:r>
              <a:rPr lang="zh-CN" altLang="en-US" sz="2800" dirty="0">
                <a:latin typeface="宋体" pitchFamily="2" charset="-122"/>
              </a:rPr>
              <a:t>的、但又是</a:t>
            </a:r>
            <a:r>
              <a:rPr lang="zh-CN" altLang="en-US" sz="2800" dirty="0">
                <a:solidFill>
                  <a:srgbClr val="CC3300"/>
                </a:solidFill>
                <a:latin typeface="宋体" pitchFamily="2" charset="-122"/>
              </a:rPr>
              <a:t>潜在有用</a:t>
            </a:r>
            <a:r>
              <a:rPr lang="zh-CN" altLang="en-US" sz="2800" dirty="0">
                <a:latin typeface="宋体" pitchFamily="2" charset="-122"/>
              </a:rPr>
              <a:t>的信息和知识的过程</a:t>
            </a:r>
            <a:r>
              <a:rPr lang="zh-CN" altLang="en-US" sz="2800" dirty="0" smtClean="0">
                <a:latin typeface="宋体" pitchFamily="2" charset="-122"/>
              </a:rPr>
              <a:t>。</a:t>
            </a:r>
            <a:endParaRPr lang="en-US" altLang="zh-CN" sz="2800" dirty="0" smtClean="0">
              <a:latin typeface="宋体" pitchFamily="2" charset="-122"/>
            </a:endParaRPr>
          </a:p>
          <a:p>
            <a:pPr>
              <a:lnSpc>
                <a:spcPct val="80000"/>
              </a:lnSpc>
            </a:pPr>
            <a:r>
              <a:rPr lang="zh-CN" altLang="en-US" sz="2800" dirty="0" smtClean="0"/>
              <a:t>商业角度定义：数据</a:t>
            </a:r>
            <a:r>
              <a:rPr lang="zh-CN" altLang="en-US" sz="2800" dirty="0"/>
              <a:t>挖掘是一种新的商业信息处理技术，其主要特点是对商业数据库中的大量业务数据进行抽取、转换、分析和其他模型化处理，从中提取辅助商业决策的关键性数据。 </a:t>
            </a:r>
          </a:p>
          <a:p>
            <a:pPr>
              <a:lnSpc>
                <a:spcPct val="80000"/>
              </a:lnSpc>
            </a:pPr>
            <a:r>
              <a:rPr lang="zh-CN" altLang="en-US" sz="2800" dirty="0">
                <a:latin typeface="Times New Roman" pitchFamily="18" charset="0"/>
              </a:rPr>
              <a:t>所谓</a:t>
            </a:r>
            <a:r>
              <a:rPr lang="zh-CN" altLang="en-US" sz="2800" b="1" dirty="0">
                <a:latin typeface="Times New Roman" pitchFamily="18" charset="0"/>
              </a:rPr>
              <a:t>基于数据库的知识发现</a:t>
            </a:r>
            <a:r>
              <a:rPr lang="zh-CN" altLang="en-US" sz="2800" dirty="0">
                <a:latin typeface="Times New Roman" pitchFamily="18" charset="0"/>
              </a:rPr>
              <a:t>（</a:t>
            </a:r>
            <a:r>
              <a:rPr lang="en-US" altLang="zh-CN" sz="2800" dirty="0">
                <a:latin typeface="Times New Roman" pitchFamily="18" charset="0"/>
              </a:rPr>
              <a:t>KDD</a:t>
            </a:r>
            <a:r>
              <a:rPr lang="zh-CN" altLang="en-US" sz="2800" dirty="0">
                <a:latin typeface="Times New Roman" pitchFamily="18" charset="0"/>
              </a:rPr>
              <a:t>）是指从大量数据中提取有效的、新颖的、潜在有用的、最终可被理解的模式的非平凡过程。 </a:t>
            </a:r>
            <a:endParaRPr lang="zh-CN" altLang="en-US" sz="2800" dirty="0">
              <a:latin typeface="宋体" pitchFamily="2" charset="-122"/>
            </a:endParaRPr>
          </a:p>
          <a:p>
            <a:pPr>
              <a:lnSpc>
                <a:spcPct val="80000"/>
              </a:lnSpc>
            </a:pPr>
            <a:endParaRPr lang="zh-CN" altLang="en-US" sz="2800" b="1" dirty="0">
              <a:sym typeface="Symbol" pitchFamily="18" charset="2"/>
            </a:endParaRPr>
          </a:p>
          <a:p>
            <a:pPr algn="dist">
              <a:lnSpc>
                <a:spcPct val="80000"/>
              </a:lnSpc>
              <a:buFont typeface="Wingdings" pitchFamily="2" charset="2"/>
              <a:buNone/>
            </a:pPr>
            <a:r>
              <a:rPr lang="zh-CN" altLang="en-US" sz="2400" dirty="0"/>
              <a:t>	</a:t>
            </a:r>
          </a:p>
        </p:txBody>
      </p:sp>
      <p:sp>
        <p:nvSpPr>
          <p:cNvPr id="34824" name="Rectangle 8"/>
          <p:cNvSpPr>
            <a:spLocks noChangeArrowheads="1"/>
          </p:cNvSpPr>
          <p:nvPr/>
        </p:nvSpPr>
        <p:spPr bwMode="auto">
          <a:xfrm>
            <a:off x="0" y="23241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40</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57400531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429000" y="3429000"/>
            <a:ext cx="2209800" cy="914400"/>
          </a:xfrm>
          <a:prstGeom prst="rect">
            <a:avLst/>
          </a:prstGeom>
          <a:solidFill>
            <a:schemeClr val="folHlink"/>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latin typeface="Tahoma" pitchFamily="34" charset="0"/>
              </a:rPr>
              <a:t>数据挖掘</a:t>
            </a:r>
          </a:p>
        </p:txBody>
      </p:sp>
      <p:sp>
        <p:nvSpPr>
          <p:cNvPr id="14339" name="Rectangle 3"/>
          <p:cNvSpPr>
            <a:spLocks noChangeArrowheads="1"/>
          </p:cNvSpPr>
          <p:nvPr/>
        </p:nvSpPr>
        <p:spPr bwMode="auto">
          <a:xfrm>
            <a:off x="1752600" y="19050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数据库技术</a:t>
            </a:r>
          </a:p>
        </p:txBody>
      </p:sp>
      <p:sp>
        <p:nvSpPr>
          <p:cNvPr id="14340" name="Rectangle 4"/>
          <p:cNvSpPr>
            <a:spLocks noChangeArrowheads="1"/>
          </p:cNvSpPr>
          <p:nvPr/>
        </p:nvSpPr>
        <p:spPr bwMode="auto">
          <a:xfrm>
            <a:off x="5105400" y="19050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统计学</a:t>
            </a:r>
          </a:p>
        </p:txBody>
      </p:sp>
      <p:sp>
        <p:nvSpPr>
          <p:cNvPr id="14341" name="Rectangle 5"/>
          <p:cNvSpPr>
            <a:spLocks noChangeArrowheads="1"/>
          </p:cNvSpPr>
          <p:nvPr/>
        </p:nvSpPr>
        <p:spPr bwMode="auto">
          <a:xfrm>
            <a:off x="5638800" y="52578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t>高性能计算</a:t>
            </a:r>
          </a:p>
        </p:txBody>
      </p:sp>
      <p:sp>
        <p:nvSpPr>
          <p:cNvPr id="14342" name="Rectangle 6"/>
          <p:cNvSpPr>
            <a:spLocks noChangeArrowheads="1"/>
          </p:cNvSpPr>
          <p:nvPr/>
        </p:nvSpPr>
        <p:spPr bwMode="auto">
          <a:xfrm>
            <a:off x="1371600" y="51816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人工智能</a:t>
            </a:r>
          </a:p>
        </p:txBody>
      </p:sp>
      <p:sp>
        <p:nvSpPr>
          <p:cNvPr id="14343" name="Rectangle 7"/>
          <p:cNvSpPr>
            <a:spLocks noChangeArrowheads="1"/>
          </p:cNvSpPr>
          <p:nvPr/>
        </p:nvSpPr>
        <p:spPr bwMode="auto">
          <a:xfrm>
            <a:off x="381000" y="35052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机器学习</a:t>
            </a:r>
          </a:p>
        </p:txBody>
      </p:sp>
      <p:sp>
        <p:nvSpPr>
          <p:cNvPr id="14344" name="Rectangle 8"/>
          <p:cNvSpPr>
            <a:spLocks noChangeArrowheads="1"/>
          </p:cNvSpPr>
          <p:nvPr/>
        </p:nvSpPr>
        <p:spPr bwMode="auto">
          <a:xfrm>
            <a:off x="6781800" y="35052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lnSpc>
                <a:spcPct val="110000"/>
              </a:lnSpc>
              <a:spcBef>
                <a:spcPct val="20000"/>
              </a:spcBef>
              <a:buClr>
                <a:schemeClr val="folHlink"/>
              </a:buClr>
              <a:buSzPct val="60000"/>
              <a:buFont typeface="Wingdings" pitchFamily="2" charset="2"/>
              <a:buNone/>
            </a:pPr>
            <a:r>
              <a:rPr lang="zh-CN" altLang="en-US" sz="2400">
                <a:latin typeface="Tahoma" pitchFamily="34" charset="0"/>
              </a:rPr>
              <a:t>可视化</a:t>
            </a:r>
            <a:endParaRPr lang="zh-CN" altLang="en-US" sz="2800">
              <a:latin typeface="Tahoma" pitchFamily="34" charset="0"/>
            </a:endParaRPr>
          </a:p>
        </p:txBody>
      </p:sp>
      <p:sp>
        <p:nvSpPr>
          <p:cNvPr id="14345" name="Line 9"/>
          <p:cNvSpPr>
            <a:spLocks noChangeShapeType="1"/>
          </p:cNvSpPr>
          <p:nvPr/>
        </p:nvSpPr>
        <p:spPr bwMode="auto">
          <a:xfrm>
            <a:off x="2362200" y="3886200"/>
            <a:ext cx="1066800" cy="0"/>
          </a:xfrm>
          <a:prstGeom prst="line">
            <a:avLst/>
          </a:prstGeom>
          <a:noFill/>
          <a:ln w="2857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46" name="Line 10"/>
          <p:cNvSpPr>
            <a:spLocks noChangeShapeType="1"/>
          </p:cNvSpPr>
          <p:nvPr/>
        </p:nvSpPr>
        <p:spPr bwMode="auto">
          <a:xfrm>
            <a:off x="2895600" y="2667000"/>
            <a:ext cx="1295400" cy="762000"/>
          </a:xfrm>
          <a:prstGeom prst="line">
            <a:avLst/>
          </a:prstGeom>
          <a:noFill/>
          <a:ln w="2857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47" name="Line 11"/>
          <p:cNvSpPr>
            <a:spLocks noChangeShapeType="1"/>
          </p:cNvSpPr>
          <p:nvPr/>
        </p:nvSpPr>
        <p:spPr bwMode="auto">
          <a:xfrm flipH="1">
            <a:off x="4876800" y="2667000"/>
            <a:ext cx="1143000" cy="762000"/>
          </a:xfrm>
          <a:prstGeom prst="line">
            <a:avLst/>
          </a:prstGeom>
          <a:noFill/>
          <a:ln w="2857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48" name="Line 12"/>
          <p:cNvSpPr>
            <a:spLocks noChangeShapeType="1"/>
          </p:cNvSpPr>
          <p:nvPr/>
        </p:nvSpPr>
        <p:spPr bwMode="auto">
          <a:xfrm flipH="1">
            <a:off x="5715000" y="3886200"/>
            <a:ext cx="1066800" cy="0"/>
          </a:xfrm>
          <a:prstGeom prst="line">
            <a:avLst/>
          </a:prstGeom>
          <a:noFill/>
          <a:ln w="2857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49" name="Line 13"/>
          <p:cNvSpPr>
            <a:spLocks noChangeShapeType="1"/>
          </p:cNvSpPr>
          <p:nvPr/>
        </p:nvSpPr>
        <p:spPr bwMode="auto">
          <a:xfrm flipH="1" flipV="1">
            <a:off x="5029200" y="4419600"/>
            <a:ext cx="1524000" cy="838200"/>
          </a:xfrm>
          <a:prstGeom prst="line">
            <a:avLst/>
          </a:prstGeom>
          <a:noFill/>
          <a:ln w="2857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50" name="Line 14"/>
          <p:cNvSpPr>
            <a:spLocks noChangeShapeType="1"/>
          </p:cNvSpPr>
          <p:nvPr/>
        </p:nvSpPr>
        <p:spPr bwMode="auto">
          <a:xfrm flipV="1">
            <a:off x="2411413" y="4437063"/>
            <a:ext cx="1600200" cy="762000"/>
          </a:xfrm>
          <a:prstGeom prst="line">
            <a:avLst/>
          </a:prstGeom>
          <a:noFill/>
          <a:ln w="2857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51" name="Rectangle 15"/>
          <p:cNvSpPr>
            <a:spLocks noGrp="1" noChangeArrowheads="1"/>
          </p:cNvSpPr>
          <p:nvPr>
            <p:ph type="title"/>
          </p:nvPr>
        </p:nvSpPr>
        <p:spPr>
          <a:noFill/>
          <a:ln/>
        </p:spPr>
        <p:txBody>
          <a:bodyPr/>
          <a:lstStyle/>
          <a:p>
            <a:r>
              <a:rPr lang="zh-CN" altLang="en-US" b="1" dirty="0">
                <a:solidFill>
                  <a:srgbClr val="000099"/>
                </a:solidFill>
              </a:rPr>
              <a:t>数据挖掘是多学科的产物</a:t>
            </a:r>
          </a:p>
        </p:txBody>
      </p:sp>
      <p:sp>
        <p:nvSpPr>
          <p:cNvPr id="16"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41</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145963414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t1.gstatic.com/images?q=tbn:ANd9GcSAF7gp5zs1rIaeKx8_Msx2F5z4hJRoedxrAoHYNhcBtcudx32s"/>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508104" y="2924944"/>
            <a:ext cx="3514725" cy="3438526"/>
          </a:xfrm>
          <a:prstGeom prst="rect">
            <a:avLst/>
          </a:prstGeom>
          <a:noFill/>
          <a:extLst>
            <a:ext uri="{909E8E84-426E-40DD-AFC4-6F175D3DCCD1}">
              <a14:hiddenFill xmlns="" xmlns:a14="http://schemas.microsoft.com/office/drawing/2010/main">
                <a:solidFill>
                  <a:srgbClr val="FFFFFF"/>
                </a:solidFill>
              </a14:hiddenFill>
            </a:ext>
          </a:extLst>
        </p:spPr>
      </p:pic>
      <p:sp>
        <p:nvSpPr>
          <p:cNvPr id="50178" name="Rectangle 2"/>
          <p:cNvSpPr>
            <a:spLocks noGrp="1" noChangeArrowheads="1"/>
          </p:cNvSpPr>
          <p:nvPr>
            <p:ph type="title"/>
          </p:nvPr>
        </p:nvSpPr>
        <p:spPr>
          <a:xfrm>
            <a:off x="457200" y="188640"/>
            <a:ext cx="8229600" cy="576064"/>
          </a:xfrm>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b="1" dirty="0">
                <a:solidFill>
                  <a:srgbClr val="000099"/>
                </a:solidFill>
              </a:rPr>
              <a:t>数据挖掘</a:t>
            </a:r>
          </a:p>
        </p:txBody>
      </p:sp>
      <p:sp>
        <p:nvSpPr>
          <p:cNvPr id="50179" name="Rectangle 3"/>
          <p:cNvSpPr>
            <a:spLocks noGrp="1" noChangeArrowheads="1"/>
          </p:cNvSpPr>
          <p:nvPr>
            <p:ph idx="1"/>
          </p:nvPr>
        </p:nvSpPr>
        <p:spPr>
          <a:xfrm>
            <a:off x="250825" y="980728"/>
            <a:ext cx="8713788" cy="4862512"/>
          </a:xfrm>
        </p:spPr>
        <p:txBody>
          <a:bodyPr/>
          <a:lstStyle/>
          <a:p>
            <a:r>
              <a:rPr lang="zh-CN" altLang="en-US" sz="3200" b="1" dirty="0">
                <a:solidFill>
                  <a:srgbClr val="0066FF"/>
                </a:solidFill>
              </a:rPr>
              <a:t>数据挖掘算法按挖掘</a:t>
            </a:r>
            <a:r>
              <a:rPr lang="zh-CN" altLang="en-US" sz="3200" b="1" dirty="0" smtClean="0">
                <a:solidFill>
                  <a:srgbClr val="0066FF"/>
                </a:solidFill>
              </a:rPr>
              <a:t>目的分为</a:t>
            </a:r>
            <a:r>
              <a:rPr lang="zh-CN" altLang="en-US" sz="3200" b="1" dirty="0">
                <a:solidFill>
                  <a:srgbClr val="0066FF"/>
                </a:solidFill>
              </a:rPr>
              <a:t>：</a:t>
            </a:r>
          </a:p>
          <a:p>
            <a:pPr lvl="1"/>
            <a:r>
              <a:rPr lang="zh-CN" altLang="en-US" dirty="0" smtClean="0">
                <a:solidFill>
                  <a:srgbClr val="0066FF"/>
                </a:solidFill>
              </a:rPr>
              <a:t>关联</a:t>
            </a:r>
            <a:r>
              <a:rPr lang="zh-CN" altLang="en-US" dirty="0">
                <a:solidFill>
                  <a:srgbClr val="0066FF"/>
                </a:solidFill>
              </a:rPr>
              <a:t>规则分析</a:t>
            </a:r>
          </a:p>
          <a:p>
            <a:pPr lvl="1"/>
            <a:r>
              <a:rPr lang="zh-CN" altLang="en-US" dirty="0" smtClean="0">
                <a:solidFill>
                  <a:srgbClr val="0066FF"/>
                </a:solidFill>
              </a:rPr>
              <a:t>分类</a:t>
            </a:r>
            <a:r>
              <a:rPr lang="zh-CN" altLang="en-US" dirty="0">
                <a:solidFill>
                  <a:srgbClr val="0066FF"/>
                </a:solidFill>
              </a:rPr>
              <a:t>与</a:t>
            </a:r>
            <a:r>
              <a:rPr lang="zh-CN" altLang="en-US" dirty="0" smtClean="0">
                <a:solidFill>
                  <a:srgbClr val="0066FF"/>
                </a:solidFill>
              </a:rPr>
              <a:t>预测</a:t>
            </a:r>
            <a:endParaRPr lang="en-US" altLang="zh-CN" dirty="0"/>
          </a:p>
          <a:p>
            <a:pPr lvl="2"/>
            <a:r>
              <a:rPr lang="zh-CN" altLang="en-US" dirty="0" smtClean="0"/>
              <a:t>信息</a:t>
            </a:r>
            <a:r>
              <a:rPr lang="zh-CN" altLang="en-US" dirty="0"/>
              <a:t>自动分类，信息过滤，图像识别</a:t>
            </a:r>
            <a:r>
              <a:rPr lang="zh-CN" altLang="en-US" dirty="0" smtClean="0"/>
              <a:t>等</a:t>
            </a:r>
            <a:endParaRPr lang="zh-CN" altLang="en-US" dirty="0"/>
          </a:p>
          <a:p>
            <a:pPr lvl="1"/>
            <a:r>
              <a:rPr lang="zh-CN" altLang="en-US" dirty="0" smtClean="0">
                <a:solidFill>
                  <a:srgbClr val="0066FF"/>
                </a:solidFill>
              </a:rPr>
              <a:t>聚类分析</a:t>
            </a:r>
            <a:endParaRPr lang="zh-CN" altLang="en-US" dirty="0">
              <a:solidFill>
                <a:srgbClr val="0066FF"/>
              </a:solidFill>
            </a:endParaRPr>
          </a:p>
          <a:p>
            <a:pPr lvl="1"/>
            <a:r>
              <a:rPr lang="zh-CN" altLang="en-US" dirty="0" smtClean="0">
                <a:solidFill>
                  <a:srgbClr val="0066FF"/>
                </a:solidFill>
              </a:rPr>
              <a:t>异常分析</a:t>
            </a:r>
            <a:endParaRPr lang="en-US" altLang="zh-CN" dirty="0"/>
          </a:p>
          <a:p>
            <a:pPr lvl="2"/>
            <a:r>
              <a:rPr lang="zh-CN" altLang="en-US" dirty="0" smtClean="0"/>
              <a:t>入侵</a:t>
            </a:r>
            <a:r>
              <a:rPr lang="zh-CN" altLang="en-US" dirty="0"/>
              <a:t>检测，金融安全</a:t>
            </a:r>
            <a:r>
              <a:rPr lang="zh-CN" altLang="en-US" dirty="0" smtClean="0"/>
              <a:t>等</a:t>
            </a:r>
            <a:endParaRPr lang="zh-CN" altLang="en-US" dirty="0"/>
          </a:p>
          <a:p>
            <a:pPr lvl="1"/>
            <a:r>
              <a:rPr lang="zh-CN" altLang="en-US" dirty="0" smtClean="0">
                <a:solidFill>
                  <a:srgbClr val="0066FF"/>
                </a:solidFill>
              </a:rPr>
              <a:t>趋势</a:t>
            </a:r>
            <a:r>
              <a:rPr lang="zh-CN" altLang="en-US" dirty="0">
                <a:solidFill>
                  <a:srgbClr val="0066FF"/>
                </a:solidFill>
              </a:rPr>
              <a:t>、演化</a:t>
            </a:r>
            <a:r>
              <a:rPr lang="zh-CN" altLang="en-US" dirty="0" smtClean="0">
                <a:solidFill>
                  <a:srgbClr val="0066FF"/>
                </a:solidFill>
              </a:rPr>
              <a:t>分析</a:t>
            </a:r>
            <a:endParaRPr lang="en-US" altLang="zh-CN" dirty="0"/>
          </a:p>
          <a:p>
            <a:pPr lvl="2"/>
            <a:r>
              <a:rPr lang="zh-CN" altLang="en-US" dirty="0" smtClean="0"/>
              <a:t>回归</a:t>
            </a:r>
            <a:r>
              <a:rPr lang="zh-CN" altLang="en-US" dirty="0"/>
              <a:t>，序列模式</a:t>
            </a:r>
            <a:r>
              <a:rPr lang="zh-CN" altLang="en-US" dirty="0" smtClean="0"/>
              <a:t>挖掘</a:t>
            </a:r>
            <a:endParaRPr lang="zh-CN" altLang="en-US" dirty="0"/>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42</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29164599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solidFill>
                  <a:srgbClr val="000099"/>
                </a:solidFill>
                <a:latin typeface="黑体" pitchFamily="49" charset="-122"/>
                <a:ea typeface="黑体" pitchFamily="49" charset="-122"/>
              </a:rPr>
              <a:t>大数据</a:t>
            </a:r>
            <a:r>
              <a:rPr lang="zh-CN" altLang="en-US" b="1" dirty="0">
                <a:solidFill>
                  <a:srgbClr val="000099"/>
                </a:solidFill>
                <a:latin typeface="黑体" pitchFamily="49" charset="-122"/>
                <a:ea typeface="黑体" pitchFamily="49" charset="-122"/>
              </a:rPr>
              <a:t>的</a:t>
            </a:r>
            <a:r>
              <a:rPr lang="zh-CN" altLang="en-US" dirty="0">
                <a:solidFill>
                  <a:srgbClr val="000099"/>
                </a:solidFill>
                <a:latin typeface="黑体" pitchFamily="49" charset="-122"/>
                <a:ea typeface="黑体" pitchFamily="49" charset="-122"/>
              </a:rPr>
              <a:t>应用</a:t>
            </a:r>
            <a:r>
              <a:rPr lang="en-US" altLang="zh-CN" dirty="0">
                <a:solidFill>
                  <a:srgbClr val="000099"/>
                </a:solidFill>
                <a:latin typeface="黑体" pitchFamily="49" charset="-122"/>
                <a:ea typeface="黑体" pitchFamily="49" charset="-122"/>
              </a:rPr>
              <a:t>—</a:t>
            </a:r>
            <a:r>
              <a:rPr lang="zh-CN" altLang="en-US" dirty="0">
                <a:solidFill>
                  <a:srgbClr val="000099"/>
                </a:solidFill>
                <a:latin typeface="黑体" pitchFamily="49" charset="-122"/>
                <a:ea typeface="黑体" pitchFamily="49" charset="-122"/>
              </a:rPr>
              <a:t>决策支持</a:t>
            </a:r>
          </a:p>
        </p:txBody>
      </p:sp>
      <p:sp>
        <p:nvSpPr>
          <p:cNvPr id="3" name="内容占位符 2"/>
          <p:cNvSpPr>
            <a:spLocks noGrp="1"/>
          </p:cNvSpPr>
          <p:nvPr>
            <p:ph idx="1"/>
          </p:nvPr>
        </p:nvSpPr>
        <p:spPr>
          <a:xfrm>
            <a:off x="323528" y="1052736"/>
            <a:ext cx="6419056" cy="4713387"/>
          </a:xfrm>
        </p:spPr>
        <p:txBody>
          <a:bodyPr/>
          <a:lstStyle/>
          <a:p>
            <a:r>
              <a:rPr lang="en-US" altLang="zh-CN" sz="2400" dirty="0" smtClean="0"/>
              <a:t> 1947</a:t>
            </a:r>
            <a:r>
              <a:rPr lang="zh-CN" altLang="en-US" sz="2400" dirty="0" smtClean="0"/>
              <a:t>年，赫伯特</a:t>
            </a:r>
            <a:r>
              <a:rPr lang="en-US" altLang="zh-CN" sz="2400" dirty="0" smtClean="0"/>
              <a:t>.  </a:t>
            </a:r>
            <a:r>
              <a:rPr lang="zh-CN" altLang="en-US" sz="2400" dirty="0" smtClean="0"/>
              <a:t>西蒙在著作</a:t>
            </a:r>
            <a:r>
              <a:rPr lang="en-US" altLang="zh-CN" sz="2400" dirty="0" smtClean="0"/>
              <a:t>《</a:t>
            </a:r>
            <a:r>
              <a:rPr lang="zh-CN" altLang="en-US" sz="2400" dirty="0" smtClean="0"/>
              <a:t>行政组织的决策过程</a:t>
            </a:r>
            <a:r>
              <a:rPr lang="en-US" altLang="zh-CN" sz="2400" dirty="0" smtClean="0"/>
              <a:t>》</a:t>
            </a:r>
            <a:r>
              <a:rPr lang="zh-CN" altLang="en-US" sz="2400" dirty="0" smtClean="0"/>
              <a:t>中指出“人类的理性是有限的，因此所有的决策都是基于有限理论（</a:t>
            </a:r>
            <a:r>
              <a:rPr lang="en-US" altLang="zh-CN" sz="2400" dirty="0" smtClean="0"/>
              <a:t>bounded rationality</a:t>
            </a:r>
            <a:r>
              <a:rPr lang="zh-CN" altLang="en-US" sz="2400" dirty="0" smtClean="0"/>
              <a:t>）的结果”，并指出“</a:t>
            </a:r>
            <a:r>
              <a:rPr lang="zh-CN" altLang="en-US" sz="2400" dirty="0" smtClean="0">
                <a:solidFill>
                  <a:srgbClr val="C00000"/>
                </a:solidFill>
              </a:rPr>
              <a:t>如果能利用存储在计算机里的信息来辅助决策，人类理性的范围将会扩大，决策的质量就能提高</a:t>
            </a:r>
            <a:r>
              <a:rPr lang="zh-CN" altLang="en-US" sz="2400" dirty="0" smtClean="0"/>
              <a:t>”</a:t>
            </a:r>
            <a:endParaRPr lang="en-US" altLang="zh-CN" sz="2400" dirty="0" smtClean="0"/>
          </a:p>
          <a:p>
            <a:r>
              <a:rPr lang="zh-CN" altLang="en-US" sz="2400" dirty="0" smtClean="0"/>
              <a:t>预测“在后工业时代，也就是信息时代，人类社会面临的中心问题将从如何提高生产庇转变为</a:t>
            </a:r>
            <a:r>
              <a:rPr lang="zh-CN" altLang="en-US" sz="2400" dirty="0" smtClean="0">
                <a:solidFill>
                  <a:srgbClr val="C00000"/>
                </a:solidFill>
              </a:rPr>
              <a:t>如何更好地利用信息来辅助决策</a:t>
            </a:r>
            <a:r>
              <a:rPr lang="zh-CN" altLang="en-US" sz="2400" dirty="0" smtClean="0"/>
              <a:t>”</a:t>
            </a:r>
            <a:endParaRPr lang="zh-CN" altLang="en-US" sz="2400" dirty="0"/>
          </a:p>
        </p:txBody>
      </p:sp>
      <p:pic>
        <p:nvPicPr>
          <p:cNvPr id="4" name="图片 3" descr="u=2802438671,3581020664&amp;fm=21&amp;gp=0.jpg"/>
          <p:cNvPicPr>
            <a:picLocks noChangeAspect="1"/>
          </p:cNvPicPr>
          <p:nvPr/>
        </p:nvPicPr>
        <p:blipFill>
          <a:blip r:embed="rId3" cstate="print"/>
          <a:stretch>
            <a:fillRect/>
          </a:stretch>
        </p:blipFill>
        <p:spPr>
          <a:xfrm>
            <a:off x="7020272" y="1628800"/>
            <a:ext cx="1656184" cy="2478643"/>
          </a:xfrm>
          <a:prstGeom prst="rect">
            <a:avLst/>
          </a:prstGeom>
        </p:spPr>
      </p:pic>
      <p:sp>
        <p:nvSpPr>
          <p:cNvPr id="5" name="TextBox 4"/>
          <p:cNvSpPr txBox="1"/>
          <p:nvPr/>
        </p:nvSpPr>
        <p:spPr>
          <a:xfrm>
            <a:off x="6444208" y="4797152"/>
            <a:ext cx="2627784" cy="1323439"/>
          </a:xfrm>
          <a:prstGeom prst="rect">
            <a:avLst/>
          </a:prstGeom>
          <a:noFill/>
          <a:ln w="25400">
            <a:solidFill>
              <a:srgbClr val="0000FF"/>
            </a:solidFill>
          </a:ln>
        </p:spPr>
        <p:txBody>
          <a:bodyPr wrap="square" lIns="0" rIns="0" rtlCol="0">
            <a:spAutoFit/>
          </a:bodyPr>
          <a:lstStyle/>
          <a:p>
            <a:pPr algn="ctr"/>
            <a:r>
              <a:rPr lang="en-US" altLang="zh-CN" sz="2000" dirty="0" smtClean="0">
                <a:latin typeface="黑体" pitchFamily="49" charset="-122"/>
                <a:ea typeface="黑体" pitchFamily="49" charset="-122"/>
              </a:rPr>
              <a:t>1975</a:t>
            </a:r>
            <a:r>
              <a:rPr lang="zh-CN" altLang="en-US" sz="2000" dirty="0" smtClean="0">
                <a:latin typeface="黑体" pitchFamily="49" charset="-122"/>
                <a:ea typeface="黑体" pitchFamily="49" charset="-122"/>
              </a:rPr>
              <a:t>年图灵奖</a:t>
            </a:r>
            <a:endParaRPr lang="en-US" altLang="zh-CN" sz="2000" dirty="0" smtClean="0">
              <a:latin typeface="黑体" pitchFamily="49" charset="-122"/>
              <a:ea typeface="黑体" pitchFamily="49" charset="-122"/>
            </a:endParaRPr>
          </a:p>
          <a:p>
            <a:pPr algn="ctr"/>
            <a:r>
              <a:rPr lang="en-US" altLang="zh-CN" sz="2000" dirty="0" smtClean="0">
                <a:latin typeface="黑体" pitchFamily="49" charset="-122"/>
                <a:ea typeface="黑体" pitchFamily="49" charset="-122"/>
              </a:rPr>
              <a:t>1978</a:t>
            </a:r>
            <a:r>
              <a:rPr lang="zh-CN" altLang="en-US" sz="2000" dirty="0" smtClean="0">
                <a:latin typeface="黑体" pitchFamily="49" charset="-122"/>
                <a:ea typeface="黑体" pitchFamily="49" charset="-122"/>
              </a:rPr>
              <a:t>年诺贝尔经济学奖</a:t>
            </a:r>
            <a:endParaRPr lang="en-US" altLang="zh-CN" sz="2000" dirty="0" smtClean="0">
              <a:latin typeface="黑体" pitchFamily="49" charset="-122"/>
              <a:ea typeface="黑体" pitchFamily="49" charset="-122"/>
            </a:endParaRPr>
          </a:p>
          <a:p>
            <a:pPr algn="ctr"/>
            <a:r>
              <a:rPr lang="en-US" altLang="zh-CN" sz="2000" dirty="0" smtClean="0">
                <a:latin typeface="黑体" pitchFamily="49" charset="-122"/>
                <a:ea typeface="黑体" pitchFamily="49" charset="-122"/>
              </a:rPr>
              <a:t>1993</a:t>
            </a:r>
            <a:r>
              <a:rPr lang="zh-CN" altLang="en-US" sz="2000" dirty="0" smtClean="0">
                <a:latin typeface="黑体" pitchFamily="49" charset="-122"/>
                <a:ea typeface="黑体" pitchFamily="49" charset="-122"/>
              </a:rPr>
              <a:t>年美国心理协会终身成就奖</a:t>
            </a:r>
            <a:endParaRPr lang="zh-CN" altLang="en-US" sz="2000" dirty="0">
              <a:latin typeface="黑体" pitchFamily="49" charset="-122"/>
              <a:ea typeface="黑体" pitchFamily="49" charset="-122"/>
            </a:endParaRPr>
          </a:p>
        </p:txBody>
      </p:sp>
      <p:sp>
        <p:nvSpPr>
          <p:cNvPr id="6"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43</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41360578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err="1" smtClean="0">
                <a:solidFill>
                  <a:srgbClr val="000099"/>
                </a:solidFill>
              </a:rPr>
              <a:t>MapReduce</a:t>
            </a:r>
            <a:r>
              <a:rPr lang="en-US" altLang="zh-CN" sz="4000" b="1" dirty="0" smtClean="0">
                <a:solidFill>
                  <a:srgbClr val="000099"/>
                </a:solidFill>
              </a:rPr>
              <a:t>/</a:t>
            </a:r>
            <a:r>
              <a:rPr lang="en-US" altLang="zh-CN" sz="4000" b="1" dirty="0" err="1" smtClean="0">
                <a:solidFill>
                  <a:srgbClr val="000099"/>
                </a:solidFill>
              </a:rPr>
              <a:t>Hadoop</a:t>
            </a:r>
            <a:r>
              <a:rPr lang="en-US" altLang="zh-CN" sz="4000" b="1" dirty="0" smtClean="0">
                <a:solidFill>
                  <a:srgbClr val="000099"/>
                </a:solidFill>
              </a:rPr>
              <a:t> and Beyond</a:t>
            </a:r>
            <a:endParaRPr lang="zh-CN" altLang="en-US" sz="4000" b="1" dirty="0">
              <a:solidFill>
                <a:srgbClr val="000099"/>
              </a:solidFill>
            </a:endParaRPr>
          </a:p>
        </p:txBody>
      </p:sp>
      <p:sp>
        <p:nvSpPr>
          <p:cNvPr id="3" name="内容占位符 2"/>
          <p:cNvSpPr>
            <a:spLocks noGrp="1"/>
          </p:cNvSpPr>
          <p:nvPr>
            <p:ph idx="1"/>
          </p:nvPr>
        </p:nvSpPr>
        <p:spPr/>
        <p:txBody>
          <a:bodyPr/>
          <a:lstStyle/>
          <a:p>
            <a:r>
              <a:rPr lang="zh-CN" altLang="en-US" dirty="0" smtClean="0"/>
              <a:t>由</a:t>
            </a:r>
            <a:r>
              <a:rPr lang="en-US" altLang="zh-CN" dirty="0" smtClean="0"/>
              <a:t>Google</a:t>
            </a:r>
            <a:r>
              <a:rPr lang="zh-CN" altLang="en-US" dirty="0" smtClean="0"/>
              <a:t>提出的一个用于大数据处理的系统</a:t>
            </a:r>
            <a:endParaRPr lang="en-US" altLang="zh-CN" dirty="0" smtClean="0"/>
          </a:p>
          <a:p>
            <a:pPr lvl="1"/>
            <a:r>
              <a:rPr lang="en-US" altLang="zh-CN" sz="2400" dirty="0" smtClean="0"/>
              <a:t>Jeffrey Dean and Sanjay </a:t>
            </a:r>
            <a:r>
              <a:rPr lang="en-US" altLang="zh-CN" sz="2400" dirty="0" err="1" smtClean="0"/>
              <a:t>Ghemawat</a:t>
            </a:r>
            <a:r>
              <a:rPr lang="en-US" altLang="zh-CN" sz="2400" dirty="0" smtClean="0"/>
              <a:t>, </a:t>
            </a:r>
            <a:r>
              <a:rPr lang="en-US" altLang="zh-CN" sz="2400" dirty="0" err="1" smtClean="0"/>
              <a:t>MapReduce</a:t>
            </a:r>
            <a:r>
              <a:rPr lang="en-US" altLang="zh-CN" sz="2400" dirty="0" smtClean="0"/>
              <a:t>: Simplified Data Processing on Large Clusters, OSDI 2004. </a:t>
            </a:r>
          </a:p>
          <a:p>
            <a:r>
              <a:rPr lang="en-US" altLang="zh-CN" dirty="0" smtClean="0"/>
              <a:t> Apache</a:t>
            </a:r>
            <a:r>
              <a:rPr lang="zh-CN" altLang="en-US" dirty="0" smtClean="0"/>
              <a:t>开源社会项目：</a:t>
            </a:r>
            <a:r>
              <a:rPr lang="en-US" altLang="zh-CN" dirty="0" smtClean="0"/>
              <a:t> </a:t>
            </a:r>
            <a:r>
              <a:rPr lang="en-US" altLang="zh-CN" dirty="0" err="1" smtClean="0"/>
              <a:t>Hadoop</a:t>
            </a:r>
            <a:endParaRPr lang="en-US" altLang="zh-CN" dirty="0" smtClean="0"/>
          </a:p>
          <a:p>
            <a:r>
              <a:rPr lang="zh-CN" altLang="en-US" dirty="0" smtClean="0"/>
              <a:t>主要的思想来自于</a:t>
            </a:r>
            <a:r>
              <a:rPr lang="en-US" altLang="zh-CN" dirty="0" smtClean="0"/>
              <a:t>functional programming</a:t>
            </a:r>
          </a:p>
          <a:p>
            <a:endParaRPr lang="en-US" altLang="zh-CN" dirty="0" smtClean="0"/>
          </a:p>
          <a:p>
            <a:endParaRPr lang="zh-CN" altLang="en-US" dirty="0"/>
          </a:p>
        </p:txBody>
      </p:sp>
      <p:pic>
        <p:nvPicPr>
          <p:cNvPr id="5" name="图片 4" descr="u=2999656773,3200212400&amp;fm=21&amp;gp=0.jpg"/>
          <p:cNvPicPr>
            <a:picLocks noChangeAspect="1"/>
          </p:cNvPicPr>
          <p:nvPr/>
        </p:nvPicPr>
        <p:blipFill>
          <a:blip r:embed="rId2" cstate="print"/>
          <a:stretch>
            <a:fillRect/>
          </a:stretch>
        </p:blipFill>
        <p:spPr>
          <a:xfrm>
            <a:off x="2915816" y="3933056"/>
            <a:ext cx="3528392" cy="2622454"/>
          </a:xfrm>
          <a:prstGeom prst="rect">
            <a:avLst/>
          </a:prstGeom>
        </p:spPr>
      </p:pic>
      <p:sp>
        <p:nvSpPr>
          <p:cNvPr id="6"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44</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err="1" smtClean="0">
                <a:solidFill>
                  <a:srgbClr val="000099"/>
                </a:solidFill>
                <a:latin typeface="黑体" pitchFamily="49" charset="-122"/>
                <a:ea typeface="黑体" pitchFamily="49" charset="-122"/>
              </a:rPr>
              <a:t>MapReduce</a:t>
            </a:r>
            <a:r>
              <a:rPr lang="en-US" altLang="zh-CN" sz="4000" b="1" dirty="0" smtClean="0">
                <a:solidFill>
                  <a:srgbClr val="000099"/>
                </a:solidFill>
                <a:latin typeface="黑体" pitchFamily="49" charset="-122"/>
                <a:ea typeface="黑体" pitchFamily="49" charset="-122"/>
              </a:rPr>
              <a:t>/</a:t>
            </a:r>
            <a:r>
              <a:rPr lang="en-US" altLang="zh-CN" sz="4000" b="1" dirty="0" err="1" smtClean="0">
                <a:solidFill>
                  <a:srgbClr val="000099"/>
                </a:solidFill>
                <a:latin typeface="黑体" pitchFamily="49" charset="-122"/>
                <a:ea typeface="黑体" pitchFamily="49" charset="-122"/>
              </a:rPr>
              <a:t>Hadoop</a:t>
            </a:r>
            <a:r>
              <a:rPr lang="en-US" altLang="zh-CN" sz="4000" b="1" dirty="0" smtClean="0">
                <a:solidFill>
                  <a:srgbClr val="000099"/>
                </a:solidFill>
                <a:latin typeface="黑体" pitchFamily="49" charset="-122"/>
                <a:ea typeface="黑体" pitchFamily="49" charset="-122"/>
              </a:rPr>
              <a:t> and Beyond</a:t>
            </a:r>
            <a:endParaRPr lang="zh-CN" altLang="en-US" sz="4000" b="1" dirty="0">
              <a:solidFill>
                <a:srgbClr val="000099"/>
              </a:solidFill>
              <a:latin typeface="黑体" pitchFamily="49" charset="-122"/>
              <a:ea typeface="黑体" pitchFamily="49" charset="-122"/>
            </a:endParaRPr>
          </a:p>
        </p:txBody>
      </p:sp>
      <p:pic>
        <p:nvPicPr>
          <p:cNvPr id="5" name="Picture 2"/>
          <p:cNvPicPr>
            <a:picLocks noChangeAspect="1" noChangeArrowheads="1"/>
          </p:cNvPicPr>
          <p:nvPr/>
        </p:nvPicPr>
        <p:blipFill>
          <a:blip r:embed="rId2" cstate="print"/>
          <a:srcRect/>
          <a:stretch>
            <a:fillRect/>
          </a:stretch>
        </p:blipFill>
        <p:spPr bwMode="auto">
          <a:xfrm>
            <a:off x="179512" y="1268760"/>
            <a:ext cx="7535614" cy="5253568"/>
          </a:xfrm>
          <a:prstGeom prst="rect">
            <a:avLst/>
          </a:prstGeom>
          <a:noFill/>
          <a:ln w="9525">
            <a:noFill/>
            <a:miter lim="800000"/>
            <a:headEnd/>
            <a:tailEnd/>
          </a:ln>
        </p:spPr>
      </p:pic>
      <p:sp>
        <p:nvSpPr>
          <p:cNvPr id="6" name="矩形 5"/>
          <p:cNvSpPr/>
          <p:nvPr/>
        </p:nvSpPr>
        <p:spPr>
          <a:xfrm>
            <a:off x="7452320" y="2564904"/>
            <a:ext cx="1226364" cy="400110"/>
          </a:xfrm>
          <a:prstGeom prst="rect">
            <a:avLst/>
          </a:prstGeom>
        </p:spPr>
        <p:txBody>
          <a:bodyPr wrap="square">
            <a:spAutoFit/>
          </a:bodyPr>
          <a:lstStyle/>
          <a:p>
            <a:r>
              <a:rPr lang="en-US" altLang="zh-CN" b="1" dirty="0" smtClean="0">
                <a:latin typeface="黑体" pitchFamily="49" charset="-122"/>
                <a:ea typeface="黑体" pitchFamily="49" charset="-122"/>
              </a:rPr>
              <a:t>Map</a:t>
            </a:r>
            <a:r>
              <a:rPr lang="zh-CN" altLang="en-US" b="1" dirty="0" smtClean="0">
                <a:latin typeface="黑体" pitchFamily="49" charset="-122"/>
                <a:ea typeface="黑体" pitchFamily="49" charset="-122"/>
              </a:rPr>
              <a:t>阶段</a:t>
            </a:r>
            <a:endParaRPr lang="zh-CN" altLang="en-US" b="1" dirty="0">
              <a:latin typeface="黑体" pitchFamily="49" charset="-122"/>
              <a:ea typeface="黑体" pitchFamily="49" charset="-122"/>
            </a:endParaRPr>
          </a:p>
        </p:txBody>
      </p:sp>
      <p:sp>
        <p:nvSpPr>
          <p:cNvPr id="7" name="矩形 6"/>
          <p:cNvSpPr/>
          <p:nvPr/>
        </p:nvSpPr>
        <p:spPr>
          <a:xfrm>
            <a:off x="7308304" y="5013176"/>
            <a:ext cx="1656184" cy="400110"/>
          </a:xfrm>
          <a:prstGeom prst="rect">
            <a:avLst/>
          </a:prstGeom>
        </p:spPr>
        <p:txBody>
          <a:bodyPr wrap="square">
            <a:spAutoFit/>
          </a:bodyPr>
          <a:lstStyle/>
          <a:p>
            <a:r>
              <a:rPr lang="en-US" altLang="zh-CN" b="1" dirty="0" smtClean="0">
                <a:latin typeface="黑体" pitchFamily="49" charset="-122"/>
                <a:ea typeface="黑体" pitchFamily="49" charset="-122"/>
              </a:rPr>
              <a:t>Reduce</a:t>
            </a:r>
            <a:r>
              <a:rPr lang="zh-CN" altLang="en-US" b="1" dirty="0" smtClean="0">
                <a:latin typeface="黑体" pitchFamily="49" charset="-122"/>
                <a:ea typeface="黑体" pitchFamily="49" charset="-122"/>
              </a:rPr>
              <a:t>阶段</a:t>
            </a:r>
            <a:endParaRPr lang="zh-CN" altLang="en-US" b="1"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err="1" smtClean="0">
                <a:solidFill>
                  <a:srgbClr val="000099"/>
                </a:solidFill>
                <a:latin typeface="黑体" pitchFamily="49" charset="-122"/>
                <a:ea typeface="黑体" pitchFamily="49" charset="-122"/>
              </a:rPr>
              <a:t>MapReduce</a:t>
            </a:r>
            <a:r>
              <a:rPr lang="en-US" altLang="zh-CN" sz="4000" b="1" dirty="0" smtClean="0">
                <a:solidFill>
                  <a:srgbClr val="000099"/>
                </a:solidFill>
                <a:latin typeface="黑体" pitchFamily="49" charset="-122"/>
                <a:ea typeface="黑体" pitchFamily="49" charset="-122"/>
              </a:rPr>
              <a:t>/</a:t>
            </a:r>
            <a:r>
              <a:rPr lang="en-US" altLang="zh-CN" sz="4000" b="1" dirty="0" err="1" smtClean="0">
                <a:solidFill>
                  <a:srgbClr val="000099"/>
                </a:solidFill>
                <a:latin typeface="黑体" pitchFamily="49" charset="-122"/>
                <a:ea typeface="黑体" pitchFamily="49" charset="-122"/>
              </a:rPr>
              <a:t>Hadoop</a:t>
            </a:r>
            <a:r>
              <a:rPr lang="en-US" altLang="zh-CN" sz="4000" b="1" dirty="0" smtClean="0">
                <a:solidFill>
                  <a:srgbClr val="000099"/>
                </a:solidFill>
                <a:latin typeface="黑体" pitchFamily="49" charset="-122"/>
                <a:ea typeface="黑体" pitchFamily="49" charset="-122"/>
              </a:rPr>
              <a:t> and Beyond</a:t>
            </a:r>
            <a:endParaRPr lang="zh-CN" altLang="en-US" sz="4000" b="1" dirty="0">
              <a:solidFill>
                <a:srgbClr val="000099"/>
              </a:solidFill>
              <a:latin typeface="黑体" pitchFamily="49" charset="-122"/>
              <a:ea typeface="黑体" pitchFamily="49" charset="-122"/>
            </a:endParaRPr>
          </a:p>
        </p:txBody>
      </p:sp>
      <p:sp>
        <p:nvSpPr>
          <p:cNvPr id="6" name="矩形 5"/>
          <p:cNvSpPr/>
          <p:nvPr/>
        </p:nvSpPr>
        <p:spPr>
          <a:xfrm>
            <a:off x="539552" y="1052736"/>
            <a:ext cx="7344816" cy="1569660"/>
          </a:xfrm>
          <a:prstGeom prst="rect">
            <a:avLst/>
          </a:prstGeom>
        </p:spPr>
        <p:txBody>
          <a:bodyPr wrap="square">
            <a:spAutoFit/>
          </a:bodyPr>
          <a:lstStyle/>
          <a:p>
            <a:pPr>
              <a:buFont typeface="Wingdings" pitchFamily="2" charset="2"/>
              <a:buChar char="l"/>
            </a:pPr>
            <a:r>
              <a:rPr lang="en-US" altLang="zh-CN" sz="2400" dirty="0" err="1" smtClean="0"/>
              <a:t>MapReduce</a:t>
            </a:r>
            <a:r>
              <a:rPr lang="en-US" altLang="zh-CN" sz="2400" dirty="0" smtClean="0"/>
              <a:t>/</a:t>
            </a:r>
            <a:r>
              <a:rPr lang="en-US" altLang="zh-CN" sz="2400" dirty="0" err="1" smtClean="0"/>
              <a:t>Hadoop</a:t>
            </a:r>
            <a:r>
              <a:rPr lang="zh-CN" altLang="en-US" sz="2400" dirty="0" smtClean="0"/>
              <a:t>的局限性</a:t>
            </a:r>
            <a:endParaRPr lang="en-US" altLang="zh-CN" sz="2400" dirty="0" smtClean="0"/>
          </a:p>
          <a:p>
            <a:pPr lvl="1">
              <a:buFont typeface="Wingdings" pitchFamily="2" charset="2"/>
              <a:buChar char="p"/>
            </a:pPr>
            <a:r>
              <a:rPr lang="zh-CN" altLang="en-US" sz="2400" dirty="0" smtClean="0"/>
              <a:t>比较底层的编程模型</a:t>
            </a:r>
            <a:endParaRPr lang="en-US" altLang="zh-CN" sz="2400" dirty="0" smtClean="0"/>
          </a:p>
          <a:p>
            <a:pPr lvl="1">
              <a:buFont typeface="Wingdings" pitchFamily="2" charset="2"/>
              <a:buChar char="p"/>
            </a:pPr>
            <a:r>
              <a:rPr lang="zh-CN" altLang="en-US" sz="2400" dirty="0" smtClean="0"/>
              <a:t>对实时处理和递归处理支持不够</a:t>
            </a:r>
            <a:endParaRPr lang="en-US" altLang="zh-CN" sz="2400" dirty="0" smtClean="0"/>
          </a:p>
          <a:p>
            <a:pPr lvl="1">
              <a:buFont typeface="Wingdings" pitchFamily="2" charset="2"/>
              <a:buChar char="p"/>
            </a:pPr>
            <a:r>
              <a:rPr lang="zh-CN" altLang="en-US" sz="2400" dirty="0" smtClean="0"/>
              <a:t>适合处理具有“局部性”的数理</a:t>
            </a:r>
            <a:endParaRPr lang="en-US" altLang="zh-CN" sz="2400" dirty="0" smtClean="0"/>
          </a:p>
        </p:txBody>
      </p:sp>
      <p:sp>
        <p:nvSpPr>
          <p:cNvPr id="8" name="矩形 7"/>
          <p:cNvSpPr/>
          <p:nvPr/>
        </p:nvSpPr>
        <p:spPr>
          <a:xfrm>
            <a:off x="611560" y="2852936"/>
            <a:ext cx="8280920" cy="2308324"/>
          </a:xfrm>
          <a:prstGeom prst="rect">
            <a:avLst/>
          </a:prstGeom>
        </p:spPr>
        <p:txBody>
          <a:bodyPr wrap="square">
            <a:spAutoFit/>
          </a:bodyPr>
          <a:lstStyle/>
          <a:p>
            <a:pPr>
              <a:buFont typeface="Wingdings" pitchFamily="2" charset="2"/>
              <a:buChar char="l"/>
            </a:pPr>
            <a:r>
              <a:rPr lang="en-US" altLang="zh-CN" sz="2400" dirty="0" smtClean="0"/>
              <a:t>Beyond </a:t>
            </a:r>
            <a:r>
              <a:rPr lang="en-US" altLang="zh-CN" sz="2400" dirty="0" err="1" smtClean="0"/>
              <a:t>MapReduce</a:t>
            </a:r>
            <a:endParaRPr lang="en-US" altLang="zh-CN" sz="2400" dirty="0" smtClean="0"/>
          </a:p>
          <a:p>
            <a:pPr lvl="1">
              <a:buFont typeface="Wingdings" pitchFamily="2" charset="2"/>
              <a:buChar char="p"/>
            </a:pPr>
            <a:r>
              <a:rPr lang="zh-CN" altLang="en-US" sz="2400" dirty="0" smtClean="0"/>
              <a:t>高层编程语言：</a:t>
            </a:r>
            <a:r>
              <a:rPr lang="en-US" altLang="zh-CN" sz="2400" dirty="0" smtClean="0"/>
              <a:t>Hive (</a:t>
            </a:r>
            <a:r>
              <a:rPr lang="en-US" altLang="zh-CN" sz="2400" dirty="0" err="1" smtClean="0"/>
              <a:t>Facebook</a:t>
            </a:r>
            <a:r>
              <a:rPr lang="en-US" altLang="zh-CN" sz="2400" dirty="0" smtClean="0"/>
              <a:t> ), Pig (Yahoo!)</a:t>
            </a:r>
            <a:r>
              <a:rPr lang="zh-CN" altLang="en-US" sz="2400" dirty="0" smtClean="0"/>
              <a:t>等</a:t>
            </a:r>
            <a:r>
              <a:rPr lang="en-US" altLang="zh-CN" sz="2400" dirty="0" smtClean="0"/>
              <a:t>…</a:t>
            </a:r>
          </a:p>
          <a:p>
            <a:pPr lvl="1">
              <a:buFont typeface="Wingdings" pitchFamily="2" charset="2"/>
              <a:buChar char="p"/>
            </a:pPr>
            <a:r>
              <a:rPr lang="zh-CN" altLang="en-US" sz="2400" dirty="0" smtClean="0"/>
              <a:t>流式计算：</a:t>
            </a:r>
            <a:r>
              <a:rPr lang="en-US" altLang="zh-CN" sz="2400" dirty="0" smtClean="0"/>
              <a:t>S4 (Yahoo!), Storm (Twitter), Spark (UC Berkeley AMP lab)</a:t>
            </a:r>
          </a:p>
          <a:p>
            <a:pPr lvl="1">
              <a:buFont typeface="Wingdings" pitchFamily="2" charset="2"/>
              <a:buChar char="p"/>
            </a:pPr>
            <a:r>
              <a:rPr lang="zh-CN" altLang="en-US" sz="2400" dirty="0" smtClean="0"/>
              <a:t>支持递归的系统：</a:t>
            </a:r>
            <a:r>
              <a:rPr lang="en-US" altLang="zh-CN" sz="2400" dirty="0" smtClean="0"/>
              <a:t>Google </a:t>
            </a:r>
            <a:r>
              <a:rPr lang="en-US" altLang="zh-CN" sz="2400" dirty="0" err="1" smtClean="0"/>
              <a:t>Pregel</a:t>
            </a:r>
            <a:endParaRPr lang="en-US" altLang="zh-CN" sz="2400" dirty="0" smtClean="0"/>
          </a:p>
          <a:p>
            <a:pPr lvl="1">
              <a:buFont typeface="Wingdings" pitchFamily="2" charset="2"/>
              <a:buChar char="p"/>
            </a:pPr>
            <a:r>
              <a:rPr lang="zh-CN" altLang="en-US" sz="2400" dirty="0" smtClean="0"/>
              <a:t>其他技术。。。</a:t>
            </a:r>
            <a:endParaRPr lang="en-US" altLang="zh-CN" sz="2400" dirty="0" smtClean="0"/>
          </a:p>
        </p:txBody>
      </p:sp>
      <p:sp>
        <p:nvSpPr>
          <p:cNvPr id="7"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46</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大数据可视化</a:t>
            </a:r>
            <a:endParaRPr lang="zh-CN" altLang="en-US" b="1" dirty="0">
              <a:solidFill>
                <a:srgbClr val="000099"/>
              </a:solidFill>
            </a:endParaRPr>
          </a:p>
        </p:txBody>
      </p:sp>
      <p:sp>
        <p:nvSpPr>
          <p:cNvPr id="3" name="内容占位符 2"/>
          <p:cNvSpPr>
            <a:spLocks noGrp="1"/>
          </p:cNvSpPr>
          <p:nvPr>
            <p:ph idx="1"/>
          </p:nvPr>
        </p:nvSpPr>
        <p:spPr>
          <a:xfrm>
            <a:off x="251520" y="836712"/>
            <a:ext cx="8229600" cy="4713288"/>
          </a:xfrm>
        </p:spPr>
        <p:txBody>
          <a:bodyPr/>
          <a:lstStyle/>
          <a:p>
            <a:r>
              <a:rPr lang="zh-CN" altLang="en-US" sz="2800" dirty="0" smtClean="0">
                <a:solidFill>
                  <a:srgbClr val="FF0000"/>
                </a:solidFill>
              </a:rPr>
              <a:t>数据可视化</a:t>
            </a:r>
            <a:endParaRPr lang="en-US" altLang="zh-CN" sz="2800" dirty="0" smtClean="0">
              <a:solidFill>
                <a:srgbClr val="FF0000"/>
              </a:solidFill>
            </a:endParaRPr>
          </a:p>
          <a:p>
            <a:pPr lvl="1">
              <a:buFont typeface="Wingdings" pitchFamily="2" charset="2"/>
              <a:buChar char="l"/>
            </a:pPr>
            <a:r>
              <a:rPr lang="zh-CN" altLang="en-US" sz="2000" dirty="0" smtClean="0"/>
              <a:t>主要旨在借助于图形化手段，清晰有效地传达与沟通信息。</a:t>
            </a:r>
            <a:endParaRPr lang="en-US" altLang="zh-CN" sz="2000" dirty="0" smtClean="0"/>
          </a:p>
          <a:p>
            <a:pPr lvl="1">
              <a:buFont typeface="Wingdings" pitchFamily="2" charset="2"/>
              <a:buChar char="l"/>
            </a:pPr>
            <a:r>
              <a:rPr lang="zh-CN" altLang="en-US" sz="2000" dirty="0" smtClean="0">
                <a:solidFill>
                  <a:srgbClr val="FF0000"/>
                </a:solidFill>
              </a:rPr>
              <a:t>美学形式</a:t>
            </a:r>
            <a:r>
              <a:rPr lang="zh-CN" altLang="en-US" sz="2000" dirty="0" smtClean="0"/>
              <a:t>与</a:t>
            </a:r>
            <a:r>
              <a:rPr lang="zh-CN" altLang="en-US" sz="2000" dirty="0" smtClean="0">
                <a:solidFill>
                  <a:srgbClr val="FF0000"/>
                </a:solidFill>
              </a:rPr>
              <a:t>功能</a:t>
            </a:r>
            <a:r>
              <a:rPr lang="zh-CN" altLang="en-US" sz="2000" dirty="0" smtClean="0"/>
              <a:t>齐头并进；通过</a:t>
            </a:r>
            <a:r>
              <a:rPr lang="zh-CN" altLang="en-US" sz="2000" dirty="0" smtClean="0">
                <a:solidFill>
                  <a:srgbClr val="FF0000"/>
                </a:solidFill>
              </a:rPr>
              <a:t>直观地传达</a:t>
            </a:r>
            <a:r>
              <a:rPr lang="zh-CN" altLang="en-US" sz="2000" dirty="0" smtClean="0"/>
              <a:t>关键的方面与特征，实现对于相当稀疏而又复杂的数据集的</a:t>
            </a:r>
            <a:r>
              <a:rPr lang="zh-CN" altLang="en-US" sz="2000" dirty="0" smtClean="0">
                <a:solidFill>
                  <a:srgbClr val="FF0000"/>
                </a:solidFill>
              </a:rPr>
              <a:t>深入洞察</a:t>
            </a:r>
            <a:r>
              <a:rPr lang="zh-CN" altLang="en-US" sz="2000" dirty="0" smtClean="0"/>
              <a:t>。</a:t>
            </a:r>
            <a:endParaRPr lang="en-US" altLang="zh-CN" sz="2000" dirty="0" smtClean="0"/>
          </a:p>
          <a:p>
            <a:r>
              <a:rPr lang="zh-CN" altLang="en-US" sz="2800" dirty="0" smtClean="0">
                <a:solidFill>
                  <a:srgbClr val="FF0000"/>
                </a:solidFill>
              </a:rPr>
              <a:t>数据可视化的分类 （</a:t>
            </a:r>
            <a:r>
              <a:rPr lang="en-US" altLang="zh-CN" sz="2800" dirty="0" smtClean="0"/>
              <a:t> Frits H. Post, Gregory M. Nielson and Georges-Pierre </a:t>
            </a:r>
            <a:r>
              <a:rPr lang="en-US" altLang="zh-CN" sz="2800" dirty="0" err="1" smtClean="0"/>
              <a:t>Bonneau</a:t>
            </a:r>
            <a:r>
              <a:rPr lang="en-US" altLang="zh-CN" sz="2800" dirty="0" smtClean="0"/>
              <a:t> (2002). </a:t>
            </a:r>
            <a:r>
              <a:rPr lang="en-US" altLang="zh-CN" sz="2800" i="1" dirty="0" smtClean="0">
                <a:solidFill>
                  <a:srgbClr val="0070C0"/>
                </a:solidFill>
              </a:rPr>
              <a:t>Data Visualization: The State of the Art</a:t>
            </a:r>
            <a:r>
              <a:rPr lang="en-US" altLang="zh-CN" sz="2800" dirty="0" smtClean="0">
                <a:solidFill>
                  <a:srgbClr val="0070C0"/>
                </a:solidFill>
              </a:rPr>
              <a:t>.</a:t>
            </a:r>
            <a:r>
              <a:rPr lang="en-US" altLang="zh-CN" sz="2800" dirty="0" smtClean="0"/>
              <a:t> </a:t>
            </a:r>
            <a:r>
              <a:rPr lang="zh-CN" altLang="en-US" sz="2800" dirty="0" smtClean="0">
                <a:solidFill>
                  <a:srgbClr val="FF0000"/>
                </a:solidFill>
              </a:rPr>
              <a:t>）</a:t>
            </a:r>
            <a:endParaRPr lang="en-US" altLang="zh-CN" sz="2800" dirty="0" smtClean="0"/>
          </a:p>
          <a:p>
            <a:pPr lvl="1">
              <a:buFont typeface="Wingdings" pitchFamily="2" charset="2"/>
              <a:buChar char="l"/>
            </a:pPr>
            <a:r>
              <a:rPr lang="zh-CN" altLang="en-US" sz="1600" dirty="0" smtClean="0"/>
              <a:t>可视化算法与技术方法</a:t>
            </a:r>
          </a:p>
          <a:p>
            <a:pPr lvl="1">
              <a:buFont typeface="Wingdings" pitchFamily="2" charset="2"/>
              <a:buChar char="l"/>
            </a:pPr>
            <a:r>
              <a:rPr lang="zh-CN" altLang="en-US" sz="1600" dirty="0" smtClean="0"/>
              <a:t>立体可视化</a:t>
            </a:r>
          </a:p>
          <a:p>
            <a:pPr lvl="1">
              <a:buFont typeface="Wingdings" pitchFamily="2" charset="2"/>
              <a:buChar char="l"/>
            </a:pPr>
            <a:r>
              <a:rPr lang="zh-CN" altLang="en-US" sz="1600" dirty="0" smtClean="0"/>
              <a:t>信息可视化</a:t>
            </a:r>
          </a:p>
          <a:p>
            <a:pPr lvl="1">
              <a:buFont typeface="Wingdings" pitchFamily="2" charset="2"/>
              <a:buChar char="l"/>
            </a:pPr>
            <a:r>
              <a:rPr lang="zh-CN" altLang="en-US" sz="1600" dirty="0" smtClean="0"/>
              <a:t>多分辨率方法</a:t>
            </a:r>
          </a:p>
          <a:p>
            <a:pPr lvl="1">
              <a:buFont typeface="Wingdings" pitchFamily="2" charset="2"/>
              <a:buChar char="l"/>
            </a:pPr>
            <a:r>
              <a:rPr lang="zh-CN" altLang="en-US" sz="1600" dirty="0" smtClean="0"/>
              <a:t>建模技术方法</a:t>
            </a:r>
          </a:p>
          <a:p>
            <a:pPr lvl="1">
              <a:buFont typeface="Wingdings" pitchFamily="2" charset="2"/>
              <a:buChar char="l"/>
            </a:pPr>
            <a:r>
              <a:rPr lang="zh-CN" altLang="en-US" sz="1600" dirty="0" smtClean="0"/>
              <a:t>交互技术方法与体系架构</a:t>
            </a:r>
          </a:p>
          <a:p>
            <a:pPr lvl="2">
              <a:buFont typeface="Wingdings" pitchFamily="2" charset="2"/>
              <a:buChar char="l"/>
            </a:pPr>
            <a:endParaRPr lang="zh-CN" altLang="en-US" sz="1400" dirty="0"/>
          </a:p>
        </p:txBody>
      </p:sp>
      <p:pic>
        <p:nvPicPr>
          <p:cNvPr id="5" name="图片 4" descr="300px-Heart_spect_imaging.jpg"/>
          <p:cNvPicPr>
            <a:picLocks noChangeAspect="1"/>
          </p:cNvPicPr>
          <p:nvPr/>
        </p:nvPicPr>
        <p:blipFill>
          <a:blip r:embed="rId3" cstate="print"/>
          <a:stretch>
            <a:fillRect/>
          </a:stretch>
        </p:blipFill>
        <p:spPr>
          <a:xfrm>
            <a:off x="4067944" y="3861048"/>
            <a:ext cx="2304256" cy="2388745"/>
          </a:xfrm>
          <a:prstGeom prst="rect">
            <a:avLst/>
          </a:prstGeom>
        </p:spPr>
      </p:pic>
      <p:pic>
        <p:nvPicPr>
          <p:cNvPr id="6" name="图片 5" descr="300px-NGC7293_(2004).jpg"/>
          <p:cNvPicPr>
            <a:picLocks noChangeAspect="1"/>
          </p:cNvPicPr>
          <p:nvPr/>
        </p:nvPicPr>
        <p:blipFill>
          <a:blip r:embed="rId4" cstate="print"/>
          <a:stretch>
            <a:fillRect/>
          </a:stretch>
        </p:blipFill>
        <p:spPr>
          <a:xfrm>
            <a:off x="6444208" y="3861048"/>
            <a:ext cx="2376264" cy="2376264"/>
          </a:xfrm>
          <a:prstGeom prst="rect">
            <a:avLst/>
          </a:prstGeom>
        </p:spPr>
      </p:pic>
      <p:sp>
        <p:nvSpPr>
          <p:cNvPr id="7" name="矩形 6"/>
          <p:cNvSpPr/>
          <p:nvPr/>
        </p:nvSpPr>
        <p:spPr>
          <a:xfrm>
            <a:off x="4283968" y="6237312"/>
            <a:ext cx="1467068" cy="400110"/>
          </a:xfrm>
          <a:prstGeom prst="rect">
            <a:avLst/>
          </a:prstGeom>
        </p:spPr>
        <p:txBody>
          <a:bodyPr wrap="none">
            <a:spAutoFit/>
          </a:bodyPr>
          <a:lstStyle/>
          <a:p>
            <a:r>
              <a:rPr lang="zh-CN" altLang="en-US" dirty="0" smtClean="0">
                <a:latin typeface="黑体" pitchFamily="49" charset="-122"/>
                <a:ea typeface="黑体" pitchFamily="49" charset="-122"/>
              </a:rPr>
              <a:t>核医学成像</a:t>
            </a:r>
            <a:endParaRPr lang="zh-CN" altLang="en-US" dirty="0">
              <a:latin typeface="黑体" pitchFamily="49" charset="-122"/>
              <a:ea typeface="黑体" pitchFamily="49" charset="-122"/>
            </a:endParaRPr>
          </a:p>
        </p:txBody>
      </p:sp>
      <p:sp>
        <p:nvSpPr>
          <p:cNvPr id="8" name="矩形 7"/>
          <p:cNvSpPr/>
          <p:nvPr/>
        </p:nvSpPr>
        <p:spPr>
          <a:xfrm>
            <a:off x="6444208" y="6237312"/>
            <a:ext cx="2492990" cy="400110"/>
          </a:xfrm>
          <a:prstGeom prst="rect">
            <a:avLst/>
          </a:prstGeom>
        </p:spPr>
        <p:txBody>
          <a:bodyPr wrap="none">
            <a:spAutoFit/>
          </a:bodyPr>
          <a:lstStyle/>
          <a:p>
            <a:r>
              <a:rPr lang="zh-CN" altLang="en-US" dirty="0" smtClean="0">
                <a:latin typeface="黑体" pitchFamily="49" charset="-122"/>
                <a:ea typeface="黑体" pitchFamily="49" charset="-122"/>
              </a:rPr>
              <a:t>螺旋星云可见光图像</a:t>
            </a:r>
            <a:endParaRPr lang="zh-CN" altLang="en-US" dirty="0">
              <a:latin typeface="黑体" pitchFamily="49" charset="-122"/>
              <a:ea typeface="黑体" pitchFamily="49" charset="-122"/>
            </a:endParaRPr>
          </a:p>
        </p:txBody>
      </p:sp>
      <p:sp>
        <p:nvSpPr>
          <p:cNvPr id="9"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47</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大数据类别</a:t>
            </a:r>
            <a:endParaRPr lang="zh-CN" altLang="en-US" b="1" dirty="0">
              <a:solidFill>
                <a:srgbClr val="000099"/>
              </a:solidFill>
            </a:endParaRPr>
          </a:p>
        </p:txBody>
      </p:sp>
      <p:sp>
        <p:nvSpPr>
          <p:cNvPr id="3" name="内容占位符 2"/>
          <p:cNvSpPr>
            <a:spLocks noGrp="1"/>
          </p:cNvSpPr>
          <p:nvPr>
            <p:ph idx="1"/>
          </p:nvPr>
        </p:nvSpPr>
        <p:spPr>
          <a:xfrm>
            <a:off x="323528" y="980728"/>
            <a:ext cx="8229600" cy="5184576"/>
          </a:xfrm>
        </p:spPr>
        <p:txBody>
          <a:bodyPr/>
          <a:lstStyle/>
          <a:p>
            <a:r>
              <a:rPr lang="zh-CN" altLang="en-US" dirty="0" smtClean="0">
                <a:solidFill>
                  <a:srgbClr val="FF0000"/>
                </a:solidFill>
                <a:latin typeface="微软雅黑" pitchFamily="34" charset="-122"/>
                <a:ea typeface="微软雅黑" pitchFamily="34" charset="-122"/>
                <a:sym typeface="微软雅黑" pitchFamily="34" charset="-122"/>
              </a:rPr>
              <a:t>数据类型</a:t>
            </a:r>
            <a:endParaRPr lang="en-US" altLang="zh-CN" sz="1800" dirty="0" smtClean="0">
              <a:solidFill>
                <a:srgbClr val="FF0000"/>
              </a:solidFill>
              <a:latin typeface="微软雅黑" pitchFamily="34" charset="-122"/>
              <a:ea typeface="微软雅黑" pitchFamily="34" charset="-122"/>
              <a:sym typeface="微软雅黑" pitchFamily="34" charset="-122"/>
            </a:endParaRPr>
          </a:p>
          <a:p>
            <a:pPr lvl="1">
              <a:buFont typeface="Wingdings" pitchFamily="2" charset="2"/>
              <a:buChar char="l"/>
            </a:pPr>
            <a:r>
              <a:rPr lang="zh-CN" altLang="en-US" sz="2000" dirty="0" smtClean="0">
                <a:latin typeface="微软雅黑" pitchFamily="34" charset="-122"/>
                <a:ea typeface="微软雅黑" pitchFamily="34" charset="-122"/>
                <a:sym typeface="微软雅黑" pitchFamily="34" charset="-122"/>
              </a:rPr>
              <a:t>结构化数据：</a:t>
            </a:r>
            <a:endParaRPr lang="en-US" altLang="zh-CN" sz="2000" dirty="0" smtClean="0">
              <a:latin typeface="微软雅黑" pitchFamily="34" charset="-122"/>
              <a:ea typeface="微软雅黑" pitchFamily="34" charset="-122"/>
              <a:sym typeface="微软雅黑" pitchFamily="34" charset="-122"/>
            </a:endParaRPr>
          </a:p>
          <a:p>
            <a:pPr lvl="2">
              <a:buFont typeface="Wingdings" pitchFamily="2" charset="2"/>
              <a:buChar char="Ø"/>
            </a:pPr>
            <a:r>
              <a:rPr lang="zh-CN" altLang="en-US" sz="1800" dirty="0" smtClean="0">
                <a:latin typeface="微软雅黑" pitchFamily="34" charset="-122"/>
                <a:ea typeface="微软雅黑" pitchFamily="34" charset="-122"/>
                <a:sym typeface="微软雅黑" pitchFamily="34" charset="-122"/>
              </a:rPr>
              <a:t>关系数据等：数据的查询、统计、更新等操作效率低。</a:t>
            </a:r>
          </a:p>
          <a:p>
            <a:pPr lvl="1">
              <a:buFont typeface="Wingdings" pitchFamily="2" charset="2"/>
              <a:buChar char="l"/>
            </a:pPr>
            <a:r>
              <a:rPr lang="zh-CN" altLang="en-US" sz="1800" dirty="0" smtClean="0">
                <a:latin typeface="微软雅黑" pitchFamily="34" charset="-122"/>
                <a:ea typeface="微软雅黑" pitchFamily="34" charset="-122"/>
                <a:sym typeface="微软雅黑" pitchFamily="34" charset="-122"/>
              </a:rPr>
              <a:t>半结构化数据：</a:t>
            </a:r>
          </a:p>
          <a:p>
            <a:pPr lvl="2">
              <a:buFont typeface="Wingdings" pitchFamily="2" charset="2"/>
              <a:buChar char="Ø"/>
            </a:pPr>
            <a:r>
              <a:rPr lang="en-US" altLang="zh-CN" sz="1800" dirty="0" smtClean="0">
                <a:latin typeface="微软雅黑" pitchFamily="34" charset="-122"/>
                <a:ea typeface="微软雅黑" pitchFamily="34" charset="-122"/>
                <a:sym typeface="微软雅黑" pitchFamily="34" charset="-122"/>
              </a:rPr>
              <a:t>XML</a:t>
            </a:r>
            <a:r>
              <a:rPr lang="zh-CN" altLang="en-US" sz="1800" dirty="0" smtClean="0">
                <a:latin typeface="微软雅黑" pitchFamily="34" charset="-122"/>
                <a:ea typeface="微软雅黑" pitchFamily="34" charset="-122"/>
                <a:sym typeface="微软雅黑" pitchFamily="34" charset="-122"/>
              </a:rPr>
              <a:t>、</a:t>
            </a:r>
            <a:r>
              <a:rPr lang="zh-CN" altLang="en-US" sz="1800" dirty="0" smtClean="0">
                <a:solidFill>
                  <a:srgbClr val="FF0000"/>
                </a:solidFill>
                <a:latin typeface="微软雅黑" pitchFamily="34" charset="-122"/>
                <a:ea typeface="微软雅黑" pitchFamily="34" charset="-122"/>
                <a:sym typeface="微软雅黑" pitchFamily="34" charset="-122"/>
              </a:rPr>
              <a:t>图数据</a:t>
            </a:r>
            <a:r>
              <a:rPr lang="zh-CN" altLang="en-US" sz="1800" dirty="0" smtClean="0">
                <a:latin typeface="微软雅黑" pitchFamily="34" charset="-122"/>
                <a:ea typeface="微软雅黑" pitchFamily="34" charset="-122"/>
                <a:sym typeface="微软雅黑" pitchFamily="34" charset="-122"/>
              </a:rPr>
              <a:t>等：转换为结构化存储或者按照非结构化存储。</a:t>
            </a:r>
            <a:endParaRPr lang="en-US" altLang="zh-CN" sz="1600" u="sng" dirty="0" smtClean="0">
              <a:solidFill>
                <a:srgbClr val="800000"/>
              </a:solidFill>
              <a:latin typeface="微软雅黑" pitchFamily="34" charset="-122"/>
              <a:ea typeface="微软雅黑" pitchFamily="34" charset="-122"/>
              <a:sym typeface="微软雅黑" pitchFamily="34" charset="-122"/>
            </a:endParaRPr>
          </a:p>
          <a:p>
            <a:pPr lvl="1">
              <a:buFont typeface="Wingdings" pitchFamily="2" charset="2"/>
              <a:buChar char="l"/>
            </a:pPr>
            <a:r>
              <a:rPr lang="zh-CN" altLang="en-US" sz="2000" dirty="0" smtClean="0">
                <a:latin typeface="微软雅黑" pitchFamily="34" charset="-122"/>
                <a:ea typeface="微软雅黑" pitchFamily="34" charset="-122"/>
                <a:sym typeface="微软雅黑" pitchFamily="34" charset="-122"/>
              </a:rPr>
              <a:t>非结构化数据：</a:t>
            </a:r>
          </a:p>
          <a:p>
            <a:pPr lvl="2">
              <a:buFont typeface="Wingdings" pitchFamily="2" charset="2"/>
              <a:buChar char="Ø"/>
            </a:pPr>
            <a:r>
              <a:rPr lang="zh-CN" altLang="en-US" sz="1800" dirty="0" smtClean="0">
                <a:latin typeface="微软雅黑" pitchFamily="34" charset="-122"/>
                <a:ea typeface="微软雅黑" pitchFamily="34" charset="-122"/>
                <a:sym typeface="微软雅黑" pitchFamily="34" charset="-122"/>
              </a:rPr>
              <a:t>图片、视频、</a:t>
            </a:r>
            <a:r>
              <a:rPr lang="en-US" altLang="zh-CN" sz="1800" dirty="0" smtClean="0">
                <a:latin typeface="微软雅黑" pitchFamily="34" charset="-122"/>
                <a:ea typeface="微软雅黑" pitchFamily="34" charset="-122"/>
                <a:sym typeface="微软雅黑" pitchFamily="34" charset="-122"/>
              </a:rPr>
              <a:t>word</a:t>
            </a:r>
            <a:r>
              <a:rPr lang="zh-CN" altLang="en-US" sz="1800" dirty="0" smtClean="0">
                <a:latin typeface="微软雅黑" pitchFamily="34" charset="-122"/>
                <a:ea typeface="微软雅黑" pitchFamily="34" charset="-122"/>
                <a:sym typeface="微软雅黑" pitchFamily="34" charset="-122"/>
              </a:rPr>
              <a:t>、</a:t>
            </a:r>
            <a:r>
              <a:rPr lang="en-US" altLang="zh-CN" sz="1800" dirty="0" err="1" smtClean="0">
                <a:latin typeface="微软雅黑" pitchFamily="34" charset="-122"/>
                <a:ea typeface="微软雅黑" pitchFamily="34" charset="-122"/>
                <a:sym typeface="微软雅黑" pitchFamily="34" charset="-122"/>
              </a:rPr>
              <a:t>pdf</a:t>
            </a:r>
            <a:r>
              <a:rPr lang="zh-CN" altLang="en-US" sz="1800" dirty="0" smtClean="0">
                <a:latin typeface="微软雅黑" pitchFamily="34" charset="-122"/>
                <a:ea typeface="微软雅黑" pitchFamily="34" charset="-122"/>
                <a:sym typeface="微软雅黑" pitchFamily="34" charset="-122"/>
              </a:rPr>
              <a:t>、</a:t>
            </a:r>
            <a:r>
              <a:rPr lang="en-US" altLang="zh-CN" sz="1800" dirty="0" err="1" smtClean="0">
                <a:latin typeface="微软雅黑" pitchFamily="34" charset="-122"/>
                <a:ea typeface="微软雅黑" pitchFamily="34" charset="-122"/>
                <a:sym typeface="微软雅黑" pitchFamily="34" charset="-122"/>
              </a:rPr>
              <a:t>ppt</a:t>
            </a:r>
            <a:r>
              <a:rPr lang="zh-CN" altLang="en-US" sz="1800" dirty="0" smtClean="0">
                <a:latin typeface="微软雅黑" pitchFamily="34" charset="-122"/>
                <a:ea typeface="微软雅黑" pitchFamily="34" charset="-122"/>
                <a:sym typeface="微软雅黑" pitchFamily="34" charset="-122"/>
              </a:rPr>
              <a:t>等：不利于检索、查询和存储</a:t>
            </a:r>
          </a:p>
          <a:p>
            <a:r>
              <a:rPr lang="zh-CN" altLang="en-US" dirty="0" smtClean="0">
                <a:solidFill>
                  <a:srgbClr val="FF0000"/>
                </a:solidFill>
                <a:latin typeface="微软雅黑" pitchFamily="34" charset="-122"/>
                <a:ea typeface="微软雅黑" pitchFamily="34" charset="-122"/>
                <a:sym typeface="微软雅黑" pitchFamily="34" charset="-122"/>
              </a:rPr>
              <a:t>行业数据</a:t>
            </a:r>
            <a:endParaRPr lang="en-US" altLang="zh-CN" dirty="0" smtClean="0">
              <a:solidFill>
                <a:srgbClr val="FF0000"/>
              </a:solidFill>
              <a:latin typeface="微软雅黑" pitchFamily="34" charset="-122"/>
              <a:ea typeface="微软雅黑" pitchFamily="34" charset="-122"/>
              <a:sym typeface="微软雅黑" pitchFamily="34" charset="-122"/>
            </a:endParaRPr>
          </a:p>
          <a:p>
            <a:pPr lvl="1">
              <a:buFont typeface="Wingdings" pitchFamily="2" charset="2"/>
              <a:buChar char="l"/>
            </a:pPr>
            <a:r>
              <a:rPr lang="zh-CN" altLang="en-US" sz="2000" dirty="0" smtClean="0"/>
              <a:t>大规模的电子商务数据</a:t>
            </a:r>
          </a:p>
          <a:p>
            <a:pPr lvl="1">
              <a:buFont typeface="Wingdings" pitchFamily="2" charset="2"/>
              <a:buChar char="l"/>
            </a:pPr>
            <a:r>
              <a:rPr lang="zh-CN" altLang="en-US" sz="2000" dirty="0" smtClean="0">
                <a:solidFill>
                  <a:srgbClr val="FF0000"/>
                </a:solidFill>
              </a:rPr>
              <a:t>社会数据（社会网络，互联网等），是一类重要的图数据</a:t>
            </a:r>
            <a:endParaRPr lang="en-US" altLang="zh-CN" sz="2000" dirty="0" smtClean="0"/>
          </a:p>
          <a:p>
            <a:pPr lvl="1">
              <a:buFont typeface="Wingdings" pitchFamily="2" charset="2"/>
              <a:buChar char="l"/>
            </a:pPr>
            <a:r>
              <a:rPr lang="zh-CN" altLang="en-US" sz="2000" dirty="0" smtClean="0"/>
              <a:t>移动数据</a:t>
            </a:r>
            <a:r>
              <a:rPr lang="en-US" altLang="zh-CN" sz="2000" dirty="0" smtClean="0"/>
              <a:t>(</a:t>
            </a:r>
            <a:r>
              <a:rPr lang="zh-CN" altLang="en-US" sz="2000" dirty="0" smtClean="0"/>
              <a:t>呼叫详细记录、</a:t>
            </a:r>
            <a:r>
              <a:rPr lang="en-US" altLang="zh-CN" sz="2000" dirty="0" smtClean="0"/>
              <a:t> RFID</a:t>
            </a:r>
            <a:r>
              <a:rPr lang="zh-CN" altLang="en-US" sz="2000" dirty="0" smtClean="0"/>
              <a:t>、传感器网络</a:t>
            </a:r>
            <a:r>
              <a:rPr lang="en-US" altLang="zh-CN" sz="2000" dirty="0" smtClean="0"/>
              <a:t>)</a:t>
            </a:r>
          </a:p>
          <a:p>
            <a:pPr lvl="1">
              <a:buFont typeface="Wingdings" pitchFamily="2" charset="2"/>
              <a:buChar char="l"/>
            </a:pPr>
            <a:r>
              <a:rPr lang="zh-CN" altLang="en-US" sz="2000" dirty="0" smtClean="0"/>
              <a:t>医疗数据</a:t>
            </a:r>
            <a:endParaRPr lang="en-US" altLang="zh-CN" sz="2000" dirty="0" smtClean="0"/>
          </a:p>
          <a:p>
            <a:pPr lvl="1">
              <a:buFont typeface="Wingdings" pitchFamily="2" charset="2"/>
              <a:buChar char="l"/>
            </a:pPr>
            <a:r>
              <a:rPr lang="zh-CN" altLang="en-US" sz="2000" dirty="0" smtClean="0"/>
              <a:t>天文学，大气科学，基因组学，生物地球化学，生物和其他复杂和</a:t>
            </a:r>
            <a:r>
              <a:rPr lang="en-US" altLang="zh-CN" sz="2000" dirty="0" smtClean="0"/>
              <a:t>/</a:t>
            </a:r>
            <a:r>
              <a:rPr lang="zh-CN" altLang="en-US" sz="2000" dirty="0" smtClean="0"/>
              <a:t>或跨学科的科研数据</a:t>
            </a:r>
            <a:endParaRPr lang="en-US" altLang="zh-CN" sz="2000" dirty="0" smtClean="0"/>
          </a:p>
          <a:p>
            <a:pPr lvl="1"/>
            <a:endParaRPr lang="en-US" altLang="zh-CN" sz="2400" dirty="0" smtClean="0"/>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48</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大数据现状</a:t>
            </a:r>
          </a:p>
        </p:txBody>
      </p:sp>
      <p:sp>
        <p:nvSpPr>
          <p:cNvPr id="3" name="内容占位符 2"/>
          <p:cNvSpPr>
            <a:spLocks noGrp="1"/>
          </p:cNvSpPr>
          <p:nvPr>
            <p:ph idx="1"/>
          </p:nvPr>
        </p:nvSpPr>
        <p:spPr>
          <a:xfrm>
            <a:off x="0" y="1000108"/>
            <a:ext cx="6876256" cy="5429288"/>
          </a:xfrm>
        </p:spPr>
        <p:txBody>
          <a:bodyPr/>
          <a:lstStyle/>
          <a:p>
            <a:r>
              <a:rPr lang="en-US" altLang="zh-CN" sz="2400" b="1" dirty="0" smtClean="0">
                <a:solidFill>
                  <a:srgbClr val="C00000"/>
                </a:solidFill>
              </a:rPr>
              <a:t>Google</a:t>
            </a:r>
            <a:r>
              <a:rPr lang="zh-CN" altLang="en-US" sz="2400" b="1" dirty="0" smtClean="0">
                <a:solidFill>
                  <a:srgbClr val="C00000"/>
                </a:solidFill>
              </a:rPr>
              <a:t>：</a:t>
            </a:r>
            <a:r>
              <a:rPr lang="zh-CN" altLang="en-US" sz="2400" dirty="0" smtClean="0"/>
              <a:t>通过大规模集群和 </a:t>
            </a:r>
            <a:r>
              <a:rPr lang="en-US" altLang="zh-CN" sz="2400" dirty="0" err="1" smtClean="0"/>
              <a:t>MapReduce</a:t>
            </a:r>
            <a:r>
              <a:rPr lang="en-US" altLang="zh-CN" sz="2400" dirty="0" smtClean="0"/>
              <a:t> </a:t>
            </a:r>
            <a:r>
              <a:rPr lang="zh-CN" altLang="en-US" sz="2400" dirty="0" smtClean="0"/>
              <a:t>软件，每个月处理 的数据量超过 </a:t>
            </a:r>
            <a:r>
              <a:rPr lang="en-US" altLang="zh-CN" sz="2400" dirty="0" smtClean="0"/>
              <a:t>400PB</a:t>
            </a:r>
            <a:r>
              <a:rPr lang="zh-CN" altLang="en-US" sz="2400" dirty="0" smtClean="0"/>
              <a:t>。 </a:t>
            </a:r>
            <a:endParaRPr lang="en-US" altLang="zh-CN" sz="2400" dirty="0" smtClean="0"/>
          </a:p>
          <a:p>
            <a:pPr>
              <a:spcBef>
                <a:spcPts val="1800"/>
              </a:spcBef>
            </a:pPr>
            <a:r>
              <a:rPr lang="zh-CN" altLang="en-US" sz="2400" b="1" dirty="0" smtClean="0">
                <a:solidFill>
                  <a:srgbClr val="C00000"/>
                </a:solidFill>
              </a:rPr>
              <a:t>百度：</a:t>
            </a:r>
            <a:r>
              <a:rPr lang="zh-CN" altLang="en-US" sz="2400" dirty="0" smtClean="0"/>
              <a:t>数百 </a:t>
            </a:r>
            <a:r>
              <a:rPr lang="en-US" altLang="zh-CN" sz="2400" dirty="0" smtClean="0"/>
              <a:t>PB</a:t>
            </a:r>
            <a:r>
              <a:rPr lang="zh-CN" altLang="en-US" sz="2400" dirty="0" smtClean="0"/>
              <a:t>，每天大约要处理几十 </a:t>
            </a:r>
            <a:r>
              <a:rPr lang="en-US" altLang="zh-CN" sz="2400" dirty="0" smtClean="0"/>
              <a:t>PB </a:t>
            </a:r>
            <a:r>
              <a:rPr lang="zh-CN" altLang="en-US" sz="2400" dirty="0" smtClean="0"/>
              <a:t>数据，大多 要实时处理，如微博、团购、秒杀。</a:t>
            </a:r>
            <a:endParaRPr lang="en-US" altLang="zh-CN" sz="2400" dirty="0" smtClean="0"/>
          </a:p>
          <a:p>
            <a:pPr>
              <a:spcBef>
                <a:spcPts val="1800"/>
              </a:spcBef>
            </a:pPr>
            <a:r>
              <a:rPr lang="en-US" altLang="zh-CN" sz="2400" b="1" dirty="0" err="1" smtClean="0">
                <a:solidFill>
                  <a:srgbClr val="C00000"/>
                </a:solidFill>
              </a:rPr>
              <a:t>Facebook</a:t>
            </a:r>
            <a:r>
              <a:rPr lang="zh-CN" altLang="en-US" sz="2400" b="1" dirty="0" smtClean="0">
                <a:solidFill>
                  <a:srgbClr val="C00000"/>
                </a:solidFill>
              </a:rPr>
              <a:t>：</a:t>
            </a:r>
            <a:r>
              <a:rPr lang="zh-CN" altLang="en-US" sz="2400" dirty="0" smtClean="0"/>
              <a:t>注册用户超过 </a:t>
            </a:r>
            <a:r>
              <a:rPr lang="en-US" altLang="zh-CN" sz="2400" dirty="0" smtClean="0"/>
              <a:t>10</a:t>
            </a:r>
            <a:r>
              <a:rPr lang="zh-CN" altLang="en-US" sz="2400" dirty="0" smtClean="0"/>
              <a:t>亿，每月上传 </a:t>
            </a:r>
            <a:r>
              <a:rPr lang="en-US" altLang="zh-CN" sz="2400" dirty="0" smtClean="0"/>
              <a:t>10 </a:t>
            </a:r>
            <a:r>
              <a:rPr lang="zh-CN" altLang="en-US" sz="2400" dirty="0" smtClean="0"/>
              <a:t>亿照片，每天生 成 </a:t>
            </a:r>
            <a:r>
              <a:rPr lang="en-US" altLang="zh-CN" sz="2400" dirty="0" smtClean="0"/>
              <a:t>300TB </a:t>
            </a:r>
            <a:r>
              <a:rPr lang="zh-CN" altLang="en-US" sz="2400" dirty="0" smtClean="0"/>
              <a:t>日志数据 </a:t>
            </a:r>
            <a:endParaRPr lang="en-US" altLang="zh-CN" sz="2400" dirty="0" smtClean="0"/>
          </a:p>
          <a:p>
            <a:pPr>
              <a:spcBef>
                <a:spcPts val="1800"/>
              </a:spcBef>
            </a:pPr>
            <a:r>
              <a:rPr lang="zh-CN" altLang="en-US" sz="2400" dirty="0" smtClean="0"/>
              <a:t> </a:t>
            </a:r>
            <a:r>
              <a:rPr lang="zh-CN" altLang="en-US" sz="2400" b="1" dirty="0" smtClean="0">
                <a:solidFill>
                  <a:srgbClr val="C00000"/>
                </a:solidFill>
              </a:rPr>
              <a:t>淘宝</a:t>
            </a:r>
            <a:r>
              <a:rPr lang="zh-CN" altLang="en-US" sz="2400" dirty="0" smtClean="0">
                <a:solidFill>
                  <a:srgbClr val="C00000"/>
                </a:solidFill>
              </a:rPr>
              <a:t>：</a:t>
            </a:r>
            <a:r>
              <a:rPr lang="zh-CN" altLang="en-US" sz="2400" dirty="0" smtClean="0"/>
              <a:t>有 </a:t>
            </a:r>
            <a:r>
              <a:rPr lang="en-US" altLang="zh-CN" sz="2400" dirty="0" smtClean="0"/>
              <a:t>3.7 </a:t>
            </a:r>
            <a:r>
              <a:rPr lang="zh-CN" altLang="en-US" sz="2400" dirty="0" smtClean="0"/>
              <a:t>亿会员，在线商品 </a:t>
            </a:r>
            <a:r>
              <a:rPr lang="en-US" altLang="zh-CN" sz="2400" dirty="0" smtClean="0"/>
              <a:t>8.8 </a:t>
            </a:r>
            <a:r>
              <a:rPr lang="zh-CN" altLang="en-US" sz="2400" dirty="0" smtClean="0"/>
              <a:t>亿，每天交易数千万， 产生约 </a:t>
            </a:r>
            <a:r>
              <a:rPr lang="en-US" altLang="zh-CN" sz="2400" dirty="0" smtClean="0"/>
              <a:t>20TB </a:t>
            </a:r>
            <a:r>
              <a:rPr lang="zh-CN" altLang="en-US" sz="2400" dirty="0" smtClean="0"/>
              <a:t>数据。</a:t>
            </a:r>
            <a:endParaRPr lang="en-US" altLang="zh-CN" sz="2400" dirty="0" smtClean="0"/>
          </a:p>
          <a:p>
            <a:pPr>
              <a:spcBef>
                <a:spcPts val="1800"/>
              </a:spcBef>
            </a:pPr>
            <a:r>
              <a:rPr lang="zh-CN" altLang="en-US" sz="2400" b="1" dirty="0" smtClean="0">
                <a:solidFill>
                  <a:srgbClr val="C00000"/>
                </a:solidFill>
              </a:rPr>
              <a:t> </a:t>
            </a:r>
            <a:r>
              <a:rPr lang="en-US" altLang="zh-CN" sz="2400" b="1" dirty="0" smtClean="0">
                <a:solidFill>
                  <a:srgbClr val="C00000"/>
                </a:solidFill>
              </a:rPr>
              <a:t>Yahoo!</a:t>
            </a:r>
            <a:r>
              <a:rPr lang="zh-CN" altLang="en-US" sz="2400" b="1" dirty="0" smtClean="0">
                <a:solidFill>
                  <a:srgbClr val="C00000"/>
                </a:solidFill>
              </a:rPr>
              <a:t> </a:t>
            </a:r>
            <a:r>
              <a:rPr lang="zh-CN" altLang="en-US" sz="2400" dirty="0" smtClean="0"/>
              <a:t>：</a:t>
            </a:r>
            <a:r>
              <a:rPr lang="en-US" altLang="zh-CN" sz="2400" dirty="0" err="1" smtClean="0"/>
              <a:t>Hadoop</a:t>
            </a:r>
            <a:r>
              <a:rPr lang="en-US" altLang="zh-CN" sz="2400" dirty="0" smtClean="0"/>
              <a:t> </a:t>
            </a:r>
            <a:r>
              <a:rPr lang="zh-CN" altLang="en-US" sz="2400" dirty="0" smtClean="0"/>
              <a:t>云计算平台有 </a:t>
            </a:r>
            <a:r>
              <a:rPr lang="en-US" altLang="zh-CN" sz="2400" dirty="0" smtClean="0"/>
              <a:t>34 </a:t>
            </a:r>
            <a:r>
              <a:rPr lang="zh-CN" altLang="en-US" sz="2400" dirty="0" smtClean="0"/>
              <a:t>个集群，超过 </a:t>
            </a:r>
            <a:r>
              <a:rPr lang="en-US" altLang="zh-CN" sz="2400" dirty="0" smtClean="0"/>
              <a:t>3 </a:t>
            </a:r>
            <a:r>
              <a:rPr lang="zh-CN" altLang="en-US" sz="2400" dirty="0" smtClean="0"/>
              <a:t>万 台机器，总存储容量超过 </a:t>
            </a:r>
            <a:r>
              <a:rPr lang="en-US" altLang="zh-CN" sz="2400" dirty="0" smtClean="0"/>
              <a:t>100PB</a:t>
            </a:r>
            <a:r>
              <a:rPr lang="zh-CN" altLang="en-US" sz="2400" dirty="0" smtClean="0"/>
              <a:t>。</a:t>
            </a:r>
            <a:endParaRPr lang="zh-CN" altLang="en-US" sz="2400" dirty="0"/>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49</a:t>
            </a:fld>
            <a:endParaRPr lang="en-US" altLang="zh-CN" sz="1200" b="1" dirty="0">
              <a:solidFill>
                <a:srgbClr val="898989"/>
              </a:solidFill>
              <a:latin typeface="Calibri" pitchFamily="34" charset="0"/>
            </a:endParaRPr>
          </a:p>
        </p:txBody>
      </p:sp>
      <p:pic>
        <p:nvPicPr>
          <p:cNvPr id="6" name="Picture 4" descr="E:\Documents and Settings\cheng\My Documents\talks\cd-stack.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168735" y="1052749"/>
            <a:ext cx="1831720" cy="49439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矩形 6"/>
          <p:cNvSpPr>
            <a:spLocks noChangeArrowheads="1"/>
          </p:cNvSpPr>
          <p:nvPr/>
        </p:nvSpPr>
        <p:spPr bwMode="auto">
          <a:xfrm>
            <a:off x="7127205" y="4142457"/>
            <a:ext cx="1258888" cy="617538"/>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r>
              <a:rPr lang="zh-CN" altLang="en-US" sz="1600">
                <a:solidFill>
                  <a:srgbClr val="FFFFFF"/>
                </a:solidFill>
                <a:latin typeface="黑体" pitchFamily="49" charset="-122"/>
                <a:ea typeface="黑体" pitchFamily="49" charset="-122"/>
              </a:rPr>
              <a:t>珠穆朗玛峰</a:t>
            </a:r>
            <a:r>
              <a:rPr lang="en-US" altLang="zh-CN" sz="1600">
                <a:solidFill>
                  <a:srgbClr val="FFFFFF"/>
                </a:solidFill>
                <a:latin typeface="黑体" pitchFamily="49" charset="-122"/>
                <a:ea typeface="黑体" pitchFamily="49" charset="-122"/>
              </a:rPr>
              <a:t>8.8</a:t>
            </a:r>
            <a:r>
              <a:rPr lang="zh-CN" altLang="en-US" sz="1600">
                <a:solidFill>
                  <a:srgbClr val="FFFFFF"/>
                </a:solidFill>
                <a:latin typeface="黑体" pitchFamily="49" charset="-122"/>
                <a:ea typeface="黑体" pitchFamily="49" charset="-122"/>
              </a:rPr>
              <a:t>公里</a:t>
            </a:r>
          </a:p>
        </p:txBody>
      </p:sp>
      <p:sp>
        <p:nvSpPr>
          <p:cNvPr id="8" name="矩形 7"/>
          <p:cNvSpPr>
            <a:spLocks noChangeArrowheads="1"/>
          </p:cNvSpPr>
          <p:nvPr/>
        </p:nvSpPr>
        <p:spPr bwMode="auto">
          <a:xfrm>
            <a:off x="7131968" y="2907382"/>
            <a:ext cx="1154112" cy="617538"/>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r>
              <a:rPr lang="zh-CN" altLang="en-US" sz="1600" dirty="0" smtClean="0">
                <a:solidFill>
                  <a:srgbClr val="FFFFFF"/>
                </a:solidFill>
                <a:latin typeface="黑体" pitchFamily="49" charset="-122"/>
                <a:ea typeface="黑体" pitchFamily="49" charset="-122"/>
              </a:rPr>
              <a:t>飞机</a:t>
            </a:r>
            <a:endParaRPr lang="en-US" altLang="zh-CN" sz="1600" dirty="0">
              <a:solidFill>
                <a:srgbClr val="FFFFFF"/>
              </a:solidFill>
              <a:latin typeface="黑体" pitchFamily="49" charset="-122"/>
              <a:ea typeface="黑体" pitchFamily="49" charset="-122"/>
            </a:endParaRPr>
          </a:p>
          <a:p>
            <a:pPr algn="ctr"/>
            <a:r>
              <a:rPr lang="en-US" altLang="zh-CN" sz="1600" dirty="0">
                <a:solidFill>
                  <a:srgbClr val="FFFFFF"/>
                </a:solidFill>
                <a:latin typeface="黑体" pitchFamily="49" charset="-122"/>
                <a:ea typeface="黑体" pitchFamily="49" charset="-122"/>
              </a:rPr>
              <a:t>15</a:t>
            </a:r>
            <a:r>
              <a:rPr lang="zh-CN" altLang="en-US" sz="1600" dirty="0">
                <a:solidFill>
                  <a:srgbClr val="FFFFFF"/>
                </a:solidFill>
                <a:latin typeface="黑体" pitchFamily="49" charset="-122"/>
                <a:ea typeface="黑体" pitchFamily="49" charset="-122"/>
              </a:rPr>
              <a:t>公里</a:t>
            </a:r>
          </a:p>
        </p:txBody>
      </p:sp>
      <p:sp>
        <p:nvSpPr>
          <p:cNvPr id="9" name="矩形 31" descr="新闻纸"/>
          <p:cNvSpPr>
            <a:spLocks noChangeArrowheads="1"/>
          </p:cNvSpPr>
          <p:nvPr/>
        </p:nvSpPr>
        <p:spPr bwMode="auto">
          <a:xfrm>
            <a:off x="7092280" y="908720"/>
            <a:ext cx="1831975" cy="1008062"/>
          </a:xfrm>
          <a:prstGeom prst="rect">
            <a:avLst/>
          </a:prstGeom>
          <a:blipFill dpi="0" rotWithShape="1">
            <a:blip r:embed="rId3" cstate="print">
              <a:alphaModFix amt="88000"/>
            </a:blip>
            <a:srcRect/>
            <a:tile tx="0" ty="0" sx="100000" sy="100000" flip="none" algn="tl"/>
          </a:blipFill>
          <a:ln w="28575">
            <a:solidFill>
              <a:schemeClr val="tx1"/>
            </a:solidFill>
            <a:miter lim="800000"/>
            <a:headEnd/>
            <a:tailEnd/>
          </a:ln>
          <a:effectLst>
            <a:outerShdw blurRad="63500" dist="38100" dir="5400000" rotWithShape="0">
              <a:srgbClr val="000000">
                <a:alpha val="34998"/>
              </a:srgbClr>
            </a:outerShdw>
          </a:effectLst>
        </p:spPr>
        <p:txBody>
          <a:bodyPr anchor="ctr"/>
          <a:lstStyle/>
          <a:p>
            <a:pPr algn="ctr"/>
            <a:r>
              <a:rPr lang="en-US" altLang="zh-CN" sz="1800" b="1" dirty="0">
                <a:solidFill>
                  <a:srgbClr val="000000"/>
                </a:solidFill>
                <a:latin typeface="Lucida Sans Unicode" pitchFamily="34" charset="0"/>
                <a:ea typeface="黑体" pitchFamily="49" charset="-122"/>
              </a:rPr>
              <a:t>1PB</a:t>
            </a:r>
            <a:r>
              <a:rPr lang="zh-CN" altLang="en-US" sz="1800" b="1" dirty="0">
                <a:solidFill>
                  <a:srgbClr val="000000"/>
                </a:solidFill>
                <a:latin typeface="Lucida Sans Unicode" pitchFamily="34" charset="0"/>
                <a:ea typeface="黑体" pitchFamily="49" charset="-122"/>
              </a:rPr>
              <a:t>数据</a:t>
            </a:r>
            <a:r>
              <a:rPr lang="en-US" altLang="zh-CN" sz="1800" b="1" dirty="0">
                <a:solidFill>
                  <a:srgbClr val="000000"/>
                </a:solidFill>
                <a:latin typeface="Lucida Sans Unicode" pitchFamily="34" charset="0"/>
                <a:ea typeface="黑体" pitchFamily="49" charset="-122"/>
              </a:rPr>
              <a:t>:DVD</a:t>
            </a:r>
            <a:r>
              <a:rPr lang="zh-CN" altLang="en-US" sz="1800" b="1" dirty="0">
                <a:solidFill>
                  <a:srgbClr val="000000"/>
                </a:solidFill>
                <a:latin typeface="Lucida Sans Unicode" pitchFamily="34" charset="0"/>
                <a:ea typeface="黑体" pitchFamily="49" charset="-122"/>
              </a:rPr>
              <a:t>存储</a:t>
            </a:r>
            <a:r>
              <a:rPr lang="zh-CN" altLang="en-US" sz="2000" b="1" dirty="0">
                <a:solidFill>
                  <a:srgbClr val="FF0000"/>
                </a:solidFill>
                <a:latin typeface="黑体" pitchFamily="49" charset="-122"/>
                <a:ea typeface="黑体" pitchFamily="49" charset="-122"/>
              </a:rPr>
              <a:t>约</a:t>
            </a:r>
            <a:r>
              <a:rPr lang="en-US" altLang="zh-CN" sz="2000" b="1" dirty="0">
                <a:solidFill>
                  <a:srgbClr val="FF0000"/>
                </a:solidFill>
                <a:latin typeface="黑体" pitchFamily="49" charset="-122"/>
                <a:ea typeface="黑体" pitchFamily="49" charset="-122"/>
              </a:rPr>
              <a:t>25</a:t>
            </a:r>
            <a:r>
              <a:rPr lang="zh-CN" altLang="en-US" sz="2000" b="1" dirty="0">
                <a:solidFill>
                  <a:srgbClr val="FF0000"/>
                </a:solidFill>
                <a:latin typeface="黑体" pitchFamily="49" charset="-122"/>
                <a:ea typeface="黑体" pitchFamily="49" charset="-122"/>
              </a:rPr>
              <a:t>公里</a:t>
            </a:r>
            <a:endParaRPr lang="en-US" altLang="zh-CN" sz="2000" b="1" dirty="0">
              <a:solidFill>
                <a:srgbClr val="FF0000"/>
              </a:solidFill>
              <a:latin typeface="黑体" pitchFamily="49" charset="-122"/>
              <a:ea typeface="黑体" pitchFamily="49" charset="-122"/>
            </a:endParaRPr>
          </a:p>
          <a:p>
            <a:pPr algn="ctr"/>
            <a:r>
              <a:rPr lang="en-US" altLang="zh-CN" sz="2000" dirty="0">
                <a:solidFill>
                  <a:srgbClr val="FF0000"/>
                </a:solidFill>
                <a:latin typeface="黑体" pitchFamily="49" charset="-122"/>
                <a:ea typeface="黑体" pitchFamily="49" charset="-122"/>
              </a:rPr>
              <a:t>1ZB=1PB×10</a:t>
            </a:r>
            <a:r>
              <a:rPr lang="en-US" altLang="zh-CN" sz="2000" baseline="30000" dirty="0">
                <a:solidFill>
                  <a:srgbClr val="FF0000"/>
                </a:solidFill>
                <a:latin typeface="黑体" pitchFamily="49" charset="-122"/>
                <a:ea typeface="黑体" pitchFamily="49" charset="-122"/>
              </a:rPr>
              <a:t>6</a:t>
            </a:r>
            <a:endParaRPr lang="zh-CN" altLang="en-US" sz="2000" baseline="30000" dirty="0">
              <a:solidFill>
                <a:srgbClr val="FF00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提纲</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b="1" dirty="0" smtClean="0">
                <a:solidFill>
                  <a:srgbClr val="FF0000"/>
                </a:solidFill>
                <a:latin typeface="+mn-ea"/>
              </a:rPr>
              <a:t>大数据定义</a:t>
            </a:r>
            <a:endParaRPr lang="en-US" altLang="zh-CN" b="1" dirty="0" smtClean="0">
              <a:solidFill>
                <a:srgbClr val="FF0000"/>
              </a:solidFill>
              <a:latin typeface="+mn-ea"/>
            </a:endParaRPr>
          </a:p>
          <a:p>
            <a:r>
              <a:rPr lang="zh-CN" altLang="en-US" b="1" dirty="0" smtClean="0">
                <a:latin typeface="+mn-ea"/>
              </a:rPr>
              <a:t>大数据溯源</a:t>
            </a:r>
            <a:endParaRPr lang="en-US" altLang="zh-CN" b="1" dirty="0" smtClean="0">
              <a:latin typeface="+mn-ea"/>
            </a:endParaRPr>
          </a:p>
          <a:p>
            <a:r>
              <a:rPr lang="zh-CN" altLang="en-US" b="1" dirty="0" smtClean="0">
                <a:latin typeface="+mn-ea"/>
              </a:rPr>
              <a:t>大数据的应用</a:t>
            </a:r>
            <a:endParaRPr lang="en-US" altLang="zh-CN" b="1" dirty="0" smtClean="0">
              <a:latin typeface="+mn-ea"/>
            </a:endParaRPr>
          </a:p>
          <a:p>
            <a:r>
              <a:rPr lang="zh-CN" altLang="en-US" b="1" dirty="0" smtClean="0">
                <a:latin typeface="+mn-ea"/>
              </a:rPr>
              <a:t>大数据相关技术</a:t>
            </a:r>
            <a:endParaRPr lang="en-US" altLang="zh-CN" b="1" dirty="0" smtClean="0">
              <a:latin typeface="+mn-ea"/>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5</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医疗大数据</a:t>
            </a:r>
            <a:endParaRPr lang="zh-CN" altLang="en-US" b="1" dirty="0">
              <a:solidFill>
                <a:srgbClr val="000099"/>
              </a:solidFill>
            </a:endParaRPr>
          </a:p>
        </p:txBody>
      </p:sp>
      <p:sp>
        <p:nvSpPr>
          <p:cNvPr id="3" name="内容占位符 2"/>
          <p:cNvSpPr>
            <a:spLocks noGrp="1"/>
          </p:cNvSpPr>
          <p:nvPr>
            <p:ph idx="1"/>
          </p:nvPr>
        </p:nvSpPr>
        <p:spPr>
          <a:xfrm>
            <a:off x="285720" y="1000108"/>
            <a:ext cx="8501122" cy="5597244"/>
          </a:xfrm>
        </p:spPr>
        <p:txBody>
          <a:bodyPr>
            <a:normAutofit fontScale="70000" lnSpcReduction="20000"/>
          </a:bodyPr>
          <a:lstStyle/>
          <a:p>
            <a:r>
              <a:rPr lang="zh-CN" altLang="en-US" baseline="0" dirty="0" smtClean="0">
                <a:latin typeface="黑体" pitchFamily="49" charset="-122"/>
                <a:ea typeface="黑体" pitchFamily="49" charset="-122"/>
              </a:rPr>
              <a:t>据统计，目前我国重大病患者有近</a:t>
            </a:r>
            <a:r>
              <a:rPr lang="en-US" altLang="zh-CN" baseline="0" dirty="0" smtClean="0">
                <a:latin typeface="黑体" pitchFamily="49" charset="-122"/>
                <a:ea typeface="黑体" pitchFamily="49" charset="-122"/>
              </a:rPr>
              <a:t>2.6</a:t>
            </a:r>
            <a:r>
              <a:rPr lang="zh-CN" altLang="en-US" baseline="0" dirty="0" smtClean="0">
                <a:latin typeface="黑体" pitchFamily="49" charset="-122"/>
                <a:ea typeface="黑体" pitchFamily="49" charset="-122"/>
              </a:rPr>
              <a:t>亿人，同时老龄化严重：</a:t>
            </a:r>
            <a:r>
              <a:rPr lang="en-US" altLang="zh-CN" baseline="0" dirty="0" smtClean="0">
                <a:latin typeface="黑体" pitchFamily="49" charset="-122"/>
                <a:ea typeface="黑体" pitchFamily="49" charset="-122"/>
              </a:rPr>
              <a:t>60</a:t>
            </a:r>
            <a:r>
              <a:rPr lang="zh-CN" altLang="en-US" baseline="0" dirty="0" smtClean="0">
                <a:latin typeface="黑体" pitchFamily="49" charset="-122"/>
                <a:ea typeface="黑体" pitchFamily="49" charset="-122"/>
              </a:rPr>
              <a:t>岁以上的老年人已经达</a:t>
            </a:r>
            <a:r>
              <a:rPr lang="en-US" altLang="zh-CN" baseline="0" dirty="0" smtClean="0">
                <a:latin typeface="黑体" pitchFamily="49" charset="-122"/>
                <a:ea typeface="黑体" pitchFamily="49" charset="-122"/>
              </a:rPr>
              <a:t>2.02</a:t>
            </a:r>
            <a:r>
              <a:rPr lang="zh-CN" altLang="en-US" baseline="0" dirty="0" smtClean="0">
                <a:latin typeface="黑体" pitchFamily="49" charset="-122"/>
                <a:ea typeface="黑体" pitchFamily="49" charset="-122"/>
              </a:rPr>
              <a:t>亿，此外，全国还有大概</a:t>
            </a:r>
            <a:r>
              <a:rPr lang="en-US" altLang="zh-CN" baseline="0" dirty="0" smtClean="0">
                <a:latin typeface="黑体" pitchFamily="49" charset="-122"/>
                <a:ea typeface="黑体" pitchFamily="49" charset="-122"/>
              </a:rPr>
              <a:t>8</a:t>
            </a:r>
            <a:r>
              <a:rPr lang="zh-CN" altLang="en-US" baseline="0" dirty="0" smtClean="0">
                <a:latin typeface="黑体" pitchFamily="49" charset="-122"/>
                <a:ea typeface="黑体" pitchFamily="49" charset="-122"/>
              </a:rPr>
              <a:t>千万的残疾人，这都是我国目前面临的一个严重的</a:t>
            </a:r>
            <a:r>
              <a:rPr lang="zh-CN" altLang="en-US" baseline="0" dirty="0" smtClean="0">
                <a:solidFill>
                  <a:srgbClr val="FF0000"/>
                </a:solidFill>
                <a:latin typeface="黑体" pitchFamily="49" charset="-122"/>
                <a:ea typeface="黑体" pitchFamily="49" charset="-122"/>
              </a:rPr>
              <a:t>健康事业难题</a:t>
            </a:r>
            <a:r>
              <a:rPr lang="zh-CN" altLang="en-US" dirty="0" smtClean="0">
                <a:latin typeface="黑体" pitchFamily="49" charset="-122"/>
                <a:ea typeface="黑体" pitchFamily="49" charset="-122"/>
              </a:rPr>
              <a:t> </a:t>
            </a:r>
            <a:r>
              <a:rPr lang="en-US" altLang="zh-CN" baseline="0" dirty="0" smtClean="0">
                <a:latin typeface="黑体" pitchFamily="49" charset="-122"/>
                <a:ea typeface="黑体" pitchFamily="49" charset="-122"/>
              </a:rPr>
              <a:t>- </a:t>
            </a:r>
            <a:r>
              <a:rPr lang="zh-CN" altLang="en-US" b="1" baseline="0" dirty="0" smtClean="0">
                <a:ea typeface="黑体" pitchFamily="49" charset="-122"/>
              </a:rPr>
              <a:t>医疗器械创新网</a:t>
            </a:r>
            <a:r>
              <a:rPr lang="en-US" altLang="zh-CN" b="1" baseline="0" dirty="0" smtClean="0">
                <a:ea typeface="黑体" pitchFamily="49" charset="-122"/>
                <a:hlinkClick r:id="rId2"/>
              </a:rPr>
              <a:t>www.innomd.org</a:t>
            </a:r>
            <a:endParaRPr lang="en-US" altLang="zh-CN" baseline="0" dirty="0" smtClean="0">
              <a:latin typeface="黑体" pitchFamily="49" charset="-122"/>
              <a:ea typeface="黑体" pitchFamily="49" charset="-122"/>
            </a:endParaRPr>
          </a:p>
          <a:p>
            <a:r>
              <a:rPr lang="zh-CN" altLang="en-US" baseline="0" dirty="0" smtClean="0">
                <a:latin typeface="黑体" pitchFamily="49" charset="-122"/>
                <a:ea typeface="黑体" pitchFamily="49" charset="-122"/>
              </a:rPr>
              <a:t>现在人类已知的疾病，大概有</a:t>
            </a:r>
            <a:r>
              <a:rPr lang="en-US" altLang="zh-CN" baseline="0" dirty="0" smtClean="0">
                <a:latin typeface="黑体" pitchFamily="49" charset="-122"/>
                <a:ea typeface="黑体" pitchFamily="49" charset="-122"/>
              </a:rPr>
              <a:t>1</a:t>
            </a:r>
            <a:r>
              <a:rPr lang="zh-CN" altLang="en-US" baseline="0" dirty="0" smtClean="0">
                <a:latin typeface="黑体" pitchFamily="49" charset="-122"/>
                <a:ea typeface="黑体" pitchFamily="49" charset="-122"/>
              </a:rPr>
              <a:t>万种，各国批准的临床诊断标准，有标准的诊断方法，全球批准了大概</a:t>
            </a:r>
            <a:r>
              <a:rPr lang="en-US" altLang="zh-CN" baseline="0" dirty="0" smtClean="0">
                <a:latin typeface="黑体" pitchFamily="49" charset="-122"/>
                <a:ea typeface="黑体" pitchFamily="49" charset="-122"/>
              </a:rPr>
              <a:t>3000</a:t>
            </a:r>
            <a:r>
              <a:rPr lang="zh-CN" altLang="en-US" baseline="0" dirty="0" smtClean="0">
                <a:latin typeface="黑体" pitchFamily="49" charset="-122"/>
                <a:ea typeface="黑体" pitchFamily="49" charset="-122"/>
              </a:rPr>
              <a:t>种。美国人批准的药物是</a:t>
            </a:r>
            <a:r>
              <a:rPr lang="en-US" altLang="zh-CN" baseline="0" dirty="0" smtClean="0">
                <a:latin typeface="黑体" pitchFamily="49" charset="-122"/>
                <a:ea typeface="黑体" pitchFamily="49" charset="-122"/>
              </a:rPr>
              <a:t>4600</a:t>
            </a:r>
            <a:r>
              <a:rPr lang="zh-CN" altLang="en-US" baseline="0" dirty="0" smtClean="0">
                <a:latin typeface="黑体" pitchFamily="49" charset="-122"/>
                <a:ea typeface="黑体" pitchFamily="49" charset="-122"/>
              </a:rPr>
              <a:t>种，粗粗的算了一下中国是</a:t>
            </a:r>
            <a:r>
              <a:rPr lang="en-US" altLang="zh-CN" baseline="0" dirty="0" smtClean="0">
                <a:latin typeface="黑体" pitchFamily="49" charset="-122"/>
                <a:ea typeface="黑体" pitchFamily="49" charset="-122"/>
              </a:rPr>
              <a:t>3000</a:t>
            </a:r>
            <a:r>
              <a:rPr lang="zh-CN" altLang="en-US" baseline="0" dirty="0" smtClean="0">
                <a:latin typeface="黑体" pitchFamily="49" charset="-122"/>
                <a:ea typeface="黑体" pitchFamily="49" charset="-122"/>
              </a:rPr>
              <a:t>种，中国有</a:t>
            </a:r>
            <a:r>
              <a:rPr lang="en-US" altLang="zh-CN" baseline="0" dirty="0" smtClean="0">
                <a:latin typeface="黑体" pitchFamily="49" charset="-122"/>
                <a:ea typeface="黑体" pitchFamily="49" charset="-122"/>
              </a:rPr>
              <a:t>3</a:t>
            </a:r>
            <a:r>
              <a:rPr lang="zh-CN" altLang="en-US" baseline="0" dirty="0" smtClean="0">
                <a:latin typeface="黑体" pitchFamily="49" charset="-122"/>
                <a:ea typeface="黑体" pitchFamily="49" charset="-122"/>
              </a:rPr>
              <a:t>万</a:t>
            </a:r>
            <a:r>
              <a:rPr lang="en-US" altLang="zh-CN" baseline="0" dirty="0" smtClean="0">
                <a:latin typeface="黑体" pitchFamily="49" charset="-122"/>
                <a:ea typeface="黑体" pitchFamily="49" charset="-122"/>
              </a:rPr>
              <a:t>-4</a:t>
            </a:r>
            <a:r>
              <a:rPr lang="zh-CN" altLang="en-US" baseline="0" dirty="0" smtClean="0">
                <a:latin typeface="黑体" pitchFamily="49" charset="-122"/>
                <a:ea typeface="黑体" pitchFamily="49" charset="-122"/>
              </a:rPr>
              <a:t>万家医院，近</a:t>
            </a:r>
            <a:r>
              <a:rPr lang="en-US" altLang="zh-CN" baseline="0" dirty="0" smtClean="0">
                <a:latin typeface="黑体" pitchFamily="49" charset="-122"/>
                <a:ea typeface="黑体" pitchFamily="49" charset="-122"/>
              </a:rPr>
              <a:t>1</a:t>
            </a:r>
            <a:r>
              <a:rPr lang="zh-CN" altLang="en-US" baseline="0" dirty="0" smtClean="0">
                <a:latin typeface="黑体" pitchFamily="49" charset="-122"/>
                <a:ea typeface="黑体" pitchFamily="49" charset="-122"/>
              </a:rPr>
              <a:t>千万的医务人员，这几个数字列在一起，</a:t>
            </a:r>
            <a:r>
              <a:rPr lang="en-US" altLang="zh-CN" baseline="0" dirty="0" smtClean="0">
                <a:latin typeface="黑体" pitchFamily="49" charset="-122"/>
                <a:ea typeface="黑体" pitchFamily="49" charset="-122"/>
              </a:rPr>
              <a:t>3000</a:t>
            </a:r>
            <a:r>
              <a:rPr lang="zh-CN" altLang="en-US" baseline="0" dirty="0" smtClean="0">
                <a:latin typeface="黑体" pitchFamily="49" charset="-122"/>
                <a:ea typeface="黑体" pitchFamily="49" charset="-122"/>
              </a:rPr>
              <a:t>种，</a:t>
            </a:r>
            <a:r>
              <a:rPr lang="en-US" altLang="zh-CN" baseline="0" dirty="0" smtClean="0">
                <a:latin typeface="黑体" pitchFamily="49" charset="-122"/>
                <a:ea typeface="黑体" pitchFamily="49" charset="-122"/>
              </a:rPr>
              <a:t>3-4</a:t>
            </a:r>
            <a:r>
              <a:rPr lang="zh-CN" altLang="en-US" baseline="0" dirty="0" smtClean="0">
                <a:latin typeface="黑体" pitchFamily="49" charset="-122"/>
                <a:ea typeface="黑体" pitchFamily="49" charset="-122"/>
              </a:rPr>
              <a:t>万，</a:t>
            </a:r>
            <a:r>
              <a:rPr lang="en-US" altLang="zh-CN" baseline="0" dirty="0" smtClean="0">
                <a:latin typeface="黑体" pitchFamily="49" charset="-122"/>
                <a:ea typeface="黑体" pitchFamily="49" charset="-122"/>
              </a:rPr>
              <a:t>1</a:t>
            </a:r>
            <a:r>
              <a:rPr lang="zh-CN" altLang="en-US" baseline="0" dirty="0" smtClean="0">
                <a:latin typeface="黑体" pitchFamily="49" charset="-122"/>
                <a:ea typeface="黑体" pitchFamily="49" charset="-122"/>
              </a:rPr>
              <a:t>千万，</a:t>
            </a:r>
            <a:r>
              <a:rPr lang="zh-CN" altLang="en-US" b="1" baseline="0" dirty="0" smtClean="0">
                <a:solidFill>
                  <a:srgbClr val="FF0000"/>
                </a:solidFill>
                <a:latin typeface="黑体" pitchFamily="49" charset="-122"/>
                <a:ea typeface="黑体" pitchFamily="49" charset="-122"/>
              </a:rPr>
              <a:t>最后的结论就是三个字，就是不靠谱，到医院去不靠谱。</a:t>
            </a:r>
            <a:r>
              <a:rPr lang="en-US" altLang="zh-CN" b="1" baseline="0" dirty="0" smtClean="0">
                <a:solidFill>
                  <a:srgbClr val="FF0000"/>
                </a:solidFill>
                <a:latin typeface="黑体" pitchFamily="49" charset="-122"/>
                <a:ea typeface="黑体" pitchFamily="49" charset="-122"/>
              </a:rPr>
              <a:t>-</a:t>
            </a:r>
            <a:r>
              <a:rPr lang="zh-CN" altLang="en-US" b="1" baseline="0" dirty="0" smtClean="0">
                <a:solidFill>
                  <a:srgbClr val="FF0000"/>
                </a:solidFill>
                <a:latin typeface="黑体" pitchFamily="49" charset="-122"/>
                <a:ea typeface="黑体" pitchFamily="49" charset="-122"/>
              </a:rPr>
              <a:t>华大基因董事长汪建</a:t>
            </a:r>
            <a:endParaRPr lang="en-US" altLang="zh-CN" b="1" baseline="0" dirty="0" smtClean="0">
              <a:solidFill>
                <a:srgbClr val="FF0000"/>
              </a:solidFill>
              <a:latin typeface="黑体" pitchFamily="49" charset="-122"/>
              <a:ea typeface="黑体" pitchFamily="49" charset="-122"/>
            </a:endParaRPr>
          </a:p>
          <a:p>
            <a:r>
              <a:rPr lang="en-US" altLang="zh-CN" b="1" baseline="0" dirty="0" smtClean="0">
                <a:latin typeface="黑体" pitchFamily="49" charset="-122"/>
                <a:ea typeface="黑体" pitchFamily="49" charset="-122"/>
              </a:rPr>
              <a:t>Big </a:t>
            </a:r>
            <a:r>
              <a:rPr lang="en-US" altLang="zh-CN" b="1" baseline="0" dirty="0">
                <a:latin typeface="黑体" pitchFamily="49" charset="-122"/>
                <a:ea typeface="黑体" pitchFamily="49" charset="-122"/>
              </a:rPr>
              <a:t>data redefines the traditional scientific methods used in </a:t>
            </a:r>
            <a:r>
              <a:rPr lang="en-US" altLang="zh-CN" b="1" baseline="0" dirty="0" smtClean="0">
                <a:latin typeface="黑体" pitchFamily="49" charset="-122"/>
                <a:ea typeface="黑体" pitchFamily="49" charset="-122"/>
              </a:rPr>
              <a:t>medicine(</a:t>
            </a:r>
            <a:r>
              <a:rPr lang="en-US" altLang="zh-CN" baseline="0" dirty="0" smtClean="0">
                <a:latin typeface="黑体" pitchFamily="49" charset="-122"/>
                <a:ea typeface="黑体" pitchFamily="49" charset="-122"/>
                <a:hlinkClick r:id="rId3"/>
              </a:rPr>
              <a:t>www.techrepublic.com</a:t>
            </a:r>
            <a:r>
              <a:rPr lang="en-US" altLang="zh-CN" b="1" baseline="0" dirty="0" smtClean="0">
                <a:latin typeface="黑体" pitchFamily="49" charset="-122"/>
                <a:ea typeface="黑体" pitchFamily="49" charset="-122"/>
              </a:rPr>
              <a:t>)</a:t>
            </a:r>
            <a:endParaRPr lang="en-US" altLang="zh-CN" b="1" baseline="0" dirty="0">
              <a:latin typeface="黑体" pitchFamily="49" charset="-122"/>
              <a:ea typeface="黑体" pitchFamily="49" charset="-122"/>
            </a:endParaRPr>
          </a:p>
          <a:p>
            <a:pPr lvl="1"/>
            <a:r>
              <a:rPr lang="zh-CN" altLang="en-US" baseline="0" dirty="0" smtClean="0">
                <a:latin typeface="黑体" pitchFamily="49" charset="-122"/>
                <a:ea typeface="黑体" pitchFamily="49" charset="-122"/>
              </a:rPr>
              <a:t>斯坦福大学将于</a:t>
            </a:r>
            <a:r>
              <a:rPr lang="en-US" altLang="zh-CN" baseline="0" dirty="0" smtClean="0">
                <a:latin typeface="黑体" pitchFamily="49" charset="-122"/>
                <a:ea typeface="黑体" pitchFamily="49" charset="-122"/>
              </a:rPr>
              <a:t>2015</a:t>
            </a:r>
            <a:r>
              <a:rPr lang="zh-CN" altLang="en-US" baseline="0" dirty="0" smtClean="0">
                <a:latin typeface="黑体" pitchFamily="49" charset="-122"/>
                <a:ea typeface="黑体" pitchFamily="49" charset="-122"/>
              </a:rPr>
              <a:t>年</a:t>
            </a:r>
            <a:r>
              <a:rPr lang="en-US" altLang="zh-CN" baseline="0" dirty="0" smtClean="0">
                <a:latin typeface="黑体" pitchFamily="49" charset="-122"/>
                <a:ea typeface="黑体" pitchFamily="49" charset="-122"/>
              </a:rPr>
              <a:t>5</a:t>
            </a:r>
            <a:r>
              <a:rPr lang="zh-CN" altLang="en-US" baseline="0" dirty="0" smtClean="0">
                <a:latin typeface="黑体" pitchFamily="49" charset="-122"/>
                <a:ea typeface="黑体" pitchFamily="49" charset="-122"/>
              </a:rPr>
              <a:t>月</a:t>
            </a:r>
            <a:r>
              <a:rPr lang="en-US" altLang="zh-CN" baseline="0" dirty="0" smtClean="0">
                <a:latin typeface="黑体" pitchFamily="49" charset="-122"/>
                <a:ea typeface="黑体" pitchFamily="49" charset="-122"/>
              </a:rPr>
              <a:t>20</a:t>
            </a:r>
            <a:r>
              <a:rPr lang="zh-CN" altLang="en-US" baseline="0" dirty="0" smtClean="0">
                <a:latin typeface="黑体" pitchFamily="49" charset="-122"/>
                <a:ea typeface="黑体" pitchFamily="49" charset="-122"/>
              </a:rPr>
              <a:t>到</a:t>
            </a:r>
            <a:r>
              <a:rPr lang="en-US" altLang="zh-CN" baseline="0" dirty="0" smtClean="0">
                <a:latin typeface="黑体" pitchFamily="49" charset="-122"/>
                <a:ea typeface="黑体" pitchFamily="49" charset="-122"/>
              </a:rPr>
              <a:t>22</a:t>
            </a:r>
            <a:r>
              <a:rPr lang="zh-CN" altLang="en-US" baseline="0" dirty="0" smtClean="0">
                <a:latin typeface="黑体" pitchFamily="49" charset="-122"/>
                <a:ea typeface="黑体" pitchFamily="49" charset="-122"/>
              </a:rPr>
              <a:t>日举办一个生物医学领域的大数据会议，该会议针对各大高校、医院、政府部门和机构的医学研究人员，旨在鼓励合作、应对挑战以及建立在医疗保健领域使用大数据的可行步骤。</a:t>
            </a:r>
            <a:endParaRPr lang="en-US" altLang="zh-CN" baseline="0" dirty="0" smtClean="0">
              <a:latin typeface="黑体" pitchFamily="49" charset="-122"/>
              <a:ea typeface="黑体" pitchFamily="49" charset="-122"/>
            </a:endParaRPr>
          </a:p>
          <a:p>
            <a:pPr lvl="1"/>
            <a:r>
              <a:rPr lang="zh-CN" altLang="en-US" baseline="0" dirty="0" smtClean="0">
                <a:latin typeface="黑体" pitchFamily="49" charset="-122"/>
                <a:ea typeface="黑体" pitchFamily="49" charset="-122"/>
              </a:rPr>
              <a:t>会议通告中写到：“</a:t>
            </a:r>
            <a:r>
              <a:rPr lang="zh-CN" altLang="en-US" baseline="0" dirty="0" smtClean="0">
                <a:solidFill>
                  <a:srgbClr val="FF0000"/>
                </a:solidFill>
                <a:latin typeface="黑体" pitchFamily="49" charset="-122"/>
                <a:ea typeface="黑体" pitchFamily="49" charset="-122"/>
              </a:rPr>
              <a:t>在从大数据的大规模整合及分析中攫取价值这方面，其它行业已经取得了极大成功，而医疗健康行业才刚起步（沾湿了脚 丫，</a:t>
            </a:r>
            <a:r>
              <a:rPr lang="en-US" altLang="zh-CN" baseline="0" dirty="0" smtClean="0">
                <a:solidFill>
                  <a:srgbClr val="FF0000"/>
                </a:solidFill>
                <a:latin typeface="黑体" pitchFamily="49" charset="-122"/>
                <a:ea typeface="黑体" pitchFamily="49" charset="-122"/>
              </a:rPr>
              <a:t>getting its </a:t>
            </a:r>
            <a:r>
              <a:rPr lang="en-US" altLang="zh-CN" baseline="0" dirty="0" err="1" smtClean="0">
                <a:solidFill>
                  <a:srgbClr val="FF0000"/>
                </a:solidFill>
                <a:latin typeface="黑体" pitchFamily="49" charset="-122"/>
                <a:ea typeface="黑体" pitchFamily="49" charset="-122"/>
              </a:rPr>
              <a:t>feetwet</a:t>
            </a:r>
            <a:r>
              <a:rPr lang="zh-CN" altLang="en-US" baseline="0" dirty="0" smtClean="0">
                <a:latin typeface="黑体" pitchFamily="49" charset="-122"/>
                <a:ea typeface="黑体" pitchFamily="49" charset="-122"/>
              </a:rPr>
              <a:t>）。</a:t>
            </a:r>
            <a:r>
              <a:rPr lang="zh-CN" altLang="en-US" b="1" baseline="0" dirty="0" smtClean="0">
                <a:latin typeface="黑体" pitchFamily="49" charset="-122"/>
                <a:ea typeface="黑体" pitchFamily="49" charset="-122"/>
              </a:rPr>
              <a:t>是的，医疗健康的提供者（如医疗机构等）和付费者（如病人等）正日益增加在分析能力上的投入，以更好地理解不断变化的健康医疗环境，但 这还只是处于初级阶段。”</a:t>
            </a:r>
            <a:endParaRPr lang="zh-CN" altLang="en-US" b="1" baseline="0" dirty="0">
              <a:latin typeface="黑体" pitchFamily="49" charset="-122"/>
              <a:ea typeface="黑体" pitchFamily="49" charset="-122"/>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50</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医疗大数据</a:t>
            </a:r>
          </a:p>
        </p:txBody>
      </p:sp>
      <p:sp>
        <p:nvSpPr>
          <p:cNvPr id="3" name="内容占位符 2"/>
          <p:cNvSpPr>
            <a:spLocks noGrp="1"/>
          </p:cNvSpPr>
          <p:nvPr>
            <p:ph idx="1"/>
          </p:nvPr>
        </p:nvSpPr>
        <p:spPr>
          <a:xfrm>
            <a:off x="457200" y="908720"/>
            <a:ext cx="8229600" cy="5328592"/>
          </a:xfrm>
        </p:spPr>
        <p:txBody>
          <a:bodyPr>
            <a:noAutofit/>
          </a:bodyPr>
          <a:lstStyle/>
          <a:p>
            <a:r>
              <a:rPr lang="zh-CN" altLang="en-US" sz="2000" b="1" baseline="0" dirty="0" smtClean="0">
                <a:solidFill>
                  <a:srgbClr val="C00000"/>
                </a:solidFill>
                <a:ea typeface="黑体" pitchFamily="49" charset="-122"/>
              </a:rPr>
              <a:t>医生们需要数据</a:t>
            </a:r>
            <a:endParaRPr lang="en-US" altLang="zh-CN" sz="2000" b="1" baseline="0" dirty="0" smtClean="0">
              <a:solidFill>
                <a:srgbClr val="C00000"/>
              </a:solidFill>
              <a:ea typeface="黑体" pitchFamily="49" charset="-122"/>
            </a:endParaRPr>
          </a:p>
          <a:p>
            <a:pPr lvl="1"/>
            <a:r>
              <a:rPr lang="en-US" altLang="zh-CN" sz="1400" baseline="0" dirty="0" smtClean="0">
                <a:ea typeface="黑体" pitchFamily="49" charset="-122"/>
              </a:rPr>
              <a:t>2011</a:t>
            </a:r>
            <a:r>
              <a:rPr lang="zh-CN" altLang="en-US" sz="1400" baseline="0" dirty="0" smtClean="0">
                <a:ea typeface="黑体" pitchFamily="49" charset="-122"/>
              </a:rPr>
              <a:t>年的斯坦福</a:t>
            </a:r>
            <a:r>
              <a:rPr lang="en-US" altLang="zh-CN" sz="1400" baseline="0" dirty="0" smtClean="0">
                <a:ea typeface="黑体" pitchFamily="49" charset="-122"/>
              </a:rPr>
              <a:t>Lucile Packard</a:t>
            </a:r>
            <a:r>
              <a:rPr lang="zh-CN" altLang="en-US" sz="1400" baseline="0" dirty="0" smtClean="0">
                <a:ea typeface="黑体" pitchFamily="49" charset="-122"/>
              </a:rPr>
              <a:t>儿童医院，一位来自内华达州里诺的女孩被用直升机送到该医院的加护病房（</a:t>
            </a:r>
            <a:r>
              <a:rPr lang="en-US" altLang="zh-CN" sz="1400" baseline="0" dirty="0" smtClean="0">
                <a:ea typeface="黑体" pitchFamily="49" charset="-122"/>
              </a:rPr>
              <a:t>ICU</a:t>
            </a:r>
            <a:r>
              <a:rPr lang="zh-CN" altLang="en-US" sz="1400" baseline="0" dirty="0" smtClean="0">
                <a:ea typeface="黑体" pitchFamily="49" charset="-122"/>
              </a:rPr>
              <a:t>）。她患有狼疮，一种攻击人体健康组织并能导致永久性肾损伤的疾病。一个多学科医生团队不得不在使用凝结剂和复合手术的风险间权衡，凝结剂能够稀释血液以防止血液结块，复合手术会导致中风或者器官内出血。</a:t>
            </a:r>
            <a:endParaRPr lang="en-US" altLang="zh-CN" sz="1400" baseline="0" dirty="0">
              <a:ea typeface="黑体" pitchFamily="49" charset="-122"/>
            </a:endParaRPr>
          </a:p>
          <a:p>
            <a:r>
              <a:rPr lang="zh-CN" altLang="en-US" sz="2000" b="1" baseline="0" dirty="0" smtClean="0">
                <a:solidFill>
                  <a:srgbClr val="7030A0"/>
                </a:solidFill>
                <a:ea typeface="黑体" pitchFamily="49" charset="-122"/>
              </a:rPr>
              <a:t>基于数据的医疗手段</a:t>
            </a:r>
            <a:endParaRPr lang="en-US" altLang="zh-CN" sz="2000" b="1" baseline="0" dirty="0" smtClean="0">
              <a:solidFill>
                <a:srgbClr val="7030A0"/>
              </a:solidFill>
              <a:ea typeface="黑体" pitchFamily="49" charset="-122"/>
            </a:endParaRPr>
          </a:p>
          <a:p>
            <a:pPr lvl="1"/>
            <a:r>
              <a:rPr lang="zh-CN" altLang="en-US" sz="1400" baseline="0" dirty="0" smtClean="0">
                <a:ea typeface="黑体" pitchFamily="49" charset="-122"/>
              </a:rPr>
              <a:t>一位叫</a:t>
            </a:r>
            <a:r>
              <a:rPr lang="en-US" altLang="zh-CN" sz="1400" baseline="0" dirty="0" smtClean="0">
                <a:ea typeface="黑体" pitchFamily="49" charset="-122"/>
              </a:rPr>
              <a:t>Jennifer </a:t>
            </a:r>
            <a:r>
              <a:rPr lang="en-US" altLang="zh-CN" sz="1400" baseline="0" dirty="0" err="1" smtClean="0">
                <a:ea typeface="黑体" pitchFamily="49" charset="-122"/>
              </a:rPr>
              <a:t>Frankovich</a:t>
            </a:r>
            <a:r>
              <a:rPr lang="zh-CN" altLang="en-US" sz="1400" baseline="0" dirty="0" smtClean="0">
                <a:ea typeface="黑体" pitchFamily="49" charset="-122"/>
              </a:rPr>
              <a:t>的年青医师诉诸于使用狼疮患儿数据库，她曾参与建立该数据库。作为数据库工作的一部分，需要将图表数字化并使数据可通过关键字来检 索。通过搜索数据库，</a:t>
            </a:r>
            <a:r>
              <a:rPr lang="en-US" altLang="zh-CN" sz="1400" baseline="0" dirty="0" err="1" smtClean="0">
                <a:ea typeface="黑体" pitchFamily="49" charset="-122"/>
              </a:rPr>
              <a:t>Frankovich</a:t>
            </a:r>
            <a:r>
              <a:rPr lang="zh-CN" altLang="en-US" sz="1400" baseline="0" dirty="0" smtClean="0">
                <a:ea typeface="黑体" pitchFamily="49" charset="-122"/>
              </a:rPr>
              <a:t>医生能够查阅每位来院的狼疮患儿，从而了解他们中出现血凝现象的人数，以及导致危险的因素。据此，她可以计算出 使用抗凝血剂的风险能否佐证小女孩出现血液凝块的风险。计算结果表明，值得冒这个险：使用了抗凝血剂后，小女孩的病情出现了好转迹象。</a:t>
            </a:r>
            <a:endParaRPr lang="en-US" altLang="zh-CN" sz="1400" baseline="0" dirty="0" smtClean="0">
              <a:ea typeface="黑体" pitchFamily="49" charset="-122"/>
            </a:endParaRPr>
          </a:p>
          <a:p>
            <a:r>
              <a:rPr lang="zh-CN" altLang="en-US" sz="2000" b="1" baseline="0" dirty="0" smtClean="0">
                <a:solidFill>
                  <a:srgbClr val="3366CC"/>
                </a:solidFill>
                <a:ea typeface="黑体" pitchFamily="49" charset="-122"/>
              </a:rPr>
              <a:t>需要解析数据的系统</a:t>
            </a:r>
            <a:endParaRPr lang="en-US" altLang="zh-CN" sz="2000" b="1" baseline="0" dirty="0" smtClean="0">
              <a:solidFill>
                <a:srgbClr val="3366CC"/>
              </a:solidFill>
              <a:ea typeface="黑体" pitchFamily="49" charset="-122"/>
            </a:endParaRPr>
          </a:p>
          <a:p>
            <a:pPr lvl="1"/>
            <a:r>
              <a:rPr lang="zh-CN" altLang="en-US" sz="1400" baseline="0" dirty="0" smtClean="0">
                <a:ea typeface="黑体" pitchFamily="49" charset="-122"/>
              </a:rPr>
              <a:t>医院的管理层仍然认为，对于紧急病例，相比于查找过往成功案例的医疗数据，相信医师团队的集体智慧更加安全稳妥。在今年一月份接受</a:t>
            </a:r>
            <a:r>
              <a:rPr lang="en-US" altLang="zh-CN" sz="1400" baseline="0" dirty="0" smtClean="0">
                <a:ea typeface="黑体" pitchFamily="49" charset="-122"/>
              </a:rPr>
              <a:t>NPR</a:t>
            </a:r>
            <a:r>
              <a:rPr lang="zh-CN" altLang="en-US" sz="1400" baseline="0" dirty="0" smtClean="0">
                <a:ea typeface="黑体" pitchFamily="49" charset="-122"/>
              </a:rPr>
              <a:t>采访 时，</a:t>
            </a:r>
            <a:r>
              <a:rPr lang="en-US" altLang="zh-CN" sz="1400" baseline="0" dirty="0" err="1" smtClean="0">
                <a:ea typeface="黑体" pitchFamily="49" charset="-122"/>
              </a:rPr>
              <a:t>Frankovich</a:t>
            </a:r>
            <a:r>
              <a:rPr lang="zh-CN" altLang="en-US" sz="1400" baseline="0" dirty="0" smtClean="0">
                <a:ea typeface="黑体" pitchFamily="49" charset="-122"/>
              </a:rPr>
              <a:t>医生坦言， “分析数据是一个复杂的工作，需要特定的专业知识和技能。试想，假若搜索引擎有程序错误，亦或档案被错误的转录，后果将会如何？真的有太多地方会出现错误</a:t>
            </a:r>
            <a:r>
              <a:rPr lang="en-US" altLang="zh-CN" sz="1400" baseline="0" dirty="0" smtClean="0">
                <a:ea typeface="黑体" pitchFamily="49" charset="-122"/>
              </a:rPr>
              <a:t>… …</a:t>
            </a:r>
            <a:r>
              <a:rPr lang="zh-CN" altLang="en-US" sz="1400" baseline="0" dirty="0" smtClean="0">
                <a:ea typeface="黑体" pitchFamily="49" charset="-122"/>
              </a:rPr>
              <a:t>。这将需要一个系统来解析数据，而这样的系统是我们还尚未拥有。”</a:t>
            </a:r>
            <a:endParaRPr lang="en-US" altLang="zh-CN" sz="1400" baseline="0" dirty="0" smtClean="0">
              <a:ea typeface="黑体" pitchFamily="49" charset="-122"/>
            </a:endParaRPr>
          </a:p>
          <a:p>
            <a:r>
              <a:rPr lang="zh-CN" altLang="en-US" sz="2000" b="1" baseline="0" dirty="0" smtClean="0">
                <a:ea typeface="黑体" pitchFamily="49" charset="-122"/>
              </a:rPr>
              <a:t>观点：</a:t>
            </a:r>
            <a:r>
              <a:rPr lang="zh-CN" altLang="en-US" sz="1400" b="1" baseline="0" dirty="0" smtClean="0">
                <a:ea typeface="黑体" pitchFamily="49" charset="-122"/>
              </a:rPr>
              <a:t>确实如此，但是在诸如克利夫兰临床中心（</a:t>
            </a:r>
            <a:r>
              <a:rPr lang="en-US" altLang="zh-CN" sz="1400" b="1" baseline="0" dirty="0" err="1" smtClean="0">
                <a:ea typeface="黑体" pitchFamily="49" charset="-122"/>
              </a:rPr>
              <a:t>ClevelandClinic</a:t>
            </a:r>
            <a:r>
              <a:rPr lang="zh-CN" altLang="en-US" sz="1400" b="1" baseline="0" dirty="0" smtClean="0">
                <a:ea typeface="黑体" pitchFamily="49" charset="-122"/>
              </a:rPr>
              <a:t>）这样的医疗健康机构中，医生和医学实践者们已经在利用大数据和分析 法来诊断病情和实施治疗。当跨学科医生团队评估病人时，数据分析结果已然进入了他们的讨论之中。并且，尽管医疗健康数据的质量和整合问题将持续存在，无容 置疑的是，重新定义传统科学方法已初现端倪。</a:t>
            </a:r>
            <a:endParaRPr lang="en-US" altLang="zh-CN" sz="1400" b="1" baseline="0" dirty="0" smtClean="0">
              <a:ea typeface="黑体" pitchFamily="49" charset="-122"/>
            </a:endParaRPr>
          </a:p>
          <a:p>
            <a:pPr lvl="1"/>
            <a:endParaRPr lang="zh-CN" altLang="en-US" sz="1400" baseline="0" dirty="0">
              <a:ea typeface="黑体" pitchFamily="49" charset="-122"/>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51</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医疗大数据与互联网</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467544" y="912302"/>
            <a:ext cx="8208912" cy="5469026"/>
          </a:xfrm>
          <a:prstGeom prst="rect">
            <a:avLst/>
          </a:prstGeom>
          <a:noFill/>
          <a:ln w="9525">
            <a:noFill/>
            <a:miter lim="800000"/>
            <a:headEnd/>
            <a:tailEnd/>
          </a:ln>
        </p:spPr>
      </p:pic>
      <p:sp>
        <p:nvSpPr>
          <p:cNvPr id="5" name="TextBox 4"/>
          <p:cNvSpPr txBox="1"/>
          <p:nvPr/>
        </p:nvSpPr>
        <p:spPr>
          <a:xfrm>
            <a:off x="4355976" y="6453336"/>
            <a:ext cx="4716016" cy="369332"/>
          </a:xfrm>
          <a:prstGeom prst="rect">
            <a:avLst/>
          </a:prstGeom>
          <a:noFill/>
        </p:spPr>
        <p:txBody>
          <a:bodyPr wrap="square" rtlCol="0">
            <a:spAutoFit/>
          </a:bodyPr>
          <a:lstStyle/>
          <a:p>
            <a:pPr algn="r"/>
            <a:r>
              <a:rPr lang="zh-CN" altLang="en-US" dirty="0" smtClean="0"/>
              <a:t>来自中国移动研究院首席科学家</a:t>
            </a:r>
            <a:r>
              <a:rPr lang="zh-CN" altLang="en-US" b="1" dirty="0" smtClean="0"/>
              <a:t>许</a:t>
            </a:r>
            <a:r>
              <a:rPr lang="zh-CN" altLang="en-US" b="1" dirty="0"/>
              <a:t>利</a:t>
            </a:r>
            <a:r>
              <a:rPr lang="zh-CN" altLang="en-US" b="1" dirty="0" smtClean="0"/>
              <a:t>群</a:t>
            </a:r>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864096"/>
          </a:xfrm>
        </p:spPr>
        <p:txBody>
          <a:bodyPr>
            <a:normAutofit/>
          </a:bodyPr>
          <a:lstStyle/>
          <a:p>
            <a:r>
              <a:rPr lang="zh-CN" altLang="en-US" sz="3600" b="1" baseline="0" dirty="0">
                <a:solidFill>
                  <a:srgbClr val="000099"/>
                </a:solidFill>
                <a:latin typeface="黑体" pitchFamily="49" charset="-122"/>
                <a:ea typeface="黑体" pitchFamily="49" charset="-122"/>
              </a:rPr>
              <a:t>医疗服务机构纷纷拥抱移动</a:t>
            </a:r>
            <a:r>
              <a:rPr lang="zh-CN" altLang="en-US" sz="3600" b="1" baseline="0" dirty="0" smtClean="0">
                <a:solidFill>
                  <a:srgbClr val="000099"/>
                </a:solidFill>
                <a:latin typeface="黑体" pitchFamily="49" charset="-122"/>
                <a:ea typeface="黑体" pitchFamily="49" charset="-122"/>
              </a:rPr>
              <a:t>互联网</a:t>
            </a:r>
            <a:endParaRPr lang="zh-CN" altLang="en-US" sz="3600" baseline="0" dirty="0">
              <a:solidFill>
                <a:srgbClr val="000099"/>
              </a:solidFill>
              <a:latin typeface="黑体" pitchFamily="49" charset="-122"/>
              <a:ea typeface="黑体" pitchFamily="49" charset="-122"/>
            </a:endParaRPr>
          </a:p>
        </p:txBody>
      </p:sp>
      <p:pic>
        <p:nvPicPr>
          <p:cNvPr id="1026" name="Picture 2"/>
          <p:cNvPicPr>
            <a:picLocks noChangeAspect="1" noChangeArrowheads="1"/>
          </p:cNvPicPr>
          <p:nvPr/>
        </p:nvPicPr>
        <p:blipFill>
          <a:blip r:embed="rId2" cstate="print"/>
          <a:srcRect/>
          <a:stretch>
            <a:fillRect/>
          </a:stretch>
        </p:blipFill>
        <p:spPr bwMode="auto">
          <a:xfrm>
            <a:off x="683568" y="1196752"/>
            <a:ext cx="7848872" cy="5188794"/>
          </a:xfrm>
          <a:prstGeom prst="rect">
            <a:avLst/>
          </a:prstGeom>
          <a:noFill/>
          <a:ln w="9525">
            <a:noFill/>
            <a:miter lim="800000"/>
            <a:headEnd/>
            <a:tailEnd/>
          </a:ln>
        </p:spPr>
      </p:pic>
      <p:sp>
        <p:nvSpPr>
          <p:cNvPr id="5" name="TextBox 4"/>
          <p:cNvSpPr txBox="1"/>
          <p:nvPr/>
        </p:nvSpPr>
        <p:spPr>
          <a:xfrm>
            <a:off x="4355976" y="6453336"/>
            <a:ext cx="4716016" cy="369332"/>
          </a:xfrm>
          <a:prstGeom prst="rect">
            <a:avLst/>
          </a:prstGeom>
          <a:noFill/>
        </p:spPr>
        <p:txBody>
          <a:bodyPr wrap="square" rtlCol="0">
            <a:spAutoFit/>
          </a:bodyPr>
          <a:lstStyle/>
          <a:p>
            <a:pPr algn="r"/>
            <a:r>
              <a:rPr lang="zh-CN" altLang="en-US" dirty="0" smtClean="0"/>
              <a:t>来自中国移动研究院首席科学家</a:t>
            </a:r>
            <a:r>
              <a:rPr lang="zh-CN" altLang="en-US" b="1" dirty="0" smtClean="0"/>
              <a:t>许</a:t>
            </a:r>
            <a:r>
              <a:rPr lang="zh-CN" altLang="en-US" b="1" dirty="0"/>
              <a:t>利</a:t>
            </a:r>
            <a:r>
              <a:rPr lang="zh-CN" altLang="en-US" b="1" dirty="0" smtClean="0"/>
              <a:t>群</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892480" cy="792088"/>
          </a:xfrm>
        </p:spPr>
        <p:txBody>
          <a:bodyPr>
            <a:noAutofit/>
          </a:bodyPr>
          <a:lstStyle/>
          <a:p>
            <a:r>
              <a:rPr lang="zh-CN" altLang="en-US" sz="3200" b="1" baseline="0" dirty="0">
                <a:solidFill>
                  <a:srgbClr val="000099"/>
                </a:solidFill>
                <a:latin typeface="黑体" pitchFamily="49" charset="-122"/>
                <a:ea typeface="黑体" pitchFamily="49" charset="-122"/>
              </a:rPr>
              <a:t>阿里未来医院计划：以支付能力切入医疗</a:t>
            </a:r>
            <a:r>
              <a:rPr lang="zh-CN" altLang="en-US" sz="3200" b="1" baseline="0" dirty="0" smtClean="0">
                <a:solidFill>
                  <a:srgbClr val="000099"/>
                </a:solidFill>
                <a:latin typeface="黑体" pitchFamily="49" charset="-122"/>
                <a:ea typeface="黑体" pitchFamily="49" charset="-122"/>
              </a:rPr>
              <a:t>领域</a:t>
            </a:r>
            <a:endParaRPr lang="zh-CN" altLang="en-US" sz="3200" baseline="0" dirty="0">
              <a:solidFill>
                <a:srgbClr val="000099"/>
              </a:solidFill>
              <a:latin typeface="黑体" pitchFamily="49" charset="-122"/>
              <a:ea typeface="黑体" pitchFamily="49" charset="-122"/>
            </a:endParaRPr>
          </a:p>
        </p:txBody>
      </p:sp>
      <p:pic>
        <p:nvPicPr>
          <p:cNvPr id="2050" name="Picture 2"/>
          <p:cNvPicPr>
            <a:picLocks noChangeAspect="1" noChangeArrowheads="1"/>
          </p:cNvPicPr>
          <p:nvPr/>
        </p:nvPicPr>
        <p:blipFill>
          <a:blip r:embed="rId2" cstate="print"/>
          <a:srcRect/>
          <a:stretch>
            <a:fillRect/>
          </a:stretch>
        </p:blipFill>
        <p:spPr bwMode="auto">
          <a:xfrm>
            <a:off x="251520" y="1196751"/>
            <a:ext cx="8568952" cy="5478311"/>
          </a:xfrm>
          <a:prstGeom prst="rect">
            <a:avLst/>
          </a:prstGeom>
          <a:noFill/>
          <a:ln w="9525">
            <a:noFill/>
            <a:miter lim="800000"/>
            <a:headEnd/>
            <a:tailEnd/>
          </a:ln>
        </p:spPr>
      </p:pic>
      <p:sp>
        <p:nvSpPr>
          <p:cNvPr id="5" name="TextBox 4"/>
          <p:cNvSpPr txBox="1"/>
          <p:nvPr/>
        </p:nvSpPr>
        <p:spPr>
          <a:xfrm>
            <a:off x="4355976" y="6453336"/>
            <a:ext cx="4716016" cy="369332"/>
          </a:xfrm>
          <a:prstGeom prst="rect">
            <a:avLst/>
          </a:prstGeom>
          <a:noFill/>
        </p:spPr>
        <p:txBody>
          <a:bodyPr wrap="square" rtlCol="0">
            <a:spAutoFit/>
          </a:bodyPr>
          <a:lstStyle/>
          <a:p>
            <a:pPr algn="r"/>
            <a:r>
              <a:rPr lang="zh-CN" altLang="en-US" dirty="0" smtClean="0"/>
              <a:t>来自中国移动研究院首席科学家</a:t>
            </a:r>
            <a:r>
              <a:rPr lang="zh-CN" altLang="en-US" b="1" dirty="0" smtClean="0"/>
              <a:t>许</a:t>
            </a:r>
            <a:r>
              <a:rPr lang="zh-CN" altLang="en-US" b="1" dirty="0"/>
              <a:t>利</a:t>
            </a:r>
            <a:r>
              <a:rPr lang="zh-CN" altLang="en-US" b="1" dirty="0" smtClean="0"/>
              <a:t>群</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8864" y="116632"/>
            <a:ext cx="8229600" cy="720080"/>
          </a:xfrm>
        </p:spPr>
        <p:txBody>
          <a:bodyPr>
            <a:normAutofit/>
          </a:bodyPr>
          <a:lstStyle/>
          <a:p>
            <a:r>
              <a:rPr lang="zh-CN" altLang="en-US" sz="3600" b="1" baseline="0" dirty="0">
                <a:solidFill>
                  <a:srgbClr val="000099"/>
                </a:solidFill>
                <a:latin typeface="黑体" pitchFamily="49" charset="-122"/>
                <a:ea typeface="黑体" pitchFamily="49" charset="-122"/>
              </a:rPr>
              <a:t>苹果：全方位布局医疗</a:t>
            </a:r>
            <a:r>
              <a:rPr lang="zh-CN" altLang="en-US" sz="3600" b="1" baseline="0" dirty="0" smtClean="0">
                <a:solidFill>
                  <a:srgbClr val="000099"/>
                </a:solidFill>
                <a:latin typeface="黑体" pitchFamily="49" charset="-122"/>
                <a:ea typeface="黑体" pitchFamily="49" charset="-122"/>
              </a:rPr>
              <a:t>健康</a:t>
            </a:r>
            <a:endParaRPr lang="zh-CN" altLang="en-US" sz="3600" baseline="0" dirty="0">
              <a:solidFill>
                <a:srgbClr val="000099"/>
              </a:solidFill>
              <a:latin typeface="黑体" pitchFamily="49" charset="-122"/>
              <a:ea typeface="黑体" pitchFamily="49" charset="-122"/>
            </a:endParaRPr>
          </a:p>
        </p:txBody>
      </p:sp>
      <p:pic>
        <p:nvPicPr>
          <p:cNvPr id="3074" name="Picture 2"/>
          <p:cNvPicPr>
            <a:picLocks noChangeAspect="1" noChangeArrowheads="1"/>
          </p:cNvPicPr>
          <p:nvPr/>
        </p:nvPicPr>
        <p:blipFill>
          <a:blip r:embed="rId2" cstate="print"/>
          <a:srcRect/>
          <a:stretch>
            <a:fillRect/>
          </a:stretch>
        </p:blipFill>
        <p:spPr bwMode="auto">
          <a:xfrm>
            <a:off x="827584" y="1124744"/>
            <a:ext cx="7992888" cy="5354352"/>
          </a:xfrm>
          <a:prstGeom prst="rect">
            <a:avLst/>
          </a:prstGeom>
          <a:noFill/>
          <a:ln w="9525">
            <a:noFill/>
            <a:miter lim="800000"/>
            <a:headEnd/>
            <a:tailEnd/>
          </a:ln>
        </p:spPr>
      </p:pic>
      <p:sp>
        <p:nvSpPr>
          <p:cNvPr id="5" name="TextBox 4"/>
          <p:cNvSpPr txBox="1"/>
          <p:nvPr/>
        </p:nvSpPr>
        <p:spPr>
          <a:xfrm>
            <a:off x="4355976" y="6453336"/>
            <a:ext cx="4716016" cy="369332"/>
          </a:xfrm>
          <a:prstGeom prst="rect">
            <a:avLst/>
          </a:prstGeom>
          <a:noFill/>
        </p:spPr>
        <p:txBody>
          <a:bodyPr wrap="square" rtlCol="0">
            <a:spAutoFit/>
          </a:bodyPr>
          <a:lstStyle/>
          <a:p>
            <a:pPr algn="r"/>
            <a:r>
              <a:rPr lang="zh-CN" altLang="en-US" dirty="0" smtClean="0"/>
              <a:t>来自中国移动研究院首席科学家</a:t>
            </a:r>
            <a:r>
              <a:rPr lang="zh-CN" altLang="en-US" b="1" dirty="0" smtClean="0"/>
              <a:t>许</a:t>
            </a:r>
            <a:r>
              <a:rPr lang="zh-CN" altLang="en-US" b="1" dirty="0"/>
              <a:t>利</a:t>
            </a:r>
            <a:r>
              <a:rPr lang="zh-CN" altLang="en-US" b="1" dirty="0" smtClean="0"/>
              <a:t>群</a:t>
            </a:r>
            <a:endParaRPr lang="zh-CN" altLang="en-US" dirty="0"/>
          </a:p>
        </p:txBody>
      </p:sp>
      <p:sp>
        <p:nvSpPr>
          <p:cNvPr id="6"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55</a:t>
            </a:fld>
            <a:endParaRPr lang="en-US" altLang="zh-CN" sz="1200" b="1" dirty="0">
              <a:solidFill>
                <a:srgbClr val="898989"/>
              </a:solidFill>
              <a:latin typeface="Calibri" pitchFamily="34" charset="0"/>
            </a:endParaRPr>
          </a:p>
        </p:txBody>
      </p:sp>
      <p:sp>
        <p:nvSpPr>
          <p:cNvPr id="7" name="灯片编号占位符 4"/>
          <p:cNvSpPr txBox="1">
            <a:spLocks noGrp="1"/>
          </p:cNvSpPr>
          <p:nvPr/>
        </p:nvSpPr>
        <p:spPr bwMode="auto">
          <a:xfrm>
            <a:off x="7100888" y="66008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55</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smtClean="0">
                <a:solidFill>
                  <a:srgbClr val="000099"/>
                </a:solidFill>
              </a:rPr>
              <a:t>小结</a:t>
            </a:r>
            <a:endParaRPr lang="zh-CN" altLang="en-US" sz="4000" b="1" dirty="0">
              <a:solidFill>
                <a:srgbClr val="000099"/>
              </a:solidFill>
            </a:endParaRPr>
          </a:p>
        </p:txBody>
      </p:sp>
      <p:sp>
        <p:nvSpPr>
          <p:cNvPr id="4" name="内容占位符 2"/>
          <p:cNvSpPr>
            <a:spLocks noGrp="1"/>
          </p:cNvSpPr>
          <p:nvPr>
            <p:ph idx="4294967295"/>
          </p:nvPr>
        </p:nvSpPr>
        <p:spPr>
          <a:xfrm>
            <a:off x="457200" y="980728"/>
            <a:ext cx="8291513" cy="5068888"/>
          </a:xfrm>
        </p:spPr>
        <p:txBody>
          <a:bodyPr/>
          <a:lstStyle/>
          <a:p>
            <a:r>
              <a:rPr lang="zh-CN" altLang="en-US" b="0" dirty="0" smtClean="0">
                <a:latin typeface="Rockwell" pitchFamily="18" charset="0"/>
                <a:ea typeface="黑体" pitchFamily="49" charset="-122"/>
              </a:rPr>
              <a:t>大数据是产业＋资源＋科学，其</a:t>
            </a:r>
            <a:r>
              <a:rPr lang="zh-CN" altLang="en-US" b="0" dirty="0" smtClean="0">
                <a:ea typeface="黑体" pitchFamily="49" charset="-122"/>
              </a:rPr>
              <a:t>发展环境</a:t>
            </a:r>
            <a:r>
              <a:rPr lang="zh-CN" altLang="en-US" b="0" dirty="0" smtClean="0">
                <a:latin typeface="Rockwell" pitchFamily="18" charset="0"/>
                <a:ea typeface="黑体" pitchFamily="49" charset="-122"/>
              </a:rPr>
              <a:t>支撑互联网科技创新、产业应用发展和政策保障，形成“生态链”</a:t>
            </a:r>
          </a:p>
          <a:p>
            <a:r>
              <a:rPr lang="zh-CN" altLang="en-US" b="0" dirty="0" smtClean="0">
                <a:ea typeface="黑体" pitchFamily="49" charset="-122"/>
              </a:rPr>
              <a:t>需要智者：多学科融合</a:t>
            </a:r>
            <a:endParaRPr lang="en-US" altLang="zh-CN" b="0" dirty="0" smtClean="0">
              <a:ea typeface="黑体" pitchFamily="49" charset="-122"/>
            </a:endParaRPr>
          </a:p>
          <a:p>
            <a:pPr lvl="1"/>
            <a:r>
              <a:rPr lang="zh-CN" altLang="en-US" dirty="0" smtClean="0">
                <a:ea typeface="黑体" pitchFamily="49" charset="-122"/>
              </a:rPr>
              <a:t>教育思考＋科研人员＋产业领袖</a:t>
            </a:r>
            <a:endParaRPr lang="en-US" altLang="zh-CN" dirty="0" smtClean="0">
              <a:ea typeface="黑体" pitchFamily="49" charset="-122"/>
            </a:endParaRPr>
          </a:p>
          <a:p>
            <a:r>
              <a:rPr lang="zh-CN" altLang="en-US" b="0" dirty="0" smtClean="0">
                <a:ea typeface="黑体" pitchFamily="49" charset="-122"/>
              </a:rPr>
              <a:t>需要实践者：真实的数据和计算平台</a:t>
            </a:r>
            <a:endParaRPr lang="en-US" altLang="zh-CN" b="0" dirty="0" smtClean="0">
              <a:ea typeface="黑体" pitchFamily="49" charset="-122"/>
            </a:endParaRPr>
          </a:p>
          <a:p>
            <a:pPr lvl="1"/>
            <a:r>
              <a:rPr lang="zh-CN" altLang="en-US" dirty="0" smtClean="0">
                <a:ea typeface="黑体" pitchFamily="49" charset="-122"/>
              </a:rPr>
              <a:t>开放的数据服务与共享平台</a:t>
            </a:r>
            <a:endParaRPr lang="en-US" altLang="zh-CN" dirty="0" smtClean="0">
              <a:ea typeface="黑体" pitchFamily="49" charset="-122"/>
            </a:endParaRPr>
          </a:p>
          <a:p>
            <a:pPr lvl="1"/>
            <a:r>
              <a:rPr lang="zh-CN" altLang="en-US" dirty="0" smtClean="0">
                <a:ea typeface="黑体" pitchFamily="49" charset="-122"/>
              </a:rPr>
              <a:t>产学研紧密合作</a:t>
            </a:r>
          </a:p>
          <a:p>
            <a:r>
              <a:rPr lang="zh-CN" altLang="en-US" b="0" dirty="0" smtClean="0">
                <a:ea typeface="黑体" pitchFamily="49" charset="-122"/>
              </a:rPr>
              <a:t>需要政策：支撑和政府支持</a:t>
            </a:r>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56</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2" name="Picture 5" descr="1"/>
          <p:cNvPicPr>
            <a:picLocks noChangeAspect="1" noChangeArrowheads="1"/>
          </p:cNvPicPr>
          <p:nvPr/>
        </p:nvPicPr>
        <p:blipFill>
          <a:blip r:embed="rId2" cstate="print">
            <a:lum bright="36000" contrast="-60000"/>
          </a:blip>
          <a:srcRect t="9599" b="5481"/>
          <a:stretch>
            <a:fillRect/>
          </a:stretch>
        </p:blipFill>
        <p:spPr bwMode="auto">
          <a:xfrm>
            <a:off x="0" y="0"/>
            <a:ext cx="9144000" cy="6858000"/>
          </a:xfrm>
          <a:prstGeom prst="rect">
            <a:avLst/>
          </a:prstGeom>
          <a:noFill/>
          <a:ln w="9525">
            <a:noFill/>
            <a:miter lim="800000"/>
            <a:headEnd/>
            <a:tailEnd/>
          </a:ln>
        </p:spPr>
      </p:pic>
      <p:sp>
        <p:nvSpPr>
          <p:cNvPr id="153603" name="WordArt 4"/>
          <p:cNvSpPr>
            <a:spLocks noChangeArrowheads="1" noChangeShapeType="1" noTextEdit="1"/>
          </p:cNvSpPr>
          <p:nvPr/>
        </p:nvSpPr>
        <p:spPr bwMode="auto">
          <a:xfrm>
            <a:off x="3540125" y="4511675"/>
            <a:ext cx="5073650" cy="1965325"/>
          </a:xfrm>
          <a:prstGeom prst="rect">
            <a:avLst/>
          </a:prstGeom>
        </p:spPr>
        <p:txBody>
          <a:bodyPr wrap="none" fromWordArt="1">
            <a:prstTxWarp prst="textCascadeUp">
              <a:avLst>
                <a:gd name="adj" fmla="val 44444"/>
              </a:avLst>
            </a:prstTxWarp>
            <a:scene3d>
              <a:camera prst="legacyPerspectiveFront">
                <a:rot lat="20519961" lon="1080000" rev="0"/>
              </a:camera>
              <a:lightRig rig="legacyHarsh2" dir="b"/>
            </a:scene3d>
            <a:sp3d extrusionH="430200" prstMaterial="legacyMatte">
              <a:extrusionClr>
                <a:srgbClr val="FF6600"/>
              </a:extrusionClr>
            </a:sp3d>
          </a:bodyPr>
          <a:lstStyle/>
          <a:p>
            <a:r>
              <a:rPr lang="zh-CN" altLang="en-US" kern="10" dirty="0">
                <a:ln w="9525">
                  <a:round/>
                  <a:headEnd/>
                  <a:tailEnd/>
                </a:ln>
                <a:gradFill rotWithShape="1">
                  <a:gsLst>
                    <a:gs pos="0">
                      <a:srgbClr val="FFE701"/>
                    </a:gs>
                    <a:gs pos="100000">
                      <a:srgbClr val="FE3E02"/>
                    </a:gs>
                  </a:gsLst>
                  <a:lin ang="5400000" scaled="1"/>
                </a:gradFill>
                <a:latin typeface="宋体"/>
                <a:ea typeface="宋体"/>
              </a:rPr>
              <a:t>谢谢</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 </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维基百科</a:t>
            </a:r>
            <a:r>
              <a:rPr lang="en-US" altLang="zh-CN" b="1" dirty="0" smtClean="0">
                <a:solidFill>
                  <a:srgbClr val="000099"/>
                </a:solidFill>
              </a:rPr>
              <a:t>)</a:t>
            </a:r>
            <a:endParaRPr lang="zh-CN" altLang="en-US" b="1" dirty="0">
              <a:solidFill>
                <a:srgbClr val="000099"/>
              </a:solidFill>
            </a:endParaRPr>
          </a:p>
        </p:txBody>
      </p:sp>
      <p:sp>
        <p:nvSpPr>
          <p:cNvPr id="3" name="内容占位符 2"/>
          <p:cNvSpPr>
            <a:spLocks noGrp="1"/>
          </p:cNvSpPr>
          <p:nvPr>
            <p:ph idx="1"/>
          </p:nvPr>
        </p:nvSpPr>
        <p:spPr>
          <a:xfrm>
            <a:off x="285720" y="836712"/>
            <a:ext cx="8501122" cy="6021288"/>
          </a:xfrm>
        </p:spPr>
        <p:txBody>
          <a:bodyPr lIns="36000" rIns="36000"/>
          <a:lstStyle/>
          <a:p>
            <a:r>
              <a:rPr lang="en-US" altLang="zh-CN" sz="2200" b="1" dirty="0" smtClean="0">
                <a:solidFill>
                  <a:srgbClr val="C00000"/>
                </a:solidFill>
                <a:latin typeface="Rockwell" pitchFamily="18" charset="0"/>
                <a:ea typeface="黑体" pitchFamily="49" charset="-122"/>
              </a:rPr>
              <a:t>[</a:t>
            </a:r>
            <a:r>
              <a:rPr lang="zh-CN" altLang="en-US" sz="2200" b="1" dirty="0" smtClean="0">
                <a:solidFill>
                  <a:srgbClr val="C00000"/>
                </a:solidFill>
                <a:latin typeface="Rockwell" pitchFamily="18" charset="0"/>
                <a:ea typeface="黑体" pitchFamily="49" charset="-122"/>
              </a:rPr>
              <a:t>英文定义</a:t>
            </a:r>
            <a:r>
              <a:rPr lang="en-US" altLang="zh-CN" sz="2200" b="1" dirty="0" smtClean="0">
                <a:solidFill>
                  <a:srgbClr val="C00000"/>
                </a:solidFill>
                <a:latin typeface="Rockwell" pitchFamily="18" charset="0"/>
                <a:ea typeface="黑体" pitchFamily="49" charset="-122"/>
              </a:rPr>
              <a:t>] </a:t>
            </a:r>
            <a:r>
              <a:rPr lang="en-US" altLang="zh-CN" sz="2200" b="1" dirty="0" smtClean="0">
                <a:latin typeface="Rockwell" pitchFamily="18" charset="0"/>
                <a:ea typeface="黑体" pitchFamily="49" charset="-122"/>
              </a:rPr>
              <a:t>Big data</a:t>
            </a:r>
            <a:r>
              <a:rPr lang="en-US" altLang="zh-CN" sz="2200" dirty="0" smtClean="0">
                <a:latin typeface="Rockwell" pitchFamily="18" charset="0"/>
                <a:ea typeface="黑体" pitchFamily="49" charset="-122"/>
              </a:rPr>
              <a:t> is the term for a collection of data sets so large and complex that it becomes difficult to process using on-hand database management tools or traditional data processing applications. </a:t>
            </a:r>
            <a:endParaRPr lang="en-US" altLang="zh-CN" sz="2200" b="1" dirty="0" smtClean="0">
              <a:latin typeface="Rockwell" pitchFamily="18" charset="0"/>
              <a:ea typeface="黑体" pitchFamily="49" charset="-122"/>
            </a:endParaRPr>
          </a:p>
          <a:p>
            <a:r>
              <a:rPr lang="en-US" altLang="zh-CN" sz="2200" b="1" dirty="0" smtClean="0">
                <a:solidFill>
                  <a:srgbClr val="C00000"/>
                </a:solidFill>
                <a:latin typeface="Rockwell" pitchFamily="18" charset="0"/>
                <a:ea typeface="黑体" pitchFamily="49" charset="-122"/>
              </a:rPr>
              <a:t>[</a:t>
            </a:r>
            <a:r>
              <a:rPr lang="zh-CN" altLang="en-US" sz="2200" b="1" dirty="0" smtClean="0">
                <a:solidFill>
                  <a:srgbClr val="C00000"/>
                </a:solidFill>
                <a:latin typeface="Rockwell" pitchFamily="18" charset="0"/>
                <a:ea typeface="黑体" pitchFamily="49" charset="-122"/>
              </a:rPr>
              <a:t>中文定义</a:t>
            </a:r>
            <a:r>
              <a:rPr lang="en-US" altLang="zh-CN" sz="2200" b="1" dirty="0" smtClean="0">
                <a:solidFill>
                  <a:srgbClr val="C00000"/>
                </a:solidFill>
                <a:latin typeface="Rockwell" pitchFamily="18" charset="0"/>
                <a:ea typeface="黑体" pitchFamily="49" charset="-122"/>
              </a:rPr>
              <a:t>]</a:t>
            </a:r>
            <a:r>
              <a:rPr lang="zh-CN" altLang="en-US" sz="2200" b="1" dirty="0" smtClean="0">
                <a:latin typeface="Rockwell" pitchFamily="18" charset="0"/>
                <a:ea typeface="黑体" pitchFamily="49" charset="-122"/>
              </a:rPr>
              <a:t>大数据</a:t>
            </a:r>
            <a:r>
              <a:rPr lang="zh-CN" altLang="en-US" sz="2200" dirty="0" smtClean="0">
                <a:latin typeface="Rockwell" pitchFamily="18" charset="0"/>
                <a:ea typeface="黑体" pitchFamily="49" charset="-122"/>
              </a:rPr>
              <a:t>或称巨量数据、海量数据、大资料，指的是所涉及的数据量规模巨大到无法通过人工，在合理时间内达到截取、管理、处理、并整理成为人类所能解读的信息</a:t>
            </a:r>
            <a:r>
              <a:rPr lang="en-US" altLang="zh-CN" sz="2200" dirty="0" smtClean="0">
                <a:latin typeface="Rockwell" pitchFamily="18" charset="0"/>
                <a:ea typeface="黑体" pitchFamily="49" charset="-122"/>
              </a:rPr>
              <a:t>[1][2]</a:t>
            </a:r>
            <a:r>
              <a:rPr lang="zh-CN" altLang="en-US" sz="2200" dirty="0" smtClean="0">
                <a:latin typeface="Rockwell" pitchFamily="18" charset="0"/>
                <a:ea typeface="黑体" pitchFamily="49" charset="-122"/>
              </a:rPr>
              <a:t>。</a:t>
            </a:r>
            <a:endParaRPr lang="en-US" altLang="zh-CN" sz="2200" dirty="0" smtClean="0">
              <a:latin typeface="Rockwell" pitchFamily="18" charset="0"/>
              <a:ea typeface="黑体" pitchFamily="49" charset="-122"/>
            </a:endParaRPr>
          </a:p>
          <a:p>
            <a:r>
              <a:rPr lang="zh-CN" altLang="en-US" sz="2200" dirty="0" smtClean="0">
                <a:latin typeface="Rockwell" pitchFamily="18" charset="0"/>
                <a:ea typeface="黑体" pitchFamily="49" charset="-122"/>
              </a:rPr>
              <a:t>在总数据量相同的情况下，与个别分析独立的小型数据集相比，将各个小型数据集合并后进行分析可得出许多额外的信息和数据关系性，可用来察觉商业趋势、判定研究质量、避免疾病扩散、打击犯罪或测定实时交通路况等；这样的用途正是大型数据集盛行的原因</a:t>
            </a:r>
            <a:r>
              <a:rPr lang="en-US" altLang="zh-CN" sz="2200" dirty="0" smtClean="0">
                <a:latin typeface="Rockwell" pitchFamily="18" charset="0"/>
                <a:ea typeface="黑体" pitchFamily="49" charset="-122"/>
              </a:rPr>
              <a:t>[3][4][5]</a:t>
            </a:r>
          </a:p>
          <a:p>
            <a:r>
              <a:rPr lang="en-US" altLang="zh-CN" sz="1400" dirty="0" smtClean="0">
                <a:latin typeface="Rockwell" pitchFamily="18" charset="0"/>
                <a:ea typeface="黑体" pitchFamily="49" charset="-122"/>
              </a:rPr>
              <a:t>[1]</a:t>
            </a:r>
            <a:r>
              <a:rPr lang="en-US" altLang="zh-CN" sz="1400" dirty="0" err="1" smtClean="0">
                <a:latin typeface="Rockwell" pitchFamily="18" charset="0"/>
                <a:ea typeface="黑体" pitchFamily="49" charset="-122"/>
              </a:rPr>
              <a:t>Kusnetzky</a:t>
            </a:r>
            <a:r>
              <a:rPr lang="en-US" altLang="zh-CN" sz="1400" dirty="0" smtClean="0">
                <a:latin typeface="Rockwell" pitchFamily="18" charset="0"/>
                <a:ea typeface="黑体" pitchFamily="49" charset="-122"/>
              </a:rPr>
              <a:t>, Dan. What is "Big Data?". ZDNet.</a:t>
            </a:r>
          </a:p>
          <a:p>
            <a:r>
              <a:rPr lang="en-US" altLang="zh-CN" sz="1400" dirty="0" smtClean="0">
                <a:latin typeface="Rockwell" pitchFamily="18" charset="0"/>
                <a:ea typeface="黑体" pitchFamily="49" charset="-122"/>
              </a:rPr>
              <a:t>[2]Vance, Ashley. Start-Up Goes After Big Data With </a:t>
            </a:r>
            <a:r>
              <a:rPr lang="en-US" altLang="zh-CN" sz="1400" dirty="0" err="1" smtClean="0">
                <a:latin typeface="Rockwell" pitchFamily="18" charset="0"/>
                <a:ea typeface="黑体" pitchFamily="49" charset="-122"/>
              </a:rPr>
              <a:t>Hadoop</a:t>
            </a:r>
            <a:r>
              <a:rPr lang="en-US" altLang="zh-CN" sz="1400" dirty="0" smtClean="0">
                <a:latin typeface="Rockwell" pitchFamily="18" charset="0"/>
                <a:ea typeface="黑体" pitchFamily="49" charset="-122"/>
              </a:rPr>
              <a:t> Helper. New York Times Blog. 2010.</a:t>
            </a:r>
          </a:p>
          <a:p>
            <a:r>
              <a:rPr lang="en-US" altLang="zh-CN" sz="1400" dirty="0" smtClean="0">
                <a:latin typeface="Rockwell" pitchFamily="18" charset="0"/>
                <a:ea typeface="黑体" pitchFamily="49" charset="-122"/>
              </a:rPr>
              <a:t>[3]Data, data everywhere. The Economist. [2010-02-25 ].</a:t>
            </a:r>
          </a:p>
          <a:p>
            <a:r>
              <a:rPr lang="en-US" altLang="zh-CN" sz="1400" dirty="0" smtClean="0">
                <a:latin typeface="Rockwell" pitchFamily="18" charset="0"/>
                <a:ea typeface="黑体" pitchFamily="49" charset="-122"/>
              </a:rPr>
              <a:t>[4] Cat Casey and Alejandra Perez. E-Discovery Special Report: The Rising Tide of Nonlinear Review. Hudson Global. [1 July 2012 ]</a:t>
            </a:r>
          </a:p>
          <a:p>
            <a:r>
              <a:rPr lang="en-US" altLang="zh-CN" sz="1400" dirty="0" smtClean="0">
                <a:latin typeface="Rockwell" pitchFamily="18" charset="0"/>
                <a:ea typeface="黑体" pitchFamily="49" charset="-122"/>
              </a:rPr>
              <a:t>[5]What Technology-Assisted Electronic Discovery Teaches Us About The Role Of Humans In Technology — Re-Humanizing Technology-Assisted Review. Forbes. [1 July 2012] </a:t>
            </a:r>
            <a:endParaRPr lang="zh-CN" altLang="en-US" sz="1400" dirty="0">
              <a:latin typeface="Rockwell" pitchFamily="18" charset="0"/>
              <a:ea typeface="黑体" pitchFamily="49" charset="-122"/>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6</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特征 </a:t>
            </a:r>
            <a:r>
              <a:rPr lang="en-US" altLang="zh-CN" b="1" dirty="0" smtClean="0">
                <a:solidFill>
                  <a:srgbClr val="000099"/>
                </a:solidFill>
              </a:rPr>
              <a:t>– 4V</a:t>
            </a:r>
            <a:endParaRPr lang="zh-CN" altLang="en-US" b="1" dirty="0">
              <a:solidFill>
                <a:srgbClr val="000099"/>
              </a:solidFill>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323528" y="1844824"/>
            <a:ext cx="8501063" cy="3778949"/>
          </a:xfrm>
          <a:prstGeom prst="rect">
            <a:avLst/>
          </a:prstGeom>
          <a:noFill/>
          <a:ln w="9525">
            <a:noFill/>
            <a:miter lim="800000"/>
            <a:headEnd/>
            <a:tailEnd/>
          </a:ln>
        </p:spPr>
      </p:pic>
      <p:sp>
        <p:nvSpPr>
          <p:cNvPr id="5" name="矩形 4"/>
          <p:cNvSpPr/>
          <p:nvPr/>
        </p:nvSpPr>
        <p:spPr bwMode="auto">
          <a:xfrm>
            <a:off x="793354" y="5443753"/>
            <a:ext cx="925513" cy="342900"/>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nchor="ctr"/>
          <a:lstStyle/>
          <a:p>
            <a:pPr>
              <a:defRPr/>
            </a:pPr>
            <a:r>
              <a:rPr kumimoji="1" lang="zh-CN" altLang="en-US" sz="2000" dirty="0">
                <a:latin typeface="黑体" pitchFamily="49" charset="-122"/>
                <a:ea typeface="黑体" pitchFamily="49" charset="-122"/>
              </a:rPr>
              <a:t>规模大</a:t>
            </a:r>
            <a:endParaRPr kumimoji="1" lang="en-US" altLang="zh-CN" sz="2000" dirty="0">
              <a:latin typeface="微软雅黑" pitchFamily="34" charset="-122"/>
              <a:ea typeface="微软雅黑" pitchFamily="34" charset="-122"/>
            </a:endParaRPr>
          </a:p>
        </p:txBody>
      </p:sp>
      <p:sp>
        <p:nvSpPr>
          <p:cNvPr id="6" name="矩形 5"/>
          <p:cNvSpPr/>
          <p:nvPr/>
        </p:nvSpPr>
        <p:spPr bwMode="auto">
          <a:xfrm>
            <a:off x="3097610" y="5443753"/>
            <a:ext cx="944562" cy="342900"/>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nchor="ctr"/>
          <a:lstStyle/>
          <a:p>
            <a:pPr>
              <a:defRPr/>
            </a:pPr>
            <a:r>
              <a:rPr kumimoji="1" lang="zh-CN" altLang="en-US" sz="2000" dirty="0">
                <a:latin typeface="黑体" pitchFamily="49" charset="-122"/>
                <a:ea typeface="黑体" pitchFamily="49" charset="-122"/>
              </a:rPr>
              <a:t>变化快</a:t>
            </a:r>
            <a:endParaRPr kumimoji="1" lang="en-US" altLang="zh-CN" sz="2000" dirty="0">
              <a:latin typeface="微软雅黑" pitchFamily="34" charset="-122"/>
              <a:ea typeface="微软雅黑" pitchFamily="34" charset="-122"/>
            </a:endParaRPr>
          </a:p>
        </p:txBody>
      </p:sp>
      <p:sp>
        <p:nvSpPr>
          <p:cNvPr id="7" name="矩形 6"/>
          <p:cNvSpPr/>
          <p:nvPr/>
        </p:nvSpPr>
        <p:spPr bwMode="auto">
          <a:xfrm>
            <a:off x="5257850" y="5443753"/>
            <a:ext cx="939800" cy="342900"/>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nchor="ctr"/>
          <a:lstStyle/>
          <a:p>
            <a:pPr>
              <a:defRPr/>
            </a:pPr>
            <a:r>
              <a:rPr kumimoji="1" lang="zh-CN" altLang="en-US" sz="2000" dirty="0">
                <a:latin typeface="黑体" pitchFamily="49" charset="-122"/>
                <a:ea typeface="黑体" pitchFamily="49" charset="-122"/>
              </a:rPr>
              <a:t>种类杂</a:t>
            </a:r>
            <a:endParaRPr kumimoji="1" lang="en-US" altLang="zh-CN" sz="2000" dirty="0">
              <a:latin typeface="黑体" pitchFamily="49" charset="-122"/>
              <a:ea typeface="黑体" pitchFamily="49" charset="-122"/>
            </a:endParaRPr>
          </a:p>
        </p:txBody>
      </p:sp>
      <p:sp>
        <p:nvSpPr>
          <p:cNvPr id="9" name="矩形 8"/>
          <p:cNvSpPr/>
          <p:nvPr/>
        </p:nvSpPr>
        <p:spPr bwMode="auto">
          <a:xfrm>
            <a:off x="7202066" y="5443753"/>
            <a:ext cx="1512168" cy="342900"/>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nchor="ctr"/>
          <a:lstStyle/>
          <a:p>
            <a:pPr>
              <a:defRPr/>
            </a:pPr>
            <a:r>
              <a:rPr kumimoji="1" lang="zh-CN" altLang="en-US" sz="2000" dirty="0">
                <a:latin typeface="黑体" pitchFamily="49" charset="-122"/>
                <a:ea typeface="黑体" pitchFamily="49" charset="-122"/>
              </a:rPr>
              <a:t>价值密度低</a:t>
            </a:r>
          </a:p>
        </p:txBody>
      </p:sp>
      <p:sp>
        <p:nvSpPr>
          <p:cNvPr id="10"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7</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提纲</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b="1" dirty="0" smtClean="0">
                <a:latin typeface="+mn-ea"/>
              </a:rPr>
              <a:t>大数据定义</a:t>
            </a:r>
            <a:endParaRPr lang="en-US" altLang="zh-CN" b="1" dirty="0" smtClean="0">
              <a:latin typeface="+mn-ea"/>
            </a:endParaRPr>
          </a:p>
          <a:p>
            <a:r>
              <a:rPr lang="zh-CN" altLang="en-US" b="1" dirty="0" smtClean="0">
                <a:solidFill>
                  <a:srgbClr val="FF0000"/>
                </a:solidFill>
                <a:latin typeface="+mn-ea"/>
              </a:rPr>
              <a:t>大数据溯源</a:t>
            </a:r>
            <a:endParaRPr lang="en-US" altLang="zh-CN" b="1" dirty="0" smtClean="0">
              <a:solidFill>
                <a:srgbClr val="FF0000"/>
              </a:solidFill>
              <a:latin typeface="+mn-ea"/>
            </a:endParaRPr>
          </a:p>
          <a:p>
            <a:r>
              <a:rPr lang="zh-CN" altLang="en-US" b="1" dirty="0" smtClean="0">
                <a:latin typeface="+mn-ea"/>
              </a:rPr>
              <a:t>大数据的应用</a:t>
            </a:r>
            <a:endParaRPr lang="en-US" altLang="zh-CN" b="1" dirty="0" smtClean="0">
              <a:latin typeface="+mn-ea"/>
            </a:endParaRPr>
          </a:p>
          <a:p>
            <a:r>
              <a:rPr lang="zh-CN" altLang="en-US" b="1" dirty="0" smtClean="0">
                <a:latin typeface="+mn-ea"/>
              </a:rPr>
              <a:t>大数据带来的挑战</a:t>
            </a:r>
            <a:endParaRPr lang="en-US" altLang="zh-CN" b="1" dirty="0" smtClean="0">
              <a:latin typeface="+mn-ea"/>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8</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 </a:t>
            </a:r>
            <a:endParaRPr lang="zh-CN" altLang="en-US" b="1" dirty="0">
              <a:solidFill>
                <a:srgbClr val="000099"/>
              </a:solidFill>
            </a:endParaRPr>
          </a:p>
        </p:txBody>
      </p:sp>
      <p:sp>
        <p:nvSpPr>
          <p:cNvPr id="3" name="内容占位符 2"/>
          <p:cNvSpPr>
            <a:spLocks noGrp="1"/>
          </p:cNvSpPr>
          <p:nvPr>
            <p:ph idx="1"/>
          </p:nvPr>
        </p:nvSpPr>
        <p:spPr/>
        <p:txBody>
          <a:bodyPr/>
          <a:lstStyle/>
          <a:p>
            <a:r>
              <a:rPr lang="en-US" altLang="zh-CN" sz="2400" dirty="0" smtClean="0">
                <a:solidFill>
                  <a:srgbClr val="000099"/>
                </a:solidFill>
              </a:rPr>
              <a:t>2008</a:t>
            </a:r>
            <a:r>
              <a:rPr lang="zh-CN" altLang="zh-CN" sz="2400" dirty="0" smtClean="0">
                <a:solidFill>
                  <a:srgbClr val="000099"/>
                </a:solidFill>
              </a:rPr>
              <a:t>年</a:t>
            </a:r>
            <a:r>
              <a:rPr lang="en-US" altLang="zh-CN" sz="2400" dirty="0" smtClean="0">
                <a:solidFill>
                  <a:srgbClr val="000099"/>
                </a:solidFill>
              </a:rPr>
              <a:t>9</a:t>
            </a:r>
            <a:r>
              <a:rPr lang="zh-CN" altLang="zh-CN" sz="2400" dirty="0" smtClean="0">
                <a:solidFill>
                  <a:srgbClr val="000099"/>
                </a:solidFill>
              </a:rPr>
              <a:t>月</a:t>
            </a:r>
            <a:r>
              <a:rPr lang="en-US" altLang="zh-CN" sz="2400" dirty="0" smtClean="0">
                <a:solidFill>
                  <a:srgbClr val="000099"/>
                </a:solidFill>
              </a:rPr>
              <a:t>4</a:t>
            </a:r>
            <a:r>
              <a:rPr lang="zh-CN" altLang="zh-CN" sz="2400" dirty="0" smtClean="0">
                <a:solidFill>
                  <a:srgbClr val="000099"/>
                </a:solidFill>
              </a:rPr>
              <a:t>日</a:t>
            </a:r>
            <a:r>
              <a:rPr lang="zh-CN" altLang="zh-CN" sz="2400" dirty="0" smtClean="0"/>
              <a:t>《</a:t>
            </a:r>
            <a:r>
              <a:rPr lang="en-US" altLang="zh-CN" sz="2400" dirty="0" smtClean="0"/>
              <a:t>Nature</a:t>
            </a:r>
            <a:r>
              <a:rPr lang="zh-CN" altLang="zh-CN" sz="2400" dirty="0" smtClean="0"/>
              <a:t>》刊登了一个名为“</a:t>
            </a:r>
            <a:r>
              <a:rPr lang="en-US" altLang="zh-CN" sz="2400" dirty="0" smtClean="0">
                <a:solidFill>
                  <a:srgbClr val="FF0000"/>
                </a:solidFill>
              </a:rPr>
              <a:t>Big Data</a:t>
            </a:r>
            <a:r>
              <a:rPr lang="zh-CN" altLang="zh-CN" sz="2400" dirty="0" smtClean="0"/>
              <a:t>”</a:t>
            </a:r>
            <a:r>
              <a:rPr lang="zh-CN" altLang="en-US" sz="2400" dirty="0" smtClean="0"/>
              <a:t>的专辑</a:t>
            </a:r>
            <a:endParaRPr lang="en-US" altLang="zh-CN" sz="2400" dirty="0" smtClean="0"/>
          </a:p>
          <a:p>
            <a:pPr lvl="1"/>
            <a:r>
              <a:rPr lang="en-US" altLang="zh-CN" sz="2000" b="1" dirty="0" smtClean="0"/>
              <a:t>Researchers need to adapt their institutions and practices in response to torrents of new data — and need to complement smart science with smart searching.  </a:t>
            </a:r>
            <a:r>
              <a:rPr lang="en-US" altLang="zh-CN" sz="2000" b="1" dirty="0" smtClean="0">
                <a:solidFill>
                  <a:srgbClr val="C00000"/>
                </a:solidFill>
              </a:rPr>
              <a:t>http://www.nature.com/news/specials/bigdata/</a:t>
            </a:r>
            <a:endParaRPr lang="en-US" altLang="zh-CN" sz="2000" dirty="0" smtClean="0">
              <a:solidFill>
                <a:srgbClr val="C00000"/>
              </a:solidFill>
            </a:endParaRPr>
          </a:p>
          <a:p>
            <a:r>
              <a:rPr lang="en-US" altLang="zh-CN" sz="2400" dirty="0" smtClean="0">
                <a:solidFill>
                  <a:srgbClr val="000099"/>
                </a:solidFill>
              </a:rPr>
              <a:t>2009</a:t>
            </a:r>
            <a:r>
              <a:rPr lang="zh-CN" altLang="zh-CN" sz="2400" dirty="0" smtClean="0">
                <a:solidFill>
                  <a:srgbClr val="000099"/>
                </a:solidFill>
              </a:rPr>
              <a:t>年</a:t>
            </a:r>
            <a:r>
              <a:rPr lang="en-US" altLang="zh-CN" sz="2400" dirty="0" smtClean="0">
                <a:solidFill>
                  <a:srgbClr val="000099"/>
                </a:solidFill>
              </a:rPr>
              <a:t>10</a:t>
            </a:r>
            <a:r>
              <a:rPr lang="zh-CN" altLang="zh-CN" sz="2400" dirty="0" smtClean="0">
                <a:solidFill>
                  <a:srgbClr val="000099"/>
                </a:solidFill>
              </a:rPr>
              <a:t>月</a:t>
            </a:r>
            <a:r>
              <a:rPr lang="zh-CN" altLang="zh-CN" sz="2400" dirty="0" smtClean="0"/>
              <a:t>微软为纪念</a:t>
            </a:r>
            <a:r>
              <a:rPr lang="en-US" altLang="zh-CN" sz="2400" dirty="0" smtClean="0"/>
              <a:t>Jim Gray, </a:t>
            </a:r>
            <a:r>
              <a:rPr lang="zh-CN" altLang="zh-CN" sz="2400" dirty="0" smtClean="0"/>
              <a:t>出版了“第四范式—数据密集的科学发现</a:t>
            </a:r>
            <a:r>
              <a:rPr lang="en-US" altLang="zh-CN" sz="2400" dirty="0" smtClean="0"/>
              <a:t>   (</a:t>
            </a:r>
            <a:r>
              <a:rPr lang="en-US" altLang="zh-CN" sz="2400" dirty="0" smtClean="0">
                <a:solidFill>
                  <a:srgbClr val="FF0000"/>
                </a:solidFill>
              </a:rPr>
              <a:t>The Fourth Paradigm </a:t>
            </a:r>
            <a:r>
              <a:rPr lang="zh-CN" altLang="zh-CN" sz="2400" dirty="0" smtClean="0"/>
              <a:t>—</a:t>
            </a:r>
            <a:r>
              <a:rPr lang="en-US" altLang="zh-CN" sz="2400" dirty="0" smtClean="0"/>
              <a:t> Data Intensive Scientific Discovery)</a:t>
            </a:r>
          </a:p>
          <a:p>
            <a:r>
              <a:rPr kumimoji="1" lang="en-US" altLang="zh-CN" sz="2400" dirty="0" smtClean="0">
                <a:solidFill>
                  <a:srgbClr val="000099"/>
                </a:solidFill>
              </a:rPr>
              <a:t>2011</a:t>
            </a:r>
            <a:r>
              <a:rPr kumimoji="1" lang="zh-CN" altLang="en-US" sz="2400" dirty="0" smtClean="0">
                <a:solidFill>
                  <a:srgbClr val="000099"/>
                </a:solidFill>
              </a:rPr>
              <a:t>年</a:t>
            </a:r>
            <a:r>
              <a:rPr kumimoji="1" lang="en-US" altLang="zh-CN" sz="2400" dirty="0" smtClean="0">
                <a:solidFill>
                  <a:srgbClr val="000099"/>
                </a:solidFill>
              </a:rPr>
              <a:t>2</a:t>
            </a:r>
            <a:r>
              <a:rPr kumimoji="1" lang="zh-CN" altLang="en-US" sz="2400" dirty="0" smtClean="0">
                <a:solidFill>
                  <a:srgbClr val="000099"/>
                </a:solidFill>
              </a:rPr>
              <a:t>月</a:t>
            </a:r>
            <a:r>
              <a:rPr kumimoji="1" lang="en-US" altLang="zh-CN" sz="2400" dirty="0" smtClean="0">
                <a:solidFill>
                  <a:srgbClr val="000099"/>
                </a:solidFill>
              </a:rPr>
              <a:t>11</a:t>
            </a:r>
            <a:r>
              <a:rPr kumimoji="1" lang="zh-CN" altLang="en-US" sz="2400" dirty="0" smtClean="0">
                <a:solidFill>
                  <a:srgbClr val="000099"/>
                </a:solidFill>
              </a:rPr>
              <a:t>日</a:t>
            </a:r>
            <a:r>
              <a:rPr kumimoji="1" lang="zh-CN" altLang="en-US" sz="2400" dirty="0" smtClean="0"/>
              <a:t>：</a:t>
            </a:r>
            <a:r>
              <a:rPr kumimoji="1" lang="en-US" altLang="zh-CN" sz="2400" dirty="0" smtClean="0"/>
              <a:t>Science</a:t>
            </a:r>
            <a:r>
              <a:rPr kumimoji="1" lang="zh-CN" altLang="en-US" sz="2400" dirty="0" smtClean="0"/>
              <a:t>刊登了名为</a:t>
            </a:r>
            <a:r>
              <a:rPr kumimoji="1" lang="en-US" altLang="zh-CN" sz="2400" dirty="0" smtClean="0">
                <a:solidFill>
                  <a:srgbClr val="FF0000"/>
                </a:solidFill>
              </a:rPr>
              <a:t>Dealing with Data</a:t>
            </a:r>
            <a:r>
              <a:rPr kumimoji="1" lang="zh-CN" altLang="en-US" sz="2400" dirty="0" smtClean="0"/>
              <a:t>的专辑，</a:t>
            </a:r>
            <a:r>
              <a:rPr lang="zh-CN" altLang="zh-CN" sz="2400" dirty="0" smtClean="0"/>
              <a:t>联合</a:t>
            </a:r>
            <a:r>
              <a:rPr lang="en-US" altLang="zh-CN" sz="2400" dirty="0" smtClean="0"/>
              <a:t>Science: Signaling</a:t>
            </a:r>
            <a:r>
              <a:rPr lang="zh-CN" altLang="zh-CN" sz="2400" dirty="0" smtClean="0"/>
              <a:t>、</a:t>
            </a:r>
            <a:r>
              <a:rPr lang="en-US" altLang="zh-CN" sz="2400" dirty="0" smtClean="0"/>
              <a:t>Science: Translational Medicine</a:t>
            </a:r>
            <a:r>
              <a:rPr lang="zh-CN" altLang="zh-CN" sz="2400" dirty="0" smtClean="0"/>
              <a:t>和</a:t>
            </a:r>
            <a:r>
              <a:rPr lang="en-US" altLang="zh-CN" sz="2400" dirty="0" smtClean="0"/>
              <a:t>Science Careers</a:t>
            </a:r>
            <a:r>
              <a:rPr lang="zh-CN" altLang="zh-CN" sz="2400" dirty="0" smtClean="0"/>
              <a:t>推出相关专题，讨论数据对科学研究的重要性</a:t>
            </a:r>
            <a:endParaRPr lang="en-US" altLang="zh-CN" sz="2400" dirty="0" smtClean="0"/>
          </a:p>
          <a:p>
            <a:endParaRPr lang="zh-CN" altLang="en-US" sz="2400"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9</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27347</TotalTime>
  <Words>4670</Words>
  <Application>Microsoft Office PowerPoint</Application>
  <PresentationFormat>全屏显示(4:3)</PresentationFormat>
  <Paragraphs>499</Paragraphs>
  <Slides>57</Slides>
  <Notes>9</Notes>
  <HiddenSlides>0</HiddenSlides>
  <MMClips>0</MMClips>
  <ScaleCrop>false</ScaleCrop>
  <HeadingPairs>
    <vt:vector size="4" baseType="variant">
      <vt:variant>
        <vt:lpstr>主题</vt:lpstr>
      </vt:variant>
      <vt:variant>
        <vt:i4>1</vt:i4>
      </vt:variant>
      <vt:variant>
        <vt:lpstr>幻灯片标题</vt:lpstr>
      </vt:variant>
      <vt:variant>
        <vt:i4>57</vt:i4>
      </vt:variant>
    </vt:vector>
  </HeadingPairs>
  <TitlesOfParts>
    <vt:vector size="58" baseType="lpstr">
      <vt:lpstr>默认设计模板</vt:lpstr>
      <vt:lpstr>幻灯片 1</vt:lpstr>
      <vt:lpstr>个人简介</vt:lpstr>
      <vt:lpstr>北航大数据科学与工程国际联合研究中心</vt:lpstr>
      <vt:lpstr>973 Grant on Big Data at Beihang</vt:lpstr>
      <vt:lpstr>提纲</vt:lpstr>
      <vt:lpstr> 大数据(维基百科)</vt:lpstr>
      <vt:lpstr>“大数据”特征 – 4V</vt:lpstr>
      <vt:lpstr>提纲</vt:lpstr>
      <vt:lpstr>“大数据”溯源 </vt:lpstr>
      <vt:lpstr>“大数据”溯源</vt:lpstr>
      <vt:lpstr>“大数据”溯源</vt:lpstr>
      <vt:lpstr>“大数据”溯源</vt:lpstr>
      <vt:lpstr>“大数据”溯源</vt:lpstr>
      <vt:lpstr>“大数据”溯源</vt:lpstr>
      <vt:lpstr>“大数据”溯源</vt:lpstr>
      <vt:lpstr>“大数据”溯源</vt:lpstr>
      <vt:lpstr>“大数据”溯源</vt:lpstr>
      <vt:lpstr>“大数据”溯源</vt:lpstr>
      <vt:lpstr>“大数据”溯源</vt:lpstr>
      <vt:lpstr>提纲</vt:lpstr>
      <vt:lpstr>人类 vs. 计算机 + 数据</vt:lpstr>
      <vt:lpstr>幻灯片 22</vt:lpstr>
      <vt:lpstr>更多的数据 vs. 更好的算法</vt:lpstr>
      <vt:lpstr>互联网需求：大数据处理</vt:lpstr>
      <vt:lpstr>大数据：价值取向？</vt:lpstr>
      <vt:lpstr>数据：应用价值？</vt:lpstr>
      <vt:lpstr>提纲</vt:lpstr>
      <vt:lpstr>Gartner关于业界对Big Data兴趣的分析</vt:lpstr>
      <vt:lpstr>Gartner关于Big Data处理技术的分析</vt:lpstr>
      <vt:lpstr>Gartner关于Big Data处理技术的分析</vt:lpstr>
      <vt:lpstr>数据的处理流程</vt:lpstr>
      <vt:lpstr>幻灯片 32</vt:lpstr>
      <vt:lpstr>大数据处理技术分析</vt:lpstr>
      <vt:lpstr>数据采集-ETL</vt:lpstr>
      <vt:lpstr>数据采集-爬虫</vt:lpstr>
      <vt:lpstr>数据采集-传感器</vt:lpstr>
      <vt:lpstr>数据存储</vt:lpstr>
      <vt:lpstr>数据处理与分析</vt:lpstr>
      <vt:lpstr>数据仓库与联机分析处理</vt:lpstr>
      <vt:lpstr>数据挖掘的定义</vt:lpstr>
      <vt:lpstr>数据挖掘是多学科的产物</vt:lpstr>
      <vt:lpstr>数据挖掘</vt:lpstr>
      <vt:lpstr>大数据的应用—决策支持</vt:lpstr>
      <vt:lpstr>MapReduce/Hadoop and Beyond</vt:lpstr>
      <vt:lpstr>MapReduce/Hadoop and Beyond</vt:lpstr>
      <vt:lpstr>MapReduce/Hadoop and Beyond</vt:lpstr>
      <vt:lpstr>大数据可视化</vt:lpstr>
      <vt:lpstr>大数据类别</vt:lpstr>
      <vt:lpstr>大数据现状</vt:lpstr>
      <vt:lpstr>医疗大数据</vt:lpstr>
      <vt:lpstr>医疗大数据</vt:lpstr>
      <vt:lpstr>医疗大数据与互联网</vt:lpstr>
      <vt:lpstr>医疗服务机构纷纷拥抱移动互联网</vt:lpstr>
      <vt:lpstr>阿里未来医院计划：以支付能力切入医疗领域</vt:lpstr>
      <vt:lpstr>苹果：全方位布局医疗健康</vt:lpstr>
      <vt:lpstr>小结</vt:lpstr>
      <vt:lpstr>幻灯片 57</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2014CB340304</cp:lastModifiedBy>
  <cp:revision>2533</cp:revision>
  <dcterms:created xsi:type="dcterms:W3CDTF">2010-07-14T15:56:11Z</dcterms:created>
  <dcterms:modified xsi:type="dcterms:W3CDTF">2015-04-20T07:10:28Z</dcterms:modified>
</cp:coreProperties>
</file>