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3" r:id="rId1"/>
  </p:sldMasterIdLst>
  <p:notesMasterIdLst>
    <p:notesMasterId r:id="rId8"/>
  </p:notesMasterIdLst>
  <p:handoutMasterIdLst>
    <p:handoutMasterId r:id="rId9"/>
  </p:handoutMasterIdLst>
  <p:sldIdLst>
    <p:sldId id="2006" r:id="rId2"/>
    <p:sldId id="2007" r:id="rId3"/>
    <p:sldId id="1954" r:id="rId4"/>
    <p:sldId id="2002" r:id="rId5"/>
    <p:sldId id="1969" r:id="rId6"/>
    <p:sldId id="1953" r:id="rId7"/>
  </p:sldIdLst>
  <p:sldSz cx="9144000" cy="6858000" type="screen4x3"/>
  <p:notesSz cx="6797675" cy="9928225"/>
  <p:defaultTextStyle>
    <a:defPPr>
      <a:defRPr lang="zh-CN"/>
    </a:defPPr>
    <a:lvl1pPr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FF"/>
    <a:srgbClr val="00FFFF"/>
    <a:srgbClr val="99FFCC"/>
    <a:srgbClr val="CCFFCC"/>
    <a:srgbClr val="99FF99"/>
    <a:srgbClr val="66FFFF"/>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63" autoAdjust="0"/>
    <p:restoredTop sz="78689" autoAdjust="0"/>
  </p:normalViewPr>
  <p:slideViewPr>
    <p:cSldViewPr>
      <p:cViewPr varScale="1">
        <p:scale>
          <a:sx n="72" d="100"/>
          <a:sy n="72" d="100"/>
        </p:scale>
        <p:origin x="1506" y="54"/>
      </p:cViewPr>
      <p:guideLst>
        <p:guide orient="horz" pos="2160"/>
        <p:guide pos="2880"/>
      </p:guideLst>
    </p:cSldViewPr>
  </p:slideViewPr>
  <p:outlineViewPr>
    <p:cViewPr>
      <p:scale>
        <a:sx n="33" d="100"/>
        <a:sy n="33" d="100"/>
      </p:scale>
      <p:origin x="0" y="1203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4" d="100"/>
          <a:sy n="44" d="100"/>
        </p:scale>
        <p:origin x="-206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fld id="{6FC7718A-4061-47C0-97C3-91014673FFC9}" type="datetimeFigureOut">
              <a:rPr lang="zh-CN" altLang="en-US"/>
              <a:pPr>
                <a:defRPr/>
              </a:pPr>
              <a:t>2015/04/13</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kumimoji="0"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FB71FCF3-6A6B-4CBF-83CC-CB6048450787}" type="slidenum">
              <a:rPr lang="zh-CN" altLang="en-US"/>
              <a:pPr>
                <a:defRPr/>
              </a:pPr>
              <a:t>‹#›</a:t>
            </a:fld>
            <a:endParaRPr lang="zh-CN" altLang="en-US"/>
          </a:p>
        </p:txBody>
      </p:sp>
    </p:spTree>
    <p:extLst>
      <p:ext uri="{BB962C8B-B14F-4D97-AF65-F5344CB8AC3E}">
        <p14:creationId xmlns:p14="http://schemas.microsoft.com/office/powerpoint/2010/main" val="1128098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fld id="{5B0DCD9E-09ED-467E-BC34-9033177699A7}" type="datetimeFigureOut">
              <a:rPr lang="zh-CN" altLang="en-US"/>
              <a:pPr>
                <a:defRPr/>
              </a:pPr>
              <a:t>2015/04/13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kumimoji="0"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D3D54C3A-B7B6-4BDC-A25E-8D4D98167319}" type="slidenum">
              <a:rPr lang="zh-CN" altLang="en-US"/>
              <a:pPr>
                <a:defRPr/>
              </a:pPr>
              <a:t>‹#›</a:t>
            </a:fld>
            <a:endParaRPr lang="zh-CN" altLang="en-US"/>
          </a:p>
        </p:txBody>
      </p:sp>
    </p:spTree>
    <p:extLst>
      <p:ext uri="{BB962C8B-B14F-4D97-AF65-F5344CB8AC3E}">
        <p14:creationId xmlns:p14="http://schemas.microsoft.com/office/powerpoint/2010/main" val="3669985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我们希望</a:t>
            </a:r>
            <a:r>
              <a:rPr lang="en-US" altLang="zh-CN" dirty="0" smtClean="0"/>
              <a:t>Ring</a:t>
            </a:r>
            <a:r>
              <a:rPr lang="zh-CN" altLang="en-US" dirty="0" smtClean="0"/>
              <a:t>系统能够作为共用技术平台，服务于项目成果的集成。</a:t>
            </a:r>
            <a:endParaRPr lang="en-US" altLang="zh-CN" dirty="0" smtClean="0"/>
          </a:p>
          <a:p>
            <a:r>
              <a:rPr lang="zh-CN" altLang="en-US" dirty="0" smtClean="0"/>
              <a:t>计算基础设施现有</a:t>
            </a:r>
            <a:r>
              <a:rPr lang="en-US" altLang="zh-CN" dirty="0" smtClean="0"/>
              <a:t>5000</a:t>
            </a:r>
            <a:r>
              <a:rPr lang="zh-CN" altLang="en-US" dirty="0" smtClean="0"/>
              <a:t>和计算能力与</a:t>
            </a:r>
            <a:r>
              <a:rPr lang="en-US" altLang="zh-CN" dirty="0" smtClean="0"/>
              <a:t>PB</a:t>
            </a:r>
            <a:r>
              <a:rPr lang="zh-CN" altLang="en-US" dirty="0" smtClean="0"/>
              <a:t>级存储能力，新浪微博数据采集可达到</a:t>
            </a:r>
            <a:r>
              <a:rPr lang="en-US" altLang="zh-CN" dirty="0" smtClean="0"/>
              <a:t>1000</a:t>
            </a:r>
            <a:r>
              <a:rPr lang="zh-CN" altLang="en-US" dirty="0" smtClean="0"/>
              <a:t>万条每天。</a:t>
            </a:r>
            <a:endParaRPr lang="en-US" altLang="zh-CN" dirty="0" smtClean="0"/>
          </a:p>
          <a:p>
            <a:endParaRPr lang="en-US" altLang="zh-CN" dirty="0" smtClean="0"/>
          </a:p>
          <a:p>
            <a:r>
              <a:rPr lang="zh-CN" altLang="en-US" dirty="0" smtClean="0"/>
              <a:t>在应用规模方面，我们现在安全中心环境中接入了四大微博的全量数据，并且在北航校园社交平台</a:t>
            </a:r>
            <a:r>
              <a:rPr lang="en-US" altLang="zh-CN" dirty="0" err="1" smtClean="0"/>
              <a:t>ihome</a:t>
            </a:r>
            <a:r>
              <a:rPr lang="zh-CN" altLang="en-US" dirty="0" smtClean="0"/>
              <a:t>上运行，实时分析事件与情绪波动。</a:t>
            </a:r>
            <a:endParaRPr lang="en-US" altLang="zh-CN" dirty="0" smtClean="0"/>
          </a:p>
          <a:p>
            <a:r>
              <a:rPr lang="zh-CN" altLang="en-US" dirty="0" smtClean="0"/>
              <a:t>右图所示是情感分析的截图，我们可以看到学生对后勤服务和网络中心比较愤怒，对临时宿舍安排比较无奈，对有意思的图片感到比较高兴。</a:t>
            </a:r>
            <a:endParaRPr lang="en-US" altLang="zh-CN" dirty="0" smtClean="0"/>
          </a:p>
          <a:p>
            <a:r>
              <a:rPr lang="zh-CN" altLang="en-US" dirty="0" smtClean="0"/>
              <a:t>心情监测是我们集成的一个功能。</a:t>
            </a:r>
            <a:endParaRPr lang="en-US" altLang="zh-CN" dirty="0" smtClean="0"/>
          </a:p>
        </p:txBody>
      </p:sp>
      <p:sp>
        <p:nvSpPr>
          <p:cNvPr id="4" name="Slide Number Placeholder 3"/>
          <p:cNvSpPr>
            <a:spLocks noGrp="1"/>
          </p:cNvSpPr>
          <p:nvPr>
            <p:ph type="sldNum" sz="quarter" idx="10"/>
          </p:nvPr>
        </p:nvSpPr>
        <p:spPr/>
        <p:txBody>
          <a:bodyPr/>
          <a:lstStyle/>
          <a:p>
            <a:pPr>
              <a:defRPr/>
            </a:pPr>
            <a:fld id="{D3D54C3A-B7B6-4BDC-A25E-8D4D98167319}" type="slidenum">
              <a:rPr lang="zh-CN" altLang="en-US" smtClean="0"/>
              <a:pPr>
                <a:defRPr/>
              </a:pPr>
              <a:t>1</a:t>
            </a:fld>
            <a:endParaRPr lang="zh-CN" altLang="en-US"/>
          </a:p>
        </p:txBody>
      </p:sp>
    </p:spTree>
    <p:extLst>
      <p:ext uri="{BB962C8B-B14F-4D97-AF65-F5344CB8AC3E}">
        <p14:creationId xmlns:p14="http://schemas.microsoft.com/office/powerpoint/2010/main" val="234045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为了实现算法</a:t>
            </a:r>
            <a:r>
              <a:rPr lang="zh-CN" altLang="en-US" baseline="0" dirty="0" smtClean="0"/>
              <a:t>的应用</a:t>
            </a:r>
            <a:r>
              <a:rPr lang="zh-CN" altLang="en-US" dirty="0" smtClean="0"/>
              <a:t>，我们利用开源项目搭建了</a:t>
            </a:r>
            <a:r>
              <a:rPr lang="en-US" altLang="zh-CN" dirty="0" smtClean="0"/>
              <a:t>Ring</a:t>
            </a:r>
            <a:r>
              <a:rPr lang="zh-CN" altLang="en-US" dirty="0" smtClean="0"/>
              <a:t>系统的基础设施，包括分布式计算、索引、存储平台，并集成了可视化方法。</a:t>
            </a:r>
            <a:endParaRPr lang="en-US" altLang="zh-CN" dirty="0" smtClean="0"/>
          </a:p>
          <a:p>
            <a:r>
              <a:rPr lang="zh-CN" altLang="en-US" dirty="0" smtClean="0"/>
              <a:t>在</a:t>
            </a:r>
            <a:r>
              <a:rPr lang="en-US" altLang="zh-CN" dirty="0" smtClean="0"/>
              <a:t>Ring</a:t>
            </a:r>
            <a:r>
              <a:rPr lang="zh-CN" altLang="en-US" dirty="0" smtClean="0"/>
              <a:t>系统上面，我们可以实现突发事件监测的与大规模数据分析的业务。</a:t>
            </a:r>
            <a:endParaRPr lang="en-US" altLang="zh-CN" dirty="0" smtClean="0"/>
          </a:p>
          <a:p>
            <a:r>
              <a:rPr lang="en-US" altLang="zh-CN" dirty="0" smtClean="0"/>
              <a:t>Ring</a:t>
            </a:r>
            <a:r>
              <a:rPr lang="zh-CN" altLang="en-US" dirty="0" smtClean="0"/>
              <a:t>系统被设计成为可扩展的，我们可以纳入更多的数据和计算框架，并在上面开发更多的业务，提供更多的应用。</a:t>
            </a:r>
            <a:endParaRPr lang="en-US" altLang="zh-CN" dirty="0" smtClean="0"/>
          </a:p>
          <a:p>
            <a:r>
              <a:rPr lang="zh-CN" altLang="en-US" dirty="0" smtClean="0"/>
              <a:t>在这里讲</a:t>
            </a:r>
            <a:r>
              <a:rPr lang="en-US" altLang="zh-CN" dirty="0" smtClean="0"/>
              <a:t>Ring</a:t>
            </a:r>
            <a:r>
              <a:rPr lang="zh-CN" altLang="en-US" dirty="0" smtClean="0"/>
              <a:t>的另一层含义，借用指环王的</a:t>
            </a:r>
            <a:r>
              <a:rPr lang="en-US" altLang="zh-CN" dirty="0" smtClean="0"/>
              <a:t>one</a:t>
            </a:r>
            <a:r>
              <a:rPr lang="en-US" altLang="zh-CN" baseline="0" dirty="0" smtClean="0"/>
              <a:t> ring to rule them all</a:t>
            </a:r>
            <a:r>
              <a:rPr lang="zh-CN" altLang="en-US" baseline="0" dirty="0" smtClean="0"/>
              <a:t>，我们希望做最好的系统。</a:t>
            </a:r>
            <a:endParaRPr lang="zh-CN" altLang="en-US" dirty="0"/>
          </a:p>
        </p:txBody>
      </p:sp>
      <p:sp>
        <p:nvSpPr>
          <p:cNvPr id="4" name="Slide Number Placeholder 3"/>
          <p:cNvSpPr>
            <a:spLocks noGrp="1"/>
          </p:cNvSpPr>
          <p:nvPr>
            <p:ph type="sldNum" sz="quarter" idx="10"/>
          </p:nvPr>
        </p:nvSpPr>
        <p:spPr/>
        <p:txBody>
          <a:bodyPr/>
          <a:lstStyle/>
          <a:p>
            <a:pPr>
              <a:defRPr/>
            </a:pPr>
            <a:fld id="{D3D54C3A-B7B6-4BDC-A25E-8D4D98167319}" type="slidenum">
              <a:rPr lang="zh-CN" altLang="en-US" smtClean="0"/>
              <a:pPr>
                <a:defRPr/>
              </a:pPr>
              <a:t>2</a:t>
            </a:fld>
            <a:endParaRPr lang="zh-CN" altLang="en-US"/>
          </a:p>
        </p:txBody>
      </p:sp>
    </p:spTree>
    <p:extLst>
      <p:ext uri="{BB962C8B-B14F-4D97-AF65-F5344CB8AC3E}">
        <p14:creationId xmlns:p14="http://schemas.microsoft.com/office/powerpoint/2010/main" val="371513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smtClean="0"/>
              <a:t>为实现这个目标，我们面临如下的挑战和需求。将其分解为语义和系统两个角度。</a:t>
            </a:r>
            <a:endParaRPr lang="en-US" altLang="zh-CN" dirty="0" smtClean="0"/>
          </a:p>
          <a:p>
            <a:r>
              <a:rPr lang="zh-CN" altLang="en-US" dirty="0" smtClean="0"/>
              <a:t>在语义方面，如何能够低延迟、实时地进行事件识别与检测，要求算法嗅觉灵敏；</a:t>
            </a:r>
            <a:endParaRPr lang="en-US" altLang="zh-CN" dirty="0" smtClean="0"/>
          </a:p>
          <a:p>
            <a:r>
              <a:rPr lang="zh-CN" altLang="en-US" dirty="0" smtClean="0"/>
              <a:t>如何能够识别事件之间的关联性，挖掘有价值的关联关系；</a:t>
            </a:r>
            <a:endParaRPr lang="en-US" altLang="zh-CN" dirty="0" smtClean="0"/>
          </a:p>
          <a:p>
            <a:r>
              <a:rPr lang="zh-CN" altLang="en-US" dirty="0" smtClean="0"/>
              <a:t>如何能够检测事件的各个方面，即其子事件，并保留上下文关键词帮助人们理解；</a:t>
            </a:r>
            <a:r>
              <a:rPr lang="en-US" altLang="zh-CN" dirty="0" smtClean="0"/>
              <a:t>(</a:t>
            </a:r>
            <a:r>
              <a:rPr lang="zh-CN" altLang="en-US" dirty="0" smtClean="0"/>
              <a:t>这是因为有学者形象地称从关键词看事件就仿佛从泡过茶叶中占卜未来，很难看出是什么意思</a:t>
            </a:r>
            <a:r>
              <a:rPr lang="en-US" altLang="zh-CN" dirty="0" smtClean="0"/>
              <a:t>)</a:t>
            </a:r>
            <a:r>
              <a:rPr lang="zh-CN" altLang="en-US" dirty="0" smtClean="0"/>
              <a:t>。</a:t>
            </a:r>
            <a:endParaRPr lang="en-US" altLang="zh-CN" dirty="0" smtClean="0"/>
          </a:p>
          <a:p>
            <a:r>
              <a:rPr lang="zh-CN" altLang="en-US" dirty="0" smtClean="0"/>
              <a:t>我们面临的下一个问题，就是</a:t>
            </a:r>
            <a:endParaRPr lang="en-US" altLang="zh-CN" dirty="0" smtClean="0"/>
          </a:p>
          <a:p>
            <a:r>
              <a:rPr lang="zh-CN" altLang="en-US" dirty="0" smtClean="0"/>
              <a:t>如何能够增强关键词摘要的语义一致性，增进人们对事件的理解；</a:t>
            </a:r>
            <a:endParaRPr lang="en-US" altLang="zh-CN" dirty="0" smtClean="0"/>
          </a:p>
          <a:p>
            <a:r>
              <a:rPr lang="zh-CN" altLang="en-US" dirty="0" smtClean="0"/>
              <a:t>如何能够追溯找寻到相关的用户和他们参与的微博文本；</a:t>
            </a:r>
            <a:endParaRPr lang="en-US" altLang="zh-CN" dirty="0" smtClean="0"/>
          </a:p>
          <a:p>
            <a:r>
              <a:rPr lang="zh-CN" altLang="en-US" dirty="0" smtClean="0"/>
              <a:t>如何能够抵抗微博当中的噪音数据，例如日常生活类的数据，广告数据等；</a:t>
            </a:r>
            <a:endParaRPr lang="en-US" altLang="zh-CN" dirty="0" smtClean="0"/>
          </a:p>
          <a:p>
            <a:endParaRPr lang="en-US" altLang="zh-CN" dirty="0" smtClean="0"/>
          </a:p>
          <a:p>
            <a:r>
              <a:rPr lang="zh-CN" altLang="en-US" dirty="0" smtClean="0"/>
              <a:t>从系统的角度，面对流式文本数据，以及将其转化后的图数据，基于现有的内存计算与多核计算的分布式平台，</a:t>
            </a:r>
            <a:endParaRPr lang="en-US" altLang="zh-CN" dirty="0" smtClean="0"/>
          </a:p>
          <a:p>
            <a:r>
              <a:rPr lang="zh-CN" altLang="en-US" dirty="0" smtClean="0"/>
              <a:t>如何设计流式处理模型，能够运行于流式计算平台中，从而低延迟地进行事件监测任务；</a:t>
            </a:r>
            <a:endParaRPr lang="en-US" altLang="zh-CN" dirty="0" smtClean="0"/>
          </a:p>
          <a:p>
            <a:r>
              <a:rPr lang="zh-CN" altLang="en-US" dirty="0" smtClean="0"/>
              <a:t>如何设计分布式处理机制，从而允许系统能够大吞吐量地处理微博数据；</a:t>
            </a:r>
            <a:endParaRPr lang="en-US" altLang="zh-CN" dirty="0" smtClean="0"/>
          </a:p>
          <a:p>
            <a:r>
              <a:rPr lang="zh-CN" altLang="en-US" dirty="0" smtClean="0"/>
              <a:t>并且，具有横向可扩展性，即加入更多的计算节点，其处理能力就能够达到线性的提升。</a:t>
            </a:r>
            <a:endParaRPr lang="en-US" altLang="zh-CN" dirty="0" smtClean="0"/>
          </a:p>
          <a:p>
            <a:endParaRPr lang="en-US" altLang="zh-CN" dirty="0" smtClean="0"/>
          </a:p>
          <a:p>
            <a:r>
              <a:rPr lang="zh-CN" altLang="en-US" dirty="0" smtClean="0"/>
              <a:t>我们的</a:t>
            </a:r>
            <a:r>
              <a:rPr lang="en-US" altLang="zh-CN" dirty="0" smtClean="0"/>
              <a:t>Ring</a:t>
            </a:r>
            <a:r>
              <a:rPr lang="zh-CN" altLang="en-US" dirty="0" smtClean="0"/>
              <a:t>系统满足了上述所有需求，初步解决了上述问题。</a:t>
            </a:r>
            <a:endParaRPr lang="en-US" altLang="zh-CN" dirty="0" smtClean="0"/>
          </a:p>
        </p:txBody>
      </p:sp>
      <p:sp>
        <p:nvSpPr>
          <p:cNvPr id="4" name="灯片编号占位符 3"/>
          <p:cNvSpPr>
            <a:spLocks noGrp="1"/>
          </p:cNvSpPr>
          <p:nvPr>
            <p:ph type="sldNum" sz="quarter" idx="10"/>
          </p:nvPr>
        </p:nvSpPr>
        <p:spPr/>
        <p:txBody>
          <a:bodyPr/>
          <a:lstStyle/>
          <a:p>
            <a:pPr>
              <a:defRPr/>
            </a:pPr>
            <a:fld id="{E85C0635-E92E-408E-95F1-AA02FFFD6295}" type="slidenum">
              <a:rPr lang="en-US" altLang="zh-CN" smtClean="0"/>
              <a:pPr>
                <a:defRPr/>
              </a:pPr>
              <a:t>3</a:t>
            </a:fld>
            <a:endParaRPr lang="en-US" altLang="zh-CN"/>
          </a:p>
        </p:txBody>
      </p:sp>
    </p:spTree>
    <p:extLst>
      <p:ext uri="{BB962C8B-B14F-4D97-AF65-F5344CB8AC3E}">
        <p14:creationId xmlns:p14="http://schemas.microsoft.com/office/powerpoint/2010/main" val="302203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从效果来说，</a:t>
            </a:r>
            <a:r>
              <a:rPr lang="en-US" altLang="zh-CN" dirty="0" smtClean="0"/>
              <a:t>Ring</a:t>
            </a:r>
            <a:r>
              <a:rPr lang="zh-CN" altLang="en-US" dirty="0" smtClean="0"/>
              <a:t>针对短文本事件检测，可以在</a:t>
            </a:r>
            <a:r>
              <a:rPr lang="en-US" altLang="zh-CN" dirty="0" smtClean="0"/>
              <a:t>20</a:t>
            </a:r>
            <a:r>
              <a:rPr lang="zh-CN" altLang="en-US" dirty="0" smtClean="0"/>
              <a:t>分钟之内探测到突发事件，并且具有抵抗噪音的能力。</a:t>
            </a:r>
            <a:endParaRPr lang="en-US" altLang="zh-CN" dirty="0" smtClean="0"/>
          </a:p>
          <a:p>
            <a:r>
              <a:rPr lang="zh-CN" altLang="en-US" dirty="0" smtClean="0"/>
              <a:t>可以分析事件之间的层次关联关系和演化过程，后续我们会将其沉淀为知识图谱，进一步分析事件。</a:t>
            </a:r>
            <a:endParaRPr lang="en-US" altLang="zh-CN" dirty="0" smtClean="0"/>
          </a:p>
          <a:p>
            <a:r>
              <a:rPr lang="zh-CN" altLang="en-US" dirty="0" smtClean="0"/>
              <a:t>从系统来说，我们可以在</a:t>
            </a:r>
            <a:r>
              <a:rPr lang="en-US" altLang="zh-CN" dirty="0" smtClean="0"/>
              <a:t>100</a:t>
            </a:r>
            <a:r>
              <a:rPr lang="zh-CN" altLang="en-US" dirty="0" smtClean="0"/>
              <a:t>分钟内处理</a:t>
            </a:r>
            <a:r>
              <a:rPr lang="en-US" altLang="zh-CN" dirty="0" smtClean="0"/>
              <a:t>1</a:t>
            </a:r>
            <a:r>
              <a:rPr lang="zh-CN" altLang="en-US" dirty="0" smtClean="0"/>
              <a:t>亿条微博，并且实现线性扩展。</a:t>
            </a:r>
            <a:endParaRPr lang="en-US" altLang="zh-CN" dirty="0" smtClean="0"/>
          </a:p>
          <a:p>
            <a:r>
              <a:rPr lang="zh-CN" altLang="en-US" dirty="0" smtClean="0"/>
              <a:t>接下来我们通过实验证明</a:t>
            </a:r>
            <a:r>
              <a:rPr lang="en-US" altLang="zh-CN" dirty="0" smtClean="0"/>
              <a:t>Ring</a:t>
            </a:r>
            <a:r>
              <a:rPr lang="zh-CN" altLang="en-US" dirty="0" smtClean="0"/>
              <a:t>的效率与有效性。</a:t>
            </a:r>
            <a:endParaRPr lang="en-US" altLang="zh-CN" dirty="0" smtClean="0"/>
          </a:p>
        </p:txBody>
      </p:sp>
      <p:sp>
        <p:nvSpPr>
          <p:cNvPr id="4" name="灯片编号占位符 3"/>
          <p:cNvSpPr>
            <a:spLocks noGrp="1"/>
          </p:cNvSpPr>
          <p:nvPr>
            <p:ph type="sldNum" sz="quarter" idx="10"/>
          </p:nvPr>
        </p:nvSpPr>
        <p:spPr/>
        <p:txBody>
          <a:bodyPr/>
          <a:lstStyle/>
          <a:p>
            <a:pPr>
              <a:defRPr/>
            </a:pPr>
            <a:fld id="{E85C0635-E92E-408E-95F1-AA02FFFD6295}" type="slidenum">
              <a:rPr lang="en-US" altLang="zh-CN" smtClean="0"/>
              <a:pPr>
                <a:defRPr/>
              </a:pPr>
              <a:t>4</a:t>
            </a:fld>
            <a:endParaRPr lang="en-US" altLang="zh-CN"/>
          </a:p>
        </p:txBody>
      </p:sp>
    </p:spTree>
    <p:extLst>
      <p:ext uri="{BB962C8B-B14F-4D97-AF65-F5344CB8AC3E}">
        <p14:creationId xmlns:p14="http://schemas.microsoft.com/office/powerpoint/2010/main" val="1324532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85C0635-E92E-408E-95F1-AA02FFFD6295}" type="slidenum">
              <a:rPr lang="en-US" altLang="zh-CN" smtClean="0"/>
              <a:pPr>
                <a:defRPr/>
              </a:pPr>
              <a:t>5</a:t>
            </a:fld>
            <a:endParaRPr lang="en-US" altLang="zh-CN"/>
          </a:p>
        </p:txBody>
      </p:sp>
    </p:spTree>
    <p:extLst>
      <p:ext uri="{BB962C8B-B14F-4D97-AF65-F5344CB8AC3E}">
        <p14:creationId xmlns:p14="http://schemas.microsoft.com/office/powerpoint/2010/main" val="103565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总结来说，从研究方面我们走出了规划当中的第一步，后面希望通过事件知识图谱的方法，进一步的分析事件，甚至实现预测，实现真正的预警。</a:t>
            </a:r>
            <a:endParaRPr lang="en-US" dirty="0"/>
          </a:p>
        </p:txBody>
      </p:sp>
      <p:sp>
        <p:nvSpPr>
          <p:cNvPr id="4" name="灯片编号占位符 3"/>
          <p:cNvSpPr>
            <a:spLocks noGrp="1"/>
          </p:cNvSpPr>
          <p:nvPr>
            <p:ph type="sldNum" sz="quarter" idx="10"/>
          </p:nvPr>
        </p:nvSpPr>
        <p:spPr/>
        <p:txBody>
          <a:bodyPr/>
          <a:lstStyle/>
          <a:p>
            <a:pPr>
              <a:defRPr/>
            </a:pPr>
            <a:fld id="{D3D54C3A-B7B6-4BDC-A25E-8D4D98167319}" type="slidenum">
              <a:rPr lang="zh-CN" altLang="en-US" smtClean="0"/>
              <a:pPr>
                <a:defRPr/>
              </a:pPr>
              <a:t>6</a:t>
            </a:fld>
            <a:endParaRPr lang="zh-CN" altLang="en-US"/>
          </a:p>
        </p:txBody>
      </p:sp>
    </p:spTree>
    <p:extLst>
      <p:ext uri="{BB962C8B-B14F-4D97-AF65-F5344CB8AC3E}">
        <p14:creationId xmlns:p14="http://schemas.microsoft.com/office/powerpoint/2010/main" val="3297013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pPr>
              <a:defRPr/>
            </a:pPr>
            <a:fld id="{866B9336-F3DE-43F4-BC39-C018B62CB89A}" type="datetime1">
              <a:rPr lang="zh-CN" altLang="en-US" smtClean="0"/>
              <a:pPr>
                <a:defRPr/>
              </a:pPr>
              <a:t>2015/04/13</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pPr>
              <a:defRPr/>
            </a:pPr>
            <a:fld id="{B2672953-2330-4768-B891-F2DADD759B1F}" type="slidenum">
              <a:rPr lang="zh-CN" altLang="en-US" smtClean="0"/>
              <a:pPr>
                <a:defRPr/>
              </a:pPr>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val="464359280"/>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ABEFD40E-FB66-4503-BD17-A1BB0BADB61D}" type="datetime1">
              <a:rPr lang="zh-CN" altLang="en-US" smtClean="0"/>
              <a:pPr>
                <a:defRPr/>
              </a:pPr>
              <a:t>2015/04/13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361B00D-9ECD-4FEB-8DA6-58EE8B6A76C2}" type="slidenum">
              <a:rPr lang="zh-CN" altLang="en-US" smtClean="0"/>
              <a:pPr>
                <a:defRPr/>
              </a:pPr>
              <a:t>‹#›</a:t>
            </a:fld>
            <a:endParaRPr lang="zh-CN" altLang="en-US"/>
          </a:p>
        </p:txBody>
      </p:sp>
    </p:spTree>
    <p:extLst>
      <p:ext uri="{BB962C8B-B14F-4D97-AF65-F5344CB8AC3E}">
        <p14:creationId xmlns:p14="http://schemas.microsoft.com/office/powerpoint/2010/main" val="363188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F3E8B517-E999-43E9-8195-052BA0D72F04}" type="datetime1">
              <a:rPr lang="zh-CN" altLang="en-US" smtClean="0"/>
              <a:pPr>
                <a:defRPr/>
              </a:pPr>
              <a:t>2015/04/13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F301E9A-8B7F-4325-9F9F-D8F997EC21C2}" type="slidenum">
              <a:rPr lang="zh-CN" altLang="en-US" smtClean="0"/>
              <a:pPr>
                <a:defRPr/>
              </a:pPr>
              <a:t>‹#›</a:t>
            </a:fld>
            <a:endParaRPr lang="zh-CN" altLang="en-US"/>
          </a:p>
        </p:txBody>
      </p:sp>
    </p:spTree>
    <p:extLst>
      <p:ext uri="{BB962C8B-B14F-4D97-AF65-F5344CB8AC3E}">
        <p14:creationId xmlns:p14="http://schemas.microsoft.com/office/powerpoint/2010/main" val="2045571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pPr>
              <a:defRPr/>
            </a:pPr>
            <a:fld id="{866B9336-F3DE-43F4-BC39-C018B62CB89A}" type="datetime1">
              <a:rPr lang="zh-CN" altLang="en-US" smtClean="0"/>
              <a:pPr>
                <a:defRPr/>
              </a:pPr>
              <a:t>2015/04/13</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pPr>
              <a:defRPr/>
            </a:pPr>
            <a:fld id="{B2672953-2330-4768-B891-F2DADD759B1F}" type="slidenum">
              <a:rPr lang="zh-CN" altLang="en-US" smtClean="0"/>
              <a:pPr>
                <a:defRPr/>
              </a:pPr>
              <a:t>‹#›</a:t>
            </a:fld>
            <a:endParaRPr lang="zh-CN" altLang="en-US"/>
          </a:p>
        </p:txBody>
      </p:sp>
    </p:spTree>
    <p:extLst>
      <p:ext uri="{BB962C8B-B14F-4D97-AF65-F5344CB8AC3E}">
        <p14:creationId xmlns:p14="http://schemas.microsoft.com/office/powerpoint/2010/main" val="344388446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lang="zh-CN" altLang="en-US" sz="4000" b="0" dirty="0">
                <a:effectLst/>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9EB73CF-952B-4D6D-824E-E7260870F162}" type="datetime1">
              <a:rPr lang="zh-CN" altLang="en-US"/>
              <a:pPr>
                <a:defRPr/>
              </a:pPr>
              <a:t>2015/04/13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BFCAB51F-3508-4E2D-AE96-14B9ECB76167}" type="slidenum">
              <a:rPr lang="zh-CN" altLang="en-US"/>
              <a:pPr>
                <a:defRPr/>
              </a:pPr>
              <a:t>‹#›</a:t>
            </a:fld>
            <a:endParaRPr lang="zh-CN" altLang="en-US"/>
          </a:p>
        </p:txBody>
      </p:sp>
    </p:spTree>
    <p:extLst>
      <p:ext uri="{BB962C8B-B14F-4D97-AF65-F5344CB8AC3E}">
        <p14:creationId xmlns:p14="http://schemas.microsoft.com/office/powerpoint/2010/main" val="15474834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pPr>
              <a:defRPr/>
            </a:pPr>
            <a:fld id="{59EB73CF-952B-4D6D-824E-E7260870F162}" type="datetime1">
              <a:rPr lang="zh-CN" altLang="en-US" smtClean="0"/>
              <a:pPr>
                <a:defRPr/>
              </a:pPr>
              <a:t>2015/04/13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FCAB51F-3508-4E2D-AE96-14B9ECB76167}" type="slidenum">
              <a:rPr lang="zh-CN" altLang="en-US" smtClean="0"/>
              <a:pPr>
                <a:defRPr/>
              </a:pPr>
              <a:t>‹#›</a:t>
            </a:fld>
            <a:endParaRPr lang="zh-CN" altLang="en-US"/>
          </a:p>
        </p:txBody>
      </p:sp>
    </p:spTree>
    <p:extLst>
      <p:ext uri="{BB962C8B-B14F-4D97-AF65-F5344CB8AC3E}">
        <p14:creationId xmlns:p14="http://schemas.microsoft.com/office/powerpoint/2010/main" val="26828550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ED56A87-039B-436F-B9FA-4D1499EBFCC3}" type="datetime1">
              <a:rPr lang="zh-CN" altLang="en-US" smtClean="0"/>
              <a:pPr>
                <a:defRPr/>
              </a:pPr>
              <a:t>2015/04/13</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753A904-41DD-4BE7-A8FE-D996253C9750}" type="slidenum">
              <a:rPr lang="zh-CN" altLang="en-US" smtClean="0"/>
              <a:pPr>
                <a:defRPr/>
              </a:pPr>
              <a:t>‹#›</a:t>
            </a:fld>
            <a:endParaRPr lang="zh-CN" altLang="en-US"/>
          </a:p>
        </p:txBody>
      </p:sp>
    </p:spTree>
    <p:extLst>
      <p:ext uri="{BB962C8B-B14F-4D97-AF65-F5344CB8AC3E}">
        <p14:creationId xmlns:p14="http://schemas.microsoft.com/office/powerpoint/2010/main" val="42415163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pPr>
              <a:defRPr/>
            </a:pPr>
            <a:fld id="{8155C81F-A6B6-4274-A0EF-9EF3D9BCC914}" type="datetime1">
              <a:rPr lang="zh-CN" altLang="en-US" smtClean="0"/>
              <a:pPr>
                <a:defRPr/>
              </a:pPr>
              <a:t>2015/04/13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413A20D5-E0F0-4C59-B311-8F47FCCF8BC7}" type="slidenum">
              <a:rPr lang="zh-CN" altLang="en-US" smtClean="0"/>
              <a:pPr>
                <a:defRPr/>
              </a:pPr>
              <a:t>‹#›</a:t>
            </a:fld>
            <a:endParaRPr lang="zh-CN" altLang="en-US"/>
          </a:p>
        </p:txBody>
      </p:sp>
    </p:spTree>
    <p:extLst>
      <p:ext uri="{BB962C8B-B14F-4D97-AF65-F5344CB8AC3E}">
        <p14:creationId xmlns:p14="http://schemas.microsoft.com/office/powerpoint/2010/main" val="16603339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pPr>
              <a:defRPr/>
            </a:pPr>
            <a:fld id="{D3C8E9DB-C56A-42EE-91E3-33BA403E79AE}" type="datetime1">
              <a:rPr lang="zh-CN" altLang="en-US" smtClean="0"/>
              <a:pPr>
                <a:defRPr/>
              </a:pPr>
              <a:t>2015/04/13</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2D3853CE-2F35-4257-9739-6A28AA2F0203}" type="slidenum">
              <a:rPr lang="zh-CN" altLang="en-US" smtClean="0"/>
              <a:pPr>
                <a:defRPr/>
              </a:pPr>
              <a:t>‹#›</a:t>
            </a:fld>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24625"/>
            <a:ext cx="91805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10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pPr>
              <a:defRPr/>
            </a:pPr>
            <a:fld id="{9A0A8B59-B2E7-4ABE-8080-0C0DD520824E}" type="datetime1">
              <a:rPr lang="zh-CN" altLang="en-US" smtClean="0"/>
              <a:pPr>
                <a:defRPr/>
              </a:pPr>
              <a:t>2015/04/13</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4E55941F-C0A0-4248-9157-73A864AEF157}" type="slidenum">
              <a:rPr lang="zh-CN" altLang="en-US" smtClean="0"/>
              <a:pPr>
                <a:defRPr/>
              </a:pPr>
              <a:t>‹#›</a:t>
            </a:fld>
            <a:endParaRPr lang="zh-CN" altLang="en-US"/>
          </a:p>
        </p:txBody>
      </p:sp>
    </p:spTree>
    <p:extLst>
      <p:ext uri="{BB962C8B-B14F-4D97-AF65-F5344CB8AC3E}">
        <p14:creationId xmlns:p14="http://schemas.microsoft.com/office/powerpoint/2010/main" val="326930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ECCBE03-D3F9-41D1-BE6A-DEEF81707E1A}" type="datetime1">
              <a:rPr lang="zh-CN" altLang="en-US" smtClean="0"/>
              <a:pPr>
                <a:defRPr/>
              </a:pPr>
              <a:t>2015/04/13</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AAA6E1D2-6E80-48F3-82EB-8D2484442A1D}" type="slidenum">
              <a:rPr lang="zh-CN" altLang="en-US" smtClean="0"/>
              <a:pPr>
                <a:defRPr/>
              </a:pPr>
              <a:t>‹#›</a:t>
            </a:fld>
            <a:endParaRPr lang="zh-CN" altLang="en-US"/>
          </a:p>
        </p:txBody>
      </p:sp>
    </p:spTree>
    <p:extLst>
      <p:ext uri="{BB962C8B-B14F-4D97-AF65-F5344CB8AC3E}">
        <p14:creationId xmlns:p14="http://schemas.microsoft.com/office/powerpoint/2010/main" val="26371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5194A866-4696-4BB3-9D71-DFAB399384C3}" type="datetime1">
              <a:rPr lang="zh-CN" altLang="en-US" smtClean="0"/>
              <a:pPr>
                <a:defRPr/>
              </a:pPr>
              <a:t>2015/04/13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4CD56FE9-3144-440A-A699-5808D1B7AC95}" type="slidenum">
              <a:rPr lang="zh-CN" altLang="en-US" smtClean="0"/>
              <a:pPr>
                <a:defRPr/>
              </a:pPr>
              <a:t>‹#›</a:t>
            </a:fld>
            <a:endParaRPr lang="zh-CN" altLang="en-US"/>
          </a:p>
        </p:txBody>
      </p:sp>
    </p:spTree>
    <p:extLst>
      <p:ext uri="{BB962C8B-B14F-4D97-AF65-F5344CB8AC3E}">
        <p14:creationId xmlns:p14="http://schemas.microsoft.com/office/powerpoint/2010/main" val="414199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D84E63B-5622-404B-B718-4B8114E6FF92}" type="datetime1">
              <a:rPr lang="zh-CN" altLang="en-US" smtClean="0"/>
              <a:pPr>
                <a:defRPr/>
              </a:pPr>
              <a:t>2015/04/13</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8D75A589-3925-43CB-97C6-D34A8E0062EB}" type="slidenum">
              <a:rPr lang="zh-CN" altLang="en-US" smtClean="0"/>
              <a:pPr>
                <a:defRPr/>
              </a:pPr>
              <a:t>‹#›</a:t>
            </a:fld>
            <a:endParaRPr lang="zh-CN" altLang="en-US"/>
          </a:p>
        </p:txBody>
      </p:sp>
    </p:spTree>
    <p:extLst>
      <p:ext uri="{BB962C8B-B14F-4D97-AF65-F5344CB8AC3E}">
        <p14:creationId xmlns:p14="http://schemas.microsoft.com/office/powerpoint/2010/main" val="390008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5"/>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pPr>
              <a:defRPr/>
            </a:pPr>
            <a:fld id="{866B9336-F3DE-43F4-BC39-C018B62CB89A}" type="datetime1">
              <a:rPr lang="zh-CN" altLang="en-US" smtClean="0"/>
              <a:pPr>
                <a:defRPr/>
              </a:pPr>
              <a:t>2015/04/13</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pPr>
              <a:defRPr/>
            </a:pPr>
            <a:fld id="{B2672953-2330-4768-B891-F2DADD759B1F}" type="slidenum">
              <a:rPr lang="zh-CN" altLang="en-US" smtClean="0"/>
              <a:pPr>
                <a:defRPr/>
              </a:pPr>
              <a:t>‹#›</a:t>
            </a:fld>
            <a:endParaRPr lang="zh-CN" altLang="en-US"/>
          </a:p>
        </p:txBody>
      </p:sp>
      <p:pic>
        <p:nvPicPr>
          <p:cNvPr id="256049" name="Picture 49" descr="low-line"/>
          <p:cNvPicPr>
            <a:picLocks noChangeAspect="1" noChangeArrowheads="1"/>
          </p:cNvPicPr>
          <p:nvPr/>
        </p:nvPicPr>
        <p:blipFill>
          <a:blip r:embed="rId15"/>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6">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7"/>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val="3550701719"/>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3990" r:id="rId13"/>
  </p:sldLayoutIdLst>
  <p:timing>
    <p:tnLst>
      <p:par>
        <p:cTn id="1" dur="indefinite" restart="never" nodeType="tmRoot"/>
      </p:par>
    </p:tnLst>
  </p:timing>
  <p:hf hd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8"/>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9"/>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0"/>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1"/>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t>
            </a:r>
            <a:r>
              <a:rPr lang="en-US" altLang="zh-CN" dirty="0" smtClean="0"/>
              <a:t>          </a:t>
            </a:r>
            <a:r>
              <a:rPr lang="zh-CN" altLang="en-US" b="1" dirty="0" smtClean="0"/>
              <a:t>系统</a:t>
            </a:r>
            <a:r>
              <a:rPr lang="zh-CN" altLang="en-US" dirty="0"/>
              <a:t>介绍</a:t>
            </a:r>
            <a:endParaRPr lang="zh-CN" altLang="en-US" b="1" dirty="0"/>
          </a:p>
        </p:txBody>
      </p:sp>
      <p:sp>
        <p:nvSpPr>
          <p:cNvPr id="3" name="Content Placeholder 2"/>
          <p:cNvSpPr>
            <a:spLocks noGrp="1"/>
          </p:cNvSpPr>
          <p:nvPr>
            <p:ph idx="1"/>
          </p:nvPr>
        </p:nvSpPr>
        <p:spPr/>
        <p:txBody>
          <a:bodyPr/>
          <a:lstStyle/>
          <a:p>
            <a:r>
              <a:rPr lang="zh-CN" altLang="en-US" dirty="0"/>
              <a:t>数</a:t>
            </a:r>
            <a:r>
              <a:rPr lang="zh-CN" altLang="en-US" dirty="0" smtClean="0"/>
              <a:t>据与应用环</a:t>
            </a:r>
            <a:r>
              <a:rPr lang="zh-CN" altLang="en-US" dirty="0"/>
              <a:t>境</a:t>
            </a:r>
            <a:endParaRPr lang="en-US" altLang="zh-CN" dirty="0"/>
          </a:p>
          <a:p>
            <a:pPr lvl="1"/>
            <a:r>
              <a:rPr lang="zh-CN" altLang="en-US" dirty="0"/>
              <a:t>接入四大微博全量数据（</a:t>
            </a:r>
            <a:r>
              <a:rPr lang="zh-CN" altLang="en-US" dirty="0">
                <a:solidFill>
                  <a:srgbClr val="FF0000"/>
                </a:solidFill>
              </a:rPr>
              <a:t>日均</a:t>
            </a:r>
            <a:r>
              <a:rPr lang="en-US" altLang="zh-CN" dirty="0">
                <a:solidFill>
                  <a:srgbClr val="FF0000"/>
                </a:solidFill>
              </a:rPr>
              <a:t>1.2</a:t>
            </a:r>
            <a:r>
              <a:rPr lang="zh-CN" altLang="en-US" dirty="0">
                <a:solidFill>
                  <a:srgbClr val="FF0000"/>
                </a:solidFill>
              </a:rPr>
              <a:t>亿条微博</a:t>
            </a:r>
            <a:r>
              <a:rPr lang="zh-CN" altLang="en-US" dirty="0"/>
              <a:t>）</a:t>
            </a:r>
            <a:endParaRPr lang="en-US" altLang="zh-CN" dirty="0"/>
          </a:p>
          <a:p>
            <a:pPr lvl="1"/>
            <a:r>
              <a:rPr lang="zh-CN" altLang="en-US" dirty="0">
                <a:solidFill>
                  <a:srgbClr val="FF0000"/>
                </a:solidFill>
              </a:rPr>
              <a:t>全量</a:t>
            </a:r>
            <a:r>
              <a:rPr lang="zh-CN" altLang="en-US" dirty="0"/>
              <a:t>微博数据的</a:t>
            </a:r>
            <a:r>
              <a:rPr lang="zh-CN" altLang="en-US" dirty="0">
                <a:solidFill>
                  <a:srgbClr val="FF0000"/>
                </a:solidFill>
              </a:rPr>
              <a:t>实时突发事件预警与分析</a:t>
            </a:r>
            <a:endParaRPr lang="en-US" altLang="zh-CN" dirty="0"/>
          </a:p>
          <a:p>
            <a:r>
              <a:rPr lang="zh-CN" altLang="en-US" dirty="0" smtClean="0"/>
              <a:t>共</a:t>
            </a:r>
            <a:r>
              <a:rPr lang="zh-CN" altLang="en-US" dirty="0"/>
              <a:t>用技术平台</a:t>
            </a:r>
            <a:endParaRPr lang="en-US" altLang="zh-CN" dirty="0"/>
          </a:p>
          <a:p>
            <a:pPr lvl="1"/>
            <a:r>
              <a:rPr lang="zh-CN" altLang="en-US" dirty="0" smtClean="0"/>
              <a:t>技</a:t>
            </a:r>
            <a:r>
              <a:rPr lang="zh-CN" altLang="en-US" dirty="0"/>
              <a:t>术集成平</a:t>
            </a:r>
            <a:r>
              <a:rPr lang="zh-CN" altLang="en-US" dirty="0" smtClean="0"/>
              <a:t>台，</a:t>
            </a:r>
            <a:r>
              <a:rPr lang="en-US" altLang="zh-CN" sz="1800" dirty="0" smtClean="0"/>
              <a:t>http</a:t>
            </a:r>
            <a:r>
              <a:rPr lang="en-US" altLang="zh-CN" sz="1800" dirty="0" smtClean="0"/>
              <a:t>://ring.cnbigdata.org</a:t>
            </a:r>
            <a:endParaRPr lang="zh-CN" altLang="en-US" sz="1800" dirty="0" smtClean="0"/>
          </a:p>
          <a:p>
            <a:r>
              <a:rPr lang="zh-CN" altLang="en-US" dirty="0"/>
              <a:t>试验平台规模</a:t>
            </a:r>
            <a:endParaRPr lang="en-US" altLang="zh-CN" dirty="0"/>
          </a:p>
          <a:p>
            <a:pPr lvl="1"/>
            <a:r>
              <a:rPr lang="zh-CN" altLang="en-US" dirty="0"/>
              <a:t>汇聚</a:t>
            </a:r>
            <a:r>
              <a:rPr lang="en-US" altLang="zh-CN" dirty="0"/>
              <a:t>5000</a:t>
            </a:r>
            <a:r>
              <a:rPr lang="zh-CN" altLang="en-US" dirty="0"/>
              <a:t>核计算和</a:t>
            </a:r>
            <a:r>
              <a:rPr lang="en-US" altLang="zh-CN" dirty="0"/>
              <a:t>PB</a:t>
            </a:r>
            <a:r>
              <a:rPr lang="zh-CN" altLang="en-US" dirty="0"/>
              <a:t>级存储能力，广域分布</a:t>
            </a:r>
          </a:p>
          <a:p>
            <a:pPr lvl="1"/>
            <a:r>
              <a:rPr lang="zh-CN" altLang="en-US" dirty="0"/>
              <a:t>数据独立采集</a:t>
            </a:r>
            <a:r>
              <a:rPr lang="en-US" altLang="zh-CN" dirty="0"/>
              <a:t>: </a:t>
            </a:r>
            <a:r>
              <a:rPr lang="zh-CN" altLang="en-US" dirty="0"/>
              <a:t>新浪微博</a:t>
            </a:r>
            <a:r>
              <a:rPr lang="en-US" altLang="zh-CN" dirty="0"/>
              <a:t>1</a:t>
            </a:r>
            <a:r>
              <a:rPr lang="zh-CN" altLang="en-US" dirty="0"/>
              <a:t>千万条</a:t>
            </a:r>
            <a:r>
              <a:rPr lang="en-US" altLang="zh-CN" dirty="0"/>
              <a:t>/</a:t>
            </a:r>
            <a:r>
              <a:rPr lang="zh-CN" altLang="en-US" dirty="0"/>
              <a:t>天（总量</a:t>
            </a:r>
            <a:r>
              <a:rPr lang="en-US" altLang="zh-CN" dirty="0"/>
              <a:t>10-20%</a:t>
            </a:r>
            <a:r>
              <a:rPr lang="zh-CN" altLang="en-US" dirty="0"/>
              <a:t>）</a:t>
            </a:r>
            <a:endParaRPr lang="en-US" altLang="zh-CN" dirty="0"/>
          </a:p>
          <a:p>
            <a:r>
              <a:rPr lang="zh-CN" altLang="en-US" sz="2400" dirty="0" smtClean="0"/>
              <a:t>集</a:t>
            </a:r>
            <a:r>
              <a:rPr lang="zh-CN" altLang="en-US" sz="2400" dirty="0" smtClean="0"/>
              <a:t>成</a:t>
            </a:r>
            <a:r>
              <a:rPr lang="en-US" altLang="zh-CN" sz="2400" dirty="0" smtClean="0"/>
              <a:t>+</a:t>
            </a:r>
            <a:r>
              <a:rPr lang="zh-CN" altLang="en-US" sz="2400" dirty="0" smtClean="0"/>
              <a:t>应用</a:t>
            </a:r>
            <a:r>
              <a:rPr lang="zh-CN" altLang="en-US" dirty="0"/>
              <a:t>：</a:t>
            </a:r>
            <a:r>
              <a:rPr lang="zh-CN" altLang="en-US" sz="2400" dirty="0" smtClean="0"/>
              <a:t>北航</a:t>
            </a:r>
            <a:r>
              <a:rPr lang="zh-CN" altLang="en-US" dirty="0"/>
              <a:t>校园</a:t>
            </a:r>
            <a:r>
              <a:rPr lang="zh-CN" altLang="en-US" sz="2400" dirty="0" smtClean="0"/>
              <a:t>社交平台</a:t>
            </a:r>
            <a:r>
              <a:rPr lang="en-US" altLang="zh-CN" sz="2400" dirty="0" err="1" smtClean="0"/>
              <a:t>ihome</a:t>
            </a:r>
            <a:endParaRPr lang="en-US" altLang="zh-CN" sz="2400" dirty="0" smtClean="0"/>
          </a:p>
          <a:p>
            <a:pPr lvl="1"/>
            <a:r>
              <a:rPr lang="zh-CN" altLang="en-US" sz="2000" dirty="0" smtClean="0"/>
              <a:t>线上运行，提供外部热点话题及分析功能</a:t>
            </a:r>
            <a:endParaRPr lang="en-US" altLang="zh-CN" sz="2000" dirty="0" smtClean="0"/>
          </a:p>
          <a:p>
            <a:pPr lvl="1"/>
            <a:r>
              <a:rPr lang="zh-CN" altLang="en-US" sz="2000" dirty="0" smtClean="0"/>
              <a:t>实时分析，事件监测及情绪波动</a:t>
            </a:r>
            <a:endParaRPr lang="en-US" altLang="zh-CN" sz="2000" dirty="0" smtClean="0"/>
          </a:p>
          <a:p>
            <a:pPr lvl="1"/>
            <a:r>
              <a:rPr lang="zh-CN" altLang="en-US" dirty="0"/>
              <a:t>集</a:t>
            </a:r>
            <a:r>
              <a:rPr lang="zh-CN" altLang="en-US" dirty="0" smtClean="0"/>
              <a:t>成项目，心情监控与搜索</a:t>
            </a:r>
            <a:endParaRPr lang="en-US" altLang="zh-CN" sz="2000" dirty="0" smtClean="0"/>
          </a:p>
          <a:p>
            <a:endParaRPr lang="en-US" altLang="zh-CN" sz="2400" dirty="0" smtClean="0"/>
          </a:p>
          <a:p>
            <a:pPr lvl="1"/>
            <a:endParaRPr lang="zh-CN" altLang="en-US" sz="2000" dirty="0"/>
          </a:p>
        </p:txBody>
      </p:sp>
      <p:sp>
        <p:nvSpPr>
          <p:cNvPr id="4" name="Slide Number Placeholder 3"/>
          <p:cNvSpPr>
            <a:spLocks noGrp="1"/>
          </p:cNvSpPr>
          <p:nvPr>
            <p:ph type="sldNum" sz="quarter" idx="12"/>
          </p:nvPr>
        </p:nvSpPr>
        <p:spPr/>
        <p:txBody>
          <a:bodyPr/>
          <a:lstStyle/>
          <a:p>
            <a:pPr>
              <a:defRPr/>
            </a:pPr>
            <a:fld id="{BFCAB51F-3508-4E2D-AE96-14B9ECB76167}" type="slidenum">
              <a:rPr lang="zh-CN" altLang="en-US" smtClean="0"/>
              <a:pPr>
                <a:defRPr/>
              </a:pPr>
              <a:t>1</a:t>
            </a:fld>
            <a:endParaRPr lang="zh-CN" altLang="en-US"/>
          </a:p>
        </p:txBody>
      </p:sp>
      <p:pic>
        <p:nvPicPr>
          <p:cNvPr id="20" name="Picture 19"/>
          <p:cNvPicPr>
            <a:picLocks noChangeAspect="1"/>
          </p:cNvPicPr>
          <p:nvPr/>
        </p:nvPicPr>
        <p:blipFill>
          <a:blip r:embed="rId3"/>
          <a:stretch>
            <a:fillRect/>
          </a:stretch>
        </p:blipFill>
        <p:spPr>
          <a:xfrm>
            <a:off x="6516216" y="2029960"/>
            <a:ext cx="2156958" cy="1823836"/>
          </a:xfrm>
          <a:prstGeom prst="rect">
            <a:avLst/>
          </a:prstGeom>
        </p:spPr>
      </p:pic>
      <p:pic>
        <p:nvPicPr>
          <p:cNvPr id="7" name="Picture 6"/>
          <p:cNvPicPr>
            <a:picLocks noChangeAspect="1"/>
          </p:cNvPicPr>
          <p:nvPr/>
        </p:nvPicPr>
        <p:blipFill>
          <a:blip r:embed="rId4"/>
          <a:stretch>
            <a:fillRect/>
          </a:stretch>
        </p:blipFill>
        <p:spPr>
          <a:xfrm>
            <a:off x="2280789" y="731283"/>
            <a:ext cx="1857375" cy="542925"/>
          </a:xfrm>
          <a:prstGeom prst="rect">
            <a:avLst/>
          </a:prstGeom>
        </p:spPr>
      </p:pic>
      <p:grpSp>
        <p:nvGrpSpPr>
          <p:cNvPr id="10" name="Group 9"/>
          <p:cNvGrpSpPr/>
          <p:nvPr/>
        </p:nvGrpSpPr>
        <p:grpSpPr>
          <a:xfrm>
            <a:off x="6290254" y="4509120"/>
            <a:ext cx="2853746" cy="1791821"/>
            <a:chOff x="6478347" y="4725145"/>
            <a:chExt cx="2637722" cy="1656183"/>
          </a:xfrm>
        </p:grpSpPr>
        <p:pic>
          <p:nvPicPr>
            <p:cNvPr id="5" name="Picture 4"/>
            <p:cNvPicPr>
              <a:picLocks noChangeAspect="1"/>
            </p:cNvPicPr>
            <p:nvPr/>
          </p:nvPicPr>
          <p:blipFill rotWithShape="1">
            <a:blip r:embed="rId5"/>
            <a:srcRect b="4653"/>
            <a:stretch/>
          </p:blipFill>
          <p:spPr>
            <a:xfrm>
              <a:off x="6611374" y="4725145"/>
              <a:ext cx="2504695" cy="1656183"/>
            </a:xfrm>
            <a:prstGeom prst="rect">
              <a:avLst/>
            </a:prstGeom>
          </p:spPr>
        </p:pic>
        <p:pic>
          <p:nvPicPr>
            <p:cNvPr id="9" name="Picture 8"/>
            <p:cNvPicPr>
              <a:picLocks noChangeAspect="1"/>
            </p:cNvPicPr>
            <p:nvPr/>
          </p:nvPicPr>
          <p:blipFill>
            <a:blip r:embed="rId6"/>
            <a:stretch>
              <a:fillRect/>
            </a:stretch>
          </p:blipFill>
          <p:spPr>
            <a:xfrm>
              <a:off x="6478347" y="4776561"/>
              <a:ext cx="514350" cy="628650"/>
            </a:xfrm>
            <a:prstGeom prst="rect">
              <a:avLst/>
            </a:prstGeom>
          </p:spPr>
        </p:pic>
      </p:grpSp>
    </p:spTree>
    <p:extLst>
      <p:ext uri="{BB962C8B-B14F-4D97-AF65-F5344CB8AC3E}">
        <p14:creationId xmlns:p14="http://schemas.microsoft.com/office/powerpoint/2010/main" val="3630368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Ring</a:t>
            </a:r>
            <a:r>
              <a:rPr lang="zh-CN" altLang="en-US" dirty="0" smtClean="0"/>
              <a:t>：系统介绍</a:t>
            </a:r>
            <a:endParaRPr lang="zh-CN" altLang="en-US" dirty="0"/>
          </a:p>
        </p:txBody>
      </p:sp>
      <p:sp>
        <p:nvSpPr>
          <p:cNvPr id="3" name="Content Placeholder 2"/>
          <p:cNvSpPr>
            <a:spLocks noGrp="1"/>
          </p:cNvSpPr>
          <p:nvPr>
            <p:ph idx="1"/>
          </p:nvPr>
        </p:nvSpPr>
        <p:spPr/>
        <p:txBody>
          <a:bodyPr/>
          <a:lstStyle/>
          <a:p>
            <a:r>
              <a:rPr lang="zh-CN" altLang="en-US" sz="2400" dirty="0" smtClean="0"/>
              <a:t>系统技术</a:t>
            </a:r>
            <a:endParaRPr lang="en-US" altLang="zh-CN" sz="2400" dirty="0" smtClean="0"/>
          </a:p>
          <a:p>
            <a:pPr lvl="1"/>
            <a:r>
              <a:rPr lang="zh-CN" altLang="en-US" sz="2000" dirty="0" smtClean="0"/>
              <a:t>计算：基于分布式内存计算平台，十亿级数据流处理</a:t>
            </a:r>
            <a:endParaRPr lang="en-US" altLang="zh-CN" sz="2000" dirty="0" smtClean="0"/>
          </a:p>
          <a:p>
            <a:pPr lvl="1"/>
            <a:r>
              <a:rPr lang="zh-CN" altLang="en-US" sz="2000" dirty="0"/>
              <a:t>索</a:t>
            </a:r>
            <a:r>
              <a:rPr lang="zh-CN" altLang="en-US" sz="2000" dirty="0" smtClean="0"/>
              <a:t>引：基于分布式弹性索引技术，亿级数据流索引，秒级查询</a:t>
            </a:r>
            <a:endParaRPr lang="en-US" altLang="zh-CN" sz="2000" dirty="0" smtClean="0"/>
          </a:p>
          <a:p>
            <a:pPr lvl="1"/>
            <a:r>
              <a:rPr lang="zh-CN" altLang="en-US" sz="2000" dirty="0"/>
              <a:t>存</a:t>
            </a:r>
            <a:r>
              <a:rPr lang="zh-CN" altLang="en-US" sz="2000" dirty="0" smtClean="0"/>
              <a:t>储：基于分布式文件系统与数据库，亿级数据吞吐</a:t>
            </a:r>
            <a:endParaRPr lang="en-US" altLang="zh-CN" sz="2000" dirty="0" smtClean="0"/>
          </a:p>
          <a:p>
            <a:pPr lvl="1"/>
            <a:r>
              <a:rPr lang="zh-CN" altLang="en-US" sz="2000" dirty="0"/>
              <a:t>查询</a:t>
            </a:r>
            <a:r>
              <a:rPr lang="zh-CN" altLang="en-US" sz="2000" dirty="0" smtClean="0"/>
              <a:t>：统一查询与统计接口</a:t>
            </a:r>
            <a:endParaRPr lang="en-US" altLang="zh-CN" sz="2000" dirty="0" smtClean="0"/>
          </a:p>
        </p:txBody>
      </p:sp>
      <p:grpSp>
        <p:nvGrpSpPr>
          <p:cNvPr id="8" name="Group 7"/>
          <p:cNvGrpSpPr/>
          <p:nvPr/>
        </p:nvGrpSpPr>
        <p:grpSpPr>
          <a:xfrm>
            <a:off x="539552" y="4006275"/>
            <a:ext cx="7895903" cy="1975472"/>
            <a:chOff x="1009559" y="4190349"/>
            <a:chExt cx="7895903" cy="1975472"/>
          </a:xfrm>
        </p:grpSpPr>
        <p:sp>
          <p:nvSpPr>
            <p:cNvPr id="44" name="右箭头 77"/>
            <p:cNvSpPr/>
            <p:nvPr/>
          </p:nvSpPr>
          <p:spPr>
            <a:xfrm>
              <a:off x="1009559" y="5020767"/>
              <a:ext cx="949086" cy="464515"/>
            </a:xfrm>
            <a:prstGeom prst="rightArrow">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数据融合</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7" name="右箭头 77"/>
            <p:cNvSpPr/>
            <p:nvPr/>
          </p:nvSpPr>
          <p:spPr>
            <a:xfrm flipH="1">
              <a:off x="7956376" y="4190349"/>
              <a:ext cx="949086" cy="464515"/>
            </a:xfrm>
            <a:prstGeom prst="rightArrow">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黑体" panose="02010609060101010101" pitchFamily="49" charset="-122"/>
                  <a:ea typeface="黑体" panose="02010609060101010101" pitchFamily="49" charset="-122"/>
                </a:rPr>
                <a:t>平台</a:t>
              </a:r>
              <a:r>
                <a:rPr lang="zh-CN" altLang="en-US" sz="1200" dirty="0" smtClean="0">
                  <a:solidFill>
                    <a:schemeClr val="tx1"/>
                  </a:solidFill>
                  <a:latin typeface="黑体" panose="02010609060101010101" pitchFamily="49" charset="-122"/>
                  <a:ea typeface="黑体" panose="02010609060101010101" pitchFamily="49" charset="-122"/>
                </a:rPr>
                <a:t>融合</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8" name="右箭头 77"/>
            <p:cNvSpPr/>
            <p:nvPr/>
          </p:nvSpPr>
          <p:spPr>
            <a:xfrm flipH="1">
              <a:off x="7956376" y="5701306"/>
              <a:ext cx="949086" cy="464515"/>
            </a:xfrm>
            <a:prstGeom prst="rightArrow">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黑体" panose="02010609060101010101" pitchFamily="49" charset="-122"/>
                  <a:ea typeface="黑体" panose="02010609060101010101" pitchFamily="49" charset="-122"/>
                </a:rPr>
                <a:t>业务</a:t>
              </a:r>
              <a:r>
                <a:rPr lang="zh-CN" altLang="en-US" sz="1200" dirty="0" smtClean="0">
                  <a:solidFill>
                    <a:schemeClr val="tx1"/>
                  </a:solidFill>
                  <a:latin typeface="黑体" panose="02010609060101010101" pitchFamily="49" charset="-122"/>
                  <a:ea typeface="黑体" panose="02010609060101010101" pitchFamily="49" charset="-122"/>
                </a:rPr>
                <a:t>融合</a:t>
              </a:r>
              <a:endParaRPr lang="zh-CN" altLang="en-US" sz="1200" dirty="0">
                <a:solidFill>
                  <a:schemeClr val="tx1"/>
                </a:solidFill>
                <a:latin typeface="黑体" panose="02010609060101010101" pitchFamily="49" charset="-122"/>
                <a:ea typeface="黑体" panose="02010609060101010101" pitchFamily="49" charset="-122"/>
              </a:endParaRPr>
            </a:p>
          </p:txBody>
        </p:sp>
      </p:grpSp>
      <p:pic>
        <p:nvPicPr>
          <p:cNvPr id="15" name="Picture 14"/>
          <p:cNvPicPr>
            <a:picLocks noChangeAspect="1"/>
          </p:cNvPicPr>
          <p:nvPr/>
        </p:nvPicPr>
        <p:blipFill>
          <a:blip r:embed="rId3"/>
          <a:stretch>
            <a:fillRect/>
          </a:stretch>
        </p:blipFill>
        <p:spPr>
          <a:xfrm>
            <a:off x="1488638" y="3575693"/>
            <a:ext cx="5864566" cy="3077914"/>
          </a:xfrm>
          <a:prstGeom prst="rect">
            <a:avLst/>
          </a:prstGeom>
        </p:spPr>
      </p:pic>
    </p:spTree>
    <p:extLst>
      <p:ext uri="{BB962C8B-B14F-4D97-AF65-F5344CB8AC3E}">
        <p14:creationId xmlns:p14="http://schemas.microsoft.com/office/powerpoint/2010/main" val="1644639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Ring</a:t>
            </a:r>
            <a:r>
              <a:rPr lang="zh-CN" altLang="en-US" dirty="0" smtClean="0"/>
              <a:t>事件分析技术</a:t>
            </a:r>
            <a:endParaRPr lang="zh-CN" altLang="en-US" dirty="0"/>
          </a:p>
        </p:txBody>
      </p:sp>
      <p:sp>
        <p:nvSpPr>
          <p:cNvPr id="4" name="灯片编号占位符 3"/>
          <p:cNvSpPr>
            <a:spLocks noGrp="1"/>
          </p:cNvSpPr>
          <p:nvPr>
            <p:ph type="sldNum" sz="quarter" idx="12"/>
          </p:nvPr>
        </p:nvSpPr>
        <p:spPr>
          <a:xfrm>
            <a:off x="2913232" y="7614157"/>
            <a:ext cx="2133600" cy="260350"/>
          </a:xfrm>
          <a:prstGeom prst="rect">
            <a:avLst/>
          </a:prstGeom>
        </p:spPr>
        <p:txBody>
          <a:bodyPr/>
          <a:lstStyle/>
          <a:p>
            <a:pPr>
              <a:defRPr/>
            </a:pPr>
            <a:fld id="{920D00E2-45E3-4CF2-8B20-C1D8D8325C83}" type="slidenum">
              <a:rPr lang="en-US" altLang="zh-CN" smtClean="0"/>
              <a:pPr>
                <a:defRPr/>
              </a:pPr>
              <a:t>3</a:t>
            </a:fld>
            <a:endParaRPr lang="en-US" altLang="zh-CN"/>
          </a:p>
        </p:txBody>
      </p:sp>
      <p:sp>
        <p:nvSpPr>
          <p:cNvPr id="80" name="TextBox 54"/>
          <p:cNvSpPr txBox="1"/>
          <p:nvPr/>
        </p:nvSpPr>
        <p:spPr>
          <a:xfrm>
            <a:off x="4568883" y="2836770"/>
            <a:ext cx="4179581" cy="3184518"/>
          </a:xfrm>
          <a:prstGeom prst="rect">
            <a:avLst/>
          </a:prstGeom>
          <a:noFill/>
          <a:ln w="38100" cap="flat" cmpd="sng" algn="ctr">
            <a:solidFill>
              <a:srgbClr val="0070C0"/>
            </a:solidFill>
            <a:prstDash val="solid"/>
          </a:ln>
          <a:effectLst/>
        </p:spPr>
        <p:txBody>
          <a:bodyPr tIns="108000"/>
          <a:lstStyle/>
          <a:p>
            <a:pPr marL="342900" marR="0" lvl="0" indent="-342900" algn="ctr" defTabSz="914400" eaLnBrk="1" fontAlgn="auto" latinLnBrk="0" hangingPunct="1">
              <a:lnSpc>
                <a:spcPct val="100000"/>
              </a:lnSpc>
              <a:spcBef>
                <a:spcPts val="0"/>
              </a:spcBef>
              <a:spcAft>
                <a:spcPts val="0"/>
              </a:spcAft>
              <a:buClrTx/>
              <a:buSzTx/>
              <a:buFont typeface="Arial" pitchFamily="34" charset="0"/>
              <a:buNone/>
              <a:tabLst/>
              <a:defRPr/>
            </a:pPr>
            <a:r>
              <a:rPr lang="zh-CN" altLang="en-US" b="1" kern="0" dirty="0">
                <a:solidFill>
                  <a:srgbClr val="FF0000"/>
                </a:solidFill>
                <a:ea typeface="黑体" pitchFamily="49" charset="-122"/>
                <a:cs typeface="Arial" pitchFamily="34" charset="0"/>
              </a:rPr>
              <a:t>系</a:t>
            </a:r>
            <a:r>
              <a:rPr lang="zh-CN" altLang="en-US" b="1" kern="0" dirty="0" smtClean="0">
                <a:solidFill>
                  <a:srgbClr val="FF0000"/>
                </a:solidFill>
                <a:ea typeface="黑体" pitchFamily="49" charset="-122"/>
                <a:cs typeface="Arial" pitchFamily="34" charset="0"/>
              </a:rPr>
              <a:t>统</a:t>
            </a:r>
            <a:r>
              <a:rPr lang="en-US" altLang="zh-CN" b="1" kern="0" dirty="0" smtClean="0">
                <a:solidFill>
                  <a:srgbClr val="FF0000"/>
                </a:solidFill>
                <a:ea typeface="黑体" pitchFamily="49" charset="-122"/>
                <a:cs typeface="Arial" pitchFamily="34" charset="0"/>
              </a:rPr>
              <a:t>: </a:t>
            </a:r>
            <a:r>
              <a:rPr lang="zh-CN" altLang="en-US" b="1" kern="0" dirty="0" smtClean="0">
                <a:solidFill>
                  <a:srgbClr val="FF0000"/>
                </a:solidFill>
                <a:ea typeface="黑体" pitchFamily="49" charset="-122"/>
                <a:cs typeface="Arial" pitchFamily="34" charset="0"/>
              </a:rPr>
              <a:t>流式</a:t>
            </a:r>
            <a:r>
              <a:rPr lang="zh-CN" altLang="en-US" b="1" kern="0" dirty="0">
                <a:solidFill>
                  <a:srgbClr val="FF0000"/>
                </a:solidFill>
                <a:ea typeface="黑体" pitchFamily="49" charset="-122"/>
                <a:cs typeface="Arial" pitchFamily="34" charset="0"/>
              </a:rPr>
              <a:t>数据</a:t>
            </a:r>
            <a:r>
              <a:rPr lang="zh-CN" altLang="en-US" sz="2400" b="1" kern="0" dirty="0" smtClean="0">
                <a:solidFill>
                  <a:srgbClr val="FF0000"/>
                </a:solidFill>
                <a:ea typeface="黑体" pitchFamily="49" charset="-122"/>
                <a:cs typeface="Arial" pitchFamily="34" charset="0"/>
              </a:rPr>
              <a:t>、高效处理</a:t>
            </a:r>
            <a:endParaRPr kumimoji="0" lang="en-US" altLang="zh-CN" sz="2400" b="1" i="0" u="none" strike="noStrike" kern="0" cap="none" spc="0" normalizeH="0" baseline="0" noProof="0" dirty="0">
              <a:ln>
                <a:noFill/>
              </a:ln>
              <a:solidFill>
                <a:srgbClr val="FF0000"/>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endParaRPr kumimoji="0" lang="en-US" altLang="zh-CN"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rPr>
              <a:t>数据特征：流式、图数据</a:t>
            </a:r>
            <a:endParaRPr kumimoji="0" lang="en-US" altLang="zh-CN"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kern="0" dirty="0">
                <a:solidFill>
                  <a:prstClr val="black"/>
                </a:solidFill>
                <a:latin typeface="Arial" pitchFamily="34" charset="0"/>
                <a:ea typeface="黑体" pitchFamily="49" charset="-122"/>
                <a:cs typeface="Arial" pitchFamily="34" charset="0"/>
              </a:rPr>
              <a:t>处理要</a:t>
            </a:r>
            <a:r>
              <a:rPr kumimoji="0" lang="zh-CN" altLang="en-US" kern="0" dirty="0" smtClean="0">
                <a:solidFill>
                  <a:prstClr val="black"/>
                </a:solidFill>
                <a:latin typeface="Arial" pitchFamily="34" charset="0"/>
                <a:ea typeface="黑体" pitchFamily="49" charset="-122"/>
                <a:cs typeface="Arial" pitchFamily="34" charset="0"/>
              </a:rPr>
              <a:t>求：内存计算、多核</a:t>
            </a:r>
            <a:endParaRPr kumimoji="0" lang="en-US" altLang="zh-CN"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endParaRPr kumimoji="0" lang="en-US" altLang="zh-CN"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rPr>
              <a:t>流式处理：低延迟计算</a:t>
            </a:r>
            <a:endParaRPr kumimoji="0" lang="en-US" altLang="zh-CN"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rPr>
              <a:t>分</a:t>
            </a:r>
            <a:r>
              <a:rPr kumimoji="0" lang="zh-CN" altLang="en-US" b="0" i="0" u="none" strike="noStrike" kern="0" cap="none" spc="0" normalizeH="0" baseline="0" noProof="0" dirty="0">
                <a:ln>
                  <a:noFill/>
                </a:ln>
                <a:solidFill>
                  <a:prstClr val="black"/>
                </a:solidFill>
                <a:effectLst/>
                <a:uLnTx/>
                <a:uFillTx/>
                <a:latin typeface="Arial" pitchFamily="34" charset="0"/>
                <a:ea typeface="黑体" pitchFamily="49" charset="-122"/>
                <a:cs typeface="Arial" pitchFamily="34" charset="0"/>
              </a:rPr>
              <a:t>布</a:t>
            </a:r>
            <a:r>
              <a:rPr kumimoji="0" lang="zh-CN" altLang="en-US"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rPr>
              <a:t>式处理：大数据吞吐量</a:t>
            </a:r>
            <a:endParaRPr kumimoji="0" lang="en-US" altLang="zh-CN"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kern="0" dirty="0">
                <a:solidFill>
                  <a:prstClr val="black"/>
                </a:solidFill>
                <a:latin typeface="Arial" pitchFamily="34" charset="0"/>
                <a:ea typeface="黑体" pitchFamily="49" charset="-122"/>
                <a:cs typeface="Arial" pitchFamily="34" charset="0"/>
              </a:rPr>
              <a:t>横向扩展</a:t>
            </a:r>
            <a:r>
              <a:rPr kumimoji="0" lang="zh-CN" altLang="en-US" kern="0" dirty="0" smtClean="0">
                <a:solidFill>
                  <a:prstClr val="black"/>
                </a:solidFill>
                <a:latin typeface="Arial" pitchFamily="34" charset="0"/>
                <a:ea typeface="黑体" pitchFamily="49" charset="-122"/>
                <a:cs typeface="Arial" pitchFamily="34" charset="0"/>
              </a:rPr>
              <a:t>性：计算节点↑性能↑</a:t>
            </a:r>
            <a:endParaRPr kumimoji="0" lang="en-US" altLang="zh-CN"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p:txBody>
      </p:sp>
      <p:sp>
        <p:nvSpPr>
          <p:cNvPr id="81" name="TextBox 56"/>
          <p:cNvSpPr txBox="1"/>
          <p:nvPr/>
        </p:nvSpPr>
        <p:spPr>
          <a:xfrm>
            <a:off x="323528" y="2836770"/>
            <a:ext cx="4042792" cy="3184518"/>
          </a:xfrm>
          <a:prstGeom prst="rect">
            <a:avLst/>
          </a:prstGeom>
          <a:noFill/>
          <a:ln w="38100" cap="flat" cmpd="sng" algn="ctr">
            <a:solidFill>
              <a:srgbClr val="0070C0"/>
            </a:solidFill>
            <a:prstDash val="solid"/>
          </a:ln>
          <a:effectLst/>
        </p:spPr>
        <p:txBody>
          <a:bodyPr tIns="108000"/>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zh-CN" altLang="en-US" b="1" kern="0" dirty="0">
                <a:solidFill>
                  <a:srgbClr val="FF0000"/>
                </a:solidFill>
                <a:ea typeface="黑体" pitchFamily="49" charset="-122"/>
                <a:cs typeface="Arial" pitchFamily="34" charset="0"/>
              </a:rPr>
              <a:t>语</a:t>
            </a:r>
            <a:r>
              <a:rPr lang="zh-CN" altLang="en-US" b="1" kern="0" dirty="0" smtClean="0">
                <a:solidFill>
                  <a:srgbClr val="FF0000"/>
                </a:solidFill>
                <a:ea typeface="黑体" pitchFamily="49" charset="-122"/>
                <a:cs typeface="Arial" pitchFamily="34" charset="0"/>
              </a:rPr>
              <a:t>义</a:t>
            </a:r>
            <a:r>
              <a:rPr lang="en-US" altLang="zh-CN" b="1" kern="0" dirty="0" smtClean="0">
                <a:solidFill>
                  <a:srgbClr val="FF0000"/>
                </a:solidFill>
                <a:ea typeface="黑体" pitchFamily="49" charset="-122"/>
                <a:cs typeface="Arial" pitchFamily="34" charset="0"/>
              </a:rPr>
              <a:t>: </a:t>
            </a:r>
            <a:r>
              <a:rPr lang="zh-CN" altLang="en-US" sz="2400" b="1" kern="0" dirty="0" smtClean="0">
                <a:solidFill>
                  <a:srgbClr val="FF0000"/>
                </a:solidFill>
                <a:ea typeface="黑体" pitchFamily="49" charset="-122"/>
                <a:cs typeface="Arial" pitchFamily="34" charset="0"/>
              </a:rPr>
              <a:t>实</a:t>
            </a:r>
            <a:r>
              <a:rPr lang="zh-CN" altLang="en-US" sz="2400" b="1" kern="0" dirty="0">
                <a:solidFill>
                  <a:srgbClr val="FF0000"/>
                </a:solidFill>
                <a:ea typeface="黑体" pitchFamily="49" charset="-122"/>
                <a:cs typeface="Arial" pitchFamily="34" charset="0"/>
              </a:rPr>
              <a:t>时</a:t>
            </a:r>
            <a:r>
              <a:rPr lang="zh-CN" altLang="en-US" sz="2400" b="1" kern="0" dirty="0" smtClean="0">
                <a:solidFill>
                  <a:srgbClr val="FF0000"/>
                </a:solidFill>
                <a:ea typeface="黑体" pitchFamily="49" charset="-122"/>
                <a:cs typeface="Arial" pitchFamily="34" charset="0"/>
              </a:rPr>
              <a:t>监测</a:t>
            </a:r>
            <a:r>
              <a:rPr lang="zh-CN" altLang="en-US" b="1" kern="0" dirty="0" smtClean="0">
                <a:solidFill>
                  <a:srgbClr val="FF0000"/>
                </a:solidFill>
                <a:ea typeface="黑体" pitchFamily="49" charset="-122"/>
                <a:cs typeface="Arial" pitchFamily="34" charset="0"/>
              </a:rPr>
              <a:t>、</a:t>
            </a:r>
            <a:r>
              <a:rPr lang="zh-CN" altLang="en-US" sz="2400" b="1" kern="0" dirty="0" smtClean="0">
                <a:solidFill>
                  <a:srgbClr val="FF0000"/>
                </a:solidFill>
                <a:ea typeface="黑体" pitchFamily="49" charset="-122"/>
                <a:cs typeface="Arial" pitchFamily="34" charset="0"/>
              </a:rPr>
              <a:t>多维分析</a:t>
            </a:r>
            <a:endParaRPr lang="en-US" altLang="zh-CN" b="1" kern="0" dirty="0">
              <a:solidFill>
                <a:srgbClr val="FF0000"/>
              </a:solidFill>
              <a:ea typeface="黑体" pitchFamily="49" charset="-122"/>
              <a:cs typeface="Arial" pitchFamily="34" charset="0"/>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zh-CN" sz="2400" kern="0" dirty="0" smtClean="0">
              <a:solidFill>
                <a:prstClr val="black"/>
              </a:solidFill>
              <a:ea typeface="黑体" pitchFamily="49" charset="-122"/>
              <a:cs typeface="Arial" pitchFamily="34" charset="0"/>
            </a:endParaRPr>
          </a:p>
          <a:p>
            <a:pPr marL="342900" marR="0" lvl="0" indent="-342900" algn="ctr" defTabSz="914400" eaLnBrk="1" fontAlgn="auto" latinLnBrk="0" hangingPunct="1">
              <a:lnSpc>
                <a:spcPct val="100000"/>
              </a:lnSpc>
              <a:spcBef>
                <a:spcPts val="0"/>
              </a:spcBef>
              <a:spcAft>
                <a:spcPts val="0"/>
              </a:spcAft>
              <a:buClrTx/>
              <a:buSzTx/>
              <a:buFontTx/>
              <a:buNone/>
              <a:tabLst/>
              <a:defRPr/>
            </a:pPr>
            <a:r>
              <a:rPr lang="zh-CN" altLang="en-US" sz="2400" kern="0" dirty="0" smtClean="0">
                <a:solidFill>
                  <a:prstClr val="black"/>
                </a:solidFill>
                <a:ea typeface="黑体" pitchFamily="49" charset="-122"/>
                <a:cs typeface="Arial" pitchFamily="34" charset="0"/>
              </a:rPr>
              <a:t>实</a:t>
            </a:r>
            <a:r>
              <a:rPr lang="zh-CN" altLang="en-US" sz="2400" kern="0" dirty="0">
                <a:solidFill>
                  <a:prstClr val="black"/>
                </a:solidFill>
                <a:ea typeface="黑体" pitchFamily="49" charset="-122"/>
                <a:cs typeface="Arial" pitchFamily="34" charset="0"/>
              </a:rPr>
              <a:t>时性</a:t>
            </a:r>
            <a:r>
              <a:rPr lang="zh-CN" altLang="en-US" sz="2400" kern="0" dirty="0" smtClean="0">
                <a:solidFill>
                  <a:prstClr val="black"/>
                </a:solidFill>
                <a:ea typeface="黑体" pitchFamily="49" charset="-122"/>
                <a:cs typeface="Arial" pitchFamily="34" charset="0"/>
              </a:rPr>
              <a:t>：</a:t>
            </a:r>
            <a:r>
              <a:rPr lang="zh-CN" altLang="en-US" kern="0" dirty="0">
                <a:solidFill>
                  <a:prstClr val="black"/>
                </a:solidFill>
                <a:ea typeface="黑体" pitchFamily="49" charset="-122"/>
                <a:cs typeface="Arial" pitchFamily="34" charset="0"/>
              </a:rPr>
              <a:t>事件</a:t>
            </a:r>
            <a:r>
              <a:rPr lang="zh-CN" altLang="en-US" kern="0" dirty="0" smtClean="0">
                <a:solidFill>
                  <a:prstClr val="black"/>
                </a:solidFill>
                <a:ea typeface="黑体" pitchFamily="49" charset="-122"/>
                <a:cs typeface="Arial" pitchFamily="34" charset="0"/>
              </a:rPr>
              <a:t>识别延</a:t>
            </a:r>
            <a:r>
              <a:rPr lang="zh-CN" altLang="en-US" kern="0" dirty="0" smtClean="0">
                <a:solidFill>
                  <a:prstClr val="black"/>
                </a:solidFill>
                <a:ea typeface="黑体" pitchFamily="49" charset="-122"/>
                <a:cs typeface="Arial" pitchFamily="34" charset="0"/>
              </a:rPr>
              <a:t>迟</a:t>
            </a:r>
            <a:endParaRPr kumimoji="0" lang="en-US" altLang="zh-CN"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lang="zh-CN" altLang="en-US" kern="0" dirty="0">
                <a:solidFill>
                  <a:prstClr val="black"/>
                </a:solidFill>
                <a:ea typeface="黑体" pitchFamily="49" charset="-122"/>
                <a:cs typeface="Arial" pitchFamily="34" charset="0"/>
              </a:rPr>
              <a:t>价值</a:t>
            </a:r>
            <a:r>
              <a:rPr lang="zh-CN" altLang="en-US" sz="2400" kern="0" noProof="0" dirty="0" smtClean="0">
                <a:solidFill>
                  <a:prstClr val="black"/>
                </a:solidFill>
                <a:ea typeface="黑体" pitchFamily="49" charset="-122"/>
                <a:cs typeface="Arial" pitchFamily="34" charset="0"/>
              </a:rPr>
              <a:t>性：</a:t>
            </a:r>
            <a:r>
              <a:rPr lang="zh-CN" altLang="en-US" kern="0" dirty="0">
                <a:solidFill>
                  <a:prstClr val="black"/>
                </a:solidFill>
                <a:ea typeface="黑体" pitchFamily="49" charset="-122"/>
                <a:cs typeface="Arial" pitchFamily="34" charset="0"/>
              </a:rPr>
              <a:t>事件</a:t>
            </a:r>
            <a:r>
              <a:rPr lang="zh-CN" altLang="en-US" sz="2400" kern="0" noProof="0" dirty="0" smtClean="0">
                <a:solidFill>
                  <a:prstClr val="black"/>
                </a:solidFill>
                <a:ea typeface="黑体" pitchFamily="49" charset="-122"/>
                <a:cs typeface="Arial" pitchFamily="34" charset="0"/>
              </a:rPr>
              <a:t>及关联</a:t>
            </a:r>
            <a:r>
              <a:rPr lang="zh-CN" altLang="en-US" sz="2400" kern="0" noProof="0" dirty="0" smtClean="0">
                <a:solidFill>
                  <a:prstClr val="black"/>
                </a:solidFill>
                <a:ea typeface="黑体" pitchFamily="49" charset="-122"/>
                <a:cs typeface="Arial" pitchFamily="34" charset="0"/>
              </a:rPr>
              <a:t>性</a:t>
            </a:r>
            <a:endParaRPr lang="en-US" altLang="zh-CN" sz="2400" kern="0" noProof="0" dirty="0" smtClean="0">
              <a:solidFill>
                <a:prstClr val="black"/>
              </a:solidFill>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kumimoji="0" lang="zh-CN" altLang="en-US" b="0" i="0" u="none" strike="noStrike" kern="0" cap="none" spc="0" normalizeH="0" baseline="0" dirty="0">
                <a:ln>
                  <a:noFill/>
                </a:ln>
                <a:solidFill>
                  <a:prstClr val="black"/>
                </a:solidFill>
                <a:effectLst/>
                <a:uLnTx/>
                <a:uFillTx/>
                <a:latin typeface="Arial" pitchFamily="34" charset="0"/>
                <a:ea typeface="黑体" pitchFamily="49" charset="-122"/>
                <a:cs typeface="Arial" pitchFamily="34" charset="0"/>
              </a:rPr>
              <a:t>丰富</a:t>
            </a:r>
            <a:r>
              <a:rPr kumimoji="0" lang="zh-CN" altLang="en-US" b="0" i="0" u="none" strike="noStrike" kern="0" cap="none" spc="0" normalizeH="0" baseline="0" dirty="0" smtClean="0">
                <a:ln>
                  <a:noFill/>
                </a:ln>
                <a:solidFill>
                  <a:prstClr val="black"/>
                </a:solidFill>
                <a:effectLst/>
                <a:uLnTx/>
                <a:uFillTx/>
                <a:latin typeface="Arial" pitchFamily="34" charset="0"/>
                <a:ea typeface="黑体" pitchFamily="49" charset="-122"/>
                <a:cs typeface="Arial" pitchFamily="34" charset="0"/>
              </a:rPr>
              <a:t>性：子事件及语</a:t>
            </a:r>
            <a:r>
              <a:rPr kumimoji="0" lang="zh-CN" altLang="en-US" b="0" i="0" u="none" strike="noStrike" kern="0" cap="none" spc="0" normalizeH="0" baseline="0" dirty="0" smtClean="0">
                <a:ln>
                  <a:noFill/>
                </a:ln>
                <a:solidFill>
                  <a:prstClr val="black"/>
                </a:solidFill>
                <a:effectLst/>
                <a:uLnTx/>
                <a:uFillTx/>
                <a:latin typeface="Arial" pitchFamily="34" charset="0"/>
                <a:ea typeface="黑体" pitchFamily="49" charset="-122"/>
                <a:cs typeface="Arial" pitchFamily="34" charset="0"/>
              </a:rPr>
              <a:t>境</a:t>
            </a:r>
            <a:endParaRPr kumimoji="0" lang="en-US" altLang="zh-CN" b="0" i="0" u="none" strike="noStrike" kern="0" cap="none" spc="0" normalizeH="0" baseline="0" dirty="0" smtClean="0">
              <a:ln>
                <a:noFill/>
              </a:ln>
              <a:solidFill>
                <a:prstClr val="black"/>
              </a:solidFill>
              <a:effectLst/>
              <a:uLnTx/>
              <a:uFillTx/>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kumimoji="0" lang="zh-CN" altLang="en-US" sz="2400" kern="0" noProof="0" dirty="0">
                <a:solidFill>
                  <a:prstClr val="black"/>
                </a:solidFill>
                <a:latin typeface="Arial" pitchFamily="34" charset="0"/>
                <a:ea typeface="黑体" pitchFamily="49" charset="-122"/>
                <a:cs typeface="Arial" pitchFamily="34" charset="0"/>
              </a:rPr>
              <a:t>可读</a:t>
            </a:r>
            <a:r>
              <a:rPr kumimoji="0" lang="zh-CN" altLang="en-US" sz="2400" kern="0" noProof="0" dirty="0" smtClean="0">
                <a:solidFill>
                  <a:prstClr val="black"/>
                </a:solidFill>
                <a:latin typeface="Arial" pitchFamily="34" charset="0"/>
                <a:ea typeface="黑体" pitchFamily="49" charset="-122"/>
                <a:cs typeface="Arial" pitchFamily="34" charset="0"/>
              </a:rPr>
              <a:t>性：摘要语义一</a:t>
            </a:r>
            <a:r>
              <a:rPr kumimoji="0" lang="zh-CN" altLang="en-US" sz="2400" kern="0" noProof="0" dirty="0" smtClean="0">
                <a:solidFill>
                  <a:prstClr val="black"/>
                </a:solidFill>
                <a:latin typeface="Arial" pitchFamily="34" charset="0"/>
                <a:ea typeface="黑体" pitchFamily="49" charset="-122"/>
                <a:cs typeface="Arial" pitchFamily="34" charset="0"/>
              </a:rPr>
              <a:t>致</a:t>
            </a:r>
            <a:endParaRPr kumimoji="0" lang="en-US" altLang="zh-CN" sz="2400" kern="0" noProof="0" dirty="0" smtClean="0">
              <a:solidFill>
                <a:prstClr val="black"/>
              </a:solidFill>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kumimoji="0" lang="zh-CN" altLang="en-US" kern="0" dirty="0" smtClean="0">
                <a:solidFill>
                  <a:prstClr val="black"/>
                </a:solidFill>
                <a:latin typeface="Arial" pitchFamily="34" charset="0"/>
                <a:ea typeface="黑体" pitchFamily="49" charset="-122"/>
                <a:cs typeface="Arial" pitchFamily="34" charset="0"/>
              </a:rPr>
              <a:t>可</a:t>
            </a:r>
            <a:r>
              <a:rPr kumimoji="0" lang="zh-CN" altLang="en-US" kern="0" dirty="0">
                <a:solidFill>
                  <a:prstClr val="black"/>
                </a:solidFill>
                <a:latin typeface="Arial" pitchFamily="34" charset="0"/>
                <a:ea typeface="黑体" pitchFamily="49" charset="-122"/>
                <a:cs typeface="Arial" pitchFamily="34" charset="0"/>
              </a:rPr>
              <a:t>追</a:t>
            </a:r>
            <a:r>
              <a:rPr kumimoji="0" lang="zh-CN" altLang="en-US" kern="0" dirty="0" smtClean="0">
                <a:solidFill>
                  <a:prstClr val="black"/>
                </a:solidFill>
                <a:latin typeface="Arial" pitchFamily="34" charset="0"/>
                <a:ea typeface="黑体" pitchFamily="49" charset="-122"/>
                <a:cs typeface="Arial" pitchFamily="34" charset="0"/>
              </a:rPr>
              <a:t>溯：相关用户文</a:t>
            </a:r>
            <a:r>
              <a:rPr kumimoji="0" lang="zh-CN" altLang="en-US" kern="0" dirty="0" smtClean="0">
                <a:solidFill>
                  <a:prstClr val="black"/>
                </a:solidFill>
                <a:latin typeface="Arial" pitchFamily="34" charset="0"/>
                <a:ea typeface="黑体" pitchFamily="49" charset="-122"/>
                <a:cs typeface="Arial" pitchFamily="34" charset="0"/>
              </a:rPr>
              <a:t>本</a:t>
            </a:r>
            <a:endParaRPr kumimoji="0" lang="en-US" altLang="zh-CN" kern="0" dirty="0" smtClean="0">
              <a:solidFill>
                <a:prstClr val="black"/>
              </a:solidFill>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kumimoji="0" lang="zh-CN" altLang="en-US" sz="2400" kern="0" noProof="0" dirty="0" smtClean="0">
                <a:solidFill>
                  <a:prstClr val="black"/>
                </a:solidFill>
                <a:latin typeface="Arial" pitchFamily="34" charset="0"/>
                <a:ea typeface="黑体" pitchFamily="49" charset="-122"/>
                <a:cs typeface="Arial" pitchFamily="34" charset="0"/>
              </a:rPr>
              <a:t>准确性：抵抗噪音数</a:t>
            </a:r>
            <a:r>
              <a:rPr kumimoji="0" lang="zh-CN" altLang="en-US" sz="2400" kern="0" noProof="0" dirty="0" smtClean="0">
                <a:solidFill>
                  <a:prstClr val="black"/>
                </a:solidFill>
                <a:latin typeface="Arial" pitchFamily="34" charset="0"/>
                <a:ea typeface="黑体" pitchFamily="49" charset="-122"/>
                <a:cs typeface="Arial" pitchFamily="34" charset="0"/>
              </a:rPr>
              <a:t>据</a:t>
            </a:r>
            <a:endParaRPr kumimoji="0" lang="en-US" altLang="zh-CN" sz="2400" kern="0" noProof="0" dirty="0" smtClean="0">
              <a:solidFill>
                <a:prstClr val="black"/>
              </a:solidFill>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2400" b="0" i="0" u="none" strike="noStrike" kern="0" cap="none" spc="0" normalizeH="0" baseline="0" noProof="0" dirty="0">
              <a:ln>
                <a:noFill/>
              </a:ln>
              <a:solidFill>
                <a:prstClr val="black"/>
              </a:solidFill>
              <a:effectLst/>
              <a:uLnTx/>
              <a:uFillTx/>
              <a:latin typeface="Arial" pitchFamily="34" charset="0"/>
              <a:ea typeface="黑体" pitchFamily="49" charset="-122"/>
              <a:cs typeface="Arial" pitchFamily="34" charset="0"/>
            </a:endParaRPr>
          </a:p>
        </p:txBody>
      </p:sp>
      <p:sp>
        <p:nvSpPr>
          <p:cNvPr id="44" name="矩形 7" descr="羊皮纸"/>
          <p:cNvSpPr>
            <a:spLocks noChangeArrowheads="1"/>
          </p:cNvSpPr>
          <p:nvPr/>
        </p:nvSpPr>
        <p:spPr bwMode="auto">
          <a:xfrm>
            <a:off x="387417" y="1628800"/>
            <a:ext cx="8299383" cy="658941"/>
          </a:xfrm>
          <a:prstGeom prst="rect">
            <a:avLst/>
          </a:prstGeom>
          <a:blipFill dpi="0" rotWithShape="1">
            <a:blip r:embed="rId3">
              <a:extLst>
                <a:ext uri="{28A0092B-C50C-407E-A947-70E740481C1C}">
                  <a14:useLocalDpi xmlns:a14="http://schemas.microsoft.com/office/drawing/2010/main" val="0"/>
                </a:ext>
              </a:extLst>
            </a:blip>
            <a:srcRect/>
            <a:tile tx="0" ty="0" sx="100000" sy="100000" flip="none" algn="tl"/>
          </a:blipFill>
          <a:ln w="38100">
            <a:solidFill>
              <a:srgbClr val="C00000"/>
            </a:solidFill>
            <a:miter lim="800000"/>
            <a:headEnd/>
            <a:tailEnd/>
          </a:ln>
        </p:spPr>
        <p:txBody>
          <a:bodyPr anchor="ctr"/>
          <a:lstStyle>
            <a:lvl1pPr>
              <a:spcBef>
                <a:spcPct val="20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800100" indent="-342900">
              <a:spcBef>
                <a:spcPct val="20000"/>
              </a:spcBef>
              <a:buFont typeface="Arial" panose="020B0604020202020204" pitchFamily="34" charset="0"/>
              <a:buChar char="–"/>
              <a:defRPr kumimoji="1"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600" dirty="0" smtClean="0"/>
              <a:t>监</a:t>
            </a:r>
            <a:r>
              <a:rPr kumimoji="0" lang="zh-CN" altLang="en-US" sz="2600" dirty="0"/>
              <a:t>测海</a:t>
            </a:r>
            <a:r>
              <a:rPr kumimoji="0" lang="zh-CN" altLang="en-US" sz="2600" dirty="0" smtClean="0"/>
              <a:t>量</a:t>
            </a:r>
            <a:r>
              <a:rPr kumimoji="0" lang="zh-CN" altLang="en-US" sz="2600" dirty="0"/>
              <a:t>社</a:t>
            </a:r>
            <a:r>
              <a:rPr kumimoji="0" lang="zh-CN" altLang="en-US" sz="2600" dirty="0" smtClean="0"/>
              <a:t>交媒体数</a:t>
            </a:r>
            <a:r>
              <a:rPr kumimoji="0" lang="zh-CN" altLang="en-US" sz="2600" dirty="0" smtClean="0"/>
              <a:t>据中的</a:t>
            </a:r>
            <a:r>
              <a:rPr lang="zh-CN" altLang="en-US" sz="2600" dirty="0" smtClean="0"/>
              <a:t>热</a:t>
            </a:r>
            <a:r>
              <a:rPr lang="zh-CN" altLang="en-US" sz="2600" dirty="0"/>
              <a:t>点</a:t>
            </a:r>
            <a:r>
              <a:rPr kumimoji="0" lang="zh-CN" altLang="en-US" sz="2600" dirty="0" smtClean="0"/>
              <a:t>事</a:t>
            </a:r>
            <a:r>
              <a:rPr kumimoji="0" lang="zh-CN" altLang="en-US" sz="2600" dirty="0" smtClean="0"/>
              <a:t>件，分析演化规律</a:t>
            </a:r>
            <a:endParaRPr lang="zh-CN" altLang="en-US" sz="2600" dirty="0"/>
          </a:p>
        </p:txBody>
      </p:sp>
    </p:spTree>
    <p:extLst>
      <p:ext uri="{BB962C8B-B14F-4D97-AF65-F5344CB8AC3E}">
        <p14:creationId xmlns:p14="http://schemas.microsoft.com/office/powerpoint/2010/main" val="72002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fade">
                                      <p:cBhvr>
                                        <p:cTn id="14" dur="500"/>
                                        <p:tgtEl>
                                          <p:spTgt spid="80"/>
                                        </p:tgtEl>
                                      </p:cBhvr>
                                    </p:animEffect>
                                    <p:anim calcmode="lin" valueType="num">
                                      <p:cBhvr>
                                        <p:cTn id="15" dur="500" fill="hold"/>
                                        <p:tgtEl>
                                          <p:spTgt spid="80"/>
                                        </p:tgtEl>
                                        <p:attrNameLst>
                                          <p:attrName>ppt_x</p:attrName>
                                        </p:attrNameLst>
                                      </p:cBhvr>
                                      <p:tavLst>
                                        <p:tav tm="0">
                                          <p:val>
                                            <p:strVal val="#ppt_x"/>
                                          </p:val>
                                        </p:tav>
                                        <p:tav tm="100000">
                                          <p:val>
                                            <p:strVal val="#ppt_x"/>
                                          </p:val>
                                        </p:tav>
                                      </p:tavLst>
                                    </p:anim>
                                    <p:anim calcmode="lin" valueType="num">
                                      <p:cBhvr>
                                        <p:cTn id="16" dur="5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lt"/>
                <a:cs typeface="Times New Roman" panose="02020603050405020304" pitchFamily="18" charset="0"/>
              </a:rPr>
              <a:t>Ring</a:t>
            </a:r>
            <a:r>
              <a:rPr lang="zh-CN" altLang="en-US" dirty="0">
                <a:latin typeface="+mn-lt"/>
              </a:rPr>
              <a:t>：</a:t>
            </a:r>
            <a:r>
              <a:rPr lang="zh-CN" altLang="en-US" dirty="0"/>
              <a:t>实时事件监测技术</a:t>
            </a:r>
          </a:p>
        </p:txBody>
      </p:sp>
      <p:sp>
        <p:nvSpPr>
          <p:cNvPr id="3" name="Content Placeholder 2"/>
          <p:cNvSpPr>
            <a:spLocks noGrp="1"/>
          </p:cNvSpPr>
          <p:nvPr>
            <p:ph idx="1"/>
          </p:nvPr>
        </p:nvSpPr>
        <p:spPr/>
        <p:txBody>
          <a:bodyPr/>
          <a:lstStyle/>
          <a:p>
            <a:r>
              <a:rPr lang="zh-CN" altLang="en-US" sz="2000" dirty="0" smtClean="0"/>
              <a:t>算法技术：基于词的</a:t>
            </a:r>
            <a:r>
              <a:rPr lang="zh-CN" altLang="en-US" sz="2000" dirty="0"/>
              <a:t>共现</a:t>
            </a:r>
            <a:r>
              <a:rPr lang="zh-CN" altLang="en-US" sz="2000" dirty="0" smtClean="0"/>
              <a:t>关系，建立流式处理模型</a:t>
            </a:r>
            <a:endParaRPr lang="en-US" altLang="zh-CN" sz="2000" dirty="0" smtClean="0"/>
          </a:p>
          <a:p>
            <a:pPr lvl="1"/>
            <a:r>
              <a:rPr lang="zh-CN" altLang="en-US" sz="1600" dirty="0"/>
              <a:t>针</a:t>
            </a:r>
            <a:r>
              <a:rPr lang="zh-CN" altLang="en-US" sz="1600" dirty="0" smtClean="0"/>
              <a:t>对</a:t>
            </a:r>
            <a:r>
              <a:rPr lang="zh-CN" altLang="en-US" sz="1600" b="1" dirty="0" smtClean="0"/>
              <a:t>短文本</a:t>
            </a:r>
            <a:r>
              <a:rPr lang="zh-CN" altLang="en-US" sz="1600" dirty="0" smtClean="0"/>
              <a:t>：突发事件</a:t>
            </a:r>
            <a:r>
              <a:rPr lang="zh-CN" altLang="en-US" sz="1600" dirty="0" smtClean="0">
                <a:solidFill>
                  <a:srgbClr val="FF0000"/>
                </a:solidFill>
              </a:rPr>
              <a:t>早期检测</a:t>
            </a:r>
            <a:r>
              <a:rPr lang="en-US" altLang="zh-CN" sz="1600" dirty="0" smtClean="0"/>
              <a:t>(</a:t>
            </a:r>
            <a:r>
              <a:rPr lang="zh-CN" altLang="en-US" sz="1600" dirty="0" smtClean="0"/>
              <a:t>出现</a:t>
            </a:r>
            <a:r>
              <a:rPr lang="en-US" altLang="zh-CN" sz="1600" dirty="0" smtClean="0"/>
              <a:t>20</a:t>
            </a:r>
            <a:r>
              <a:rPr lang="zh-CN" altLang="en-US" sz="1600" dirty="0" smtClean="0"/>
              <a:t>分内</a:t>
            </a:r>
            <a:r>
              <a:rPr lang="en-US" altLang="zh-CN" sz="1600" dirty="0" smtClean="0"/>
              <a:t>)</a:t>
            </a:r>
            <a:r>
              <a:rPr lang="zh-CN" altLang="en-US" sz="1600" dirty="0" smtClean="0"/>
              <a:t>，</a:t>
            </a:r>
            <a:r>
              <a:rPr lang="zh-CN" altLang="en-US" sz="1600" dirty="0" smtClean="0">
                <a:solidFill>
                  <a:srgbClr val="FF0000"/>
                </a:solidFill>
              </a:rPr>
              <a:t>抵抗噪音</a:t>
            </a:r>
            <a:r>
              <a:rPr lang="zh-CN" altLang="en-US" sz="1600" dirty="0"/>
              <a:t>数据</a:t>
            </a:r>
            <a:r>
              <a:rPr lang="zh-CN" altLang="en-US" sz="1600" dirty="0" smtClean="0"/>
              <a:t>能力强</a:t>
            </a:r>
            <a:endParaRPr lang="en-US" altLang="zh-CN" sz="1600" dirty="0" smtClean="0"/>
          </a:p>
          <a:p>
            <a:pPr lvl="1"/>
            <a:r>
              <a:rPr lang="zh-CN" altLang="en-US" sz="1600" dirty="0"/>
              <a:t>语</a:t>
            </a:r>
            <a:r>
              <a:rPr lang="zh-CN" altLang="en-US" sz="1600" dirty="0" smtClean="0"/>
              <a:t>义</a:t>
            </a:r>
            <a:r>
              <a:rPr lang="zh-CN" altLang="en-US" sz="1600" dirty="0"/>
              <a:t>丰富</a:t>
            </a:r>
            <a:r>
              <a:rPr lang="zh-CN" altLang="en-US" sz="1600" dirty="0" smtClean="0"/>
              <a:t>：多维度分析事件的</a:t>
            </a:r>
            <a:r>
              <a:rPr lang="zh-CN" altLang="en-US" sz="1600" dirty="0" smtClean="0">
                <a:solidFill>
                  <a:srgbClr val="FF0000"/>
                </a:solidFill>
              </a:rPr>
              <a:t>层次关联关系</a:t>
            </a:r>
            <a:r>
              <a:rPr lang="zh-CN" altLang="en-US" sz="1600" dirty="0" smtClean="0"/>
              <a:t>与</a:t>
            </a:r>
            <a:r>
              <a:rPr lang="zh-CN" altLang="en-US" sz="1600" dirty="0" smtClean="0">
                <a:solidFill>
                  <a:srgbClr val="FF0000"/>
                </a:solidFill>
              </a:rPr>
              <a:t>演化过程</a:t>
            </a:r>
            <a:r>
              <a:rPr lang="zh-CN" altLang="en-US" sz="1600" dirty="0" smtClean="0"/>
              <a:t>，</a:t>
            </a:r>
            <a:r>
              <a:rPr lang="zh-CN" altLang="en-US" sz="1600" dirty="0" smtClean="0">
                <a:solidFill>
                  <a:srgbClr val="FF0000"/>
                </a:solidFill>
              </a:rPr>
              <a:t>沉淀知识图谱</a:t>
            </a:r>
            <a:r>
              <a:rPr lang="en-US" altLang="zh-CN" sz="1600" dirty="0" smtClean="0">
                <a:solidFill>
                  <a:srgbClr val="FF0000"/>
                </a:solidFill>
              </a:rPr>
              <a:t>(</a:t>
            </a:r>
            <a:r>
              <a:rPr lang="en-US" altLang="zh-CN" sz="1600" dirty="0" err="1" smtClean="0">
                <a:solidFill>
                  <a:srgbClr val="FF0000"/>
                </a:solidFill>
              </a:rPr>
              <a:t>todo</a:t>
            </a:r>
            <a:r>
              <a:rPr lang="en-US" altLang="zh-CN" sz="1600" dirty="0" smtClean="0">
                <a:solidFill>
                  <a:srgbClr val="FF0000"/>
                </a:solidFill>
              </a:rPr>
              <a:t>)</a:t>
            </a:r>
          </a:p>
          <a:p>
            <a:r>
              <a:rPr lang="zh-CN" altLang="en-US" sz="2000" dirty="0" smtClean="0"/>
              <a:t>系统实现：流式</a:t>
            </a:r>
            <a:r>
              <a:rPr lang="zh-CN" altLang="en-US" sz="2000" dirty="0"/>
              <a:t>数</a:t>
            </a:r>
            <a:r>
              <a:rPr lang="zh-CN" altLang="en-US" sz="2000" dirty="0" smtClean="0"/>
              <a:t>据处理，</a:t>
            </a:r>
            <a:r>
              <a:rPr lang="zh-CN" altLang="en-US" sz="2000" dirty="0"/>
              <a:t>分布</a:t>
            </a:r>
            <a:r>
              <a:rPr lang="zh-CN" altLang="en-US" sz="2000" dirty="0" smtClean="0"/>
              <a:t>式内存计算，友好交互界面</a:t>
            </a:r>
            <a:endParaRPr lang="en-US" altLang="zh-CN" sz="2000" dirty="0" smtClean="0"/>
          </a:p>
          <a:p>
            <a:pPr lvl="1"/>
            <a:r>
              <a:rPr lang="zh-CN" altLang="en-US" sz="1600" dirty="0" smtClean="0"/>
              <a:t>分布式</a:t>
            </a:r>
            <a:r>
              <a:rPr lang="zh-CN" altLang="en-US" sz="1600" dirty="0" smtClean="0">
                <a:solidFill>
                  <a:srgbClr val="FF0000"/>
                </a:solidFill>
              </a:rPr>
              <a:t>线</a:t>
            </a:r>
            <a:r>
              <a:rPr lang="zh-CN" altLang="en-US" sz="1600" dirty="0">
                <a:solidFill>
                  <a:srgbClr val="FF0000"/>
                </a:solidFill>
              </a:rPr>
              <a:t>性扩</a:t>
            </a:r>
            <a:r>
              <a:rPr lang="zh-CN" altLang="en-US" sz="1600" dirty="0" smtClean="0">
                <a:solidFill>
                  <a:srgbClr val="FF0000"/>
                </a:solidFill>
              </a:rPr>
              <a:t>展</a:t>
            </a:r>
            <a:r>
              <a:rPr lang="zh-CN" altLang="en-US" sz="1600" dirty="0" smtClean="0"/>
              <a:t>，</a:t>
            </a:r>
            <a:r>
              <a:rPr lang="en-US" altLang="zh-CN" sz="1600" dirty="0" smtClean="0">
                <a:solidFill>
                  <a:srgbClr val="FF0000"/>
                </a:solidFill>
              </a:rPr>
              <a:t>100</a:t>
            </a:r>
            <a:r>
              <a:rPr lang="zh-CN" altLang="en-US" sz="1600" dirty="0" smtClean="0">
                <a:solidFill>
                  <a:srgbClr val="FF0000"/>
                </a:solidFill>
              </a:rPr>
              <a:t>分钟</a:t>
            </a:r>
            <a:r>
              <a:rPr lang="zh-CN" altLang="en-US" sz="1600" dirty="0" smtClean="0"/>
              <a:t>可批处理</a:t>
            </a:r>
            <a:r>
              <a:rPr lang="en-US" altLang="zh-CN" sz="1600" dirty="0" smtClean="0">
                <a:solidFill>
                  <a:srgbClr val="FF0000"/>
                </a:solidFill>
              </a:rPr>
              <a:t>1</a:t>
            </a:r>
            <a:r>
              <a:rPr lang="zh-CN" altLang="en-US" sz="1600" dirty="0" smtClean="0">
                <a:solidFill>
                  <a:srgbClr val="FF0000"/>
                </a:solidFill>
              </a:rPr>
              <a:t>亿</a:t>
            </a:r>
            <a:r>
              <a:rPr lang="zh-CN" altLang="en-US" sz="1600" dirty="0" smtClean="0"/>
              <a:t>条微博</a:t>
            </a:r>
            <a:r>
              <a:rPr lang="en-US" altLang="zh-CN" sz="1600" dirty="0" smtClean="0"/>
              <a:t>(56</a:t>
            </a:r>
            <a:r>
              <a:rPr lang="zh-CN" altLang="en-US" sz="1600" dirty="0" smtClean="0"/>
              <a:t>核</a:t>
            </a:r>
            <a:r>
              <a:rPr lang="en-US" altLang="zh-CN" sz="1600" dirty="0" smtClean="0"/>
              <a:t>)</a:t>
            </a:r>
          </a:p>
          <a:p>
            <a:pPr lvl="1"/>
            <a:endParaRPr lang="en-US" altLang="zh-CN" sz="1600" dirty="0" smtClean="0"/>
          </a:p>
          <a:p>
            <a:endParaRPr lang="en-US" altLang="zh-CN" sz="2000" dirty="0" smtClean="0"/>
          </a:p>
          <a:p>
            <a:endParaRPr lang="en-US" altLang="zh-CN" sz="2000" dirty="0"/>
          </a:p>
          <a:p>
            <a:endParaRPr lang="en-US" altLang="zh-CN" sz="2000" dirty="0"/>
          </a:p>
          <a:p>
            <a:endParaRPr lang="en-US" altLang="zh-CN" sz="2000" dirty="0" smtClean="0"/>
          </a:p>
          <a:p>
            <a:endParaRPr lang="en-US" altLang="zh-CN" sz="2000" dirty="0" smtClean="0"/>
          </a:p>
          <a:p>
            <a:endParaRPr lang="en-US" altLang="zh-CN" sz="2000" dirty="0" smtClean="0"/>
          </a:p>
          <a:p>
            <a:endParaRPr lang="en-US" altLang="zh-CN" sz="2000" dirty="0" smtClean="0"/>
          </a:p>
        </p:txBody>
      </p:sp>
      <p:grpSp>
        <p:nvGrpSpPr>
          <p:cNvPr id="84" name="Group 83"/>
          <p:cNvGrpSpPr/>
          <p:nvPr/>
        </p:nvGrpSpPr>
        <p:grpSpPr>
          <a:xfrm>
            <a:off x="467544" y="3254391"/>
            <a:ext cx="8201509" cy="1686777"/>
            <a:chOff x="409091" y="4718108"/>
            <a:chExt cx="8201509" cy="1911292"/>
          </a:xfrm>
        </p:grpSpPr>
        <p:sp>
          <p:nvSpPr>
            <p:cNvPr id="86" name="Rounded Rectangle 85"/>
            <p:cNvSpPr/>
            <p:nvPr/>
          </p:nvSpPr>
          <p:spPr>
            <a:xfrm>
              <a:off x="2256517" y="4910093"/>
              <a:ext cx="1528591" cy="157474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87" name="Rounded Rectangle 86"/>
            <p:cNvSpPr/>
            <p:nvPr/>
          </p:nvSpPr>
          <p:spPr>
            <a:xfrm>
              <a:off x="409091" y="4930984"/>
              <a:ext cx="1528591" cy="15538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cxnSp>
          <p:nvCxnSpPr>
            <p:cNvPr id="88" name="Straight Arrow Connector 87"/>
            <p:cNvCxnSpPr/>
            <p:nvPr/>
          </p:nvCxnSpPr>
          <p:spPr bwMode="auto">
            <a:xfrm flipV="1">
              <a:off x="7625096" y="6188408"/>
              <a:ext cx="424094" cy="2154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auto">
            <a:xfrm>
              <a:off x="8083602" y="4841389"/>
              <a:ext cx="0" cy="1368565"/>
            </a:xfrm>
            <a:prstGeom prst="line">
              <a:avLst/>
            </a:prstGeom>
            <a:ln>
              <a:prstDash val="dash"/>
              <a:headEnd type="none" w="med" len="med"/>
              <a:tailEnd type="non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471536" y="4949224"/>
              <a:ext cx="1368068" cy="1180493"/>
              <a:chOff x="166736" y="1977424"/>
              <a:chExt cx="1368068" cy="1180493"/>
            </a:xfrm>
          </p:grpSpPr>
          <p:pic>
            <p:nvPicPr>
              <p:cNvPr id="109" name="Picture 1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302" y="1977424"/>
                <a:ext cx="913106" cy="566126"/>
              </a:xfrm>
              <a:prstGeom prst="rect">
                <a:avLst/>
              </a:prstGeom>
            </p:spPr>
          </p:pic>
          <p:pic>
            <p:nvPicPr>
              <p:cNvPr id="110" name="Picture 1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736" y="2733108"/>
                <a:ext cx="1368068" cy="424809"/>
              </a:xfrm>
              <a:prstGeom prst="rect">
                <a:avLst/>
              </a:prstGeom>
            </p:spPr>
          </p:pic>
          <p:cxnSp>
            <p:nvCxnSpPr>
              <p:cNvPr id="111" name="Straight Connector 110"/>
              <p:cNvCxnSpPr/>
              <p:nvPr/>
            </p:nvCxnSpPr>
            <p:spPr bwMode="auto">
              <a:xfrm>
                <a:off x="866376" y="2458948"/>
                <a:ext cx="0" cy="381360"/>
              </a:xfrm>
              <a:prstGeom prst="line">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bwMode="auto">
            <a:xfrm>
              <a:off x="2409854" y="5192629"/>
              <a:ext cx="1190349" cy="42965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突发热词检测</a:t>
              </a:r>
            </a:p>
          </p:txBody>
        </p:sp>
        <p:pic>
          <p:nvPicPr>
            <p:cNvPr id="92" name="Picture 91"/>
            <p:cNvPicPr>
              <a:picLocks noChangeAspect="1"/>
            </p:cNvPicPr>
            <p:nvPr/>
          </p:nvPicPr>
          <p:blipFill rotWithShape="1">
            <a:blip r:embed="rId5" cstate="print">
              <a:extLst>
                <a:ext uri="{28A0092B-C50C-407E-A947-70E740481C1C}">
                  <a14:useLocalDpi xmlns:a14="http://schemas.microsoft.com/office/drawing/2010/main" val="0"/>
                </a:ext>
              </a:extLst>
            </a:blip>
            <a:srcRect r="25985" b="26438"/>
            <a:stretch/>
          </p:blipFill>
          <p:spPr>
            <a:xfrm>
              <a:off x="2481046" y="5731883"/>
              <a:ext cx="1084040" cy="541159"/>
            </a:xfrm>
            <a:prstGeom prst="rect">
              <a:avLst/>
            </a:prstGeom>
          </p:spPr>
        </p:pic>
        <p:sp>
          <p:nvSpPr>
            <p:cNvPr id="93" name="Rectangle 92"/>
            <p:cNvSpPr/>
            <p:nvPr/>
          </p:nvSpPr>
          <p:spPr bwMode="auto">
            <a:xfrm>
              <a:off x="551951" y="6106506"/>
              <a:ext cx="1239575" cy="28098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分布式全文索引</a:t>
              </a:r>
            </a:p>
          </p:txBody>
        </p:sp>
        <p:grpSp>
          <p:nvGrpSpPr>
            <p:cNvPr id="94" name="Group 93"/>
            <p:cNvGrpSpPr/>
            <p:nvPr/>
          </p:nvGrpSpPr>
          <p:grpSpPr>
            <a:xfrm>
              <a:off x="4100244" y="4725570"/>
              <a:ext cx="1528591" cy="1903830"/>
              <a:chOff x="4026615" y="1457719"/>
              <a:chExt cx="1528591" cy="1903830"/>
            </a:xfrm>
          </p:grpSpPr>
          <p:sp>
            <p:nvSpPr>
              <p:cNvPr id="104" name="Rounded Rectangle 103"/>
              <p:cNvSpPr/>
              <p:nvPr/>
            </p:nvSpPr>
            <p:spPr>
              <a:xfrm>
                <a:off x="4026615" y="1457719"/>
                <a:ext cx="1528591" cy="190383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05" name="Rectangle 104"/>
              <p:cNvSpPr/>
              <p:nvPr/>
            </p:nvSpPr>
            <p:spPr bwMode="auto">
              <a:xfrm>
                <a:off x="4183575" y="2023153"/>
                <a:ext cx="1237770"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热词</a:t>
                </a:r>
                <a:r>
                  <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a:t>
                </a: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图</a:t>
                </a: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构建</a:t>
                </a:r>
              </a:p>
            </p:txBody>
          </p:sp>
          <p:sp>
            <p:nvSpPr>
              <p:cNvPr id="106" name="Rectangle 105"/>
              <p:cNvSpPr/>
              <p:nvPr/>
            </p:nvSpPr>
            <p:spPr bwMode="auto">
              <a:xfrm>
                <a:off x="4186423" y="1579534"/>
                <a:ext cx="1234922" cy="34991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热词同现图</a:t>
                </a:r>
              </a:p>
            </p:txBody>
          </p:sp>
          <p:sp>
            <p:nvSpPr>
              <p:cNvPr id="107" name="Rectangle 106"/>
              <p:cNvSpPr/>
              <p:nvPr/>
            </p:nvSpPr>
            <p:spPr bwMode="auto">
              <a:xfrm>
                <a:off x="4183575" y="2438400"/>
                <a:ext cx="1237770"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节点</a:t>
                </a:r>
                <a:r>
                  <a:rPr kumimoji="0" lang="en-US"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a:t>
                </a:r>
                <a:r>
                  <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噪音滤除</a:t>
                </a:r>
              </a:p>
            </p:txBody>
          </p:sp>
          <p:sp>
            <p:nvSpPr>
              <p:cNvPr id="108" name="Rectangle 107"/>
              <p:cNvSpPr/>
              <p:nvPr/>
            </p:nvSpPr>
            <p:spPr bwMode="auto">
              <a:xfrm>
                <a:off x="4183575" y="2849227"/>
                <a:ext cx="1237770"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400" dirty="0">
                    <a:solidFill>
                      <a:schemeClr val="tx1"/>
                    </a:solidFill>
                    <a:latin typeface="黑体" panose="02010609060101010101" pitchFamily="49" charset="-122"/>
                    <a:ea typeface="黑体" panose="02010609060101010101" pitchFamily="49" charset="-122"/>
                    <a:sym typeface="Wingdings" panose="05000000000000000000" pitchFamily="2" charset="2"/>
                  </a:rPr>
                  <a:t>社区</a:t>
                </a:r>
                <a:r>
                  <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a:t>
                </a: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事件</a:t>
                </a:r>
                <a:endPar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grpSp>
        <p:cxnSp>
          <p:nvCxnSpPr>
            <p:cNvPr id="95" name="Straight Arrow Connector 94"/>
            <p:cNvCxnSpPr/>
            <p:nvPr/>
          </p:nvCxnSpPr>
          <p:spPr bwMode="auto">
            <a:xfrm>
              <a:off x="1970078" y="5706936"/>
              <a:ext cx="28643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bwMode="auto">
            <a:xfrm>
              <a:off x="3809566" y="5705406"/>
              <a:ext cx="28643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5937942" y="4718108"/>
              <a:ext cx="2672658" cy="1903830"/>
              <a:chOff x="4026615" y="1457719"/>
              <a:chExt cx="1528591" cy="1903830"/>
            </a:xfrm>
          </p:grpSpPr>
          <p:sp>
            <p:nvSpPr>
              <p:cNvPr id="99" name="Rounded Rectangle 98"/>
              <p:cNvSpPr/>
              <p:nvPr/>
            </p:nvSpPr>
            <p:spPr>
              <a:xfrm>
                <a:off x="4026615" y="1457719"/>
                <a:ext cx="1528591" cy="190383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00" name="Rectangle 99"/>
              <p:cNvSpPr/>
              <p:nvPr/>
            </p:nvSpPr>
            <p:spPr bwMode="auto">
              <a:xfrm>
                <a:off x="4094606" y="2447051"/>
                <a:ext cx="1411142"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图特征计算</a:t>
                </a:r>
                <a:r>
                  <a:rPr lang="en-US" altLang="zh-CN" sz="14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14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关键词</a:t>
                </a:r>
                <a:r>
                  <a:rPr lang="en-US" altLang="zh-CN" sz="14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14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事件排序</a:t>
                </a:r>
                <a:endPar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101" name="Rectangle 100"/>
              <p:cNvSpPr/>
              <p:nvPr/>
            </p:nvSpPr>
            <p:spPr bwMode="auto">
              <a:xfrm>
                <a:off x="4362028" y="1593751"/>
                <a:ext cx="834281" cy="321479"/>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zh-CN" altLang="en-US" sz="1400" dirty="0">
                    <a:solidFill>
                      <a:schemeClr val="tx1"/>
                    </a:solidFill>
                    <a:latin typeface="黑体" panose="02010609060101010101" pitchFamily="49" charset="-122"/>
                    <a:ea typeface="黑体" panose="02010609060101010101" pitchFamily="49" charset="-122"/>
                  </a:rPr>
                  <a:t>基于</a:t>
                </a: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图的事件分析</a:t>
                </a:r>
              </a:p>
            </p:txBody>
          </p:sp>
          <p:sp>
            <p:nvSpPr>
              <p:cNvPr id="102" name="Rectangle 101"/>
              <p:cNvSpPr/>
              <p:nvPr/>
            </p:nvSpPr>
            <p:spPr bwMode="auto">
              <a:xfrm>
                <a:off x="4094607" y="2025087"/>
                <a:ext cx="1411142"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lang="zh-CN" altLang="en-US" sz="13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频繁项集挖掘</a:t>
                </a:r>
                <a:r>
                  <a:rPr lang="en-US" altLang="zh-CN" sz="13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13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子事件关联检测</a:t>
                </a:r>
                <a:endParaRPr kumimoji="0" lang="zh-CN" altLang="en-US" sz="13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103" name="Rectangle 102"/>
              <p:cNvSpPr/>
              <p:nvPr/>
            </p:nvSpPr>
            <p:spPr bwMode="auto">
              <a:xfrm>
                <a:off x="4094607" y="2849227"/>
                <a:ext cx="1411142"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关键节点提取</a:t>
                </a:r>
                <a:r>
                  <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a:t>
                </a:r>
                <a:r>
                  <a:rPr lang="zh-CN" altLang="en-US" sz="1200" dirty="0">
                    <a:solidFill>
                      <a:schemeClr val="tx1"/>
                    </a:solidFill>
                    <a:latin typeface="黑体" panose="02010609060101010101" pitchFamily="49" charset="-122"/>
                    <a:ea typeface="黑体" panose="02010609060101010101" pitchFamily="49" charset="-122"/>
                    <a:sym typeface="Wingdings" panose="05000000000000000000" pitchFamily="2" charset="2"/>
                  </a:rPr>
                  <a:t>搜</a:t>
                </a:r>
                <a:r>
                  <a:rPr lang="zh-CN" altLang="en-US" sz="12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索相关微博</a:t>
                </a:r>
                <a:endPar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grpSp>
        <p:cxnSp>
          <p:nvCxnSpPr>
            <p:cNvPr id="98" name="Straight Arrow Connector 97"/>
            <p:cNvCxnSpPr/>
            <p:nvPr/>
          </p:nvCxnSpPr>
          <p:spPr bwMode="auto">
            <a:xfrm>
              <a:off x="5660743" y="5703876"/>
              <a:ext cx="28643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467544" y="5020713"/>
            <a:ext cx="7539097" cy="283980"/>
            <a:chOff x="197283" y="3807023"/>
            <a:chExt cx="7539097" cy="321779"/>
          </a:xfrm>
        </p:grpSpPr>
        <p:grpSp>
          <p:nvGrpSpPr>
            <p:cNvPr id="113" name="Group 112"/>
            <p:cNvGrpSpPr/>
            <p:nvPr/>
          </p:nvGrpSpPr>
          <p:grpSpPr>
            <a:xfrm>
              <a:off x="197283" y="3807023"/>
              <a:ext cx="7539097" cy="321779"/>
              <a:chOff x="197283" y="3807023"/>
              <a:chExt cx="7539097" cy="321779"/>
            </a:xfrm>
          </p:grpSpPr>
          <p:sp>
            <p:nvSpPr>
              <p:cNvPr id="117" name="TextBox 116"/>
              <p:cNvSpPr txBox="1"/>
              <p:nvPr/>
            </p:nvSpPr>
            <p:spPr>
              <a:xfrm>
                <a:off x="4085715" y="3810596"/>
                <a:ext cx="1418417" cy="307777"/>
              </a:xfrm>
              <a:prstGeom prst="rect">
                <a:avLst/>
              </a:prstGeom>
              <a:solidFill>
                <a:schemeClr val="bg2">
                  <a:lumMod val="75000"/>
                </a:schemeClr>
              </a:solidFill>
            </p:spPr>
            <p:txBody>
              <a:bodyPr wrap="square" rtlCol="0">
                <a:spAutoFit/>
              </a:bodyPr>
              <a:lstStyle>
                <a:defPPr>
                  <a:defRPr lang="zh-CN"/>
                </a:defPPr>
                <a:lvl1pPr algn="ctr">
                  <a:defRPr sz="1400">
                    <a:latin typeface="黑体" panose="02010609060101010101" pitchFamily="49" charset="-122"/>
                    <a:ea typeface="黑体" panose="02010609060101010101" pitchFamily="49" charset="-122"/>
                  </a:defRPr>
                </a:lvl1pPr>
              </a:lstStyle>
              <a:p>
                <a:r>
                  <a:rPr lang="zh-CN" altLang="en-US" dirty="0"/>
                  <a:t>事件检测</a:t>
                </a:r>
              </a:p>
            </p:txBody>
          </p:sp>
          <p:sp>
            <p:nvSpPr>
              <p:cNvPr id="118" name="TextBox 117"/>
              <p:cNvSpPr txBox="1"/>
              <p:nvPr/>
            </p:nvSpPr>
            <p:spPr>
              <a:xfrm>
                <a:off x="2138528" y="3807023"/>
                <a:ext cx="1418417" cy="307777"/>
              </a:xfrm>
              <a:prstGeom prst="rect">
                <a:avLst/>
              </a:prstGeom>
              <a:solidFill>
                <a:schemeClr val="bg2">
                  <a:lumMod val="75000"/>
                </a:schemeClr>
              </a:solidFill>
            </p:spPr>
            <p:txBody>
              <a:bodyPr wrap="square" rtlCol="0">
                <a:spAutoFit/>
              </a:bodyPr>
              <a:lstStyle>
                <a:defPPr>
                  <a:defRPr lang="zh-CN"/>
                </a:defPPr>
                <a:lvl1pPr algn="ctr">
                  <a:defRPr sz="1400">
                    <a:latin typeface="黑体" panose="02010609060101010101" pitchFamily="49" charset="-122"/>
                    <a:ea typeface="黑体" panose="02010609060101010101" pitchFamily="49" charset="-122"/>
                  </a:defRPr>
                </a:lvl1pPr>
              </a:lstStyle>
              <a:p>
                <a:r>
                  <a:rPr lang="zh-CN" altLang="en-US" dirty="0"/>
                  <a:t>突发热词检测</a:t>
                </a:r>
              </a:p>
            </p:txBody>
          </p:sp>
          <p:sp>
            <p:nvSpPr>
              <p:cNvPr id="119" name="TextBox 118"/>
              <p:cNvSpPr txBox="1"/>
              <p:nvPr/>
            </p:nvSpPr>
            <p:spPr>
              <a:xfrm>
                <a:off x="197283" y="3817070"/>
                <a:ext cx="1418417" cy="307777"/>
              </a:xfrm>
              <a:prstGeom prst="rect">
                <a:avLst/>
              </a:prstGeom>
              <a:solidFill>
                <a:schemeClr val="bg2">
                  <a:lumMod val="75000"/>
                </a:schemeClr>
              </a:solidFill>
            </p:spPr>
            <p:txBody>
              <a:bodyPr wrap="square" rtlCol="0">
                <a:spAutoFit/>
              </a:bodyPr>
              <a:lstStyle/>
              <a:p>
                <a:pPr algn="ctr"/>
                <a:r>
                  <a:rPr lang="zh-CN" altLang="en-US" sz="1400" dirty="0" smtClean="0">
                    <a:latin typeface="黑体" panose="02010609060101010101" pitchFamily="49" charset="-122"/>
                    <a:ea typeface="黑体" panose="02010609060101010101" pitchFamily="49" charset="-122"/>
                  </a:rPr>
                  <a:t>数据预处理</a:t>
                </a:r>
                <a:endParaRPr lang="zh-CN" altLang="en-US" sz="1400" dirty="0">
                  <a:latin typeface="黑体" panose="02010609060101010101" pitchFamily="49" charset="-122"/>
                  <a:ea typeface="黑体" panose="02010609060101010101" pitchFamily="49" charset="-122"/>
                </a:endParaRPr>
              </a:p>
            </p:txBody>
          </p:sp>
          <p:sp>
            <p:nvSpPr>
              <p:cNvPr id="120" name="TextBox 119"/>
              <p:cNvSpPr txBox="1"/>
              <p:nvPr/>
            </p:nvSpPr>
            <p:spPr>
              <a:xfrm>
                <a:off x="6317963" y="3821025"/>
                <a:ext cx="1418417" cy="307777"/>
              </a:xfrm>
              <a:prstGeom prst="rect">
                <a:avLst/>
              </a:prstGeom>
              <a:solidFill>
                <a:schemeClr val="bg2">
                  <a:lumMod val="75000"/>
                </a:schemeClr>
              </a:solidFill>
            </p:spPr>
            <p:txBody>
              <a:bodyPr wrap="square" rtlCol="0">
                <a:spAutoFit/>
              </a:bodyPr>
              <a:lstStyle>
                <a:defPPr>
                  <a:defRPr lang="zh-CN"/>
                </a:defPPr>
                <a:lvl1pPr algn="ctr">
                  <a:defRPr sz="1400">
                    <a:latin typeface="黑体" panose="02010609060101010101" pitchFamily="49" charset="-122"/>
                    <a:ea typeface="黑体" panose="02010609060101010101" pitchFamily="49" charset="-122"/>
                  </a:defRPr>
                </a:lvl1pPr>
              </a:lstStyle>
              <a:p>
                <a:r>
                  <a:rPr lang="zh-CN" altLang="en-US" dirty="0"/>
                  <a:t>事件分析</a:t>
                </a:r>
              </a:p>
            </p:txBody>
          </p:sp>
        </p:grpSp>
        <p:cxnSp>
          <p:nvCxnSpPr>
            <p:cNvPr id="114" name="Straight Arrow Connector 113"/>
            <p:cNvCxnSpPr/>
            <p:nvPr/>
          </p:nvCxnSpPr>
          <p:spPr bwMode="auto">
            <a:xfrm>
              <a:off x="1733624" y="3960911"/>
              <a:ext cx="28643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bwMode="auto">
            <a:xfrm>
              <a:off x="3653667" y="3976091"/>
              <a:ext cx="28643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bwMode="auto">
            <a:xfrm>
              <a:off x="5741899" y="3970958"/>
              <a:ext cx="28643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bwMode="auto">
          <a:xfrm>
            <a:off x="2025246" y="6024032"/>
            <a:ext cx="28643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bwMode="auto">
          <a:xfrm>
            <a:off x="3944557" y="6034590"/>
            <a:ext cx="28643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683568" y="5338279"/>
            <a:ext cx="991601" cy="1270110"/>
            <a:chOff x="733301" y="2304457"/>
            <a:chExt cx="991601" cy="1826079"/>
          </a:xfrm>
        </p:grpSpPr>
        <p:sp>
          <p:nvSpPr>
            <p:cNvPr id="178" name="TextBox 177"/>
            <p:cNvSpPr txBox="1"/>
            <p:nvPr/>
          </p:nvSpPr>
          <p:spPr>
            <a:xfrm>
              <a:off x="733301" y="3765472"/>
              <a:ext cx="953215" cy="365064"/>
            </a:xfrm>
            <a:prstGeom prst="rect">
              <a:avLst/>
            </a:prstGeom>
            <a:noFill/>
          </p:spPr>
          <p:txBody>
            <a:bodyPr wrap="square" rtlCol="0">
              <a:spAutoFit/>
            </a:bodyPr>
            <a:lstStyle/>
            <a:p>
              <a:pPr algn="ctr"/>
              <a:r>
                <a:rPr lang="zh-CN" altLang="en-US" sz="1050" dirty="0">
                  <a:latin typeface="黑体" panose="02010609060101010101" pitchFamily="49" charset="-122"/>
                  <a:ea typeface="黑体" panose="02010609060101010101" pitchFamily="49" charset="-122"/>
                </a:rPr>
                <a:t>共</a:t>
              </a:r>
              <a:r>
                <a:rPr lang="zh-CN" altLang="en-US" sz="1050" dirty="0" smtClean="0">
                  <a:latin typeface="黑体" panose="02010609060101010101" pitchFamily="49" charset="-122"/>
                  <a:ea typeface="黑体" panose="02010609060101010101" pitchFamily="49" charset="-122"/>
                </a:rPr>
                <a:t>同</a:t>
              </a:r>
              <a:r>
                <a:rPr lang="zh-CN" altLang="en-US" sz="1050" dirty="0">
                  <a:latin typeface="黑体" panose="02010609060101010101" pitchFamily="49" charset="-122"/>
                  <a:ea typeface="黑体" panose="02010609060101010101" pitchFamily="49" charset="-122"/>
                </a:rPr>
                <a:t>出</a:t>
              </a:r>
              <a:r>
                <a:rPr lang="zh-CN" altLang="en-US" sz="1050" dirty="0" smtClean="0">
                  <a:latin typeface="黑体" panose="02010609060101010101" pitchFamily="49" charset="-122"/>
                  <a:ea typeface="黑体" panose="02010609060101010101" pitchFamily="49" charset="-122"/>
                </a:rPr>
                <a:t>现</a:t>
              </a:r>
              <a:endParaRPr lang="en-US" altLang="zh-CN" sz="1050" dirty="0" smtClean="0">
                <a:latin typeface="黑体" panose="02010609060101010101" pitchFamily="49" charset="-122"/>
                <a:ea typeface="黑体" panose="02010609060101010101" pitchFamily="49" charset="-122"/>
              </a:endParaRPr>
            </a:p>
          </p:txBody>
        </p:sp>
        <p:sp>
          <p:nvSpPr>
            <p:cNvPr id="179" name="Left Brace 178"/>
            <p:cNvSpPr/>
            <p:nvPr/>
          </p:nvSpPr>
          <p:spPr>
            <a:xfrm rot="16200000">
              <a:off x="1169746" y="3415984"/>
              <a:ext cx="157098" cy="6347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80" name="TextBox 179"/>
            <p:cNvSpPr txBox="1"/>
            <p:nvPr/>
          </p:nvSpPr>
          <p:spPr>
            <a:xfrm>
              <a:off x="771687" y="2304457"/>
              <a:ext cx="953215" cy="304541"/>
            </a:xfrm>
            <a:prstGeom prst="rect">
              <a:avLst/>
            </a:prstGeom>
            <a:no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微博分词</a:t>
              </a:r>
              <a:endParaRPr lang="en-US" altLang="zh-CN" sz="1050" dirty="0" smtClean="0">
                <a:latin typeface="黑体" panose="02010609060101010101" pitchFamily="49" charset="-122"/>
                <a:ea typeface="黑体" panose="02010609060101010101" pitchFamily="49" charset="-122"/>
              </a:endParaRPr>
            </a:p>
          </p:txBody>
        </p:sp>
      </p:grpSp>
      <p:sp>
        <p:nvSpPr>
          <p:cNvPr id="162" name="TextBox 161"/>
          <p:cNvSpPr txBox="1"/>
          <p:nvPr/>
        </p:nvSpPr>
        <p:spPr>
          <a:xfrm>
            <a:off x="3262811" y="5887880"/>
            <a:ext cx="512294" cy="211820"/>
          </a:xfrm>
          <a:prstGeom prst="rect">
            <a:avLst/>
          </a:prstGeom>
          <a:noFill/>
        </p:spPr>
        <p:txBody>
          <a:bodyPr wrap="square" rtlCol="0">
            <a:spAutoFit/>
          </a:bodyPr>
          <a:lstStyle/>
          <a:p>
            <a:r>
              <a:rPr lang="zh-CN" altLang="en-US" sz="1050" dirty="0" smtClean="0">
                <a:latin typeface="黑体" panose="02010609060101010101" pitchFamily="49" charset="-122"/>
                <a:ea typeface="黑体" panose="02010609060101010101" pitchFamily="49" charset="-122"/>
              </a:rPr>
              <a:t>词</a:t>
            </a:r>
            <a:endParaRPr lang="zh-CN" altLang="en-US" sz="1050" dirty="0">
              <a:latin typeface="黑体" panose="02010609060101010101" pitchFamily="49" charset="-122"/>
              <a:ea typeface="黑体" panose="02010609060101010101" pitchFamily="49" charset="-122"/>
            </a:endParaRPr>
          </a:p>
        </p:txBody>
      </p:sp>
      <p:cxnSp>
        <p:nvCxnSpPr>
          <p:cNvPr id="174" name="Straight Connector 173"/>
          <p:cNvCxnSpPr>
            <a:stCxn id="198" idx="3"/>
            <a:endCxn id="202" idx="1"/>
          </p:cNvCxnSpPr>
          <p:nvPr/>
        </p:nvCxnSpPr>
        <p:spPr bwMode="auto">
          <a:xfrm>
            <a:off x="2872807" y="5963440"/>
            <a:ext cx="453884" cy="227828"/>
          </a:xfrm>
          <a:prstGeom prst="line">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98" idx="3"/>
            <a:endCxn id="201" idx="1"/>
          </p:cNvCxnSpPr>
          <p:nvPr/>
        </p:nvCxnSpPr>
        <p:spPr bwMode="auto">
          <a:xfrm flipV="1">
            <a:off x="2872807" y="5525997"/>
            <a:ext cx="455472" cy="437443"/>
          </a:xfrm>
          <a:prstGeom prst="line">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98" idx="2"/>
            <a:endCxn id="200" idx="0"/>
          </p:cNvCxnSpPr>
          <p:nvPr/>
        </p:nvCxnSpPr>
        <p:spPr bwMode="auto">
          <a:xfrm flipH="1">
            <a:off x="2747614" y="6061369"/>
            <a:ext cx="1897" cy="417812"/>
          </a:xfrm>
          <a:prstGeom prst="line">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538287" y="5667296"/>
            <a:ext cx="512294" cy="211820"/>
          </a:xfrm>
          <a:prstGeom prst="rect">
            <a:avLst/>
          </a:prstGeom>
          <a:noFill/>
        </p:spPr>
        <p:txBody>
          <a:bodyPr wrap="square" rtlCol="0">
            <a:spAutoFit/>
          </a:bodyPr>
          <a:lstStyle/>
          <a:p>
            <a:r>
              <a:rPr lang="zh-CN" altLang="en-US" sz="1050" dirty="0" smtClean="0">
                <a:latin typeface="黑体" panose="02010609060101010101" pitchFamily="49" charset="-122"/>
                <a:ea typeface="黑体" panose="02010609060101010101" pitchFamily="49" charset="-122"/>
              </a:rPr>
              <a:t>词</a:t>
            </a:r>
            <a:endParaRPr lang="zh-CN" altLang="en-US" sz="1050" dirty="0">
              <a:latin typeface="黑体" panose="02010609060101010101" pitchFamily="49" charset="-122"/>
              <a:ea typeface="黑体" panose="02010609060101010101" pitchFamily="49" charset="-122"/>
            </a:endParaRPr>
          </a:p>
        </p:txBody>
      </p:sp>
      <p:sp>
        <p:nvSpPr>
          <p:cNvPr id="168" name="TextBox 167"/>
          <p:cNvSpPr txBox="1"/>
          <p:nvPr/>
        </p:nvSpPr>
        <p:spPr>
          <a:xfrm>
            <a:off x="3195428" y="5244864"/>
            <a:ext cx="512294" cy="253916"/>
          </a:xfrm>
          <a:prstGeom prst="rect">
            <a:avLst/>
          </a:prstGeom>
          <a:no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词</a:t>
            </a:r>
            <a:endParaRPr lang="zh-CN" altLang="en-US" sz="1050" dirty="0">
              <a:latin typeface="黑体" panose="02010609060101010101" pitchFamily="49" charset="-122"/>
              <a:ea typeface="黑体" panose="02010609060101010101" pitchFamily="49" charset="-122"/>
            </a:endParaRPr>
          </a:p>
        </p:txBody>
      </p:sp>
      <p:sp>
        <p:nvSpPr>
          <p:cNvPr id="169" name="TextBox 168"/>
          <p:cNvSpPr txBox="1"/>
          <p:nvPr/>
        </p:nvSpPr>
        <p:spPr>
          <a:xfrm>
            <a:off x="2267744" y="6132437"/>
            <a:ext cx="953215" cy="211820"/>
          </a:xfrm>
          <a:prstGeom prst="rect">
            <a:avLst/>
          </a:prstGeom>
          <a:no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共现关系</a:t>
            </a:r>
            <a:endParaRPr lang="en-US" altLang="zh-CN" sz="1050" dirty="0" smtClean="0">
              <a:latin typeface="黑体" panose="02010609060101010101" pitchFamily="49" charset="-122"/>
              <a:ea typeface="黑体" panose="02010609060101010101" pitchFamily="49" charset="-122"/>
            </a:endParaRPr>
          </a:p>
        </p:txBody>
      </p:sp>
      <p:sp>
        <p:nvSpPr>
          <p:cNvPr id="165" name="TextBox 164"/>
          <p:cNvSpPr txBox="1"/>
          <p:nvPr/>
        </p:nvSpPr>
        <p:spPr>
          <a:xfrm>
            <a:off x="2796801" y="6443362"/>
            <a:ext cx="512294" cy="211820"/>
          </a:xfrm>
          <a:prstGeom prst="rect">
            <a:avLst/>
          </a:prstGeom>
          <a:noFill/>
        </p:spPr>
        <p:txBody>
          <a:bodyPr wrap="square" rtlCol="0">
            <a:spAutoFit/>
          </a:bodyPr>
          <a:lstStyle/>
          <a:p>
            <a:r>
              <a:rPr lang="zh-CN" altLang="en-US" sz="1050" dirty="0" smtClean="0">
                <a:latin typeface="黑体" panose="02010609060101010101" pitchFamily="49" charset="-122"/>
                <a:ea typeface="黑体" panose="02010609060101010101" pitchFamily="49" charset="-122"/>
              </a:rPr>
              <a:t>词</a:t>
            </a:r>
            <a:endParaRPr lang="zh-CN" altLang="en-US" sz="1050" dirty="0">
              <a:latin typeface="黑体" panose="02010609060101010101" pitchFamily="49" charset="-122"/>
              <a:ea typeface="黑体" panose="02010609060101010101" pitchFamily="49" charset="-122"/>
            </a:endParaRPr>
          </a:p>
        </p:txBody>
      </p:sp>
      <p:cxnSp>
        <p:nvCxnSpPr>
          <p:cNvPr id="159" name="Straight Connector 158"/>
          <p:cNvCxnSpPr>
            <a:stCxn id="203" idx="3"/>
            <a:endCxn id="204" idx="0"/>
          </p:cNvCxnSpPr>
          <p:nvPr/>
        </p:nvCxnSpPr>
        <p:spPr bwMode="auto">
          <a:xfrm>
            <a:off x="5016405" y="5995367"/>
            <a:ext cx="513131" cy="277994"/>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203" idx="3"/>
            <a:endCxn id="206" idx="2"/>
          </p:cNvCxnSpPr>
          <p:nvPr/>
        </p:nvCxnSpPr>
        <p:spPr bwMode="auto">
          <a:xfrm flipV="1">
            <a:off x="5016405" y="5738257"/>
            <a:ext cx="511669" cy="25711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4699171" y="5704253"/>
            <a:ext cx="512294" cy="211819"/>
          </a:xfrm>
          <a:prstGeom prst="rect">
            <a:avLst/>
          </a:prstGeom>
          <a:noFill/>
        </p:spPr>
        <p:txBody>
          <a:bodyPr wrap="square" rtlCol="0">
            <a:spAutoFit/>
          </a:bodyPr>
          <a:lstStyle/>
          <a:p>
            <a:r>
              <a:rPr lang="zh-CN" altLang="en-US" sz="1050" dirty="0">
                <a:latin typeface="黑体" panose="02010609060101010101" pitchFamily="49" charset="-122"/>
                <a:ea typeface="黑体" panose="02010609060101010101" pitchFamily="49" charset="-122"/>
              </a:rPr>
              <a:t>词</a:t>
            </a:r>
          </a:p>
        </p:txBody>
      </p:sp>
      <p:cxnSp>
        <p:nvCxnSpPr>
          <p:cNvPr id="152" name="Straight Connector 151"/>
          <p:cNvCxnSpPr>
            <a:stCxn id="206" idx="2"/>
            <a:endCxn id="205" idx="1"/>
          </p:cNvCxnSpPr>
          <p:nvPr/>
        </p:nvCxnSpPr>
        <p:spPr bwMode="auto">
          <a:xfrm>
            <a:off x="5528074" y="5738257"/>
            <a:ext cx="474158" cy="25711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204" idx="0"/>
            <a:endCxn id="205" idx="1"/>
          </p:cNvCxnSpPr>
          <p:nvPr/>
        </p:nvCxnSpPr>
        <p:spPr bwMode="auto">
          <a:xfrm flipV="1">
            <a:off x="5529536" y="5995367"/>
            <a:ext cx="472696" cy="277994"/>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205" idx="3"/>
            <a:endCxn id="210" idx="0"/>
          </p:cNvCxnSpPr>
          <p:nvPr/>
        </p:nvCxnSpPr>
        <p:spPr bwMode="auto">
          <a:xfrm>
            <a:off x="6248824" y="5995367"/>
            <a:ext cx="560475" cy="251738"/>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205" idx="3"/>
            <a:endCxn id="208" idx="2"/>
          </p:cNvCxnSpPr>
          <p:nvPr/>
        </p:nvCxnSpPr>
        <p:spPr bwMode="auto">
          <a:xfrm flipV="1">
            <a:off x="6248824" y="5722883"/>
            <a:ext cx="560475" cy="272484"/>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005537" y="5610083"/>
            <a:ext cx="512294" cy="211819"/>
          </a:xfrm>
          <a:prstGeom prst="rect">
            <a:avLst/>
          </a:prstGeom>
          <a:noFill/>
        </p:spPr>
        <p:txBody>
          <a:bodyPr wrap="square" rtlCol="0">
            <a:spAutoFit/>
          </a:bodyPr>
          <a:lstStyle/>
          <a:p>
            <a:r>
              <a:rPr lang="zh-CN" altLang="en-US" sz="1050" dirty="0">
                <a:latin typeface="黑体" panose="02010609060101010101" pitchFamily="49" charset="-122"/>
                <a:ea typeface="黑体" panose="02010609060101010101" pitchFamily="49" charset="-122"/>
              </a:rPr>
              <a:t>词</a:t>
            </a:r>
          </a:p>
        </p:txBody>
      </p:sp>
      <p:cxnSp>
        <p:nvCxnSpPr>
          <p:cNvPr id="143" name="Straight Connector 142"/>
          <p:cNvCxnSpPr>
            <a:stCxn id="208" idx="2"/>
            <a:endCxn id="210" idx="0"/>
          </p:cNvCxnSpPr>
          <p:nvPr/>
        </p:nvCxnSpPr>
        <p:spPr bwMode="auto">
          <a:xfrm>
            <a:off x="6809299" y="5722883"/>
            <a:ext cx="0" cy="524222"/>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210" idx="0"/>
            <a:endCxn id="209" idx="1"/>
          </p:cNvCxnSpPr>
          <p:nvPr/>
        </p:nvCxnSpPr>
        <p:spPr bwMode="auto">
          <a:xfrm flipV="1">
            <a:off x="6809299" y="5984994"/>
            <a:ext cx="524897" cy="262111"/>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03" idx="3"/>
            <a:endCxn id="205" idx="1"/>
          </p:cNvCxnSpPr>
          <p:nvPr/>
        </p:nvCxnSpPr>
        <p:spPr bwMode="auto">
          <a:xfrm>
            <a:off x="5016405" y="5995367"/>
            <a:ext cx="985827"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auto">
          <a:xfrm>
            <a:off x="6089506" y="5462437"/>
            <a:ext cx="0" cy="1047079"/>
          </a:xfrm>
          <a:prstGeom prst="line">
            <a:avLst/>
          </a:prstGeom>
          <a:ln>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4567732" y="6321677"/>
            <a:ext cx="984181" cy="211819"/>
          </a:xfrm>
          <a:prstGeom prst="rect">
            <a:avLst/>
          </a:prstGeom>
          <a:no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事件</a:t>
            </a:r>
            <a:r>
              <a:rPr lang="en-US" altLang="zh-CN" sz="1050" dirty="0" smtClean="0">
                <a:latin typeface="黑体" panose="02010609060101010101" pitchFamily="49" charset="-122"/>
                <a:ea typeface="黑体" panose="02010609060101010101" pitchFamily="49" charset="-122"/>
              </a:rPr>
              <a:t> 1</a:t>
            </a:r>
            <a:endParaRPr lang="zh-CN" altLang="en-US" sz="1050" dirty="0">
              <a:latin typeface="黑体" panose="02010609060101010101" pitchFamily="49" charset="-122"/>
              <a:ea typeface="黑体" panose="02010609060101010101" pitchFamily="49" charset="-122"/>
            </a:endParaRPr>
          </a:p>
        </p:txBody>
      </p:sp>
      <p:sp>
        <p:nvSpPr>
          <p:cNvPr id="136" name="TextBox 135"/>
          <p:cNvSpPr txBox="1"/>
          <p:nvPr/>
        </p:nvSpPr>
        <p:spPr>
          <a:xfrm>
            <a:off x="6849567" y="6329766"/>
            <a:ext cx="769955" cy="211819"/>
          </a:xfrm>
          <a:prstGeom prst="rect">
            <a:avLst/>
          </a:prstGeom>
          <a:noFill/>
        </p:spPr>
        <p:txBody>
          <a:bodyPr wrap="square" rtlCol="0">
            <a:spAutoFit/>
          </a:bodyPr>
          <a:lstStyle/>
          <a:p>
            <a:pPr algn="ctr"/>
            <a:r>
              <a:rPr lang="zh-CN" altLang="en-US" sz="1050" dirty="0">
                <a:latin typeface="黑体" panose="02010609060101010101" pitchFamily="49" charset="-122"/>
                <a:ea typeface="黑体" panose="02010609060101010101" pitchFamily="49" charset="-122"/>
              </a:rPr>
              <a:t>事</a:t>
            </a:r>
            <a:r>
              <a:rPr lang="zh-CN" altLang="en-US" sz="1050" dirty="0" smtClean="0">
                <a:latin typeface="黑体" panose="02010609060101010101" pitchFamily="49" charset="-122"/>
                <a:ea typeface="黑体" panose="02010609060101010101" pitchFamily="49" charset="-122"/>
              </a:rPr>
              <a:t>件</a:t>
            </a:r>
            <a:r>
              <a:rPr lang="en-US" altLang="zh-CN" sz="1050" dirty="0" smtClean="0">
                <a:latin typeface="黑体" panose="02010609060101010101" pitchFamily="49" charset="-122"/>
                <a:ea typeface="黑体" panose="02010609060101010101" pitchFamily="49" charset="-122"/>
              </a:rPr>
              <a:t> 2</a:t>
            </a:r>
            <a:endParaRPr lang="zh-CN" altLang="en-US" sz="1050" dirty="0">
              <a:latin typeface="黑体" panose="02010609060101010101" pitchFamily="49" charset="-122"/>
              <a:ea typeface="黑体" panose="02010609060101010101" pitchFamily="49" charset="-122"/>
            </a:endParaRPr>
          </a:p>
        </p:txBody>
      </p:sp>
      <p:sp>
        <p:nvSpPr>
          <p:cNvPr id="184" name="流程图: 磁盘 183"/>
          <p:cNvSpPr/>
          <p:nvPr/>
        </p:nvSpPr>
        <p:spPr>
          <a:xfrm>
            <a:off x="8028178" y="6230832"/>
            <a:ext cx="1046621" cy="510536"/>
          </a:xfrm>
          <a:prstGeom prst="flowChartMagneticDisk">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rPr>
              <a:t>知</a:t>
            </a:r>
            <a:r>
              <a:rPr lang="zh-CN" altLang="en-US" sz="1400" dirty="0" smtClean="0">
                <a:solidFill>
                  <a:schemeClr val="tx1"/>
                </a:solidFill>
                <a:latin typeface="黑体" panose="02010609060101010101" pitchFamily="49" charset="-122"/>
                <a:ea typeface="黑体" panose="02010609060101010101" pitchFamily="49" charset="-122"/>
              </a:rPr>
              <a:t>识图谱</a:t>
            </a:r>
            <a:endParaRPr lang="en-US" sz="1400" dirty="0">
              <a:solidFill>
                <a:schemeClr val="tx1"/>
              </a:solidFill>
              <a:latin typeface="黑体" panose="02010609060101010101" pitchFamily="49" charset="-122"/>
              <a:ea typeface="黑体" panose="02010609060101010101" pitchFamily="49" charset="-122"/>
            </a:endParaRPr>
          </a:p>
        </p:txBody>
      </p:sp>
      <p:sp>
        <p:nvSpPr>
          <p:cNvPr id="4" name="下箭头 3"/>
          <p:cNvSpPr/>
          <p:nvPr/>
        </p:nvSpPr>
        <p:spPr>
          <a:xfrm>
            <a:off x="8397066" y="5491555"/>
            <a:ext cx="319065" cy="640148"/>
          </a:xfrm>
          <a:prstGeom prst="downArrow">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solidFill>
                <a:schemeClr val="tx1"/>
              </a:solidFill>
              <a:latin typeface="黑体" panose="02010609060101010101" pitchFamily="49" charset="-122"/>
              <a:ea typeface="黑体" panose="02010609060101010101" pitchFamily="49" charset="-122"/>
            </a:endParaRPr>
          </a:p>
        </p:txBody>
      </p:sp>
      <p:grpSp>
        <p:nvGrpSpPr>
          <p:cNvPr id="185" name="Group 184"/>
          <p:cNvGrpSpPr/>
          <p:nvPr/>
        </p:nvGrpSpPr>
        <p:grpSpPr>
          <a:xfrm>
            <a:off x="836609" y="6045722"/>
            <a:ext cx="766267" cy="195858"/>
            <a:chOff x="5057366" y="4993109"/>
            <a:chExt cx="927183" cy="215444"/>
          </a:xfrm>
        </p:grpSpPr>
        <p:sp>
          <p:nvSpPr>
            <p:cNvPr id="186" name="Rectangle 185"/>
            <p:cNvSpPr/>
            <p:nvPr/>
          </p:nvSpPr>
          <p:spPr bwMode="auto">
            <a:xfrm>
              <a:off x="5057366" y="4993109"/>
              <a:ext cx="298376" cy="21544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7" name="Rectangle 186"/>
            <p:cNvSpPr/>
            <p:nvPr/>
          </p:nvSpPr>
          <p:spPr bwMode="auto">
            <a:xfrm>
              <a:off x="5375663" y="4993109"/>
              <a:ext cx="298376" cy="2154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B</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8" name="Rectangle 187"/>
            <p:cNvSpPr/>
            <p:nvPr/>
          </p:nvSpPr>
          <p:spPr bwMode="auto">
            <a:xfrm>
              <a:off x="5686173" y="4993109"/>
              <a:ext cx="298376" cy="215444"/>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189" name="Group 188"/>
          <p:cNvGrpSpPr/>
          <p:nvPr/>
        </p:nvGrpSpPr>
        <p:grpSpPr>
          <a:xfrm>
            <a:off x="839941" y="5819755"/>
            <a:ext cx="766267" cy="195858"/>
            <a:chOff x="5057366" y="4993109"/>
            <a:chExt cx="927183" cy="215444"/>
          </a:xfrm>
        </p:grpSpPr>
        <p:sp>
          <p:nvSpPr>
            <p:cNvPr id="190" name="Rectangle 189"/>
            <p:cNvSpPr/>
            <p:nvPr/>
          </p:nvSpPr>
          <p:spPr bwMode="auto">
            <a:xfrm>
              <a:off x="5057366" y="4993109"/>
              <a:ext cx="298376" cy="21544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91" name="Rectangle 190"/>
            <p:cNvSpPr/>
            <p:nvPr/>
          </p:nvSpPr>
          <p:spPr bwMode="auto">
            <a:xfrm>
              <a:off x="5375663" y="4993109"/>
              <a:ext cx="298376" cy="2154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B</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92" name="Rectangle 191"/>
            <p:cNvSpPr/>
            <p:nvPr/>
          </p:nvSpPr>
          <p:spPr bwMode="auto">
            <a:xfrm>
              <a:off x="5686173" y="4993109"/>
              <a:ext cx="298376" cy="21544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D</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193" name="Group 192"/>
          <p:cNvGrpSpPr/>
          <p:nvPr/>
        </p:nvGrpSpPr>
        <p:grpSpPr>
          <a:xfrm>
            <a:off x="844057" y="5601597"/>
            <a:ext cx="766267" cy="195858"/>
            <a:chOff x="5057366" y="4993109"/>
            <a:chExt cx="927183" cy="215444"/>
          </a:xfrm>
        </p:grpSpPr>
        <p:sp>
          <p:nvSpPr>
            <p:cNvPr id="194" name="Rectangle 193"/>
            <p:cNvSpPr/>
            <p:nvPr/>
          </p:nvSpPr>
          <p:spPr bwMode="auto">
            <a:xfrm>
              <a:off x="5057366" y="4993109"/>
              <a:ext cx="298376" cy="21544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95" name="Rectangle 194"/>
            <p:cNvSpPr/>
            <p:nvPr/>
          </p:nvSpPr>
          <p:spPr bwMode="auto">
            <a:xfrm>
              <a:off x="5375663" y="4993109"/>
              <a:ext cx="298376" cy="215444"/>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96" name="Rectangle 195"/>
            <p:cNvSpPr/>
            <p:nvPr/>
          </p:nvSpPr>
          <p:spPr bwMode="auto">
            <a:xfrm>
              <a:off x="5686173" y="4993109"/>
              <a:ext cx="298376" cy="21544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D</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98" name="Rectangle 197"/>
          <p:cNvSpPr/>
          <p:nvPr/>
        </p:nvSpPr>
        <p:spPr bwMode="auto">
          <a:xfrm>
            <a:off x="2626215" y="5865511"/>
            <a:ext cx="246592" cy="19585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0" name="Rectangle 199"/>
          <p:cNvSpPr/>
          <p:nvPr/>
        </p:nvSpPr>
        <p:spPr bwMode="auto">
          <a:xfrm>
            <a:off x="2624318" y="6479181"/>
            <a:ext cx="246592" cy="19585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D</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1" name="Rectangle 200"/>
          <p:cNvSpPr/>
          <p:nvPr/>
        </p:nvSpPr>
        <p:spPr bwMode="auto">
          <a:xfrm>
            <a:off x="3328279" y="5428068"/>
            <a:ext cx="246592" cy="19585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B</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2" name="Rectangle 201"/>
          <p:cNvSpPr/>
          <p:nvPr/>
        </p:nvSpPr>
        <p:spPr bwMode="auto">
          <a:xfrm>
            <a:off x="3326691" y="6093339"/>
            <a:ext cx="246592" cy="19585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3" name="Rectangle 202"/>
          <p:cNvSpPr/>
          <p:nvPr/>
        </p:nvSpPr>
        <p:spPr bwMode="auto">
          <a:xfrm>
            <a:off x="4769813" y="5897438"/>
            <a:ext cx="246592" cy="19585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4" name="Rectangle 203"/>
          <p:cNvSpPr/>
          <p:nvPr/>
        </p:nvSpPr>
        <p:spPr bwMode="auto">
          <a:xfrm>
            <a:off x="5406240" y="6273361"/>
            <a:ext cx="246592" cy="19585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B</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5" name="Rectangle 204"/>
          <p:cNvSpPr/>
          <p:nvPr/>
        </p:nvSpPr>
        <p:spPr bwMode="auto">
          <a:xfrm>
            <a:off x="6002232" y="5897438"/>
            <a:ext cx="246592" cy="19585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D</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6" name="Rectangle 205"/>
          <p:cNvSpPr/>
          <p:nvPr/>
        </p:nvSpPr>
        <p:spPr bwMode="auto">
          <a:xfrm>
            <a:off x="5404778" y="5542399"/>
            <a:ext cx="246592" cy="19585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207" name="Straight Connector 206"/>
          <p:cNvCxnSpPr>
            <a:stCxn id="204" idx="0"/>
            <a:endCxn id="206" idx="2"/>
          </p:cNvCxnSpPr>
          <p:nvPr/>
        </p:nvCxnSpPr>
        <p:spPr bwMode="auto">
          <a:xfrm flipH="1" flipV="1">
            <a:off x="5528074" y="5738257"/>
            <a:ext cx="1462" cy="535104"/>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08" name="Rectangle 207"/>
          <p:cNvSpPr/>
          <p:nvPr/>
        </p:nvSpPr>
        <p:spPr bwMode="auto">
          <a:xfrm>
            <a:off x="6686003" y="5527025"/>
            <a:ext cx="246592" cy="19585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E</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9" name="Rectangle 208"/>
          <p:cNvSpPr/>
          <p:nvPr/>
        </p:nvSpPr>
        <p:spPr bwMode="auto">
          <a:xfrm>
            <a:off x="7334196" y="5887065"/>
            <a:ext cx="246592" cy="19585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F</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10" name="Rectangle 209"/>
          <p:cNvSpPr/>
          <p:nvPr/>
        </p:nvSpPr>
        <p:spPr bwMode="auto">
          <a:xfrm>
            <a:off x="6686003" y="6247105"/>
            <a:ext cx="246592" cy="19585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G</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211" name="Straight Connector 210"/>
          <p:cNvCxnSpPr>
            <a:stCxn id="208" idx="2"/>
            <a:endCxn id="209" idx="1"/>
          </p:cNvCxnSpPr>
          <p:nvPr/>
        </p:nvCxnSpPr>
        <p:spPr bwMode="auto">
          <a:xfrm>
            <a:off x="6809299" y="5722883"/>
            <a:ext cx="524897" cy="262111"/>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95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突发事件监测</a:t>
            </a:r>
            <a:r>
              <a:rPr lang="en-US" altLang="zh-CN" dirty="0" smtClean="0"/>
              <a:t>-</a:t>
            </a:r>
            <a:r>
              <a:rPr lang="zh-CN" altLang="en-US" dirty="0"/>
              <a:t>系统截图</a:t>
            </a:r>
          </a:p>
        </p:txBody>
      </p:sp>
      <p:sp>
        <p:nvSpPr>
          <p:cNvPr id="39" name="Content Placeholder 38"/>
          <p:cNvSpPr>
            <a:spLocks noGrp="1"/>
          </p:cNvSpPr>
          <p:nvPr>
            <p:ph idx="1"/>
          </p:nvPr>
        </p:nvSpPr>
        <p:spPr/>
        <p:txBody>
          <a:bodyPr/>
          <a:lstStyle/>
          <a:p>
            <a:r>
              <a:rPr lang="en-US" altLang="zh-CN" sz="1800" dirty="0" smtClean="0"/>
              <a:t>2014.9.11 – </a:t>
            </a:r>
            <a:r>
              <a:rPr lang="zh-CN" altLang="en-US" sz="1800" dirty="0" smtClean="0"/>
              <a:t>下午</a:t>
            </a:r>
            <a:r>
              <a:rPr lang="en-US" altLang="zh-CN" sz="1800" dirty="0" smtClean="0"/>
              <a:t>17</a:t>
            </a:r>
            <a:r>
              <a:rPr lang="zh-CN" altLang="en-US" sz="1800" dirty="0" smtClean="0"/>
              <a:t>时许，哈尔滨延寿高玉伦杀警越狱，后来被亲家举报了</a:t>
            </a:r>
            <a:endParaRPr lang="zh-CN" altLang="en-US" sz="1800" dirty="0"/>
          </a:p>
        </p:txBody>
      </p:sp>
      <p:pic>
        <p:nvPicPr>
          <p:cNvPr id="3" name="Picture 2"/>
          <p:cNvPicPr>
            <a:picLocks noChangeAspect="1"/>
          </p:cNvPicPr>
          <p:nvPr/>
        </p:nvPicPr>
        <p:blipFill>
          <a:blip r:embed="rId3"/>
          <a:stretch>
            <a:fillRect/>
          </a:stretch>
        </p:blipFill>
        <p:spPr>
          <a:xfrm>
            <a:off x="704064" y="1988840"/>
            <a:ext cx="7735872" cy="4524422"/>
          </a:xfrm>
          <a:prstGeom prst="rect">
            <a:avLst/>
          </a:prstGeom>
        </p:spPr>
      </p:pic>
    </p:spTree>
    <p:extLst>
      <p:ext uri="{BB962C8B-B14F-4D97-AF65-F5344CB8AC3E}">
        <p14:creationId xmlns:p14="http://schemas.microsoft.com/office/powerpoint/2010/main" val="56375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852822" y="3292830"/>
            <a:ext cx="1711066" cy="2834347"/>
          </a:xfrm>
          <a:prstGeom prst="roundRect">
            <a:avLst/>
          </a:prstGeom>
          <a:ln>
            <a:solidFill>
              <a:srgbClr val="0000FF"/>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3600" b="1" dirty="0" smtClean="0"/>
              <a:t>社会网络数据：知识关联图谱</a:t>
            </a:r>
            <a:endParaRPr lang="en-US" altLang="en-US" sz="3600" b="1" dirty="0"/>
          </a:p>
        </p:txBody>
      </p:sp>
      <p:sp>
        <p:nvSpPr>
          <p:cNvPr id="4" name="灯片编号占位符 3"/>
          <p:cNvSpPr>
            <a:spLocks noGrp="1"/>
          </p:cNvSpPr>
          <p:nvPr>
            <p:ph type="sldNum" sz="quarter" idx="12"/>
          </p:nvPr>
        </p:nvSpPr>
        <p:spPr/>
        <p:txBody>
          <a:bodyPr/>
          <a:lstStyle/>
          <a:p>
            <a:pPr>
              <a:defRPr/>
            </a:pPr>
            <a:fld id="{BFCAB51F-3508-4E2D-AE96-14B9ECB76167}" type="slidenum">
              <a:rPr lang="zh-CN" altLang="en-US" smtClean="0"/>
              <a:pPr>
                <a:defRPr/>
              </a:pPr>
              <a:t>6</a:t>
            </a:fld>
            <a:endParaRPr lang="zh-CN" altLang="en-US"/>
          </a:p>
        </p:txBody>
      </p:sp>
      <p:sp>
        <p:nvSpPr>
          <p:cNvPr id="17" name="矩形 16"/>
          <p:cNvSpPr/>
          <p:nvPr/>
        </p:nvSpPr>
        <p:spPr>
          <a:xfrm>
            <a:off x="3215877" y="1794583"/>
            <a:ext cx="1620958" cy="523220"/>
          </a:xfrm>
          <a:prstGeom prst="rect">
            <a:avLst/>
          </a:prstGeom>
        </p:spPr>
        <p:txBody>
          <a:bodyPr wrap="none">
            <a:spAutoFit/>
          </a:bodyPr>
          <a:lstStyle/>
          <a:p>
            <a:pPr algn="ctr" fontAlgn="base">
              <a:spcBef>
                <a:spcPct val="0"/>
              </a:spcBef>
              <a:spcAft>
                <a:spcPct val="0"/>
              </a:spcAft>
            </a:pPr>
            <a:r>
              <a:rPr lang="zh-CN" altLang="en-US" sz="2800" dirty="0">
                <a:solidFill>
                  <a:srgbClr val="FF0000"/>
                </a:solidFill>
                <a:latin typeface="黑体"/>
                <a:ea typeface="黑体"/>
                <a:cs typeface="黑体"/>
              </a:rPr>
              <a:t>知识图谱</a:t>
            </a:r>
            <a:endParaRPr lang="en-US" altLang="zh-CN" sz="2800" dirty="0">
              <a:solidFill>
                <a:srgbClr val="FF0000"/>
              </a:solidFill>
              <a:latin typeface="黑体"/>
              <a:ea typeface="黑体"/>
              <a:cs typeface="黑体"/>
            </a:endParaRPr>
          </a:p>
        </p:txBody>
      </p:sp>
      <p:sp>
        <p:nvSpPr>
          <p:cNvPr id="28" name="TextBox 13"/>
          <p:cNvSpPr txBox="1"/>
          <p:nvPr/>
        </p:nvSpPr>
        <p:spPr>
          <a:xfrm>
            <a:off x="5500710" y="5442728"/>
            <a:ext cx="3551073"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zh-CN"/>
            </a:defPPr>
            <a:lvl1pPr>
              <a:defRPr>
                <a:solidFill>
                  <a:schemeClr val="dk1"/>
                </a:solidFill>
                <a:latin typeface="黑体"/>
                <a:ea typeface="黑体"/>
                <a:cs typeface="黑体"/>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smtClean="0">
                <a:solidFill>
                  <a:prstClr val="black"/>
                </a:solidFill>
              </a:rPr>
              <a:t>研究社会计算中的</a:t>
            </a:r>
            <a:r>
              <a:rPr lang="zh-CN" altLang="en-US" dirty="0">
                <a:solidFill>
                  <a:prstClr val="black"/>
                </a:solidFill>
              </a:rPr>
              <a:t>规则库与算法</a:t>
            </a:r>
            <a:r>
              <a:rPr lang="zh-CN" altLang="en-US" dirty="0" smtClean="0">
                <a:solidFill>
                  <a:prstClr val="black"/>
                </a:solidFill>
              </a:rPr>
              <a:t>库，并基于知识库实现自动推理和预测</a:t>
            </a:r>
            <a:endParaRPr lang="zh-CN" altLang="en-US" dirty="0">
              <a:solidFill>
                <a:prstClr val="black"/>
              </a:solidFill>
            </a:endParaRPr>
          </a:p>
        </p:txBody>
      </p:sp>
      <p:sp>
        <p:nvSpPr>
          <p:cNvPr id="48" name="矩形 7" descr="羊皮纸"/>
          <p:cNvSpPr>
            <a:spLocks noChangeArrowheads="1"/>
          </p:cNvSpPr>
          <p:nvPr/>
        </p:nvSpPr>
        <p:spPr bwMode="auto">
          <a:xfrm>
            <a:off x="149501" y="1471760"/>
            <a:ext cx="8596527" cy="1068665"/>
          </a:xfrm>
          <a:prstGeom prst="rect">
            <a:avLst/>
          </a:prstGeom>
          <a:ln w="57150"/>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2800" b="1" dirty="0">
                <a:solidFill>
                  <a:srgbClr val="000000"/>
                </a:solidFill>
                <a:latin typeface="黑体" pitchFamily="49" charset="-122"/>
                <a:ea typeface="黑体" pitchFamily="49" charset="-122"/>
              </a:rPr>
              <a:t>知识关联图谱</a:t>
            </a:r>
            <a:r>
              <a:rPr lang="zh-CN" altLang="en-US" sz="2800" b="1" dirty="0" smtClean="0">
                <a:solidFill>
                  <a:srgbClr val="000000"/>
                </a:solidFill>
                <a:latin typeface="黑体" pitchFamily="49" charset="-122"/>
                <a:ea typeface="黑体" pitchFamily="49" charset="-122"/>
              </a:rPr>
              <a:t>：</a:t>
            </a:r>
            <a:r>
              <a:rPr lang="zh-CN" altLang="en-US" sz="2800" dirty="0" smtClean="0">
                <a:solidFill>
                  <a:srgbClr val="000000"/>
                </a:solidFill>
                <a:latin typeface="黑体" pitchFamily="49" charset="-122"/>
                <a:ea typeface="黑体" pitchFamily="49" charset="-122"/>
              </a:rPr>
              <a:t>能否</a:t>
            </a:r>
            <a:r>
              <a:rPr lang="zh-CN" altLang="en-US" sz="2800" dirty="0">
                <a:solidFill>
                  <a:srgbClr val="000000"/>
                </a:solidFill>
                <a:latin typeface="黑体" pitchFamily="49" charset="-122"/>
                <a:ea typeface="黑体" pitchFamily="49" charset="-122"/>
              </a:rPr>
              <a:t>支持实体间关系进行复杂推理</a:t>
            </a:r>
            <a:r>
              <a:rPr lang="zh-CN" altLang="en-US" sz="2800" dirty="0" smtClean="0">
                <a:solidFill>
                  <a:srgbClr val="000000"/>
                </a:solidFill>
                <a:latin typeface="黑体" pitchFamily="49" charset="-122"/>
                <a:ea typeface="黑体" pitchFamily="49" charset="-122"/>
              </a:rPr>
              <a:t>？</a:t>
            </a:r>
            <a:endParaRPr lang="en-US" altLang="zh-CN" sz="2800" dirty="0" smtClean="0">
              <a:solidFill>
                <a:srgbClr val="000000"/>
              </a:solidFill>
              <a:latin typeface="黑体" pitchFamily="49" charset="-122"/>
              <a:ea typeface="黑体" pitchFamily="49" charset="-122"/>
            </a:endParaRPr>
          </a:p>
          <a:p>
            <a:pPr algn="ctr" eaLnBrk="1" hangingPunct="1"/>
            <a:r>
              <a:rPr lang="zh-CN" altLang="en-US" sz="2800" dirty="0" smtClean="0">
                <a:solidFill>
                  <a:srgbClr val="000000"/>
                </a:solidFill>
                <a:latin typeface="黑体" pitchFamily="49" charset="-122"/>
                <a:ea typeface="黑体" pitchFamily="49" charset="-122"/>
              </a:rPr>
              <a:t>是否</a:t>
            </a:r>
            <a:r>
              <a:rPr lang="zh-CN" altLang="en-US" sz="2800" dirty="0">
                <a:solidFill>
                  <a:srgbClr val="000000"/>
                </a:solidFill>
                <a:latin typeface="黑体" pitchFamily="49" charset="-122"/>
                <a:ea typeface="黑体" pitchFamily="49" charset="-122"/>
              </a:rPr>
              <a:t>具有演化能力？</a:t>
            </a:r>
            <a:r>
              <a:rPr lang="zh-CN" altLang="en-US" sz="2800" b="1" dirty="0" smtClean="0">
                <a:solidFill>
                  <a:srgbClr val="FF0000"/>
                </a:solidFill>
                <a:latin typeface="黑体" pitchFamily="49" charset="-122"/>
                <a:ea typeface="黑体" pitchFamily="49" charset="-122"/>
              </a:rPr>
              <a:t>（</a:t>
            </a:r>
            <a:r>
              <a:rPr lang="zh-CN" altLang="en-US" sz="2800" b="1" dirty="0">
                <a:solidFill>
                  <a:srgbClr val="FF0000"/>
                </a:solidFill>
                <a:latin typeface="黑体" pitchFamily="49" charset="-122"/>
                <a:ea typeface="黑体" pitchFamily="49" charset="-122"/>
              </a:rPr>
              <a:t>数据</a:t>
            </a:r>
            <a:r>
              <a:rPr lang="en-US" altLang="zh-CN" sz="2800" b="1" dirty="0">
                <a:solidFill>
                  <a:srgbClr val="FF0000"/>
                </a:solidFill>
                <a:latin typeface="黑体" pitchFamily="49" charset="-122"/>
                <a:ea typeface="黑体" pitchFamily="49" charset="-122"/>
                <a:sym typeface="Wingdings" panose="05000000000000000000" pitchFamily="2" charset="2"/>
              </a:rPr>
              <a:t></a:t>
            </a:r>
            <a:r>
              <a:rPr lang="zh-CN" altLang="en-US" sz="2800" b="1" dirty="0">
                <a:solidFill>
                  <a:srgbClr val="FF0000"/>
                </a:solidFill>
                <a:latin typeface="黑体" pitchFamily="49" charset="-122"/>
                <a:ea typeface="黑体" pitchFamily="49" charset="-122"/>
                <a:sym typeface="Wingdings" panose="05000000000000000000" pitchFamily="2" charset="2"/>
              </a:rPr>
              <a:t>关系</a:t>
            </a:r>
            <a:r>
              <a:rPr lang="en-US" altLang="zh-CN" sz="2800" b="1" dirty="0">
                <a:solidFill>
                  <a:srgbClr val="FF0000"/>
                </a:solidFill>
                <a:latin typeface="黑体" pitchFamily="49" charset="-122"/>
                <a:ea typeface="黑体" pitchFamily="49" charset="-122"/>
                <a:sym typeface="Wingdings" panose="05000000000000000000" pitchFamily="2" charset="2"/>
              </a:rPr>
              <a:t></a:t>
            </a:r>
            <a:r>
              <a:rPr lang="zh-CN" altLang="en-US" sz="2800" b="1" dirty="0">
                <a:solidFill>
                  <a:srgbClr val="FF0000"/>
                </a:solidFill>
                <a:latin typeface="黑体" pitchFamily="49" charset="-122"/>
                <a:ea typeface="黑体" pitchFamily="49" charset="-122"/>
                <a:sym typeface="Wingdings" panose="05000000000000000000" pitchFamily="2" charset="2"/>
              </a:rPr>
              <a:t>知识</a:t>
            </a:r>
            <a:r>
              <a:rPr lang="en-US" altLang="zh-CN" sz="2800" b="1" dirty="0">
                <a:solidFill>
                  <a:srgbClr val="FF0000"/>
                </a:solidFill>
                <a:latin typeface="黑体" pitchFamily="49" charset="-122"/>
                <a:ea typeface="黑体" pitchFamily="49" charset="-122"/>
                <a:sym typeface="Wingdings" panose="05000000000000000000" pitchFamily="2" charset="2"/>
              </a:rPr>
              <a:t></a:t>
            </a:r>
            <a:r>
              <a:rPr lang="zh-CN" altLang="en-US" sz="2800" b="1" dirty="0">
                <a:solidFill>
                  <a:srgbClr val="FF0000"/>
                </a:solidFill>
                <a:latin typeface="黑体" pitchFamily="49" charset="-122"/>
                <a:ea typeface="黑体" pitchFamily="49" charset="-122"/>
                <a:sym typeface="Wingdings" panose="05000000000000000000" pitchFamily="2" charset="2"/>
              </a:rPr>
              <a:t>规律）</a:t>
            </a:r>
            <a:endParaRPr lang="zh-CN" altLang="en-US" sz="2800" b="1" dirty="0">
              <a:solidFill>
                <a:srgbClr val="FF0000"/>
              </a:solidFill>
              <a:latin typeface="黑体" pitchFamily="49" charset="-122"/>
              <a:ea typeface="黑体" pitchFamily="49" charset="-122"/>
            </a:endParaRPr>
          </a:p>
        </p:txBody>
      </p:sp>
      <p:sp>
        <p:nvSpPr>
          <p:cNvPr id="50" name="矩形 49"/>
          <p:cNvSpPr/>
          <p:nvPr/>
        </p:nvSpPr>
        <p:spPr>
          <a:xfrm>
            <a:off x="165053" y="2757777"/>
            <a:ext cx="1179396" cy="599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大数据</a:t>
            </a:r>
            <a:endParaRPr lang="en-US" dirty="0">
              <a:solidFill>
                <a:prstClr val="white"/>
              </a:solidFill>
              <a:latin typeface="黑体" panose="02010609060101010101" pitchFamily="49" charset="-122"/>
              <a:ea typeface="黑体" panose="02010609060101010101" pitchFamily="49" charset="-122"/>
            </a:endParaRPr>
          </a:p>
        </p:txBody>
      </p:sp>
      <p:grpSp>
        <p:nvGrpSpPr>
          <p:cNvPr id="58" name="组合 57"/>
          <p:cNvGrpSpPr/>
          <p:nvPr/>
        </p:nvGrpSpPr>
        <p:grpSpPr>
          <a:xfrm>
            <a:off x="281850" y="2780928"/>
            <a:ext cx="5172974" cy="4040991"/>
            <a:chOff x="281850" y="2780928"/>
            <a:chExt cx="5172974" cy="4040991"/>
          </a:xfrm>
        </p:grpSpPr>
        <p:grpSp>
          <p:nvGrpSpPr>
            <p:cNvPr id="18" name="组合 17"/>
            <p:cNvGrpSpPr/>
            <p:nvPr/>
          </p:nvGrpSpPr>
          <p:grpSpPr>
            <a:xfrm>
              <a:off x="3942656" y="2780928"/>
              <a:ext cx="1512168" cy="4040991"/>
              <a:chOff x="3180767" y="2772383"/>
              <a:chExt cx="1512168" cy="4040991"/>
            </a:xfrm>
          </p:grpSpPr>
          <p:grpSp>
            <p:nvGrpSpPr>
              <p:cNvPr id="5" name="组 7"/>
              <p:cNvGrpSpPr/>
              <p:nvPr/>
            </p:nvGrpSpPr>
            <p:grpSpPr>
              <a:xfrm>
                <a:off x="3180767" y="3284982"/>
                <a:ext cx="1512168" cy="3528392"/>
                <a:chOff x="5220072" y="1556792"/>
                <a:chExt cx="1512168" cy="1911212"/>
              </a:xfrm>
            </p:grpSpPr>
            <p:sp>
              <p:nvSpPr>
                <p:cNvPr id="6" name="矩形 5"/>
                <p:cNvSpPr/>
                <p:nvPr/>
              </p:nvSpPr>
              <p:spPr>
                <a:xfrm>
                  <a:off x="5220072" y="1556792"/>
                  <a:ext cx="1494583" cy="250068"/>
                </a:xfrm>
                <a:prstGeom prst="rect">
                  <a:avLst/>
                </a:prstGeom>
              </p:spPr>
              <p:txBody>
                <a:bodyPr wrap="square">
                  <a:spAutoFit/>
                </a:bodyPr>
                <a:lstStyle/>
                <a:p>
                  <a:pPr algn="ctr" fontAlgn="base">
                    <a:spcBef>
                      <a:spcPct val="0"/>
                    </a:spcBef>
                    <a:spcAft>
                      <a:spcPct val="0"/>
                    </a:spcAft>
                  </a:pPr>
                  <a:r>
                    <a:rPr lang="zh-CN" altLang="en-US" sz="2400" b="1" dirty="0" smtClean="0">
                      <a:solidFill>
                        <a:prstClr val="black"/>
                      </a:solidFill>
                      <a:latin typeface="黑体"/>
                      <a:ea typeface="黑体"/>
                      <a:cs typeface="黑体"/>
                    </a:rPr>
                    <a:t>融合</a:t>
                  </a:r>
                  <a:endParaRPr lang="en-US" altLang="zh-CN" sz="2400" b="1" dirty="0">
                    <a:solidFill>
                      <a:prstClr val="black"/>
                    </a:solidFill>
                    <a:latin typeface="黑体"/>
                    <a:ea typeface="黑体"/>
                    <a:cs typeface="黑体"/>
                  </a:endParaRPr>
                </a:p>
              </p:txBody>
            </p:sp>
            <p:pic>
              <p:nvPicPr>
                <p:cNvPr id="7" name="图片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16670" y="1976324"/>
                  <a:ext cx="1318972" cy="443814"/>
                </a:xfrm>
                <a:prstGeom prst="rect">
                  <a:avLst/>
                </a:prstGeom>
              </p:spPr>
            </p:pic>
            <p:sp>
              <p:nvSpPr>
                <p:cNvPr id="8" name="圆角矩形 7"/>
                <p:cNvSpPr/>
                <p:nvPr/>
              </p:nvSpPr>
              <p:spPr bwMode="auto">
                <a:xfrm>
                  <a:off x="5220072" y="1595796"/>
                  <a:ext cx="1512168" cy="1872208"/>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kumimoji="1" lang="zh-CN" altLang="en-US" sz="3200">
                    <a:solidFill>
                      <a:prstClr val="black"/>
                    </a:solidFill>
                    <a:latin typeface="Times New Roman" pitchFamily="18" charset="0"/>
                    <a:ea typeface="华文楷体" pitchFamily="2" charset="-122"/>
                  </a:endParaRPr>
                </a:p>
              </p:txBody>
            </p:sp>
          </p:grpSp>
          <p:sp>
            <p:nvSpPr>
              <p:cNvPr id="32" name="TextBox 17"/>
              <p:cNvSpPr txBox="1"/>
              <p:nvPr/>
            </p:nvSpPr>
            <p:spPr>
              <a:xfrm>
                <a:off x="3217739" y="2772383"/>
                <a:ext cx="1475196"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fontAlgn="base">
                  <a:spcBef>
                    <a:spcPct val="0"/>
                  </a:spcBef>
                  <a:spcAft>
                    <a:spcPct val="0"/>
                  </a:spcAft>
                </a:pPr>
                <a:r>
                  <a:rPr lang="zh-CN" altLang="en-US" dirty="0" smtClean="0">
                    <a:solidFill>
                      <a:prstClr val="white"/>
                    </a:solidFill>
                    <a:latin typeface="黑体" panose="02010609060101010101" pitchFamily="49" charset="-122"/>
                    <a:ea typeface="黑体" panose="02010609060101010101" pitchFamily="49" charset="-122"/>
                  </a:rPr>
                  <a:t>知识图谱</a:t>
                </a:r>
                <a:endParaRPr lang="zh-CN" altLang="en-US" dirty="0">
                  <a:solidFill>
                    <a:prstClr val="white"/>
                  </a:solidFill>
                  <a:latin typeface="黑体" panose="02010609060101010101" pitchFamily="49" charset="-122"/>
                  <a:ea typeface="黑体" panose="02010609060101010101" pitchFamily="49" charset="-122"/>
                </a:endParaRPr>
              </a:p>
            </p:txBody>
          </p:sp>
          <p:pic>
            <p:nvPicPr>
              <p:cNvPr id="34" name="图片 3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78423" y="5742457"/>
                <a:ext cx="1327468" cy="834640"/>
              </a:xfrm>
              <a:prstGeom prst="rect">
                <a:avLst/>
              </a:prstGeom>
            </p:spPr>
          </p:pic>
          <p:cxnSp>
            <p:nvCxnSpPr>
              <p:cNvPr id="35" name="直接箭头连接符 34"/>
              <p:cNvCxnSpPr/>
              <p:nvPr/>
            </p:nvCxnSpPr>
            <p:spPr>
              <a:xfrm>
                <a:off x="3635896" y="4878853"/>
                <a:ext cx="228076" cy="102825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7" idx="2"/>
              </p:cNvCxnSpPr>
              <p:nvPr/>
            </p:nvCxnSpPr>
            <p:spPr>
              <a:xfrm flipH="1">
                <a:off x="3540807" y="4878852"/>
                <a:ext cx="396044" cy="10282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4067944" y="4554907"/>
                <a:ext cx="72008" cy="13657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863972" y="4185083"/>
                <a:ext cx="239976" cy="21242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4355976" y="4185083"/>
                <a:ext cx="72008" cy="18298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3491880" y="4554907"/>
                <a:ext cx="1042970" cy="175441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3347864" y="4586788"/>
                <a:ext cx="936104" cy="13338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3540807" y="4442650"/>
                <a:ext cx="95089" cy="18666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34" idx="2"/>
              </p:cNvCxnSpPr>
              <p:nvPr/>
            </p:nvCxnSpPr>
            <p:spPr>
              <a:xfrm>
                <a:off x="3815916" y="4705489"/>
                <a:ext cx="126241" cy="18716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pic>
          <p:nvPicPr>
            <p:cNvPr id="44" name="图片 4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1850" y="6201310"/>
              <a:ext cx="1224167" cy="441747"/>
            </a:xfrm>
            <a:prstGeom prst="rect">
              <a:avLst/>
            </a:prstGeom>
          </p:spPr>
        </p:pic>
        <p:pic>
          <p:nvPicPr>
            <p:cNvPr id="45" name="图片 4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072662" y="6201310"/>
              <a:ext cx="820254" cy="477087"/>
            </a:xfrm>
            <a:prstGeom prst="rect">
              <a:avLst/>
            </a:prstGeom>
          </p:spPr>
        </p:pic>
        <p:pic>
          <p:nvPicPr>
            <p:cNvPr id="46" name="图片 4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03789" y="5663703"/>
              <a:ext cx="1376518" cy="463474"/>
            </a:xfrm>
            <a:prstGeom prst="rect">
              <a:avLst/>
            </a:prstGeom>
          </p:spPr>
        </p:pic>
        <p:pic>
          <p:nvPicPr>
            <p:cNvPr id="47" name="图片 4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597503" y="6201310"/>
              <a:ext cx="1460528" cy="510918"/>
            </a:xfrm>
            <a:prstGeom prst="rect">
              <a:avLst/>
            </a:prstGeom>
          </p:spPr>
        </p:pic>
        <p:sp>
          <p:nvSpPr>
            <p:cNvPr id="51" name="燕尾形箭头 50"/>
            <p:cNvSpPr/>
            <p:nvPr/>
          </p:nvSpPr>
          <p:spPr>
            <a:xfrm>
              <a:off x="3387940" y="2802000"/>
              <a:ext cx="504056" cy="360040"/>
            </a:xfrm>
            <a:prstGeom prst="notchedRightArrow">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kumimoji="1" lang="zh-CN" altLang="en-US">
                <a:solidFill>
                  <a:prstClr val="white"/>
                </a:solidFill>
              </a:endParaRPr>
            </a:p>
          </p:txBody>
        </p:sp>
      </p:grpSp>
      <p:grpSp>
        <p:nvGrpSpPr>
          <p:cNvPr id="59" name="组合 58"/>
          <p:cNvGrpSpPr/>
          <p:nvPr/>
        </p:nvGrpSpPr>
        <p:grpSpPr>
          <a:xfrm>
            <a:off x="5484460" y="2708920"/>
            <a:ext cx="3408020" cy="2582132"/>
            <a:chOff x="5484460" y="2708920"/>
            <a:chExt cx="3408020" cy="2582132"/>
          </a:xfrm>
        </p:grpSpPr>
        <p:grpSp>
          <p:nvGrpSpPr>
            <p:cNvPr id="13" name="组 9"/>
            <p:cNvGrpSpPr/>
            <p:nvPr/>
          </p:nvGrpSpPr>
          <p:grpSpPr>
            <a:xfrm>
              <a:off x="5958880" y="3270066"/>
              <a:ext cx="1800200" cy="2016224"/>
              <a:chOff x="7236296" y="1556792"/>
              <a:chExt cx="1800200" cy="4680520"/>
            </a:xfrm>
          </p:grpSpPr>
          <p:sp>
            <p:nvSpPr>
              <p:cNvPr id="14" name="矩形 13"/>
              <p:cNvSpPr/>
              <p:nvPr/>
            </p:nvSpPr>
            <p:spPr>
              <a:xfrm>
                <a:off x="7308303" y="1609637"/>
                <a:ext cx="1620958" cy="1214618"/>
              </a:xfrm>
              <a:prstGeom prst="rect">
                <a:avLst/>
              </a:prstGeom>
            </p:spPr>
            <p:txBody>
              <a:bodyPr wrap="none">
                <a:spAutoFit/>
              </a:bodyPr>
              <a:lstStyle/>
              <a:p>
                <a:pPr algn="ctr" fontAlgn="base">
                  <a:spcBef>
                    <a:spcPct val="0"/>
                  </a:spcBef>
                  <a:spcAft>
                    <a:spcPct val="0"/>
                  </a:spcAft>
                </a:pPr>
                <a:r>
                  <a:rPr lang="zh-CN" altLang="en-US" sz="2800" dirty="0">
                    <a:solidFill>
                      <a:srgbClr val="FF0000"/>
                    </a:solidFill>
                    <a:latin typeface="黑体"/>
                    <a:ea typeface="黑体"/>
                    <a:cs typeface="黑体"/>
                  </a:rPr>
                  <a:t>关联图谱</a:t>
                </a:r>
                <a:endParaRPr lang="en-US" altLang="zh-CN" sz="2800" dirty="0">
                  <a:solidFill>
                    <a:srgbClr val="FF0000"/>
                  </a:solidFill>
                  <a:latin typeface="黑体"/>
                  <a:ea typeface="黑体"/>
                  <a:cs typeface="黑体"/>
                </a:endParaRPr>
              </a:p>
            </p:txBody>
          </p:sp>
          <p:pic>
            <p:nvPicPr>
              <p:cNvPr id="15" name="图片 1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291024" y="2884917"/>
                <a:ext cx="1673464" cy="2148833"/>
              </a:xfrm>
              <a:prstGeom prst="rect">
                <a:avLst/>
              </a:prstGeom>
            </p:spPr>
          </p:pic>
          <p:sp>
            <p:nvSpPr>
              <p:cNvPr id="16" name="圆角矩形 15"/>
              <p:cNvSpPr/>
              <p:nvPr/>
            </p:nvSpPr>
            <p:spPr bwMode="auto">
              <a:xfrm>
                <a:off x="7236296" y="1556792"/>
                <a:ext cx="1800200" cy="4680520"/>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kumimoji="1" lang="zh-CN" altLang="en-US" sz="3200">
                  <a:solidFill>
                    <a:prstClr val="black"/>
                  </a:solidFill>
                  <a:latin typeface="Times New Roman" pitchFamily="18" charset="0"/>
                  <a:ea typeface="华文楷体" pitchFamily="2" charset="-122"/>
                </a:endParaRPr>
              </a:p>
            </p:txBody>
          </p:sp>
        </p:grpSp>
        <p:sp>
          <p:nvSpPr>
            <p:cNvPr id="19" name="矩形 18"/>
            <p:cNvSpPr/>
            <p:nvPr/>
          </p:nvSpPr>
          <p:spPr>
            <a:xfrm>
              <a:off x="6066115" y="4767832"/>
              <a:ext cx="1620957" cy="523220"/>
            </a:xfrm>
            <a:prstGeom prst="rect">
              <a:avLst/>
            </a:prstGeom>
          </p:spPr>
          <p:txBody>
            <a:bodyPr wrap="none">
              <a:spAutoFit/>
            </a:bodyPr>
            <a:lstStyle/>
            <a:p>
              <a:pPr algn="ctr" fontAlgn="base">
                <a:spcBef>
                  <a:spcPct val="0"/>
                </a:spcBef>
                <a:spcAft>
                  <a:spcPct val="0"/>
                </a:spcAft>
              </a:pPr>
              <a:r>
                <a:rPr lang="zh-CN" altLang="en-US" sz="2800" dirty="0">
                  <a:solidFill>
                    <a:srgbClr val="0000FF"/>
                  </a:solidFill>
                  <a:latin typeface="黑体"/>
                  <a:ea typeface="黑体"/>
                  <a:cs typeface="黑体"/>
                </a:rPr>
                <a:t>复杂认知</a:t>
              </a:r>
              <a:endParaRPr lang="en-US" altLang="zh-CN" sz="2800" dirty="0">
                <a:solidFill>
                  <a:srgbClr val="0000FF"/>
                </a:solidFill>
                <a:latin typeface="黑体"/>
                <a:ea typeface="黑体"/>
                <a:cs typeface="黑体"/>
              </a:endParaRPr>
            </a:p>
          </p:txBody>
        </p:sp>
        <p:sp>
          <p:nvSpPr>
            <p:cNvPr id="29" name="TextBox 14"/>
            <p:cNvSpPr txBox="1"/>
            <p:nvPr/>
          </p:nvSpPr>
          <p:spPr>
            <a:xfrm>
              <a:off x="7784484" y="3704841"/>
              <a:ext cx="1107996" cy="1200329"/>
            </a:xfrm>
            <a:prstGeom prst="rect">
              <a:avLst/>
            </a:prstGeom>
            <a:noFill/>
          </p:spPr>
          <p:txBody>
            <a:bodyPr wrap="none" rtlCol="0">
              <a:spAutoFit/>
            </a:bodyPr>
            <a:lstStyle/>
            <a:p>
              <a:pPr fontAlgn="base">
                <a:spcBef>
                  <a:spcPct val="0"/>
                </a:spcBef>
                <a:spcAft>
                  <a:spcPct val="0"/>
                </a:spcAft>
              </a:pPr>
              <a:r>
                <a:rPr lang="zh-CN" altLang="en-US" dirty="0">
                  <a:solidFill>
                    <a:prstClr val="black"/>
                  </a:solidFill>
                  <a:latin typeface="黑体" panose="02010609060101010101" pitchFamily="49" charset="-122"/>
                  <a:ea typeface="黑体" panose="02010609060101010101" pitchFamily="49" charset="-122"/>
                </a:rPr>
                <a:t>推理引擎</a:t>
              </a:r>
              <a:endParaRPr lang="en-US" altLang="zh-CN" dirty="0">
                <a:solidFill>
                  <a:prstClr val="black"/>
                </a:solidFill>
                <a:latin typeface="黑体" panose="02010609060101010101" pitchFamily="49" charset="-122"/>
                <a:ea typeface="黑体" panose="02010609060101010101" pitchFamily="49" charset="-122"/>
              </a:endParaRPr>
            </a:p>
            <a:p>
              <a:pPr fontAlgn="base">
                <a:spcBef>
                  <a:spcPct val="0"/>
                </a:spcBef>
                <a:spcAft>
                  <a:spcPct val="0"/>
                </a:spcAft>
              </a:pPr>
              <a:r>
                <a:rPr lang="en-US" altLang="zh-CN" dirty="0">
                  <a:solidFill>
                    <a:prstClr val="black"/>
                  </a:solidFill>
                  <a:latin typeface="黑体" panose="02010609060101010101" pitchFamily="49" charset="-122"/>
                  <a:ea typeface="黑体" panose="02010609060101010101" pitchFamily="49" charset="-122"/>
                </a:rPr>
                <a:t>      </a:t>
              </a:r>
            </a:p>
            <a:p>
              <a:pPr fontAlgn="base">
                <a:spcBef>
                  <a:spcPct val="0"/>
                </a:spcBef>
                <a:spcAft>
                  <a:spcPct val="0"/>
                </a:spcAft>
              </a:pPr>
              <a:endParaRPr lang="en-US" altLang="zh-CN" dirty="0">
                <a:solidFill>
                  <a:prstClr val="black"/>
                </a:solidFill>
                <a:latin typeface="黑体" panose="02010609060101010101" pitchFamily="49" charset="-122"/>
                <a:ea typeface="黑体" panose="02010609060101010101" pitchFamily="49" charset="-122"/>
              </a:endParaRPr>
            </a:p>
            <a:p>
              <a:pPr fontAlgn="base">
                <a:spcBef>
                  <a:spcPct val="0"/>
                </a:spcBef>
                <a:spcAft>
                  <a:spcPct val="0"/>
                </a:spcAft>
              </a:pPr>
              <a:r>
                <a:rPr lang="zh-CN" altLang="en-US" dirty="0">
                  <a:solidFill>
                    <a:prstClr val="black"/>
                  </a:solidFill>
                  <a:latin typeface="黑体" panose="02010609060101010101" pitchFamily="49" charset="-122"/>
                  <a:ea typeface="黑体" panose="02010609060101010101" pitchFamily="49" charset="-122"/>
                </a:rPr>
                <a:t>领域知识</a:t>
              </a:r>
            </a:p>
          </p:txBody>
        </p:sp>
        <p:sp>
          <p:nvSpPr>
            <p:cNvPr id="30" name="十字形 29"/>
            <p:cNvSpPr/>
            <p:nvPr/>
          </p:nvSpPr>
          <p:spPr>
            <a:xfrm>
              <a:off x="8263136" y="4305005"/>
              <a:ext cx="360040" cy="348717"/>
            </a:xfrm>
            <a:prstGeom prst="plu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33" name="TextBox 18"/>
            <p:cNvSpPr txBox="1"/>
            <p:nvPr/>
          </p:nvSpPr>
          <p:spPr>
            <a:xfrm>
              <a:off x="6061824" y="2708920"/>
              <a:ext cx="1697256"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fontAlgn="base">
                <a:spcBef>
                  <a:spcPct val="0"/>
                </a:spcBef>
                <a:spcAft>
                  <a:spcPct val="0"/>
                </a:spcAft>
              </a:pPr>
              <a:r>
                <a:rPr lang="zh-CN" altLang="en-US" dirty="0" smtClean="0">
                  <a:solidFill>
                    <a:prstClr val="white"/>
                  </a:solidFill>
                  <a:latin typeface="黑体" panose="02010609060101010101" pitchFamily="49" charset="-122"/>
                  <a:ea typeface="黑体" panose="02010609060101010101" pitchFamily="49" charset="-122"/>
                </a:rPr>
                <a:t>关联图谱</a:t>
              </a:r>
              <a:endParaRPr lang="zh-CN" altLang="en-US" dirty="0">
                <a:solidFill>
                  <a:prstClr val="white"/>
                </a:solidFill>
                <a:latin typeface="黑体" panose="02010609060101010101" pitchFamily="49" charset="-122"/>
                <a:ea typeface="黑体" panose="02010609060101010101" pitchFamily="49" charset="-122"/>
              </a:endParaRPr>
            </a:p>
          </p:txBody>
        </p:sp>
        <p:sp>
          <p:nvSpPr>
            <p:cNvPr id="52" name="燕尾形箭头 51"/>
            <p:cNvSpPr/>
            <p:nvPr/>
          </p:nvSpPr>
          <p:spPr>
            <a:xfrm>
              <a:off x="5484460" y="2775433"/>
              <a:ext cx="504056" cy="360040"/>
            </a:xfrm>
            <a:prstGeom prst="notchedRightArrow">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kumimoji="1" lang="zh-CN" altLang="en-US">
                <a:solidFill>
                  <a:prstClr val="white"/>
                </a:solidFill>
              </a:endParaRPr>
            </a:p>
          </p:txBody>
        </p:sp>
      </p:grpSp>
      <p:sp>
        <p:nvSpPr>
          <p:cNvPr id="54" name="圆角矩形 53"/>
          <p:cNvSpPr/>
          <p:nvPr/>
        </p:nvSpPr>
        <p:spPr bwMode="auto">
          <a:xfrm>
            <a:off x="56250" y="3777749"/>
            <a:ext cx="1512168" cy="1706285"/>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ts val="0"/>
              </a:spcBef>
              <a:spcAft>
                <a:spcPct val="0"/>
              </a:spcAft>
            </a:pPr>
            <a:r>
              <a:rPr lang="zh-CN" altLang="en-US" b="1" dirty="0" smtClean="0">
                <a:solidFill>
                  <a:prstClr val="black"/>
                </a:solidFill>
                <a:latin typeface="黑体"/>
                <a:ea typeface="黑体"/>
                <a:cs typeface="黑体"/>
              </a:rPr>
              <a:t>无序</a:t>
            </a:r>
            <a:endParaRPr lang="en-US" altLang="zh-CN" b="1" dirty="0" smtClean="0">
              <a:solidFill>
                <a:prstClr val="black"/>
              </a:solidFill>
              <a:latin typeface="黑体"/>
              <a:ea typeface="黑体"/>
              <a:cs typeface="黑体"/>
            </a:endParaRPr>
          </a:p>
          <a:p>
            <a:pPr algn="ctr" fontAlgn="base">
              <a:spcBef>
                <a:spcPts val="0"/>
              </a:spcBef>
              <a:spcAft>
                <a:spcPct val="0"/>
              </a:spcAft>
            </a:pPr>
            <a:r>
              <a:rPr lang="en-US" altLang="zh-CN" b="1" dirty="0" smtClean="0">
                <a:solidFill>
                  <a:prstClr val="black"/>
                </a:solidFill>
                <a:latin typeface="黑体"/>
                <a:ea typeface="黑体"/>
                <a:cs typeface="黑体"/>
              </a:rPr>
              <a:t>4V</a:t>
            </a:r>
            <a:r>
              <a:rPr lang="zh-CN" altLang="en-US" b="1" dirty="0" smtClean="0">
                <a:solidFill>
                  <a:prstClr val="black"/>
                </a:solidFill>
                <a:latin typeface="黑体"/>
                <a:ea typeface="黑体"/>
                <a:cs typeface="黑体"/>
              </a:rPr>
              <a:t>特征</a:t>
            </a:r>
            <a:endParaRPr lang="en-US" altLang="zh-CN" b="1" dirty="0" smtClean="0">
              <a:solidFill>
                <a:prstClr val="black"/>
              </a:solidFill>
              <a:latin typeface="黑体"/>
              <a:ea typeface="黑体"/>
              <a:cs typeface="黑体"/>
            </a:endParaRPr>
          </a:p>
          <a:p>
            <a:pPr algn="ctr" fontAlgn="base">
              <a:spcBef>
                <a:spcPts val="0"/>
              </a:spcBef>
              <a:spcAft>
                <a:spcPct val="0"/>
              </a:spcAft>
            </a:pPr>
            <a:endParaRPr lang="en-US" altLang="zh-CN" b="1" dirty="0">
              <a:solidFill>
                <a:prstClr val="black"/>
              </a:solidFill>
              <a:latin typeface="黑体"/>
              <a:ea typeface="黑体"/>
              <a:cs typeface="黑体"/>
            </a:endParaRPr>
          </a:p>
          <a:p>
            <a:pPr algn="ctr" fontAlgn="base">
              <a:spcBef>
                <a:spcPts val="0"/>
              </a:spcBef>
              <a:spcAft>
                <a:spcPct val="0"/>
              </a:spcAft>
            </a:pPr>
            <a:endParaRPr lang="en-US" altLang="zh-CN" b="1" dirty="0" smtClean="0">
              <a:solidFill>
                <a:prstClr val="black"/>
              </a:solidFill>
              <a:latin typeface="黑体"/>
              <a:ea typeface="黑体"/>
              <a:cs typeface="黑体"/>
            </a:endParaRPr>
          </a:p>
        </p:txBody>
      </p:sp>
      <p:grpSp>
        <p:nvGrpSpPr>
          <p:cNvPr id="57" name="组合 56"/>
          <p:cNvGrpSpPr/>
          <p:nvPr/>
        </p:nvGrpSpPr>
        <p:grpSpPr>
          <a:xfrm>
            <a:off x="1351343" y="2769073"/>
            <a:ext cx="2109878" cy="3229582"/>
            <a:chOff x="1351343" y="2769073"/>
            <a:chExt cx="2109878" cy="3229582"/>
          </a:xfrm>
        </p:grpSpPr>
        <p:grpSp>
          <p:nvGrpSpPr>
            <p:cNvPr id="20" name="组 7"/>
            <p:cNvGrpSpPr/>
            <p:nvPr/>
          </p:nvGrpSpPr>
          <p:grpSpPr>
            <a:xfrm>
              <a:off x="1949053" y="3412536"/>
              <a:ext cx="1512168" cy="1233920"/>
              <a:chOff x="5537259" y="1556792"/>
              <a:chExt cx="1512168" cy="1872208"/>
            </a:xfrm>
          </p:grpSpPr>
          <p:sp>
            <p:nvSpPr>
              <p:cNvPr id="21" name="矩形 20"/>
              <p:cNvSpPr/>
              <p:nvPr/>
            </p:nvSpPr>
            <p:spPr>
              <a:xfrm>
                <a:off x="5554844" y="1556792"/>
                <a:ext cx="1494583" cy="461666"/>
              </a:xfrm>
              <a:prstGeom prst="rect">
                <a:avLst/>
              </a:prstGeom>
            </p:spPr>
            <p:txBody>
              <a:bodyPr wrap="square">
                <a:spAutoFit/>
              </a:bodyPr>
              <a:lstStyle/>
              <a:p>
                <a:pPr algn="ctr" fontAlgn="base">
                  <a:spcBef>
                    <a:spcPct val="0"/>
                  </a:spcBef>
                  <a:spcAft>
                    <a:spcPct val="0"/>
                  </a:spcAft>
                </a:pPr>
                <a:r>
                  <a:rPr lang="zh-CN" altLang="en-US" sz="2400" b="1" dirty="0">
                    <a:solidFill>
                      <a:prstClr val="black"/>
                    </a:solidFill>
                    <a:latin typeface="黑体"/>
                    <a:ea typeface="黑体"/>
                    <a:cs typeface="黑体"/>
                  </a:rPr>
                  <a:t>事件</a:t>
                </a:r>
                <a:endParaRPr lang="en-US" altLang="zh-CN" sz="2400" b="1" dirty="0">
                  <a:solidFill>
                    <a:prstClr val="black"/>
                  </a:solidFill>
                  <a:latin typeface="黑体"/>
                  <a:ea typeface="黑体"/>
                  <a:cs typeface="黑体"/>
                </a:endParaRPr>
              </a:p>
            </p:txBody>
          </p:sp>
          <p:pic>
            <p:nvPicPr>
              <p:cNvPr id="22" name="图片 2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633270" y="2264355"/>
                <a:ext cx="1344149" cy="1008111"/>
              </a:xfrm>
              <a:prstGeom prst="rect">
                <a:avLst/>
              </a:prstGeom>
            </p:spPr>
          </p:pic>
          <p:sp>
            <p:nvSpPr>
              <p:cNvPr id="23" name="圆角矩形 22"/>
              <p:cNvSpPr/>
              <p:nvPr/>
            </p:nvSpPr>
            <p:spPr bwMode="auto">
              <a:xfrm>
                <a:off x="5537259" y="1556792"/>
                <a:ext cx="1512168" cy="1872208"/>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kumimoji="1" lang="zh-CN" altLang="en-US" sz="3200">
                  <a:solidFill>
                    <a:prstClr val="black"/>
                  </a:solidFill>
                  <a:latin typeface="Times New Roman" pitchFamily="18" charset="0"/>
                  <a:ea typeface="华文楷体" pitchFamily="2" charset="-122"/>
                </a:endParaRPr>
              </a:p>
            </p:txBody>
          </p:sp>
        </p:grpSp>
        <p:grpSp>
          <p:nvGrpSpPr>
            <p:cNvPr id="24" name="组 8"/>
            <p:cNvGrpSpPr/>
            <p:nvPr/>
          </p:nvGrpSpPr>
          <p:grpSpPr>
            <a:xfrm>
              <a:off x="1949053" y="4797038"/>
              <a:ext cx="1512168" cy="1201617"/>
              <a:chOff x="5511981" y="4047455"/>
              <a:chExt cx="1512168" cy="2117849"/>
            </a:xfrm>
          </p:grpSpPr>
          <p:pic>
            <p:nvPicPr>
              <p:cNvPr id="25" name="图片 2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552665" y="4804138"/>
                <a:ext cx="1327468" cy="1022826"/>
              </a:xfrm>
              <a:prstGeom prst="rect">
                <a:avLst/>
              </a:prstGeom>
            </p:spPr>
          </p:pic>
          <p:sp>
            <p:nvSpPr>
              <p:cNvPr id="26" name="矩形 25"/>
              <p:cNvSpPr/>
              <p:nvPr/>
            </p:nvSpPr>
            <p:spPr>
              <a:xfrm>
                <a:off x="5863889" y="4047455"/>
                <a:ext cx="800220" cy="461666"/>
              </a:xfrm>
              <a:prstGeom prst="rect">
                <a:avLst/>
              </a:prstGeom>
            </p:spPr>
            <p:txBody>
              <a:bodyPr wrap="none">
                <a:spAutoFit/>
              </a:bodyPr>
              <a:lstStyle/>
              <a:p>
                <a:pPr algn="ctr" fontAlgn="base">
                  <a:spcBef>
                    <a:spcPct val="0"/>
                  </a:spcBef>
                  <a:spcAft>
                    <a:spcPct val="0"/>
                  </a:spcAft>
                </a:pPr>
                <a:r>
                  <a:rPr lang="zh-CN" altLang="en-US" sz="2400" b="1" dirty="0">
                    <a:solidFill>
                      <a:prstClr val="black"/>
                    </a:solidFill>
                    <a:latin typeface="黑体"/>
                    <a:ea typeface="黑体"/>
                    <a:cs typeface="黑体"/>
                  </a:rPr>
                  <a:t>用户</a:t>
                </a:r>
                <a:endParaRPr lang="en-US" altLang="zh-CN" sz="2400" b="1" dirty="0">
                  <a:solidFill>
                    <a:prstClr val="black"/>
                  </a:solidFill>
                  <a:latin typeface="黑体"/>
                  <a:ea typeface="黑体"/>
                  <a:cs typeface="黑体"/>
                </a:endParaRPr>
              </a:p>
            </p:txBody>
          </p:sp>
          <p:sp>
            <p:nvSpPr>
              <p:cNvPr id="27" name="圆角矩形 26"/>
              <p:cNvSpPr/>
              <p:nvPr/>
            </p:nvSpPr>
            <p:spPr bwMode="auto">
              <a:xfrm>
                <a:off x="5511981" y="4077072"/>
                <a:ext cx="1512168" cy="2088232"/>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kumimoji="1" lang="zh-CN" altLang="en-US" sz="3200">
                  <a:solidFill>
                    <a:prstClr val="black"/>
                  </a:solidFill>
                  <a:latin typeface="Times New Roman" pitchFamily="18" charset="0"/>
                  <a:ea typeface="华文楷体" pitchFamily="2" charset="-122"/>
                </a:endParaRPr>
              </a:p>
            </p:txBody>
          </p:sp>
        </p:grpSp>
        <p:sp>
          <p:nvSpPr>
            <p:cNvPr id="31" name="TextBox 16"/>
            <p:cNvSpPr txBox="1"/>
            <p:nvPr/>
          </p:nvSpPr>
          <p:spPr>
            <a:xfrm>
              <a:off x="1852822" y="2769073"/>
              <a:ext cx="149458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fontAlgn="base">
                <a:spcBef>
                  <a:spcPct val="0"/>
                </a:spcBef>
                <a:spcAft>
                  <a:spcPct val="0"/>
                </a:spcAft>
              </a:pPr>
              <a:r>
                <a:rPr lang="zh-CN" altLang="en-US" dirty="0" smtClean="0">
                  <a:solidFill>
                    <a:prstClr val="white"/>
                  </a:solidFill>
                  <a:latin typeface="黑体" panose="02010609060101010101" pitchFamily="49" charset="-122"/>
                  <a:ea typeface="黑体" panose="02010609060101010101" pitchFamily="49" charset="-122"/>
                </a:rPr>
                <a:t>信息图谱</a:t>
              </a:r>
              <a:endParaRPr lang="zh-CN" altLang="en-US" dirty="0">
                <a:solidFill>
                  <a:prstClr val="white"/>
                </a:solidFill>
                <a:latin typeface="黑体" panose="02010609060101010101" pitchFamily="49" charset="-122"/>
                <a:ea typeface="黑体" panose="02010609060101010101" pitchFamily="49" charset="-122"/>
              </a:endParaRPr>
            </a:p>
          </p:txBody>
        </p:sp>
        <p:sp>
          <p:nvSpPr>
            <p:cNvPr id="53" name="燕尾形箭头 52"/>
            <p:cNvSpPr/>
            <p:nvPr/>
          </p:nvSpPr>
          <p:spPr>
            <a:xfrm>
              <a:off x="1351343" y="2833519"/>
              <a:ext cx="504056" cy="360040"/>
            </a:xfrm>
            <a:prstGeom prst="notchedRightArrow">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kumimoji="1" lang="zh-CN" altLang="en-US">
                <a:solidFill>
                  <a:prstClr val="white"/>
                </a:solidFill>
              </a:endParaRPr>
            </a:p>
          </p:txBody>
        </p:sp>
      </p:grpSp>
      <p:pic>
        <p:nvPicPr>
          <p:cNvPr id="56" name="图片 55"/>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43629" y="4714034"/>
            <a:ext cx="1332658" cy="638125"/>
          </a:xfrm>
          <a:prstGeom prst="rect">
            <a:avLst/>
          </a:prstGeom>
        </p:spPr>
      </p:pic>
    </p:spTree>
    <p:extLst>
      <p:ext uri="{BB962C8B-B14F-4D97-AF65-F5344CB8AC3E}">
        <p14:creationId xmlns:p14="http://schemas.microsoft.com/office/powerpoint/2010/main" val="325457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GraphStream</Template>
  <TotalTime>26370</TotalTime>
  <Words>1981</Words>
  <Application>Microsoft Office PowerPoint</Application>
  <PresentationFormat>On-screen Show (4:3)</PresentationFormat>
  <Paragraphs>159</Paragraphs>
  <Slides>6</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Arial Unicode MS</vt:lpstr>
      <vt:lpstr>黑体</vt:lpstr>
      <vt:lpstr>华文楷体</vt:lpstr>
      <vt:lpstr>楷体</vt:lpstr>
      <vt:lpstr>楷体_GB2312</vt:lpstr>
      <vt:lpstr>宋体</vt:lpstr>
      <vt:lpstr>Arial</vt:lpstr>
      <vt:lpstr>Calibri</vt:lpstr>
      <vt:lpstr>Times New Roman</vt:lpstr>
      <vt:lpstr>Wingdings</vt:lpstr>
      <vt:lpstr>博士学位论文答辩（李建欣）</vt:lpstr>
      <vt:lpstr>           系统介绍</vt:lpstr>
      <vt:lpstr>Ring：系统介绍</vt:lpstr>
      <vt:lpstr>Ring事件分析技术</vt:lpstr>
      <vt:lpstr>Ring：实时事件监测技术</vt:lpstr>
      <vt:lpstr>突发事件监测-系统截图</vt:lpstr>
      <vt:lpstr>社会网络数据：知识关联图谱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kangjb</dc:creator>
  <cp:lastModifiedBy>Weiren YU</cp:lastModifiedBy>
  <cp:revision>3178</cp:revision>
  <cp:lastPrinted>2014-06-13T10:12:53Z</cp:lastPrinted>
  <dcterms:created xsi:type="dcterms:W3CDTF">2012-04-12T12:54:49Z</dcterms:created>
  <dcterms:modified xsi:type="dcterms:W3CDTF">2015-04-13T12:51:26Z</dcterms:modified>
</cp:coreProperties>
</file>