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43" r:id="rId20"/>
    <p:sldId id="744" r:id="rId21"/>
    <p:sldId id="745" r:id="rId22"/>
    <p:sldId id="746" r:id="rId23"/>
    <p:sldId id="747" r:id="rId24"/>
    <p:sldId id="660" r:id="rId25"/>
    <p:sldId id="670" r:id="rId26"/>
    <p:sldId id="707" r:id="rId27"/>
    <p:sldId id="669" r:id="rId28"/>
    <p:sldId id="718" r:id="rId29"/>
    <p:sldId id="728" r:id="rId30"/>
    <p:sldId id="729" r:id="rId31"/>
    <p:sldId id="640" r:id="rId32"/>
    <p:sldId id="701" r:id="rId33"/>
    <p:sldId id="716"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0099"/>
    <a:srgbClr val="0066CC"/>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13" autoAdjust="0"/>
    <p:restoredTop sz="89054" autoAdjust="0"/>
  </p:normalViewPr>
  <p:slideViewPr>
    <p:cSldViewPr>
      <p:cViewPr>
        <p:scale>
          <a:sx n="65" d="100"/>
          <a:sy n="65" d="100"/>
        </p:scale>
        <p:origin x="-1620" y="-60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2016/6/22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16.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jpeg"/><Relationship Id="rId4" Type="http://schemas.openxmlformats.org/officeDocument/2006/relationships/image" Target="../media/image27.jpeg"/><Relationship Id="rId9" Type="http://schemas.openxmlformats.org/officeDocument/2006/relationships/image" Target="../media/image3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wmf"/><Relationship Id="rId7" Type="http://schemas.openxmlformats.org/officeDocument/2006/relationships/diagramLayout" Target="../diagrams/layout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3.png"/><Relationship Id="rId7" Type="http://schemas.openxmlformats.org/officeDocument/2006/relationships/image" Target="../media/image46.jpe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image" Target="../media/image43.jpeg"/><Relationship Id="rId9" Type="http://schemas.openxmlformats.org/officeDocument/2006/relationships/image" Target="../media/image4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49.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800" b="1" dirty="0" smtClean="0">
                <a:solidFill>
                  <a:srgbClr val="000099"/>
                </a:solidFill>
                <a:latin typeface="+mn-ea"/>
                <a:ea typeface="+mn-ea"/>
              </a:rPr>
              <a:t>大数据之图搜索</a:t>
            </a:r>
            <a:endParaRPr lang="zh-CN" altLang="en-US" sz="32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229200"/>
            <a:ext cx="4427099" cy="914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如一，强模拟图查询</a:t>
            </a:r>
            <a:endParaRPr lang="en-US" altLang="zh-CN" sz="3600" baseline="30000" dirty="0">
              <a:solidFill>
                <a:srgbClr val="C00000"/>
              </a:solidFill>
              <a:latin typeface="Arial Unicode MS" pitchFamily="34" charset="-122"/>
              <a:ea typeface="黑体" pitchFamily="49" charset="-122"/>
            </a:endParaRPr>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smtClean="0">
                <a:ea typeface="黑体" pitchFamily="49" charset="-122"/>
              </a:rPr>
              <a:t>[12]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smtClean="0">
                <a:ea typeface="黑体" pitchFamily="49" charset="-122"/>
              </a:rPr>
              <a:t>[13]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子图同构图查询</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强模拟图查询</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sp>
        <p:nvSpPr>
          <p:cNvPr id="19" name="TextBox 7"/>
          <p:cNvSpPr txBox="1">
            <a:spLocks noChangeArrowheads="1"/>
          </p:cNvSpPr>
          <p:nvPr/>
        </p:nvSpPr>
        <p:spPr bwMode="auto">
          <a:xfrm>
            <a:off x="194483" y="1219399"/>
            <a:ext cx="2172069" cy="769441"/>
          </a:xfrm>
          <a:prstGeom prst="rect">
            <a:avLst/>
          </a:prstGeom>
          <a:noFill/>
          <a:ln w="9525">
            <a:noFill/>
            <a:miter lim="800000"/>
            <a:headEnd/>
            <a:tailEnd/>
          </a:ln>
        </p:spPr>
        <p:txBody>
          <a:bodyPr wrap="squar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en-US" altLang="zh-CN" sz="2000" dirty="0" smtClean="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219399"/>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219399"/>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28175" y="1219399"/>
            <a:ext cx="1292020" cy="769441"/>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smtClean="0">
              <a:solidFill>
                <a:srgbClr val="00B050"/>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23" name="燕尾形 22"/>
          <p:cNvSpPr/>
          <p:nvPr/>
        </p:nvSpPr>
        <p:spPr>
          <a:xfrm>
            <a:off x="2317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查询结果保持</a:t>
            </a:r>
            <a:r>
              <a:rPr lang="en-US" altLang="zh-CN" sz="2400" dirty="0" smtClean="0">
                <a:solidFill>
                  <a:srgbClr val="FF0000"/>
                </a:solidFill>
                <a:latin typeface="黑体" panose="02010609060101010101" pitchFamily="49" charset="-122"/>
                <a:ea typeface="黑体" panose="02010609060101010101" pitchFamily="49" charset="-122"/>
              </a:rPr>
              <a:t>70-80%</a:t>
            </a:r>
            <a:r>
              <a:rPr lang="zh-CN" altLang="en-US" sz="2400" dirty="0" smtClean="0">
                <a:solidFill>
                  <a:srgbClr val="FF0000"/>
                </a:solidFill>
                <a:latin typeface="黑体" panose="02010609060101010101" pitchFamily="49" charset="-122"/>
                <a:ea typeface="黑体" panose="02010609060101010101" pitchFamily="49" charset="-122"/>
              </a:rPr>
              <a:t>子图同构结构，效率提高</a:t>
            </a:r>
            <a:r>
              <a:rPr lang="en-US" altLang="zh-CN" sz="2400" dirty="0" smtClean="0">
                <a:solidFill>
                  <a:srgbClr val="FF0000"/>
                </a:solidFill>
                <a:latin typeface="黑体" panose="02010609060101010101" pitchFamily="49" charset="-122"/>
                <a:ea typeface="黑体" panose="02010609060101010101" pitchFamily="49" charset="-122"/>
              </a:rPr>
              <a:t>100</a:t>
            </a:r>
            <a:r>
              <a:rPr lang="zh-CN" altLang="en-US" sz="2400" dirty="0" smtClean="0">
                <a:solidFill>
                  <a:srgbClr val="FF0000"/>
                </a:solidFill>
                <a:latin typeface="黑体" panose="02010609060101010101" pitchFamily="49" charset="-122"/>
                <a:ea typeface="黑体" panose="02010609060101010101" pitchFamily="49" charset="-122"/>
              </a:rPr>
              <a:t>倍！</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6021288"/>
            <a:ext cx="9144000" cy="815608"/>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60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4,870</a:t>
                      </a:r>
                      <a:r>
                        <a:rPr lang="zh-CN" altLang="en-US" sz="2000" b="1" dirty="0" smtClean="0">
                          <a:solidFill>
                            <a:srgbClr val="FF0000"/>
                          </a:solidFill>
                        </a:rPr>
                        <a:t>倍</a:t>
                      </a: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1,468</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大图搜索的数据技术</a:t>
            </a:r>
            <a:endParaRPr lang="zh-CN" altLang="en-US" sz="2800" b="1" kern="0" dirty="0" smtClean="0">
              <a:solidFill>
                <a:srgbClr val="C00000"/>
              </a:solidFill>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539552" y="4335487"/>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539552" y="491155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539552" y="5487615"/>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719573" y="4581128"/>
          <a:ext cx="7704854" cy="1584960"/>
        </p:xfrm>
        <a:graphic>
          <a:graphicData uri="http://schemas.openxmlformats.org/drawingml/2006/table">
            <a:tbl>
              <a:tblPr firstRow="1" bandRow="1">
                <a:tableStyleId>{5C22544A-7EE6-4342-B048-85BDC9FD1C3A}</a:tableStyleId>
              </a:tblPr>
              <a:tblGrid>
                <a:gridCol w="1320831"/>
                <a:gridCol w="1320833"/>
                <a:gridCol w="2531595"/>
                <a:gridCol w="2531595"/>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dirty="0" err="1" smtClean="0"/>
                        <a:t>Flickr</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40%</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3347864" y="5733256"/>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分布式数据处理技术</a:t>
            </a:r>
            <a:endParaRPr lang="zh-CN" altLang="en-US" sz="3600" b="1" dirty="0">
              <a:solidFill>
                <a:srgbClr val="C00000"/>
              </a:solidFill>
              <a:latin typeface="Arial Unicode MS" pitchFamily="34" charset="-122"/>
              <a:ea typeface="黑体" pitchFamily="49" charset="-122"/>
            </a:endParaRPr>
          </a:p>
        </p:txBody>
      </p:sp>
      <p:grpSp>
        <p:nvGrpSpPr>
          <p:cNvPr id="28" name="组合 27"/>
          <p:cNvGrpSpPr/>
          <p:nvPr/>
        </p:nvGrpSpPr>
        <p:grpSpPr>
          <a:xfrm>
            <a:off x="2032764" y="1268760"/>
            <a:ext cx="4051404" cy="1901825"/>
            <a:chOff x="2555776" y="4653136"/>
            <a:chExt cx="4051404" cy="1901825"/>
          </a:xfrm>
        </p:grpSpPr>
        <p:cxnSp>
          <p:nvCxnSpPr>
            <p:cNvPr id="14"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16"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17"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6"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27"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3" name="内容占位符 2"/>
          <p:cNvSpPr>
            <a:spLocks noGrp="1"/>
          </p:cNvSpPr>
          <p:nvPr>
            <p:ph idx="1"/>
          </p:nvPr>
        </p:nvSpPr>
        <p:spPr>
          <a:xfrm>
            <a:off x="319350" y="3861048"/>
            <a:ext cx="8501122" cy="2088232"/>
          </a:xfrm>
        </p:spPr>
        <p:txBody>
          <a:bodyPr/>
          <a:lstStyle/>
          <a:p>
            <a:r>
              <a:rPr lang="zh-CN" altLang="en-US" sz="2000" dirty="0" smtClean="0">
                <a:solidFill>
                  <a:srgbClr val="FF0000"/>
                </a:solidFill>
                <a:ea typeface="黑体" pitchFamily="49" charset="-122"/>
              </a:rPr>
              <a:t>现实中的图</a:t>
            </a:r>
            <a:r>
              <a:rPr lang="zh-CN" altLang="en-US" sz="2000" dirty="0" smtClean="0">
                <a:latin typeface="Arial Unicode MS" pitchFamily="34" charset="-122"/>
                <a:ea typeface="黑体" pitchFamily="49" charset="-122"/>
              </a:rPr>
              <a:t>通常非常大，</a:t>
            </a:r>
            <a:r>
              <a:rPr lang="zh-CN" altLang="en-US" sz="2000" b="1" dirty="0" smtClean="0">
                <a:ea typeface="黑体" pitchFamily="49" charset="-122"/>
                <a:sym typeface="Wingdings" pitchFamily="2" charset="2"/>
              </a:rPr>
              <a:t>使用单机来管理和查询图不现实</a:t>
            </a:r>
            <a:r>
              <a:rPr lang="en-US" altLang="zh-CN" sz="2000" dirty="0" smtClean="0">
                <a:latin typeface="Arial Unicode MS" pitchFamily="34" charset="-122"/>
                <a:ea typeface="黑体" pitchFamily="49" charset="-122"/>
              </a:rPr>
              <a:t>:</a:t>
            </a:r>
          </a:p>
          <a:p>
            <a:pPr lvl="1"/>
            <a:r>
              <a:rPr lang="de-DE" altLang="zh-CN" sz="1800" dirty="0" smtClean="0">
                <a:latin typeface="Arial Unicode MS" pitchFamily="34" charset="-122"/>
                <a:ea typeface="黑体" pitchFamily="49" charset="-122"/>
              </a:rPr>
              <a:t>Yahoo! </a:t>
            </a:r>
            <a:r>
              <a:rPr lang="en-US" altLang="zh-CN" sz="1800" dirty="0" smtClean="0">
                <a:latin typeface="Arial Unicode MS" pitchFamily="34" charset="-122"/>
                <a:ea typeface="黑体" pitchFamily="49" charset="-122"/>
              </a:rPr>
              <a:t>Web</a:t>
            </a:r>
            <a:r>
              <a:rPr lang="zh-CN" altLang="en-US" sz="1800" dirty="0" smtClean="0">
                <a:latin typeface="Arial Unicode MS" pitchFamily="34" charset="-122"/>
                <a:ea typeface="黑体" pitchFamily="49" charset="-122"/>
              </a:rPr>
              <a:t>图</a:t>
            </a:r>
            <a:r>
              <a:rPr lang="zh-CN" altLang="en-US" sz="1800" dirty="0" smtClean="0">
                <a:ea typeface="黑体" pitchFamily="49" charset="-122"/>
              </a:rPr>
              <a:t>有</a:t>
            </a:r>
            <a:r>
              <a:rPr lang="de-DE" altLang="zh-CN" sz="1800" dirty="0" smtClean="0">
                <a:latin typeface="Arial Unicode MS" pitchFamily="34" charset="-122"/>
                <a:ea typeface="黑体" pitchFamily="49" charset="-122"/>
              </a:rPr>
              <a:t>140</a:t>
            </a:r>
            <a:r>
              <a:rPr lang="zh-CN" altLang="en-US" sz="1800" dirty="0" smtClean="0">
                <a:latin typeface="Arial Unicode MS" pitchFamily="34" charset="-122"/>
                <a:ea typeface="黑体" pitchFamily="49" charset="-122"/>
              </a:rPr>
              <a:t>顶点</a:t>
            </a:r>
            <a:endParaRPr lang="de-DE" altLang="zh-CN" sz="1800" dirty="0" smtClean="0">
              <a:latin typeface="Arial Unicode MS" pitchFamily="34" charset="-122"/>
              <a:ea typeface="黑体" pitchFamily="49" charset="-122"/>
            </a:endParaRPr>
          </a:p>
          <a:p>
            <a:pPr lvl="1"/>
            <a:r>
              <a:rPr lang="en-US" altLang="zh-CN" sz="1800" dirty="0" err="1" smtClean="0">
                <a:latin typeface="Arial Unicode MS" pitchFamily="34" charset="-122"/>
                <a:ea typeface="黑体" pitchFamily="49" charset="-122"/>
              </a:rPr>
              <a:t>Facebook</a:t>
            </a:r>
            <a:r>
              <a:rPr lang="en-US" altLang="zh-CN" sz="1800" dirty="0" smtClean="0">
                <a:latin typeface="Arial Unicode MS" pitchFamily="34" charset="-122"/>
                <a:ea typeface="黑体" pitchFamily="49" charset="-122"/>
              </a:rPr>
              <a:t>: </a:t>
            </a:r>
            <a:r>
              <a:rPr lang="zh-CN" altLang="en-US" sz="1800" dirty="0" smtClean="0">
                <a:latin typeface="Arial Unicode MS" pitchFamily="34" charset="-122"/>
                <a:ea typeface="黑体" pitchFamily="49" charset="-122"/>
              </a:rPr>
              <a:t>超过</a:t>
            </a:r>
            <a:r>
              <a:rPr lang="en-US" altLang="zh-CN" sz="1800" dirty="0" smtClean="0">
                <a:latin typeface="Arial Unicode MS" pitchFamily="34" charset="-122"/>
                <a:ea typeface="黑体" pitchFamily="49" charset="-122"/>
              </a:rPr>
              <a:t>10</a:t>
            </a:r>
            <a:r>
              <a:rPr lang="zh-CN" altLang="en-US" sz="1800" dirty="0" smtClean="0">
                <a:latin typeface="Arial Unicode MS" pitchFamily="34" charset="-122"/>
                <a:ea typeface="黑体" pitchFamily="49" charset="-122"/>
              </a:rPr>
              <a:t>用户</a:t>
            </a:r>
            <a:endParaRPr lang="en-US" altLang="zh-CN" sz="4800" dirty="0" smtClean="0">
              <a:latin typeface="Arial Unicode MS" pitchFamily="34" charset="-122"/>
              <a:ea typeface="黑体" pitchFamily="49" charset="-122"/>
            </a:endParaRPr>
          </a:p>
          <a:p>
            <a:r>
              <a:rPr lang="zh-CN" altLang="en-US" sz="2000" dirty="0" smtClean="0">
                <a:solidFill>
                  <a:srgbClr val="FF0000"/>
                </a:solidFill>
                <a:ea typeface="黑体" pitchFamily="49" charset="-122"/>
              </a:rPr>
              <a:t>现实活中的图</a:t>
            </a:r>
            <a:r>
              <a:rPr lang="zh-CN" altLang="en-US" sz="2000" dirty="0" smtClean="0">
                <a:latin typeface="Arial Unicode MS" pitchFamily="34" charset="-122"/>
                <a:ea typeface="黑体" pitchFamily="49" charset="-122"/>
              </a:rPr>
              <a:t>通常是分布式的</a:t>
            </a:r>
            <a:r>
              <a:rPr lang="en-US" altLang="zh-CN" sz="2000" dirty="0" smtClean="0">
                <a:latin typeface="Arial Unicode MS" pitchFamily="34" charset="-122"/>
                <a:ea typeface="黑体" pitchFamily="49" charset="-122"/>
              </a:rPr>
              <a:t>:</a:t>
            </a:r>
          </a:p>
          <a:p>
            <a:pPr lvl="1"/>
            <a:r>
              <a:rPr lang="en-US" altLang="zh-CN" sz="1800" dirty="0" smtClean="0">
                <a:latin typeface="Arial Unicode MS" pitchFamily="34" charset="-122"/>
                <a:ea typeface="黑体" pitchFamily="49" charset="-122"/>
              </a:rPr>
              <a:t>Google, Yahoo! and </a:t>
            </a:r>
            <a:r>
              <a:rPr lang="en-US" altLang="zh-CN" sz="1800" dirty="0" err="1" smtClean="0">
                <a:latin typeface="Arial Unicode MS" pitchFamily="34" charset="-122"/>
                <a:ea typeface="黑体" pitchFamily="49" charset="-122"/>
              </a:rPr>
              <a:t>Facebook</a:t>
            </a:r>
            <a:r>
              <a:rPr lang="zh-CN" altLang="en-US" sz="1800" dirty="0" smtClean="0">
                <a:latin typeface="Arial Unicode MS" pitchFamily="34" charset="-122"/>
                <a:ea typeface="黑体" pitchFamily="49" charset="-122"/>
              </a:rPr>
              <a:t>都有大规模的数据中心存储数据</a:t>
            </a:r>
            <a:r>
              <a:rPr lang="en-US" altLang="zh-CN" sz="1800" dirty="0" err="1" smtClean="0">
                <a:latin typeface="Arial Unicode MS" pitchFamily="34" charset="-122"/>
                <a:ea typeface="黑体" pitchFamily="49" charset="-122"/>
              </a:rPr>
              <a:t>ss</a:t>
            </a:r>
            <a:endParaRPr lang="en-US" altLang="zh-CN" sz="1800" dirty="0" smtClean="0">
              <a:latin typeface="Arial Unicode MS" pitchFamily="34" charset="-122"/>
              <a:ea typeface="黑体" pitchFamily="49" charset="-122"/>
            </a:endParaRPr>
          </a:p>
        </p:txBody>
      </p:sp>
      <p:sp>
        <p:nvSpPr>
          <p:cNvPr id="19" name="灯片编号占位符 18"/>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606760" cy="796908"/>
          </a:xfrm>
        </p:spPr>
        <p:txBody>
          <a:bodyPr/>
          <a:lstStyle/>
          <a:p>
            <a:r>
              <a:rPr lang="zh-CN" altLang="en-US" sz="3600" b="1" dirty="0" smtClean="0">
                <a:solidFill>
                  <a:srgbClr val="C00000"/>
                </a:solidFill>
                <a:latin typeface="Arial Unicode MS" pitchFamily="34" charset="-122"/>
                <a:ea typeface="黑体" pitchFamily="49" charset="-122"/>
              </a:rPr>
              <a:t>如，分布式图模式匹配</a:t>
            </a:r>
            <a:endParaRPr lang="zh-CN" altLang="en-US" sz="3600" b="1" dirty="0">
              <a:solidFill>
                <a:srgbClr val="C00000"/>
              </a:solidFill>
              <a:latin typeface="Arial Unicode MS" pitchFamily="34" charset="-122"/>
              <a:ea typeface="黑体" pitchFamily="49" charset="-122"/>
            </a:endParaRPr>
          </a:p>
        </p:txBody>
      </p:sp>
      <p:sp>
        <p:nvSpPr>
          <p:cNvPr id="12" name="内容占位符 2"/>
          <p:cNvSpPr>
            <a:spLocks noGrp="1"/>
          </p:cNvSpPr>
          <p:nvPr>
            <p:ph idx="1"/>
          </p:nvPr>
        </p:nvSpPr>
        <p:spPr>
          <a:xfrm>
            <a:off x="285720" y="1412776"/>
            <a:ext cx="8501122" cy="1728192"/>
          </a:xfrm>
        </p:spPr>
        <p:txBody>
          <a:bodyPr/>
          <a:lstStyle/>
          <a:p>
            <a:r>
              <a:rPr lang="zh-CN" altLang="en-US" sz="2000" dirty="0" smtClean="0">
                <a:latin typeface="Arial Unicode MS" pitchFamily="34" charset="-122"/>
                <a:ea typeface="黑体" pitchFamily="49" charset="-122"/>
              </a:rPr>
              <a:t>机群：具有</a:t>
            </a:r>
            <a:r>
              <a:rPr lang="zh-CN" altLang="en-US" sz="2000" dirty="0" smtClean="0">
                <a:solidFill>
                  <a:srgbClr val="FF0000"/>
                </a:solidFill>
                <a:latin typeface="Arial Unicode MS" pitchFamily="34" charset="-122"/>
                <a:ea typeface="黑体" pitchFamily="49" charset="-122"/>
              </a:rPr>
              <a:t>等同计算能力</a:t>
            </a:r>
            <a:r>
              <a:rPr lang="zh-CN" altLang="en-US" sz="2000" dirty="0" smtClean="0">
                <a:latin typeface="Arial Unicode MS" pitchFamily="34" charset="-122"/>
                <a:ea typeface="黑体" pitchFamily="49" charset="-122"/>
              </a:rPr>
              <a:t>的多台机器</a:t>
            </a:r>
            <a:r>
              <a:rPr lang="en-US" altLang="zh-CN" sz="2000" dirty="0" smtClean="0">
                <a:latin typeface="Arial Unicode MS" pitchFamily="34" charset="-122"/>
                <a:ea typeface="黑体" pitchFamily="49" charset="-122"/>
              </a:rPr>
              <a:t>(</a:t>
            </a:r>
            <a:r>
              <a:rPr lang="zh-CN" altLang="en-US" sz="2000" dirty="0" smtClean="0">
                <a:latin typeface="Arial Unicode MS" pitchFamily="34" charset="-122"/>
                <a:ea typeface="黑体" pitchFamily="49" charset="-122"/>
              </a:rPr>
              <a:t>发起查询的指定为</a:t>
            </a:r>
            <a:r>
              <a:rPr lang="zh-CN" altLang="en-US" sz="2000" dirty="0" smtClean="0">
                <a:solidFill>
                  <a:srgbClr val="FF0000"/>
                </a:solidFill>
                <a:latin typeface="Arial Unicode MS" pitchFamily="34" charset="-122"/>
                <a:ea typeface="黑体" pitchFamily="49" charset="-122"/>
              </a:rPr>
              <a:t>协调者</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任何一台机器能够</a:t>
            </a:r>
            <a:r>
              <a:rPr lang="zh-CN" altLang="en-US" sz="2000" dirty="0" smtClean="0">
                <a:solidFill>
                  <a:srgbClr val="FF0000"/>
                </a:solidFill>
                <a:latin typeface="Arial Unicode MS" pitchFamily="34" charset="-122"/>
                <a:ea typeface="黑体" pitchFamily="49" charset="-122"/>
              </a:rPr>
              <a:t>直接</a:t>
            </a:r>
            <a:r>
              <a:rPr lang="zh-CN" altLang="en-US" sz="2000" dirty="0" smtClean="0">
                <a:latin typeface="Arial Unicode MS" pitchFamily="34" charset="-122"/>
                <a:ea typeface="黑体" pitchFamily="49" charset="-122"/>
              </a:rPr>
              <a:t>向其他机器发送</a:t>
            </a:r>
            <a:r>
              <a:rPr lang="zh-CN" altLang="en-US" sz="2000" dirty="0" smtClean="0">
                <a:solidFill>
                  <a:srgbClr val="FF0000"/>
                </a:solidFill>
                <a:latin typeface="Arial Unicode MS" pitchFamily="34" charset="-122"/>
                <a:ea typeface="黑体" pitchFamily="49" charset="-122"/>
              </a:rPr>
              <a:t>任意数量的消息</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所有机器通过</a:t>
            </a:r>
            <a:r>
              <a:rPr lang="zh-CN" altLang="en-US" sz="2000" dirty="0" smtClean="0">
                <a:solidFill>
                  <a:srgbClr val="FF0000"/>
                </a:solidFill>
                <a:latin typeface="Arial Unicode MS" pitchFamily="34" charset="-122"/>
                <a:ea typeface="黑体" pitchFamily="49" charset="-122"/>
              </a:rPr>
              <a:t>本地计算</a:t>
            </a:r>
            <a:r>
              <a:rPr lang="zh-CN" altLang="en-US" sz="2000" dirty="0" smtClean="0">
                <a:latin typeface="Arial Unicode MS" pitchFamily="34" charset="-122"/>
                <a:ea typeface="黑体" pitchFamily="49" charset="-122"/>
              </a:rPr>
              <a:t>和</a:t>
            </a:r>
            <a:r>
              <a:rPr lang="zh-CN" altLang="en-US" sz="2000" dirty="0" smtClean="0">
                <a:solidFill>
                  <a:srgbClr val="FF0000"/>
                </a:solidFill>
                <a:latin typeface="Arial Unicode MS" pitchFamily="34" charset="-122"/>
                <a:ea typeface="黑体" pitchFamily="49" charset="-122"/>
              </a:rPr>
              <a:t>消息传送</a:t>
            </a:r>
            <a:r>
              <a:rPr lang="zh-CN" altLang="en-US" sz="2000" dirty="0" smtClean="0">
                <a:latin typeface="Arial Unicode MS" pitchFamily="34" charset="-122"/>
                <a:ea typeface="黑体" pitchFamily="49" charset="-122"/>
              </a:rPr>
              <a:t>协同完成任务</a:t>
            </a:r>
            <a:r>
              <a:rPr lang="en-US" altLang="zh-CN" sz="2000"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13" name="灯片编号占位符 3"/>
          <p:cNvSpPr txBox="1">
            <a:spLocks/>
          </p:cNvSpPr>
          <p:nvPr/>
        </p:nvSpPr>
        <p:spPr>
          <a:xfrm>
            <a:off x="6929438" y="6492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AD224E6-15A8-4E74-8987-281A30D56C8B}" type="slidenum">
              <a:rPr kumimoji="0" lang="zh-CN" altLang="en-US" sz="1200" b="0" i="0" u="none" strike="noStrike" kern="1200" cap="none" spc="0" normalizeH="0" baseline="0" noProof="0" smtClean="0">
                <a:ln>
                  <a:noFill/>
                </a:ln>
                <a:solidFill>
                  <a:schemeClr val="tx1">
                    <a:tint val="75000"/>
                  </a:schemeClr>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dirty="0">
              <a:ln>
                <a:noFill/>
              </a:ln>
              <a:solidFill>
                <a:schemeClr val="tx1">
                  <a:tint val="75000"/>
                </a:schemeClr>
              </a:solidFill>
              <a:effectLst/>
              <a:uLnTx/>
              <a:uFillTx/>
              <a:latin typeface="Arial" charset="0"/>
              <a:ea typeface="宋体" charset="-122"/>
              <a:cs typeface="+mn-cs"/>
            </a:endParaRPr>
          </a:p>
        </p:txBody>
      </p:sp>
      <p:sp>
        <p:nvSpPr>
          <p:cNvPr id="14" name="TextBox 13"/>
          <p:cNvSpPr txBox="1"/>
          <p:nvPr/>
        </p:nvSpPr>
        <p:spPr>
          <a:xfrm>
            <a:off x="288032" y="9087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提出分布式计算模型</a:t>
            </a:r>
            <a:r>
              <a:rPr lang="en-US" altLang="zh-CN" sz="2000" dirty="0" smtClean="0">
                <a:solidFill>
                  <a:srgbClr val="3366CC"/>
                </a:solidFill>
              </a:rPr>
              <a:t> </a:t>
            </a:r>
            <a:r>
              <a:rPr lang="en-US" altLang="zh-CN" sz="2000" baseline="30000" dirty="0" smtClean="0">
                <a:solidFill>
                  <a:srgbClr val="FF0000"/>
                </a:solidFill>
              </a:rPr>
              <a:t>[2]</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pic>
        <p:nvPicPr>
          <p:cNvPr id="15" name="Picture 2"/>
          <p:cNvPicPr>
            <a:picLocks noChangeAspect="1" noChangeArrowheads="1"/>
          </p:cNvPicPr>
          <p:nvPr/>
        </p:nvPicPr>
        <p:blipFill>
          <a:blip r:embed="rId2" cstate="print"/>
          <a:srcRect/>
          <a:stretch>
            <a:fillRect/>
          </a:stretch>
        </p:blipFill>
        <p:spPr bwMode="auto">
          <a:xfrm>
            <a:off x="2267744" y="2780928"/>
            <a:ext cx="4320480" cy="1454760"/>
          </a:xfrm>
          <a:prstGeom prst="rect">
            <a:avLst/>
          </a:prstGeom>
          <a:noFill/>
          <a:ln w="9525">
            <a:noFill/>
            <a:miter lim="800000"/>
            <a:headEnd/>
            <a:tailEnd/>
          </a:ln>
        </p:spPr>
      </p:pic>
      <p:sp>
        <p:nvSpPr>
          <p:cNvPr id="16" name="TextBox 15"/>
          <p:cNvSpPr txBox="1"/>
          <p:nvPr/>
        </p:nvSpPr>
        <p:spPr>
          <a:xfrm>
            <a:off x="288032" y="45091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分布式算法复杂性指标</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sp>
        <p:nvSpPr>
          <p:cNvPr id="17" name="内容占位符 2"/>
          <p:cNvSpPr txBox="1">
            <a:spLocks/>
          </p:cNvSpPr>
          <p:nvPr/>
        </p:nvSpPr>
        <p:spPr bwMode="auto">
          <a:xfrm>
            <a:off x="285720" y="5085184"/>
            <a:ext cx="8501122"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dirty="0" smtClean="0">
                <a:latin typeface="Arial Unicode MS" pitchFamily="34" charset="-122"/>
                <a:ea typeface="黑体" pitchFamily="49" charset="-122"/>
              </a:rPr>
              <a:t>1. </a:t>
            </a:r>
            <a:r>
              <a:rPr lang="zh-CN" altLang="en-US" sz="2000" b="1" dirty="0" smtClean="0">
                <a:solidFill>
                  <a:srgbClr val="FF0000"/>
                </a:solidFill>
                <a:latin typeface="Arial Unicode MS" pitchFamily="34" charset="-122"/>
                <a:ea typeface="黑体" pitchFamily="49" charset="-122"/>
              </a:rPr>
              <a:t>机器访问次数</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访问一台机器的最大次数</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交互复杂性</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2. </a:t>
            </a:r>
            <a:r>
              <a:rPr lang="zh-CN" altLang="en-US" sz="2000" b="1" dirty="0" smtClean="0">
                <a:solidFill>
                  <a:srgbClr val="FF0000"/>
                </a:solidFill>
                <a:latin typeface="Arial Unicode MS" pitchFamily="34" charset="-122"/>
                <a:ea typeface="黑体" pitchFamily="49" charset="-122"/>
              </a:rPr>
              <a:t>最大完工时间</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所有机器中最长的完工时间</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效率</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3. </a:t>
            </a:r>
            <a:r>
              <a:rPr lang="zh-CN" altLang="en-US" sz="2000" b="1" dirty="0" smtClean="0">
                <a:solidFill>
                  <a:srgbClr val="FF0000"/>
                </a:solidFill>
                <a:latin typeface="Arial Unicode MS" pitchFamily="34" charset="-122"/>
                <a:ea typeface="黑体" pitchFamily="49" charset="-122"/>
              </a:rPr>
              <a:t>通讯数据量</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不同机器之间的通讯消息的量和</a:t>
            </a:r>
            <a:r>
              <a:rPr lang="en-US" altLang="zh-CN" sz="2000" dirty="0" smtClean="0">
                <a:latin typeface="Arial Unicode MS" pitchFamily="34" charset="-122"/>
                <a:ea typeface="黑体" pitchFamily="49" charset="-122"/>
              </a:rPr>
              <a:t> (</a:t>
            </a:r>
            <a:r>
              <a:rPr lang="zh-CN" altLang="en-US" sz="2000" b="1" dirty="0" smtClean="0">
                <a:solidFill>
                  <a:srgbClr val="3366CC"/>
                </a:solidFill>
                <a:latin typeface="Arial Unicode MS" pitchFamily="34" charset="-122"/>
                <a:ea typeface="黑体" pitchFamily="49" charset="-122"/>
              </a:rPr>
              <a:t>网络带宽的消耗</a:t>
            </a:r>
            <a:r>
              <a:rPr lang="en-US" altLang="zh-CN" sz="2000" dirty="0" smtClean="0">
                <a:latin typeface="Arial Unicode MS" pitchFamily="34" charset="-122"/>
                <a:ea typeface="黑体" pitchFamily="49" charset="-122"/>
              </a:rPr>
              <a:t>)</a:t>
            </a:r>
            <a:endParaRPr kumimoji="0" lang="en-US" altLang="zh-CN" sz="2000"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000"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
        <p:nvSpPr>
          <p:cNvPr id="11" name="矩形 10"/>
          <p:cNvSpPr/>
          <p:nvPr/>
        </p:nvSpPr>
        <p:spPr>
          <a:xfrm>
            <a:off x="0" y="6505599"/>
            <a:ext cx="9144000" cy="307777"/>
          </a:xfrm>
          <a:prstGeom prst="rect">
            <a:avLst/>
          </a:prstGeom>
          <a:ln>
            <a:solidFill>
              <a:srgbClr val="FF0000"/>
            </a:solidFill>
          </a:ln>
        </p:spPr>
        <p:txBody>
          <a:bodyPr wrap="square">
            <a:spAutoFit/>
          </a:bodyPr>
          <a:lstStyle/>
          <a:p>
            <a:pPr>
              <a:buNone/>
            </a:pPr>
            <a:r>
              <a:rPr lang="en-US" altLang="zh-CN" sz="1400" dirty="0" smtClean="0">
                <a:latin typeface="Arial Unicode MS" pitchFamily="34" charset="-122"/>
                <a:ea typeface="黑体" pitchFamily="49" charset="-122"/>
              </a:rPr>
              <a:t>[2]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Yang Cao, </a:t>
            </a:r>
            <a:r>
              <a:rPr lang="en-US" altLang="zh-CN" sz="1400" dirty="0" err="1" smtClean="0">
                <a:latin typeface="Arial Unicode MS" pitchFamily="34" charset="-122"/>
                <a:ea typeface="黑体" pitchFamily="49" charset="-122"/>
              </a:rPr>
              <a:t>Jinpeng</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Huai</a:t>
            </a:r>
            <a:r>
              <a:rPr lang="en-US" altLang="zh-CN" sz="1400" dirty="0" smtClean="0">
                <a:latin typeface="Arial Unicode MS" pitchFamily="34" charset="-122"/>
                <a:ea typeface="黑体" pitchFamily="49" charset="-122"/>
              </a:rPr>
              <a:t>, and </a:t>
            </a:r>
            <a:r>
              <a:rPr lang="en-US" altLang="zh-CN" sz="1400" dirty="0" err="1" smtClean="0">
                <a:latin typeface="Arial Unicode MS" pitchFamily="34" charset="-122"/>
                <a:ea typeface="黑体" pitchFamily="49" charset="-122"/>
              </a:rPr>
              <a:t>Tianyu</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Wo</a:t>
            </a:r>
            <a:r>
              <a:rPr lang="en-US" altLang="zh-CN" sz="1400" dirty="0" smtClean="0">
                <a:latin typeface="Arial Unicode MS" pitchFamily="34" charset="-122"/>
                <a:ea typeface="黑体" pitchFamily="49" charset="-122"/>
              </a:rPr>
              <a:t>, Distributed Graph Pattern Matching, </a:t>
            </a:r>
            <a:r>
              <a:rPr lang="en-US" altLang="zh-CN" sz="1400" b="1" dirty="0" smtClean="0">
                <a:solidFill>
                  <a:srgbClr val="C00000"/>
                </a:solidFill>
                <a:latin typeface="Arial Unicode MS" pitchFamily="34" charset="-122"/>
                <a:ea typeface="黑体" pitchFamily="49" charset="-122"/>
              </a:rPr>
              <a:t>WWW</a:t>
            </a:r>
            <a:r>
              <a:rPr lang="en-US" altLang="zh-CN" sz="1400" dirty="0" smtClean="0">
                <a:latin typeface="Arial Unicode MS" pitchFamily="34" charset="-122"/>
                <a:ea typeface="黑体" pitchFamily="49" charset="-122"/>
              </a:rPr>
              <a:t> </a:t>
            </a:r>
            <a:r>
              <a:rPr lang="en-US" altLang="zh-CN" sz="1400" b="1" dirty="0" smtClean="0">
                <a:solidFill>
                  <a:srgbClr val="C00000"/>
                </a:solidFill>
                <a:latin typeface="Arial Unicode MS" pitchFamily="34" charset="-122"/>
                <a:ea typeface="黑体" pitchFamily="49" charset="-122"/>
              </a:rPr>
              <a:t>2012</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cxnSp>
        <p:nvCxnSpPr>
          <p:cNvPr id="16" name="Straight Arrow Connector 5"/>
          <p:cNvCxnSpPr/>
          <p:nvPr/>
        </p:nvCxnSpPr>
        <p:spPr bwMode="auto">
          <a:xfrm>
            <a:off x="2987824" y="3501008"/>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9"/>
          <p:cNvSpPr txBox="1">
            <a:spLocks noChangeArrowheads="1"/>
          </p:cNvSpPr>
          <p:nvPr/>
        </p:nvSpPr>
        <p:spPr bwMode="auto">
          <a:xfrm>
            <a:off x="899592" y="3212976"/>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3" name="TextBox 19"/>
          <p:cNvSpPr txBox="1">
            <a:spLocks noChangeArrowheads="1"/>
          </p:cNvSpPr>
          <p:nvPr/>
        </p:nvSpPr>
        <p:spPr bwMode="auto">
          <a:xfrm>
            <a:off x="5652120" y="3212976"/>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7" name="TextBox 3"/>
          <p:cNvSpPr txBox="1">
            <a:spLocks noChangeArrowheads="1"/>
          </p:cNvSpPr>
          <p:nvPr/>
        </p:nvSpPr>
        <p:spPr bwMode="auto">
          <a:xfrm>
            <a:off x="2915816" y="2564904"/>
            <a:ext cx="2016224" cy="830997"/>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Incremental computation</a:t>
            </a:r>
            <a:endParaRPr lang="zh-CN" altLang="en-US" dirty="0">
              <a:latin typeface="Rockwell" pitchFamily="18" charset="0"/>
            </a:endParaRPr>
          </a:p>
        </p:txBody>
      </p:sp>
      <p:sp>
        <p:nvSpPr>
          <p:cNvPr id="10" name="TextBox 3"/>
          <p:cNvSpPr txBox="1">
            <a:spLocks noChangeArrowheads="1"/>
          </p:cNvSpPr>
          <p:nvPr/>
        </p:nvSpPr>
        <p:spPr bwMode="auto">
          <a:xfrm>
            <a:off x="5292080" y="4263479"/>
            <a:ext cx="1728192" cy="369332"/>
          </a:xfrm>
          <a:prstGeom prst="rect">
            <a:avLst/>
          </a:prstGeom>
          <a:noFill/>
          <a:ln w="9525">
            <a:noFill/>
            <a:miter lim="800000"/>
            <a:headEnd/>
            <a:tailEnd/>
          </a:ln>
        </p:spPr>
        <p:txBody>
          <a:bodyPr wrap="square">
            <a:spAutoFit/>
          </a:bodyPr>
          <a:lstStyle/>
          <a:p>
            <a:r>
              <a:rPr lang="zh-CN" altLang="en-US" dirty="0" smtClean="0">
                <a:latin typeface="+mn-ea"/>
                <a:ea typeface="+mn-ea"/>
              </a:rPr>
              <a:t>已有计算结果</a:t>
            </a:r>
            <a:endParaRPr lang="zh-CN" altLang="en-US" dirty="0">
              <a:latin typeface="+mn-ea"/>
              <a:ea typeface="+mn-ea"/>
            </a:endParaRPr>
          </a:p>
        </p:txBody>
      </p:sp>
      <p:sp>
        <p:nvSpPr>
          <p:cNvPr id="24" name="下箭头 23"/>
          <p:cNvSpPr/>
          <p:nvPr/>
        </p:nvSpPr>
        <p:spPr>
          <a:xfrm>
            <a:off x="6012160" y="3717032"/>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Grp="1"/>
          </p:cNvSpPr>
          <p:nvPr>
            <p:ph idx="1"/>
          </p:nvPr>
        </p:nvSpPr>
        <p:spPr>
          <a:xfrm>
            <a:off x="391358" y="2872316"/>
            <a:ext cx="8501122" cy="1420780"/>
          </a:xfrm>
        </p:spPr>
        <p:txBody>
          <a:bodyPr/>
          <a:lstStyle/>
          <a:p>
            <a:r>
              <a:rPr lang="zh-CN" altLang="en-US" sz="2400" dirty="0" smtClean="0">
                <a:latin typeface="Arial Unicode MS" pitchFamily="34" charset="-122"/>
                <a:ea typeface="黑体" pitchFamily="49" charset="-122"/>
              </a:rPr>
              <a:t>将索引系统改为增量的方法：</a:t>
            </a:r>
            <a:endParaRPr lang="en-US" altLang="zh-CN" sz="2400" dirty="0" smtClean="0">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将文档的平均处理时间减少为</a:t>
            </a:r>
            <a:r>
              <a:rPr lang="en-US" altLang="zh-CN" sz="2000" dirty="0" smtClean="0">
                <a:solidFill>
                  <a:srgbClr val="FF0000"/>
                </a:solidFill>
                <a:ea typeface="黑体" pitchFamily="49" charset="-122"/>
              </a:rPr>
              <a:t>1%</a:t>
            </a:r>
            <a:endParaRPr lang="en-US" altLang="zh-CN" sz="2000" dirty="0" smtClean="0">
              <a:solidFill>
                <a:srgbClr val="FF0000"/>
              </a:solidFill>
              <a:latin typeface="Arial Unicode MS" pitchFamily="34" charset="-122"/>
              <a:ea typeface="黑体" pitchFamily="49" charset="-122"/>
            </a:endParaRPr>
          </a:p>
          <a:p>
            <a:pPr lvl="1"/>
            <a:r>
              <a:rPr lang="zh-CN" altLang="en-US" sz="2000" dirty="0" smtClean="0">
                <a:ea typeface="黑体" pitchFamily="49" charset="-122"/>
              </a:rPr>
              <a:t>当每天处理的文档数据一样是，将文档的平均老化时间减少</a:t>
            </a:r>
            <a:r>
              <a:rPr lang="en-US" altLang="zh-CN" sz="2000" dirty="0" smtClean="0">
                <a:solidFill>
                  <a:srgbClr val="FF0000"/>
                </a:solidFill>
                <a:ea typeface="黑体" pitchFamily="49" charset="-122"/>
              </a:rPr>
              <a:t>50%</a:t>
            </a:r>
            <a:endParaRPr lang="en-US" altLang="zh-CN" sz="2000" dirty="0" smtClean="0">
              <a:latin typeface="Arial Unicode MS" pitchFamily="34" charset="-122"/>
              <a:ea typeface="黑体" pitchFamily="49" charset="-122"/>
            </a:endParaRPr>
          </a:p>
        </p:txBody>
      </p:sp>
      <p:sp>
        <p:nvSpPr>
          <p:cNvPr id="6" name="Rectangle 14"/>
          <p:cNvSpPr txBox="1">
            <a:spLocks noChangeArrowheads="1"/>
          </p:cNvSpPr>
          <p:nvPr/>
        </p:nvSpPr>
        <p:spPr bwMode="auto">
          <a:xfrm>
            <a:off x="251520" y="5445224"/>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t>从</a:t>
            </a:r>
            <a:r>
              <a:rPr lang="zh-CN" altLang="en-US" sz="2000" b="1" dirty="0" smtClean="0">
                <a:solidFill>
                  <a:srgbClr val="FF0000"/>
                </a:solidFill>
              </a:rPr>
              <a:t>“零”开始</a:t>
            </a:r>
            <a:r>
              <a:rPr lang="zh-CN" altLang="en-US" sz="2000" b="1" dirty="0" smtClean="0"/>
              <a:t>是对计算资源的极大浪费</a:t>
            </a:r>
            <a:r>
              <a:rPr lang="en-US" altLang="zh-CN" sz="2000" b="1" dirty="0" smtClean="0"/>
              <a:t>!</a:t>
            </a:r>
            <a:endParaRPr lang="en-US" altLang="zh-CN" sz="2000" b="1" dirty="0" smtClean="0">
              <a:ea typeface="黑体" pitchFamily="49" charset="-122"/>
              <a:sym typeface="Wingdings" pitchFamily="2" charset="2"/>
            </a:endParaRPr>
          </a:p>
        </p:txBody>
      </p:sp>
      <p:sp>
        <p:nvSpPr>
          <p:cNvPr id="10" name="TextBox 9"/>
          <p:cNvSpPr txBox="1"/>
          <p:nvPr/>
        </p:nvSpPr>
        <p:spPr>
          <a:xfrm>
            <a:off x="391358" y="2276872"/>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0066CC"/>
                </a:solidFill>
              </a:rPr>
              <a:t>Google </a:t>
            </a:r>
            <a:r>
              <a:rPr lang="en-US" altLang="zh-CN" sz="2400" b="1" dirty="0" smtClean="0">
                <a:solidFill>
                  <a:srgbClr val="0066CC"/>
                </a:solidFill>
              </a:rPr>
              <a:t>Percolator </a:t>
            </a:r>
            <a:r>
              <a:rPr lang="en-US" altLang="zh-CN" sz="2400" baseline="30000" dirty="0" smtClean="0">
                <a:solidFill>
                  <a:srgbClr val="FF0000"/>
                </a:solidFill>
              </a:rPr>
              <a:t> [19]</a:t>
            </a:r>
            <a:r>
              <a:rPr lang="en-US" altLang="zh-CN" sz="2400" dirty="0" smtClean="0">
                <a:solidFill>
                  <a:srgbClr val="0066CC"/>
                </a:solidFill>
              </a:rPr>
              <a:t>: </a:t>
            </a:r>
            <a:endParaRPr lang="en-US" altLang="zh-CN" sz="2400" dirty="0">
              <a:solidFill>
                <a:srgbClr val="0066CC"/>
              </a:solidFill>
            </a:endParaRPr>
          </a:p>
        </p:txBody>
      </p:sp>
      <p:sp>
        <p:nvSpPr>
          <p:cNvPr id="11" name="TextBox 10"/>
          <p:cNvSpPr txBox="1"/>
          <p:nvPr/>
        </p:nvSpPr>
        <p:spPr>
          <a:xfrm>
            <a:off x="391358" y="1052736"/>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如，增量模式匹配</a:t>
            </a:r>
            <a:r>
              <a:rPr lang="en-US" altLang="zh-CN" sz="2400" b="1" dirty="0" smtClean="0">
                <a:solidFill>
                  <a:srgbClr val="0066CC"/>
                </a:solidFill>
              </a:rPr>
              <a:t> (VLDB  2010</a:t>
            </a:r>
            <a:r>
              <a:rPr lang="en-US" altLang="zh-CN" sz="2400" baseline="30000" dirty="0" smtClean="0">
                <a:solidFill>
                  <a:srgbClr val="FF0000"/>
                </a:solidFill>
              </a:rPr>
              <a:t> [6]</a:t>
            </a:r>
            <a:r>
              <a:rPr lang="en-US" altLang="zh-CN" sz="2400" b="1" dirty="0" smtClean="0">
                <a:solidFill>
                  <a:srgbClr val="0066CC"/>
                </a:solidFill>
              </a:rPr>
              <a:t> )</a:t>
            </a:r>
            <a:r>
              <a:rPr lang="en-US" altLang="zh-CN" sz="2400" dirty="0" smtClean="0">
                <a:solidFill>
                  <a:srgbClr val="0066CC"/>
                </a:solidFill>
              </a:rPr>
              <a:t>: </a:t>
            </a:r>
            <a:endParaRPr lang="en-US" altLang="zh-CN" sz="2400" dirty="0">
              <a:solidFill>
                <a:srgbClr val="0066CC"/>
              </a:solidFill>
            </a:endParaRPr>
          </a:p>
        </p:txBody>
      </p:sp>
      <p:sp>
        <p:nvSpPr>
          <p:cNvPr id="12" name="内容占位符 2"/>
          <p:cNvSpPr txBox="1">
            <a:spLocks/>
          </p:cNvSpPr>
          <p:nvPr/>
        </p:nvSpPr>
        <p:spPr bwMode="auto">
          <a:xfrm>
            <a:off x="391358" y="16481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zh-CN" altLang="en-US" sz="2400" kern="0" dirty="0" smtClean="0">
                <a:latin typeface="Arial Unicode MS" pitchFamily="34" charset="-122"/>
                <a:ea typeface="黑体" pitchFamily="49" charset="-122"/>
              </a:rPr>
              <a:t>提高效率，同时也</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是应对数据动态性的一种有效方法</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
        <p:nvSpPr>
          <p:cNvPr id="14" name="矩形 13"/>
          <p:cNvSpPr/>
          <p:nvPr/>
        </p:nvSpPr>
        <p:spPr>
          <a:xfrm>
            <a:off x="0" y="6290156"/>
            <a:ext cx="9144000" cy="523220"/>
          </a:xfrm>
          <a:prstGeom prst="rect">
            <a:avLst/>
          </a:prstGeom>
          <a:ln>
            <a:solidFill>
              <a:srgbClr val="FF0000"/>
            </a:solidFill>
          </a:ln>
        </p:spPr>
        <p:txBody>
          <a:bodyPr wrap="square">
            <a:spAutoFit/>
          </a:bodyPr>
          <a:lstStyle/>
          <a:p>
            <a:r>
              <a:rPr lang="en-US" altLang="zh-CN" sz="1400" dirty="0" smtClean="0">
                <a:latin typeface="Arial Unicode MS" pitchFamily="34" charset="-122"/>
                <a:ea typeface="黑体" pitchFamily="49" charset="-122"/>
              </a:rPr>
              <a:t>[6] </a:t>
            </a:r>
            <a:r>
              <a:rPr lang="en-US" altLang="zh-CN" sz="1400" dirty="0" err="1" smtClean="0">
                <a:latin typeface="Arial Unicode MS" pitchFamily="34" charset="-122"/>
                <a:ea typeface="黑体" pitchFamily="49" charset="-122"/>
              </a:rPr>
              <a:t>Wenfei</a:t>
            </a:r>
            <a:r>
              <a:rPr lang="en-US" altLang="zh-CN" sz="1400" dirty="0" smtClean="0">
                <a:latin typeface="Arial Unicode MS" pitchFamily="34" charset="-122"/>
                <a:ea typeface="黑体" pitchFamily="49" charset="-122"/>
              </a:rPr>
              <a:t> Fan, </a:t>
            </a:r>
            <a:r>
              <a:rPr lang="en-US" altLang="zh-CN" sz="1400" dirty="0" err="1" smtClean="0">
                <a:latin typeface="Arial Unicode MS" pitchFamily="34" charset="-122"/>
                <a:ea typeface="黑体" pitchFamily="49" charset="-122"/>
              </a:rPr>
              <a:t>Jianzhong</a:t>
            </a:r>
            <a:r>
              <a:rPr lang="en-US" altLang="zh-CN" sz="1400" dirty="0" smtClean="0">
                <a:latin typeface="Arial Unicode MS" pitchFamily="34" charset="-122"/>
                <a:ea typeface="黑体" pitchFamily="49" charset="-122"/>
              </a:rPr>
              <a:t> Li,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Nan Tang, and </a:t>
            </a:r>
            <a:r>
              <a:rPr lang="en-US" altLang="zh-CN" sz="1400" dirty="0" err="1" smtClean="0">
                <a:latin typeface="Arial Unicode MS" pitchFamily="34" charset="-122"/>
                <a:ea typeface="黑体" pitchFamily="49" charset="-122"/>
              </a:rPr>
              <a:t>Yinghui</a:t>
            </a:r>
            <a:r>
              <a:rPr lang="en-US" altLang="zh-CN" sz="1400" dirty="0" smtClean="0">
                <a:latin typeface="Arial Unicode MS" pitchFamily="34" charset="-122"/>
                <a:ea typeface="黑体" pitchFamily="49" charset="-122"/>
              </a:rPr>
              <a:t> Wu, Graph Pattern Matching: From Intractable to Polynomial Time</a:t>
            </a:r>
            <a:r>
              <a:rPr lang="en-US" altLang="zh-CN" sz="1400" b="1" dirty="0" smtClean="0">
                <a:solidFill>
                  <a:srgbClr val="C00000"/>
                </a:solidFill>
                <a:latin typeface="Arial Unicode MS" pitchFamily="34" charset="-122"/>
                <a:ea typeface="黑体" pitchFamily="49" charset="-122"/>
              </a:rPr>
              <a:t>. VLDB 2010</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C00000"/>
                </a:solidFill>
                <a:latin typeface="Arial Unicode MS" pitchFamily="34" charset="-122"/>
                <a:ea typeface="黑体" pitchFamily="49" charset="-122"/>
              </a:rPr>
              <a:t>其它数据技术</a:t>
            </a:r>
            <a:endParaRPr lang="zh-CN" altLang="en-US" sz="40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00108"/>
            <a:ext cx="8501122" cy="772708"/>
          </a:xfrm>
        </p:spPr>
        <p:txBody>
          <a:bodyPr/>
          <a:lstStyle/>
          <a:p>
            <a:pPr marL="342900" lvl="1" indent="-342900">
              <a:buFontTx/>
              <a:buChar char="•"/>
            </a:pPr>
            <a:r>
              <a:rPr lang="zh-CN" altLang="en-US" sz="2800" b="1" dirty="0" smtClean="0">
                <a:solidFill>
                  <a:srgbClr val="C00000"/>
                </a:solidFill>
                <a:ea typeface="黑体" pitchFamily="49" charset="-122"/>
              </a:rPr>
              <a:t>数据索引：</a:t>
            </a:r>
            <a:r>
              <a:rPr lang="zh-CN" altLang="en-US" dirty="0" smtClean="0">
                <a:solidFill>
                  <a:srgbClr val="0066CC"/>
                </a:solidFill>
                <a:latin typeface="Arial Unicode MS" pitchFamily="34" charset="-122"/>
                <a:ea typeface="黑体" pitchFamily="49" charset="-122"/>
              </a:rPr>
              <a:t>空间代价、</a:t>
            </a:r>
            <a:r>
              <a:rPr lang="zh-CN" altLang="en-US" dirty="0" smtClean="0">
                <a:solidFill>
                  <a:srgbClr val="0066CC"/>
                </a:solidFill>
                <a:ea typeface="黑体" pitchFamily="49" charset="-122"/>
              </a:rPr>
              <a:t>构建时间代价、</a:t>
            </a:r>
            <a:r>
              <a:rPr lang="zh-CN" altLang="en-US" dirty="0" smtClean="0">
                <a:solidFill>
                  <a:srgbClr val="0066CC"/>
                </a:solidFill>
                <a:latin typeface="Arial Unicode MS" pitchFamily="34" charset="-122"/>
                <a:ea typeface="黑体" pitchFamily="49" charset="-122"/>
              </a:rPr>
              <a:t>查询效率提高</a:t>
            </a:r>
            <a:endParaRPr lang="en-US" altLang="zh-CN" dirty="0" smtClean="0">
              <a:latin typeface="Arial Unicode MS" pitchFamily="34" charset="-122"/>
              <a:ea typeface="黑体" pitchFamily="49" charset="-122"/>
            </a:endParaRPr>
          </a:p>
          <a:p>
            <a:pPr>
              <a:buNone/>
            </a:pPr>
            <a:endParaRPr lang="zh-CN" altLang="en-US" sz="2800" dirty="0">
              <a:latin typeface="Arial Unicode MS" pitchFamily="34" charset="-122"/>
              <a:ea typeface="黑体" pitchFamily="49" charset="-122"/>
            </a:endParaRPr>
          </a:p>
        </p:txBody>
      </p:sp>
      <p:cxnSp>
        <p:nvCxnSpPr>
          <p:cNvPr id="11" name="Straight Arrow Connector 5"/>
          <p:cNvCxnSpPr/>
          <p:nvPr/>
        </p:nvCxnSpPr>
        <p:spPr bwMode="auto">
          <a:xfrm>
            <a:off x="3635896" y="263691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2627784" y="237530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5724128" y="2375302"/>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3707904" y="2060848"/>
            <a:ext cx="2016224"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compression</a:t>
            </a:r>
            <a:endParaRPr lang="zh-CN" altLang="en-US" dirty="0">
              <a:latin typeface="Rockwell" pitchFamily="18" charset="0"/>
            </a:endParaRPr>
          </a:p>
        </p:txBody>
      </p:sp>
      <p:sp>
        <p:nvSpPr>
          <p:cNvPr id="15" name="内容占位符 2"/>
          <p:cNvSpPr txBox="1">
            <a:spLocks/>
          </p:cNvSpPr>
          <p:nvPr/>
        </p:nvSpPr>
        <p:spPr bwMode="auto">
          <a:xfrm>
            <a:off x="285720" y="23488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数据压缩：</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395243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数据划分：</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3635896" y="4194666"/>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555776" y="3933056"/>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5724128" y="3933056"/>
            <a:ext cx="331236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  </a:t>
            </a:r>
            <a:endParaRPr lang="zh-CN" altLang="en-US" sz="2800" dirty="0">
              <a:latin typeface="Rockwell" pitchFamily="18" charset="0"/>
            </a:endParaRPr>
          </a:p>
        </p:txBody>
      </p:sp>
      <p:sp>
        <p:nvSpPr>
          <p:cNvPr id="20" name="TextBox 3"/>
          <p:cNvSpPr txBox="1">
            <a:spLocks noChangeArrowheads="1"/>
          </p:cNvSpPr>
          <p:nvPr/>
        </p:nvSpPr>
        <p:spPr bwMode="auto">
          <a:xfrm>
            <a:off x="3851920" y="3687415"/>
            <a:ext cx="230425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partitioning</a:t>
            </a:r>
            <a:endParaRPr lang="zh-CN" altLang="en-US" dirty="0">
              <a:latin typeface="Rockwell" pitchFamily="18" charset="0"/>
            </a:endParaRPr>
          </a:p>
        </p:txBody>
      </p:sp>
      <p:sp>
        <p:nvSpPr>
          <p:cNvPr id="21" name="Rectangle 14"/>
          <p:cNvSpPr txBox="1">
            <a:spLocks noChangeArrowheads="1"/>
          </p:cNvSpPr>
          <p:nvPr/>
        </p:nvSpPr>
        <p:spPr bwMode="auto">
          <a:xfrm>
            <a:off x="395536" y="6093296"/>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dirty="0" smtClean="0">
                <a:solidFill>
                  <a:srgbClr val="FF0000"/>
                </a:solidFill>
              </a:rPr>
              <a:t>Work in progress</a:t>
            </a:r>
            <a:r>
              <a:rPr lang="zh-CN" altLang="en-US" sz="2000" b="1" dirty="0" smtClean="0">
                <a:solidFill>
                  <a:srgbClr val="FF0000"/>
                </a:solidFill>
              </a:rPr>
              <a:t>！</a:t>
            </a:r>
            <a:endParaRPr lang="en-US" altLang="zh-CN" sz="2000" b="1" dirty="0">
              <a:solidFill>
                <a:srgbClr val="FF0000"/>
              </a:solidFill>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图搜索是一种新型社会搜索模式</a:t>
            </a:r>
            <a:endParaRPr lang="en-US" altLang="zh-CN" sz="2400" dirty="0" smtClean="0">
              <a:latin typeface="黑体" pitchFamily="49" charset="-122"/>
              <a:ea typeface="黑体" pitchFamily="49" charset="-122"/>
              <a:cs typeface="Arial Unicode MS" pitchFamily="34" charset="-122"/>
            </a:endParaRP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400" kern="0" dirty="0" smtClean="0">
                <a:solidFill>
                  <a:srgbClr val="000000"/>
                </a:solidFill>
                <a:latin typeface="Arial Unicode MS" pitchFamily="34" charset="-122"/>
              </a:rPr>
              <a:t>大图搜索的应用与挑战</a:t>
            </a:r>
            <a:r>
              <a:rPr lang="en-US" altLang="zh-CN" sz="2400" kern="0" dirty="0" smtClean="0">
                <a:solidFill>
                  <a:srgbClr val="000000"/>
                </a:solidFill>
                <a:latin typeface="Arial Unicode MS" pitchFamily="34" charset="-122"/>
              </a:rPr>
              <a:t>(FAE</a:t>
            </a:r>
            <a:r>
              <a:rPr lang="zh-CN" altLang="en-US" sz="2400" kern="0" dirty="0" smtClean="0">
                <a:solidFill>
                  <a:srgbClr val="000000"/>
                </a:solidFill>
                <a:latin typeface="Arial Unicode MS" pitchFamily="34" charset="-122"/>
              </a:rPr>
              <a:t>法则</a:t>
            </a:r>
            <a:r>
              <a:rPr lang="en-US" altLang="zh-CN" sz="2400" kern="0" dirty="0" smtClean="0">
                <a:solidFill>
                  <a:srgbClr val="000000"/>
                </a:solidFill>
                <a:latin typeface="Arial Unicode MS" pitchFamily="34" charset="-122"/>
              </a:rPr>
              <a:t>)</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解决大图搜索挑战的相关技术</a:t>
            </a:r>
            <a:endParaRPr lang="en-US" altLang="zh-CN" sz="2400" dirty="0" smtClean="0">
              <a:latin typeface="黑体" pitchFamily="49" charset="-122"/>
              <a:ea typeface="黑体" pitchFamily="49" charset="-122"/>
              <a:cs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Tree>
    <p:extLst>
      <p:ext uri="{BB962C8B-B14F-4D97-AF65-F5344CB8AC3E}">
        <p14:creationId xmlns:p14="http://schemas.microsoft.com/office/powerpoint/2010/main" xmlns=""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516216" y="1233688"/>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79912" y="4005064"/>
            <a:ext cx="2928152" cy="11006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latin typeface="Arial Unicode MS" pitchFamily="34" charset="-122"/>
                <a:ea typeface="黑体" pitchFamily="49" charset="-122"/>
              </a:rPr>
              <a:t>References</a:t>
            </a:r>
            <a:endParaRPr lang="zh-CN" altLang="en-US" sz="36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52736"/>
            <a:ext cx="8501122" cy="5429288"/>
          </a:xfrm>
        </p:spPr>
        <p:txBody>
          <a:bodyPr/>
          <a:lstStyle/>
          <a:p>
            <a:pPr>
              <a:buNone/>
            </a:pPr>
            <a:r>
              <a:rPr lang="en-US" altLang="zh-CN" sz="1600" dirty="0" smtClean="0">
                <a:ea typeface="黑体" pitchFamily="49" charset="-122"/>
              </a:rPr>
              <a:t>[1] Rice, M. and </a:t>
            </a:r>
            <a:r>
              <a:rPr lang="en-US" altLang="zh-CN" sz="1600" dirty="0" err="1" smtClean="0">
                <a:ea typeface="黑体" pitchFamily="49" charset="-122"/>
              </a:rPr>
              <a:t>Tsotras</a:t>
            </a:r>
            <a:r>
              <a:rPr lang="en-US" altLang="zh-CN" sz="1600" dirty="0" smtClean="0">
                <a:ea typeface="黑体" pitchFamily="49" charset="-122"/>
              </a:rPr>
              <a:t>, V.J., Graph indexing of road networks for shortest path queries with label restrictions, VLDB 2010.</a:t>
            </a:r>
          </a:p>
          <a:p>
            <a:pPr>
              <a:buNone/>
            </a:pPr>
            <a:r>
              <a:rPr lang="en-US" altLang="zh-CN" sz="1600" dirty="0" smtClean="0">
                <a:latin typeface="Arial Unicode MS" pitchFamily="34" charset="-122"/>
                <a:ea typeface="黑体" pitchFamily="49" charset="-122"/>
              </a:rPr>
              <a:t>[2]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Yang Cao, </a:t>
            </a:r>
            <a:r>
              <a:rPr lang="en-US" altLang="zh-CN" sz="1600" dirty="0" err="1" smtClean="0">
                <a:latin typeface="Arial Unicode MS" pitchFamily="34" charset="-122"/>
                <a:ea typeface="黑体" pitchFamily="49" charset="-122"/>
              </a:rPr>
              <a:t>Jinpeng</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Huai</a:t>
            </a:r>
            <a:r>
              <a:rPr lang="en-US" altLang="zh-CN" sz="1600" dirty="0" smtClean="0">
                <a:latin typeface="Arial Unicode MS" pitchFamily="34" charset="-122"/>
                <a:ea typeface="黑体" pitchFamily="49" charset="-122"/>
              </a:rPr>
              <a:t>, and </a:t>
            </a:r>
            <a:r>
              <a:rPr lang="en-US" altLang="zh-CN" sz="1600" dirty="0" err="1" smtClean="0">
                <a:latin typeface="Arial Unicode MS" pitchFamily="34" charset="-122"/>
                <a:ea typeface="黑体" pitchFamily="49" charset="-122"/>
              </a:rPr>
              <a:t>Tianyu</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Wo</a:t>
            </a:r>
            <a:r>
              <a:rPr lang="en-US" altLang="zh-CN" sz="1600" dirty="0" smtClean="0">
                <a:latin typeface="Arial Unicode MS" pitchFamily="34" charset="-122"/>
                <a:ea typeface="黑体" pitchFamily="49" charset="-122"/>
              </a:rPr>
              <a:t>, Distributed Graph Pattern Matching, WWW 2012.</a:t>
            </a:r>
          </a:p>
          <a:p>
            <a:pPr>
              <a:buNone/>
            </a:pPr>
            <a:r>
              <a:rPr lang="en-US" altLang="zh-CN" sz="1600" dirty="0" smtClean="0">
                <a:latin typeface="Arial Unicode MS" pitchFamily="34" charset="-122"/>
                <a:ea typeface="黑体" pitchFamily="49" charset="-122"/>
              </a:rPr>
              <a:t>[</a:t>
            </a:r>
            <a:r>
              <a:rPr lang="en-US" altLang="zh-CN" sz="1600" dirty="0" smtClean="0">
                <a:ea typeface="黑体" pitchFamily="49" charset="-122"/>
              </a:rPr>
              <a:t>3</a:t>
            </a:r>
            <a:r>
              <a:rPr lang="en-US" altLang="zh-CN" sz="1600" dirty="0" smtClean="0">
                <a:latin typeface="Arial Unicode MS" pitchFamily="34" charset="-122"/>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Jia</a:t>
            </a:r>
            <a:r>
              <a:rPr lang="en-US" altLang="zh-CN" sz="1600" dirty="0" smtClean="0">
                <a:ea typeface="黑体" pitchFamily="49" charset="-122"/>
              </a:rPr>
              <a:t> Li, </a:t>
            </a:r>
            <a:r>
              <a:rPr lang="en-US" altLang="zh-CN" sz="1600" dirty="0" err="1" smtClean="0">
                <a:ea typeface="黑体" pitchFamily="49" charset="-122"/>
              </a:rPr>
              <a:t>Chunming</a:t>
            </a:r>
            <a:r>
              <a:rPr lang="en-US" altLang="zh-CN" sz="1600" dirty="0" smtClean="0">
                <a:ea typeface="黑体" pitchFamily="49" charset="-122"/>
              </a:rPr>
              <a:t> </a:t>
            </a:r>
            <a:r>
              <a:rPr lang="en-US" altLang="zh-CN" sz="1600" dirty="0" err="1" smtClean="0">
                <a:ea typeface="黑体" pitchFamily="49" charset="-122"/>
              </a:rPr>
              <a:t>Hu</a:t>
            </a:r>
            <a:r>
              <a:rPr lang="en-US" altLang="zh-CN" sz="1600" dirty="0" smtClean="0">
                <a:ea typeface="黑体" pitchFamily="49" charset="-122"/>
              </a:rPr>
              <a:t>, </a:t>
            </a:r>
            <a:r>
              <a:rPr lang="en-US" altLang="zh-CN" sz="1600" dirty="0" err="1" smtClean="0">
                <a:ea typeface="黑体" pitchFamily="49" charset="-122"/>
              </a:rPr>
              <a:t>Xuelian</a:t>
            </a:r>
            <a:r>
              <a:rPr lang="en-US" altLang="zh-CN" sz="1600" dirty="0" smtClean="0">
                <a:ea typeface="黑体" pitchFamily="49" charset="-122"/>
              </a:rPr>
              <a:t> Lin, and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Big Graph Search: Challenges and Techniques, Frontiers of Computer Science, 2015, to appear.</a:t>
            </a:r>
            <a:endParaRPr lang="en-US" altLang="zh-CN" sz="1600" dirty="0" smtClean="0">
              <a:latin typeface="Arial Unicode MS" pitchFamily="34" charset="-122"/>
              <a:ea typeface="黑体" pitchFamily="49" charset="-122"/>
            </a:endParaRPr>
          </a:p>
          <a:p>
            <a:pPr>
              <a:buNone/>
            </a:pPr>
            <a:r>
              <a:rPr lang="en-US" altLang="zh-CN" sz="1600" dirty="0" smtClean="0">
                <a:latin typeface="Arial Unicode MS" pitchFamily="34" charset="-122"/>
                <a:ea typeface="黑体" pitchFamily="49" charset="-122"/>
              </a:rPr>
              <a:t>[4] C. C. </a:t>
            </a:r>
            <a:r>
              <a:rPr lang="en-US" altLang="zh-CN" sz="1600" dirty="0" err="1" smtClean="0">
                <a:latin typeface="Arial Unicode MS" pitchFamily="34" charset="-122"/>
                <a:ea typeface="黑体" pitchFamily="49" charset="-122"/>
              </a:rPr>
              <a:t>Aggarwal</a:t>
            </a:r>
            <a:r>
              <a:rPr lang="en-US" altLang="zh-CN" sz="1600" dirty="0" smtClean="0">
                <a:latin typeface="Arial Unicode MS" pitchFamily="34" charset="-122"/>
                <a:ea typeface="黑体" pitchFamily="49" charset="-122"/>
              </a:rPr>
              <a:t> and H. Wang. Managing and Mining Graph Data. Springer, 2010.</a:t>
            </a:r>
          </a:p>
          <a:p>
            <a:pPr>
              <a:buNone/>
            </a:pPr>
            <a:r>
              <a:rPr lang="en-US" altLang="zh-CN" sz="1600" dirty="0" smtClean="0">
                <a:latin typeface="Arial Unicode MS" pitchFamily="34" charset="-122"/>
                <a:ea typeface="黑体" pitchFamily="49" charset="-122"/>
              </a:rPr>
              <a:t>[5]  </a:t>
            </a:r>
            <a:r>
              <a:rPr lang="en-US" altLang="zh-CN" sz="1600" dirty="0" err="1" smtClean="0">
                <a:latin typeface="Arial Unicode MS" pitchFamily="34" charset="-122"/>
                <a:ea typeface="黑体" pitchFamily="49" charset="-122"/>
              </a:rPr>
              <a:t>Wenfei</a:t>
            </a:r>
            <a:r>
              <a:rPr lang="en-US" altLang="zh-CN" sz="1600" dirty="0" smtClean="0">
                <a:latin typeface="Arial Unicode MS" pitchFamily="34" charset="-122"/>
                <a:ea typeface="黑体" pitchFamily="49" charset="-122"/>
              </a:rPr>
              <a:t> Fan, </a:t>
            </a:r>
            <a:r>
              <a:rPr lang="en-US" altLang="zh-CN" sz="1600" dirty="0" err="1" smtClean="0">
                <a:latin typeface="Arial Unicode MS" pitchFamily="34" charset="-122"/>
                <a:ea typeface="黑体" pitchFamily="49" charset="-122"/>
              </a:rPr>
              <a:t>Jianzhong</a:t>
            </a:r>
            <a:r>
              <a:rPr lang="en-US" altLang="zh-CN" sz="1600" dirty="0" smtClean="0">
                <a:latin typeface="Arial Unicode MS" pitchFamily="34" charset="-122"/>
                <a:ea typeface="黑体" pitchFamily="49" charset="-122"/>
              </a:rPr>
              <a:t> Li,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Nan Tang, and </a:t>
            </a:r>
            <a:r>
              <a:rPr lang="en-US" altLang="zh-CN" sz="1600" dirty="0" err="1" smtClean="0">
                <a:latin typeface="Arial Unicode MS" pitchFamily="34" charset="-122"/>
                <a:ea typeface="黑体" pitchFamily="49" charset="-122"/>
              </a:rPr>
              <a:t>Yinghui</a:t>
            </a:r>
            <a:r>
              <a:rPr lang="en-US" altLang="zh-CN" sz="1600" dirty="0" smtClean="0">
                <a:latin typeface="Arial Unicode MS" pitchFamily="34" charset="-122"/>
                <a:ea typeface="黑体" pitchFamily="49" charset="-122"/>
              </a:rPr>
              <a:t> Wu,  Adding Regular Expressions to Graph </a:t>
            </a:r>
            <a:r>
              <a:rPr lang="en-US" altLang="zh-CN" sz="1600" dirty="0" err="1" smtClean="0">
                <a:latin typeface="Arial Unicode MS" pitchFamily="34" charset="-122"/>
                <a:ea typeface="黑体" pitchFamily="49" charset="-122"/>
              </a:rPr>
              <a:t>Reachability</a:t>
            </a:r>
            <a:r>
              <a:rPr lang="en-US" altLang="zh-CN" sz="1600" dirty="0" smtClean="0">
                <a:latin typeface="Arial Unicode MS" pitchFamily="34" charset="-122"/>
                <a:ea typeface="黑体" pitchFamily="49" charset="-122"/>
              </a:rPr>
              <a:t> and Pattern Queries. ICDE 2011.</a:t>
            </a:r>
          </a:p>
          <a:p>
            <a:pPr>
              <a:buNone/>
            </a:pPr>
            <a:r>
              <a:rPr lang="en-US" altLang="zh-CN" sz="1600" dirty="0" smtClean="0">
                <a:latin typeface="Arial Unicode MS" pitchFamily="34" charset="-122"/>
                <a:ea typeface="黑体" pitchFamily="49" charset="-122"/>
              </a:rPr>
              <a:t>[6]  </a:t>
            </a:r>
            <a:r>
              <a:rPr lang="en-US" altLang="zh-CN" sz="1600" dirty="0" err="1" smtClean="0">
                <a:latin typeface="Arial Unicode MS" pitchFamily="34" charset="-122"/>
                <a:ea typeface="黑体" pitchFamily="49" charset="-122"/>
              </a:rPr>
              <a:t>Wenfei</a:t>
            </a:r>
            <a:r>
              <a:rPr lang="en-US" altLang="zh-CN" sz="1600" dirty="0" smtClean="0">
                <a:latin typeface="Arial Unicode MS" pitchFamily="34" charset="-122"/>
                <a:ea typeface="黑体" pitchFamily="49" charset="-122"/>
              </a:rPr>
              <a:t> Fan, </a:t>
            </a:r>
            <a:r>
              <a:rPr lang="en-US" altLang="zh-CN" sz="1600" dirty="0" err="1" smtClean="0">
                <a:latin typeface="Arial Unicode MS" pitchFamily="34" charset="-122"/>
                <a:ea typeface="黑体" pitchFamily="49" charset="-122"/>
              </a:rPr>
              <a:t>Jianzhong</a:t>
            </a:r>
            <a:r>
              <a:rPr lang="en-US" altLang="zh-CN" sz="1600" dirty="0" smtClean="0">
                <a:latin typeface="Arial Unicode MS" pitchFamily="34" charset="-122"/>
                <a:ea typeface="黑体" pitchFamily="49" charset="-122"/>
              </a:rPr>
              <a:t> Li,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Nan Tang, and </a:t>
            </a:r>
            <a:r>
              <a:rPr lang="en-US" altLang="zh-CN" sz="1600" dirty="0" err="1" smtClean="0">
                <a:latin typeface="Arial Unicode MS" pitchFamily="34" charset="-122"/>
                <a:ea typeface="黑体" pitchFamily="49" charset="-122"/>
              </a:rPr>
              <a:t>Yinghui</a:t>
            </a:r>
            <a:r>
              <a:rPr lang="en-US" altLang="zh-CN" sz="1600" dirty="0" smtClean="0">
                <a:latin typeface="Arial Unicode MS" pitchFamily="34" charset="-122"/>
                <a:ea typeface="黑体" pitchFamily="49" charset="-122"/>
              </a:rPr>
              <a:t> Wu, Graph Pattern Matching: From Intractable to Polynomial Time. VLDB 2010.</a:t>
            </a:r>
          </a:p>
          <a:p>
            <a:pPr>
              <a:buNone/>
            </a:pPr>
            <a:r>
              <a:rPr lang="en-US" altLang="zh-CN" sz="1600" dirty="0" smtClean="0">
                <a:latin typeface="Arial Unicode MS" pitchFamily="34" charset="-122"/>
                <a:ea typeface="黑体" pitchFamily="49" charset="-122"/>
              </a:rPr>
              <a:t>[</a:t>
            </a:r>
            <a:r>
              <a:rPr lang="en-US" altLang="zh-CN" sz="1600" dirty="0" smtClean="0">
                <a:ea typeface="黑体" pitchFamily="49" charset="-122"/>
              </a:rPr>
              <a:t>7</a:t>
            </a:r>
            <a:r>
              <a:rPr lang="en-US" altLang="zh-CN" sz="1600" dirty="0" smtClean="0">
                <a:latin typeface="Arial Unicode MS" pitchFamily="34" charset="-122"/>
                <a:ea typeface="黑体" pitchFamily="49" charset="-122"/>
              </a:rPr>
              <a:t>]  </a:t>
            </a:r>
            <a:r>
              <a:rPr lang="en-US" altLang="zh-CN" sz="1600" dirty="0" err="1" smtClean="0">
                <a:latin typeface="Arial Unicode MS" pitchFamily="34" charset="-122"/>
                <a:ea typeface="黑体" pitchFamily="49" charset="-122"/>
              </a:rPr>
              <a:t>Wenfei</a:t>
            </a:r>
            <a:r>
              <a:rPr lang="en-US" altLang="zh-CN" sz="1600" dirty="0" smtClean="0">
                <a:latin typeface="Arial Unicode MS" pitchFamily="34" charset="-122"/>
                <a:ea typeface="黑体" pitchFamily="49" charset="-122"/>
              </a:rPr>
              <a:t> Fan, </a:t>
            </a:r>
            <a:r>
              <a:rPr lang="en-US" altLang="zh-CN" sz="1600" dirty="0" err="1" smtClean="0">
                <a:latin typeface="Arial Unicode MS" pitchFamily="34" charset="-122"/>
                <a:ea typeface="黑体" pitchFamily="49" charset="-122"/>
              </a:rPr>
              <a:t>Jianzhong</a:t>
            </a:r>
            <a:r>
              <a:rPr lang="en-US" altLang="zh-CN" sz="1600" dirty="0" smtClean="0">
                <a:latin typeface="Arial Unicode MS" pitchFamily="34" charset="-122"/>
                <a:ea typeface="黑体" pitchFamily="49" charset="-122"/>
              </a:rPr>
              <a:t> Li, </a:t>
            </a:r>
            <a:r>
              <a:rPr lang="en-US" altLang="zh-CN" sz="1600" dirty="0" err="1" smtClean="0">
                <a:latin typeface="Arial Unicode MS" pitchFamily="34" charset="-122"/>
                <a:ea typeface="黑体" pitchFamily="49" charset="-122"/>
              </a:rPr>
              <a:t>Shuai</a:t>
            </a:r>
            <a:r>
              <a:rPr lang="en-US" altLang="zh-CN" sz="1600" dirty="0" smtClean="0">
                <a:latin typeface="Arial Unicode MS" pitchFamily="34" charset="-122"/>
                <a:ea typeface="黑体" pitchFamily="49" charset="-122"/>
              </a:rPr>
              <a:t> Ma, Nan Tang, and </a:t>
            </a:r>
            <a:r>
              <a:rPr lang="en-US" altLang="zh-CN" sz="1600" dirty="0" err="1" smtClean="0">
                <a:latin typeface="Arial Unicode MS" pitchFamily="34" charset="-122"/>
                <a:ea typeface="黑体" pitchFamily="49" charset="-122"/>
              </a:rPr>
              <a:t>Yinghui</a:t>
            </a:r>
            <a:r>
              <a:rPr lang="en-US" altLang="zh-CN" sz="1600" dirty="0" smtClean="0">
                <a:latin typeface="Arial Unicode MS" pitchFamily="34" charset="-122"/>
                <a:ea typeface="黑体" pitchFamily="49" charset="-122"/>
              </a:rPr>
              <a:t> Wu, Graph Homomorphism Revisited for Graph Matching.  VLDB 2010.</a:t>
            </a:r>
          </a:p>
          <a:p>
            <a:pPr>
              <a:buNone/>
            </a:pPr>
            <a:r>
              <a:rPr lang="en-US" altLang="zh-CN" sz="1600" dirty="0" smtClean="0">
                <a:ea typeface="黑体" pitchFamily="49" charset="-122"/>
              </a:rPr>
              <a:t>[8] </a:t>
            </a:r>
            <a:r>
              <a:rPr lang="en-US" altLang="zh-CN" sz="1600" dirty="0" err="1" smtClean="0">
                <a:ea typeface="黑体" pitchFamily="49" charset="-122"/>
              </a:rPr>
              <a:t>Hossein</a:t>
            </a:r>
            <a:r>
              <a:rPr lang="en-US" altLang="zh-CN" sz="1600" dirty="0" smtClean="0">
                <a:ea typeface="黑体" pitchFamily="49" charset="-122"/>
              </a:rPr>
              <a:t> </a:t>
            </a:r>
            <a:r>
              <a:rPr lang="en-US" altLang="zh-CN" sz="1600" dirty="0" err="1" smtClean="0">
                <a:ea typeface="黑体" pitchFamily="49" charset="-122"/>
              </a:rPr>
              <a:t>Maserrat</a:t>
            </a:r>
            <a:r>
              <a:rPr lang="en-US" altLang="zh-CN" sz="1600" dirty="0" smtClean="0">
                <a:ea typeface="黑体" pitchFamily="49" charset="-122"/>
              </a:rPr>
              <a:t> and </a:t>
            </a:r>
            <a:r>
              <a:rPr lang="en-US" altLang="zh-CN" sz="1600" dirty="0" err="1" smtClean="0">
                <a:ea typeface="黑体" pitchFamily="49" charset="-122"/>
              </a:rPr>
              <a:t>Jian</a:t>
            </a:r>
            <a:r>
              <a:rPr lang="en-US" altLang="zh-CN" sz="1600" dirty="0" smtClean="0">
                <a:ea typeface="黑体" pitchFamily="49" charset="-122"/>
              </a:rPr>
              <a:t> Pei, Neighbor query friendly compression of social networks. KDD 2010.</a:t>
            </a:r>
          </a:p>
          <a:p>
            <a:pPr>
              <a:buNone/>
            </a:pPr>
            <a:r>
              <a:rPr lang="en-US" altLang="zh-CN" sz="1600" dirty="0" smtClean="0">
                <a:ea typeface="黑体" pitchFamily="49" charset="-122"/>
              </a:rPr>
              <a:t>[9] Brian </a:t>
            </a:r>
            <a:r>
              <a:rPr lang="en-US" altLang="zh-CN" sz="1600" dirty="0" err="1" smtClean="0">
                <a:ea typeface="黑体" pitchFamily="49" charset="-122"/>
              </a:rPr>
              <a:t>Gallaghe</a:t>
            </a:r>
            <a:r>
              <a:rPr lang="en-US" altLang="zh-CN" sz="1600" dirty="0" smtClean="0">
                <a:ea typeface="黑体" pitchFamily="49" charset="-122"/>
              </a:rPr>
              <a:t>, Matching structure and semantics: A survey on graph-based pattern matching. AAAI FS. 2006.</a:t>
            </a:r>
          </a:p>
          <a:p>
            <a:pPr>
              <a:buNone/>
            </a:pPr>
            <a:r>
              <a:rPr lang="en-US" altLang="zh-CN" sz="1600" dirty="0" smtClean="0">
                <a:ea typeface="黑体" pitchFamily="49" charset="-122"/>
              </a:rPr>
              <a:t>[10] Marko A. Rodriguez, Peter </a:t>
            </a:r>
            <a:r>
              <a:rPr lang="en-US" altLang="zh-CN" sz="1600" dirty="0" err="1" smtClean="0">
                <a:ea typeface="黑体" pitchFamily="49" charset="-122"/>
              </a:rPr>
              <a:t>Neubauer</a:t>
            </a:r>
            <a:r>
              <a:rPr lang="en-US" altLang="zh-CN" sz="1600" dirty="0" smtClean="0">
                <a:ea typeface="黑体" pitchFamily="49" charset="-122"/>
              </a:rPr>
              <a:t>: The Graph Traversal Pattern. Graph Data Management 2011: 29-46</a:t>
            </a:r>
          </a:p>
          <a:p>
            <a:pPr>
              <a:buNone/>
            </a:pPr>
            <a:endParaRPr lang="en-US" altLang="zh-CN" sz="1600" dirty="0" smtClean="0">
              <a:ea typeface="黑体" pitchFamily="49" charset="-122"/>
            </a:endParaRPr>
          </a:p>
          <a:p>
            <a:pPr>
              <a:buNone/>
            </a:pPr>
            <a:endParaRPr lang="en-US" altLang="zh-CN" sz="1600" dirty="0" smtClean="0">
              <a:ea typeface="黑体" pitchFamily="49" charset="-122"/>
            </a:endParaRPr>
          </a:p>
          <a:p>
            <a:pPr>
              <a:buNone/>
            </a:pPr>
            <a:endParaRPr lang="en-US" altLang="zh-CN" sz="1600" dirty="0" smtClean="0">
              <a:latin typeface="Arial Unicode MS" pitchFamily="34" charset="-122"/>
              <a:ea typeface="黑体" pitchFamily="49" charset="-122"/>
            </a:endParaRPr>
          </a:p>
          <a:p>
            <a:pPr>
              <a:buNone/>
            </a:pPr>
            <a:endParaRPr lang="en-US" altLang="zh-CN" sz="1600" dirty="0" smtClean="0">
              <a:latin typeface="Arial Unicode MS" pitchFamily="34" charset="-122"/>
              <a:ea typeface="黑体" pitchFamily="49"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latin typeface="Arial Unicode MS" pitchFamily="34" charset="-122"/>
                <a:ea typeface="黑体" pitchFamily="49" charset="-122"/>
              </a:rPr>
              <a:t>References</a:t>
            </a:r>
            <a:endParaRPr lang="zh-CN" altLang="en-US" sz="36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52736"/>
            <a:ext cx="8501122" cy="5429288"/>
          </a:xfrm>
        </p:spPr>
        <p:txBody>
          <a:bodyPr/>
          <a:lstStyle/>
          <a:p>
            <a:pPr>
              <a:buNone/>
            </a:pPr>
            <a:r>
              <a:rPr lang="en-US" altLang="zh-CN" sz="1600" dirty="0" smtClean="0">
                <a:ea typeface="黑体" pitchFamily="49" charset="-122"/>
              </a:rPr>
              <a:t>[11] </a:t>
            </a:r>
            <a:r>
              <a:rPr lang="en-US" altLang="zh-CN" sz="1600" dirty="0" err="1" smtClean="0">
                <a:ea typeface="黑体" pitchFamily="49" charset="-122"/>
              </a:rPr>
              <a:t>Kaiyu</a:t>
            </a:r>
            <a:r>
              <a:rPr lang="en-US" altLang="zh-CN" sz="1600" dirty="0" smtClean="0">
                <a:ea typeface="黑体" pitchFamily="49" charset="-122"/>
              </a:rPr>
              <a:t> </a:t>
            </a:r>
            <a:r>
              <a:rPr lang="en-US" altLang="zh-CN" sz="1600" dirty="0" err="1" smtClean="0">
                <a:ea typeface="黑体" pitchFamily="49" charset="-122"/>
              </a:rPr>
              <a:t>Feng</a:t>
            </a:r>
            <a:r>
              <a:rPr lang="en-US" altLang="zh-CN" sz="1600" dirty="0" smtClean="0">
                <a:ea typeface="黑体" pitchFamily="49" charset="-122"/>
              </a:rPr>
              <a:t>, </a:t>
            </a:r>
            <a:r>
              <a:rPr lang="en-US" altLang="zh-CN" sz="1600" dirty="0" err="1" smtClean="0">
                <a:ea typeface="黑体" pitchFamily="49" charset="-122"/>
              </a:rPr>
              <a:t>Gao</a:t>
            </a:r>
            <a:r>
              <a:rPr lang="en-US" altLang="zh-CN" sz="1600" dirty="0" smtClean="0">
                <a:ea typeface="黑体" pitchFamily="49" charset="-122"/>
              </a:rPr>
              <a:t> Cong, </a:t>
            </a:r>
            <a:r>
              <a:rPr lang="en-US" altLang="zh-CN" sz="1600" dirty="0" err="1" smtClean="0">
                <a:ea typeface="黑体" pitchFamily="49" charset="-122"/>
              </a:rPr>
              <a:t>Sourav</a:t>
            </a:r>
            <a:r>
              <a:rPr lang="en-US" altLang="zh-CN" sz="1600" dirty="0" smtClean="0">
                <a:ea typeface="黑体" pitchFamily="49" charset="-122"/>
              </a:rPr>
              <a:t> S. </a:t>
            </a:r>
            <a:r>
              <a:rPr lang="en-US" altLang="zh-CN" sz="1600" dirty="0" err="1" smtClean="0">
                <a:ea typeface="黑体" pitchFamily="49" charset="-122"/>
              </a:rPr>
              <a:t>Bhowmick</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In search of influential event organizers in online social networks. SIGMOD 2014.</a:t>
            </a:r>
            <a:endParaRPr lang="zh-CN" altLang="en-US" sz="1600" dirty="0" smtClean="0"/>
          </a:p>
          <a:p>
            <a:pPr>
              <a:buNone/>
            </a:pPr>
            <a:r>
              <a:rPr lang="en-US" altLang="zh-CN" sz="1600" dirty="0" smtClean="0">
                <a:ea typeface="黑体" pitchFamily="49" charset="-122"/>
              </a:rPr>
              <a:t>[12] </a:t>
            </a:r>
            <a:r>
              <a:rPr lang="en-US" altLang="zh-CN" sz="1600" dirty="0" err="1" smtClean="0">
                <a:ea typeface="黑体" pitchFamily="49" charset="-122"/>
              </a:rPr>
              <a:t>Shuai</a:t>
            </a:r>
            <a:r>
              <a:rPr lang="en-US" altLang="zh-CN" sz="1600" dirty="0" smtClean="0">
                <a:ea typeface="黑体" pitchFamily="49" charset="-122"/>
              </a:rPr>
              <a:t> Ma, Yang Cao, </a:t>
            </a:r>
            <a:r>
              <a:rPr lang="en-US" altLang="zh-CN" sz="1600" dirty="0" err="1" smtClean="0">
                <a:ea typeface="黑体" pitchFamily="49" charset="-122"/>
              </a:rPr>
              <a:t>Wenfei</a:t>
            </a:r>
            <a:r>
              <a:rPr lang="en-US" altLang="zh-CN" sz="1600" dirty="0" smtClean="0">
                <a:ea typeface="黑体" pitchFamily="49" charset="-122"/>
              </a:rPr>
              <a:t> Fan,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and </a:t>
            </a:r>
            <a:r>
              <a:rPr lang="en-US" altLang="zh-CN" sz="1600" dirty="0" err="1" smtClean="0">
                <a:ea typeface="黑体" pitchFamily="49" charset="-122"/>
              </a:rPr>
              <a:t>Tianyu</a:t>
            </a:r>
            <a:r>
              <a:rPr lang="en-US" altLang="zh-CN" sz="1600" dirty="0" smtClean="0">
                <a:ea typeface="黑体" pitchFamily="49" charset="-122"/>
              </a:rPr>
              <a:t> </a:t>
            </a:r>
            <a:r>
              <a:rPr lang="en-US" altLang="zh-CN" sz="1600" dirty="0" err="1" smtClean="0">
                <a:ea typeface="黑体" pitchFamily="49" charset="-122"/>
              </a:rPr>
              <a:t>Wo</a:t>
            </a:r>
            <a:r>
              <a:rPr lang="en-US" altLang="zh-CN" sz="1600" dirty="0" smtClean="0">
                <a:ea typeface="黑体" pitchFamily="49" charset="-122"/>
              </a:rPr>
              <a:t>. Strong Simulation: Capturing Topology in Graph Pattern Matching. TODS 2014.</a:t>
            </a:r>
          </a:p>
          <a:p>
            <a:pPr>
              <a:buNone/>
            </a:pPr>
            <a:r>
              <a:rPr lang="en-US" altLang="zh-CN" sz="1600" dirty="0" smtClean="0">
                <a:ea typeface="黑体" pitchFamily="49" charset="-122"/>
              </a:rPr>
              <a:t>[13] </a:t>
            </a:r>
            <a:r>
              <a:rPr lang="en-US" altLang="zh-CN" sz="1600" dirty="0" err="1" smtClean="0">
                <a:ea typeface="黑体" pitchFamily="49" charset="-122"/>
              </a:rPr>
              <a:t>Shuai</a:t>
            </a:r>
            <a:r>
              <a:rPr lang="en-US" altLang="zh-CN" sz="1600" dirty="0" smtClean="0">
                <a:ea typeface="黑体" pitchFamily="49" charset="-122"/>
              </a:rPr>
              <a:t> Ma, Yang Cao, </a:t>
            </a:r>
            <a:r>
              <a:rPr lang="en-US" altLang="zh-CN" sz="1600" dirty="0" err="1" smtClean="0">
                <a:ea typeface="黑体" pitchFamily="49" charset="-122"/>
              </a:rPr>
              <a:t>Wenfei</a:t>
            </a:r>
            <a:r>
              <a:rPr lang="en-US" altLang="zh-CN" sz="1600" dirty="0" smtClean="0">
                <a:ea typeface="黑体" pitchFamily="49" charset="-122"/>
              </a:rPr>
              <a:t> Fan,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and </a:t>
            </a:r>
            <a:r>
              <a:rPr lang="en-US" altLang="zh-CN" sz="1600" dirty="0" err="1" smtClean="0">
                <a:ea typeface="黑体" pitchFamily="49" charset="-122"/>
              </a:rPr>
              <a:t>Tianyu</a:t>
            </a:r>
            <a:r>
              <a:rPr lang="en-US" altLang="zh-CN" sz="1600" dirty="0" smtClean="0">
                <a:ea typeface="黑体" pitchFamily="49" charset="-122"/>
              </a:rPr>
              <a:t> </a:t>
            </a:r>
            <a:r>
              <a:rPr lang="en-US" altLang="zh-CN" sz="1600" dirty="0" err="1" smtClean="0">
                <a:ea typeface="黑体" pitchFamily="49" charset="-122"/>
              </a:rPr>
              <a:t>Wo</a:t>
            </a:r>
            <a:r>
              <a:rPr lang="en-US" altLang="zh-CN" sz="1600" dirty="0" smtClean="0">
                <a:ea typeface="黑体" pitchFamily="49" charset="-122"/>
              </a:rPr>
              <a:t>, Capturing Topology in Graph Pattern Matching. VLDB 2012.</a:t>
            </a:r>
          </a:p>
          <a:p>
            <a:pPr>
              <a:buNone/>
            </a:pPr>
            <a:r>
              <a:rPr lang="en-US" altLang="zh-CN" sz="1600" dirty="0" smtClean="0">
                <a:ea typeface="黑体" pitchFamily="49" charset="-122"/>
              </a:rPr>
              <a:t>[14] P. </a:t>
            </a:r>
            <a:r>
              <a:rPr lang="en-US" altLang="zh-CN" sz="1600" dirty="0" err="1" smtClean="0">
                <a:ea typeface="黑体" pitchFamily="49" charset="-122"/>
              </a:rPr>
              <a:t>Bogdanov</a:t>
            </a:r>
            <a:r>
              <a:rPr lang="en-US" altLang="zh-CN" sz="1600" dirty="0" smtClean="0">
                <a:ea typeface="黑体" pitchFamily="49" charset="-122"/>
              </a:rPr>
              <a:t>, M. </a:t>
            </a:r>
            <a:r>
              <a:rPr lang="en-US" altLang="zh-CN" sz="1600" dirty="0" err="1" smtClean="0">
                <a:ea typeface="黑体" pitchFamily="49" charset="-122"/>
              </a:rPr>
              <a:t>Mongiov`ı</a:t>
            </a:r>
            <a:r>
              <a:rPr lang="en-US" altLang="zh-CN" sz="1600" dirty="0" smtClean="0">
                <a:ea typeface="黑体" pitchFamily="49" charset="-122"/>
              </a:rPr>
              <a:t>, and A. K. Singh, Mining heavy </a:t>
            </a:r>
            <a:r>
              <a:rPr lang="en-US" altLang="zh-CN" sz="1600" dirty="0" err="1" smtClean="0">
                <a:ea typeface="黑体" pitchFamily="49" charset="-122"/>
              </a:rPr>
              <a:t>subgraphs</a:t>
            </a:r>
            <a:r>
              <a:rPr lang="en-US" altLang="zh-CN" sz="1600" dirty="0" smtClean="0">
                <a:ea typeface="黑体" pitchFamily="49" charset="-122"/>
              </a:rPr>
              <a:t> in time-evolving networks, in ICDM, 2011.</a:t>
            </a:r>
          </a:p>
          <a:p>
            <a:pPr>
              <a:buNone/>
            </a:pPr>
            <a:r>
              <a:rPr lang="en-US" altLang="zh-CN" sz="1600" dirty="0" smtClean="0">
                <a:ea typeface="黑体" pitchFamily="49" charset="-122"/>
              </a:rPr>
              <a:t>[15]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Renjun</a:t>
            </a:r>
            <a:r>
              <a:rPr lang="en-US" altLang="zh-CN" sz="1600" dirty="0" smtClean="0">
                <a:ea typeface="黑体" pitchFamily="49" charset="-122"/>
              </a:rPr>
              <a:t> </a:t>
            </a:r>
            <a:r>
              <a:rPr lang="en-US" altLang="zh-CN" sz="1600" dirty="0" err="1" smtClean="0">
                <a:ea typeface="黑体" pitchFamily="49" charset="-122"/>
              </a:rPr>
              <a:t>Hu</a:t>
            </a:r>
            <a:r>
              <a:rPr lang="en-US" altLang="zh-CN" sz="1600" dirty="0" smtClean="0">
                <a:ea typeface="黑体" pitchFamily="49" charset="-122"/>
              </a:rPr>
              <a:t>, </a:t>
            </a:r>
            <a:r>
              <a:rPr lang="en-US" altLang="zh-CN" sz="1600" dirty="0" err="1" smtClean="0">
                <a:ea typeface="黑体" pitchFamily="49" charset="-122"/>
              </a:rPr>
              <a:t>Luoshu</a:t>
            </a:r>
            <a:r>
              <a:rPr lang="en-US" altLang="zh-CN" sz="1600" dirty="0" smtClean="0">
                <a:ea typeface="黑体" pitchFamily="49" charset="-122"/>
              </a:rPr>
              <a:t> Wang, </a:t>
            </a:r>
            <a:r>
              <a:rPr lang="en-US" altLang="zh-CN" sz="1600" dirty="0" err="1" smtClean="0">
                <a:ea typeface="黑体" pitchFamily="49" charset="-122"/>
              </a:rPr>
              <a:t>Xuelian</a:t>
            </a:r>
            <a:r>
              <a:rPr lang="en-US" altLang="zh-CN" sz="1600" dirty="0" smtClean="0">
                <a:ea typeface="黑体" pitchFamily="49" charset="-122"/>
              </a:rPr>
              <a:t> Lin,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Finding Dense </a:t>
            </a:r>
            <a:r>
              <a:rPr lang="en-US" altLang="zh-CN" sz="1600" dirty="0" err="1" smtClean="0">
                <a:ea typeface="黑体" pitchFamily="49" charset="-122"/>
              </a:rPr>
              <a:t>Subgraphs</a:t>
            </a:r>
            <a:r>
              <a:rPr lang="en-US" altLang="zh-CN" sz="1600" dirty="0" smtClean="0">
                <a:ea typeface="黑体" pitchFamily="49" charset="-122"/>
              </a:rPr>
              <a:t> in Large Temporal Networks, under review</a:t>
            </a:r>
            <a:endParaRPr lang="zh-CN" altLang="en-US" sz="1600" dirty="0" smtClean="0"/>
          </a:p>
          <a:p>
            <a:pPr>
              <a:buNone/>
            </a:pPr>
            <a:r>
              <a:rPr lang="en-US" altLang="zh-CN" sz="1600" dirty="0" smtClean="0">
                <a:ea typeface="黑体" pitchFamily="49" charset="-122"/>
              </a:rPr>
              <a:t>[16] Liang </a:t>
            </a:r>
            <a:r>
              <a:rPr lang="en-US" altLang="zh-CN" sz="1600" dirty="0" err="1" smtClean="0">
                <a:ea typeface="黑体" pitchFamily="49" charset="-122"/>
              </a:rPr>
              <a:t>Duan</a:t>
            </a:r>
            <a:r>
              <a:rPr lang="en-US" altLang="zh-CN" sz="1600" dirty="0" smtClean="0">
                <a:ea typeface="黑体" pitchFamily="49" charset="-122"/>
              </a:rPr>
              <a:t>, </a:t>
            </a:r>
            <a:r>
              <a:rPr lang="en-US" altLang="zh-CN" sz="1600" dirty="0" err="1" smtClean="0">
                <a:ea typeface="黑体" pitchFamily="49" charset="-122"/>
              </a:rPr>
              <a:t>Charu</a:t>
            </a:r>
            <a:r>
              <a:rPr lang="en-US" altLang="zh-CN" sz="1600" dirty="0" smtClean="0">
                <a:ea typeface="黑体" pitchFamily="49" charset="-122"/>
              </a:rPr>
              <a:t> </a:t>
            </a:r>
            <a:r>
              <a:rPr lang="en-US" altLang="zh-CN" sz="1600" dirty="0" err="1" smtClean="0">
                <a:ea typeface="黑体" pitchFamily="49" charset="-122"/>
              </a:rPr>
              <a:t>Aggarwal</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Renjun</a:t>
            </a:r>
            <a:r>
              <a:rPr lang="en-US" altLang="zh-CN" sz="1600" dirty="0" smtClean="0">
                <a:ea typeface="黑体" pitchFamily="49" charset="-122"/>
              </a:rPr>
              <a:t> </a:t>
            </a:r>
            <a:r>
              <a:rPr lang="en-US" altLang="zh-CN" sz="1600" dirty="0" err="1" smtClean="0">
                <a:ea typeface="黑体" pitchFamily="49" charset="-122"/>
              </a:rPr>
              <a:t>Hu</a:t>
            </a:r>
            <a:r>
              <a:rPr lang="en-US" altLang="zh-CN" sz="1600" dirty="0" smtClean="0">
                <a:ea typeface="黑体" pitchFamily="49" charset="-122"/>
              </a:rPr>
              <a:t>, and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Scaling up Link Prediction with Ensembles, WSDM 2016.</a:t>
            </a:r>
            <a:endParaRPr lang="zh-CN" altLang="en-US" sz="1600" dirty="0" smtClean="0"/>
          </a:p>
          <a:p>
            <a:pPr>
              <a:buNone/>
            </a:pPr>
            <a:r>
              <a:rPr lang="en-US" altLang="zh-CN" sz="1600" dirty="0" smtClean="0">
                <a:ea typeface="黑体" pitchFamily="49" charset="-122"/>
              </a:rPr>
              <a:t>[17] </a:t>
            </a:r>
            <a:r>
              <a:rPr lang="en-US" altLang="zh-CN" sz="1600" dirty="0" err="1" smtClean="0">
                <a:ea typeface="黑体" pitchFamily="49" charset="-122"/>
              </a:rPr>
              <a:t>Weiren</a:t>
            </a:r>
            <a:r>
              <a:rPr lang="en-US" altLang="zh-CN" sz="1600" dirty="0" smtClean="0">
                <a:ea typeface="黑体" pitchFamily="49" charset="-122"/>
              </a:rPr>
              <a:t> Yu, </a:t>
            </a:r>
            <a:r>
              <a:rPr lang="en-US" altLang="zh-CN" sz="1600" dirty="0" err="1" smtClean="0">
                <a:ea typeface="黑体" pitchFamily="49" charset="-122"/>
              </a:rPr>
              <a:t>Charu</a:t>
            </a:r>
            <a:r>
              <a:rPr lang="en-US" altLang="zh-CN" sz="1600" dirty="0" smtClean="0">
                <a:ea typeface="黑体" pitchFamily="49" charset="-122"/>
              </a:rPr>
              <a:t> C. </a:t>
            </a:r>
            <a:r>
              <a:rPr lang="en-US" altLang="zh-CN" sz="1600" dirty="0" err="1" smtClean="0">
                <a:ea typeface="黑体" pitchFamily="49" charset="-122"/>
              </a:rPr>
              <a:t>Aggarwal</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Haixun</a:t>
            </a:r>
            <a:r>
              <a:rPr lang="en-US" altLang="zh-CN" sz="1600" dirty="0" smtClean="0">
                <a:ea typeface="黑体" pitchFamily="49" charset="-122"/>
              </a:rPr>
              <a:t> Wang: On Anomalous Hotspot Discovery in Graph Streams. ICDM 2013</a:t>
            </a:r>
          </a:p>
          <a:p>
            <a:pPr>
              <a:buNone/>
            </a:pPr>
            <a:r>
              <a:rPr lang="en-US" altLang="zh-CN" sz="1600" dirty="0" smtClean="0">
                <a:ea typeface="黑体" pitchFamily="49" charset="-122"/>
              </a:rPr>
              <a:t>[18] </a:t>
            </a:r>
            <a:r>
              <a:rPr lang="en-US" altLang="zh-CN" sz="1600" dirty="0" err="1" smtClean="0">
                <a:ea typeface="黑体" pitchFamily="49" charset="-122"/>
              </a:rPr>
              <a:t>Renjun</a:t>
            </a:r>
            <a:r>
              <a:rPr lang="en-US" altLang="zh-CN" sz="1600" dirty="0" smtClean="0">
                <a:ea typeface="黑体" pitchFamily="49" charset="-122"/>
              </a:rPr>
              <a:t> </a:t>
            </a:r>
            <a:r>
              <a:rPr lang="en-US" altLang="zh-CN" sz="1600" dirty="0" err="1" smtClean="0">
                <a:ea typeface="黑体" pitchFamily="49" charset="-122"/>
              </a:rPr>
              <a:t>Hu</a:t>
            </a:r>
            <a:r>
              <a:rPr lang="en-US" altLang="zh-CN" sz="1600" dirty="0" smtClean="0">
                <a:ea typeface="黑体" pitchFamily="49" charset="-122"/>
              </a:rPr>
              <a:t>, </a:t>
            </a:r>
            <a:r>
              <a:rPr lang="en-US" altLang="zh-CN" sz="1600" dirty="0" err="1" smtClean="0">
                <a:ea typeface="黑体" pitchFamily="49" charset="-122"/>
              </a:rPr>
              <a:t>Charu</a:t>
            </a:r>
            <a:r>
              <a:rPr lang="en-US" altLang="zh-CN" sz="1600" dirty="0" smtClean="0">
                <a:ea typeface="黑体" pitchFamily="49" charset="-122"/>
              </a:rPr>
              <a:t> C. </a:t>
            </a:r>
            <a:r>
              <a:rPr lang="en-US" altLang="zh-CN" sz="1600" dirty="0" err="1" smtClean="0">
                <a:ea typeface="黑体" pitchFamily="49" charset="-122"/>
              </a:rPr>
              <a:t>Aggarwal</a:t>
            </a:r>
            <a:r>
              <a:rPr lang="en-US" altLang="zh-CN" sz="1600" dirty="0" smtClean="0">
                <a:ea typeface="黑体" pitchFamily="49" charset="-122"/>
              </a:rPr>
              <a:t>, </a:t>
            </a:r>
            <a:r>
              <a:rPr lang="en-US" altLang="zh-CN" sz="1600" dirty="0" err="1" smtClean="0">
                <a:ea typeface="黑体" pitchFamily="49" charset="-122"/>
              </a:rPr>
              <a:t>Shuai</a:t>
            </a:r>
            <a:r>
              <a:rPr lang="en-US" altLang="zh-CN" sz="1600" dirty="0" smtClean="0">
                <a:ea typeface="黑体" pitchFamily="49" charset="-122"/>
              </a:rPr>
              <a:t> Ma, </a:t>
            </a:r>
            <a:r>
              <a:rPr lang="en-US" altLang="zh-CN" sz="1600" dirty="0" err="1" smtClean="0">
                <a:ea typeface="黑体" pitchFamily="49" charset="-122"/>
              </a:rPr>
              <a:t>Jinpeng</a:t>
            </a:r>
            <a:r>
              <a:rPr lang="en-US" altLang="zh-CN" sz="1600" dirty="0" smtClean="0">
                <a:ea typeface="黑体" pitchFamily="49" charset="-122"/>
              </a:rPr>
              <a:t> </a:t>
            </a:r>
            <a:r>
              <a:rPr lang="en-US" altLang="zh-CN" sz="1600" dirty="0" err="1" smtClean="0">
                <a:ea typeface="黑体" pitchFamily="49" charset="-122"/>
              </a:rPr>
              <a:t>Huai</a:t>
            </a:r>
            <a:r>
              <a:rPr lang="en-US" altLang="zh-CN" sz="1600" dirty="0" smtClean="0">
                <a:ea typeface="黑体" pitchFamily="49" charset="-122"/>
              </a:rPr>
              <a:t>: An Embedding Approach to Network Anomaly Detection. under review.</a:t>
            </a:r>
          </a:p>
          <a:p>
            <a:pPr>
              <a:buNone/>
            </a:pPr>
            <a:r>
              <a:rPr lang="en-US" altLang="zh-CN" sz="1600" dirty="0" smtClean="0">
                <a:ea typeface="黑体" pitchFamily="49" charset="-122"/>
              </a:rPr>
              <a:t>[19] Daniel </a:t>
            </a:r>
            <a:r>
              <a:rPr lang="en-US" altLang="zh-CN" sz="1600" dirty="0" err="1" smtClean="0">
                <a:ea typeface="黑体" pitchFamily="49" charset="-122"/>
              </a:rPr>
              <a:t>Peng</a:t>
            </a:r>
            <a:r>
              <a:rPr lang="en-US" altLang="zh-CN" sz="1600" dirty="0" smtClean="0">
                <a:ea typeface="黑体" pitchFamily="49" charset="-122"/>
              </a:rPr>
              <a:t>, Frank </a:t>
            </a:r>
            <a:r>
              <a:rPr lang="en-US" altLang="zh-CN" sz="1600" dirty="0" err="1" smtClean="0">
                <a:ea typeface="黑体" pitchFamily="49" charset="-122"/>
              </a:rPr>
              <a:t>Dabek</a:t>
            </a:r>
            <a:r>
              <a:rPr lang="en-US" altLang="zh-CN" sz="1600" dirty="0" smtClean="0">
                <a:ea typeface="黑体" pitchFamily="49" charset="-122"/>
              </a:rPr>
              <a:t>: Large-scale Incremental Processing Using Distributed Transactions and Notifications. OSDI 2010.</a:t>
            </a:r>
          </a:p>
          <a:p>
            <a:pPr>
              <a:buNone/>
            </a:pPr>
            <a:endParaRPr lang="en-US" altLang="zh-CN" sz="1600" dirty="0" smtClean="0">
              <a:ea typeface="黑体" pitchFamily="49" charset="-122"/>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如，影响力事件组织者搜索</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kern="0" dirty="0" smtClean="0">
                <a:latin typeface="黑体" pitchFamily="49" charset="-122"/>
                <a:ea typeface="黑体" pitchFamily="49" charset="-122"/>
              </a:rPr>
              <a:t>以</a:t>
            </a:r>
            <a:r>
              <a:rPr lang="zh-CN" altLang="en-US" sz="2800" kern="0" dirty="0" smtClean="0">
                <a:solidFill>
                  <a:srgbClr val="FF0000"/>
                </a:solidFill>
                <a:latin typeface="黑体" pitchFamily="49" charset="-122"/>
                <a:ea typeface="黑体" pitchFamily="49" charset="-122"/>
              </a:rPr>
              <a:t>关键字</a:t>
            </a:r>
            <a:r>
              <a:rPr lang="zh-CN" altLang="en-US" sz="2800" kern="0" dirty="0" smtClean="0">
                <a:latin typeface="黑体" pitchFamily="49" charset="-122"/>
                <a:ea typeface="黑体" pitchFamily="49" charset="-122"/>
              </a:rPr>
              <a:t>的方式搜索</a:t>
            </a:r>
            <a:r>
              <a:rPr lang="zh-CN" altLang="en-US" sz="2800" kern="0" dirty="0" smtClean="0">
                <a:solidFill>
                  <a:srgbClr val="FF0000"/>
                </a:solidFill>
                <a:latin typeface="黑体" pitchFamily="49" charset="-122"/>
                <a:ea typeface="黑体" pitchFamily="49" charset="-122"/>
              </a:rPr>
              <a:t>社会网络图</a:t>
            </a:r>
            <a:r>
              <a:rPr lang="zh-CN" altLang="en-US" sz="2800" kern="0" dirty="0" smtClean="0">
                <a:latin typeface="黑体" pitchFamily="49" charset="-122"/>
                <a:ea typeface="黑体" pitchFamily="49" charset="-122"/>
              </a:rPr>
              <a:t>中</a:t>
            </a:r>
            <a:r>
              <a:rPr lang="en-US" altLang="zh-CN" sz="2800" kern="0" dirty="0" smtClean="0">
                <a:latin typeface="黑体" pitchFamily="49" charset="-122"/>
                <a:ea typeface="黑体" pitchFamily="49" charset="-122"/>
              </a:rPr>
              <a:t>k</a:t>
            </a:r>
            <a:r>
              <a:rPr lang="zh-CN" altLang="en-US" sz="2800" kern="0" dirty="0" smtClean="0">
                <a:latin typeface="黑体" pitchFamily="49" charset="-122"/>
                <a:ea typeface="黑体" pitchFamily="49" charset="-122"/>
              </a:rPr>
              <a:t>个事件组织者</a:t>
            </a:r>
            <a:endParaRPr kumimoji="0" lang="en-US" altLang="zh-CN" sz="2800" b="0" i="0" u="none" strike="noStrike" kern="0" cap="none" spc="0" normalizeH="0" baseline="0" noProof="0" dirty="0" smtClean="0">
              <a:ln>
                <a:noFill/>
              </a:ln>
              <a:solidFill>
                <a:srgbClr val="000099"/>
              </a:solidFill>
              <a:effectLst/>
              <a:uLnTx/>
              <a:uFillTx/>
              <a:latin typeface="黑体" pitchFamily="49" charset="-122"/>
              <a:ea typeface="黑体" pitchFamily="49" charset="-122"/>
            </a:endParaRPr>
          </a:p>
          <a:p>
            <a:pPr marL="742950" lvl="1" indent="-285750" eaLnBrk="0" hangingPunct="0">
              <a:spcBef>
                <a:spcPct val="20000"/>
              </a:spcBef>
              <a:buFontTx/>
              <a:buChar char="–"/>
              <a:defRPr/>
            </a:pPr>
            <a:r>
              <a:rPr lang="zh-CN" altLang="en-US" sz="2400" kern="0" dirty="0" smtClean="0">
                <a:latin typeface="黑体" pitchFamily="49" charset="-122"/>
                <a:ea typeface="黑体" pitchFamily="49" charset="-122"/>
              </a:rPr>
              <a:t>融合了图上的关键词搜索</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融合了事件的影响力传播</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提出了具有性能保障的近似算法</a:t>
            </a:r>
            <a:r>
              <a:rPr lang="en-US" altLang="zh-CN" sz="2400" kern="0" dirty="0" smtClean="0">
                <a:latin typeface="黑体" pitchFamily="49" charset="-122"/>
                <a:ea typeface="黑体" pitchFamily="49" charset="-122"/>
              </a:rPr>
              <a:t> - </a:t>
            </a:r>
            <a:r>
              <a:rPr lang="zh-CN" altLang="en-US" sz="2400" kern="0" dirty="0" smtClean="0">
                <a:solidFill>
                  <a:srgbClr val="FF0000"/>
                </a:solidFill>
                <a:latin typeface="黑体" pitchFamily="49" charset="-122"/>
                <a:ea typeface="黑体" pitchFamily="49" charset="-122"/>
              </a:rPr>
              <a:t>近似比</a:t>
            </a:r>
            <a:r>
              <a:rPr lang="en-US" altLang="zh-CN" sz="2400" kern="0" dirty="0" smtClean="0">
                <a:solidFill>
                  <a:srgbClr val="FF0000"/>
                </a:solidFill>
                <a:latin typeface="黑体" pitchFamily="49" charset="-122"/>
                <a:ea typeface="黑体" pitchFamily="49" charset="-122"/>
              </a:rPr>
              <a:t>(1/2 - </a:t>
            </a:r>
            <a:r>
              <a:rPr lang="el-GR" altLang="zh-CN" sz="2400" kern="0" dirty="0" smtClean="0">
                <a:solidFill>
                  <a:srgbClr val="FF0000"/>
                </a:solidFill>
                <a:latin typeface="Times New Roman"/>
                <a:ea typeface="黑体" pitchFamily="49" charset="-122"/>
                <a:cs typeface="Times New Roman"/>
              </a:rPr>
              <a:t>ξ</a:t>
            </a:r>
            <a:r>
              <a:rPr lang="en-US" altLang="zh-CN" sz="2400" kern="0" dirty="0" smtClean="0">
                <a:solidFill>
                  <a:srgbClr val="FF0000"/>
                </a:solidFill>
                <a:latin typeface="黑体" pitchFamily="49" charset="-122"/>
                <a:ea typeface="黑体" pitchFamily="49" charset="-122"/>
              </a:rPr>
              <a:t>)</a:t>
            </a: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780928"/>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36667" y="4875434"/>
              <a:ext cx="885703" cy="100648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1706" y="574324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14516" y="3889224"/>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9743" y="5598511"/>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2239" y="2856277"/>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1354" y="454686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0667" y="3313779"/>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07314" y="3603466"/>
              <a:ext cx="729914" cy="749308"/>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28788" y="2741876"/>
              <a:ext cx="915200" cy="930765"/>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30859" y="4425177"/>
              <a:ext cx="684182" cy="78760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1" name="内容占位符 2"/>
          <p:cNvSpPr txBox="1">
            <a:spLocks/>
          </p:cNvSpPr>
          <p:nvPr/>
        </p:nvSpPr>
        <p:spPr bwMode="auto">
          <a:xfrm>
            <a:off x="611560" y="3207493"/>
            <a:ext cx="2736304"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200" kern="0" dirty="0" smtClean="0">
                <a:solidFill>
                  <a:srgbClr val="FF0000"/>
                </a:solidFill>
                <a:latin typeface="+mn-ea"/>
                <a:ea typeface="+mn-ea"/>
              </a:rPr>
              <a:t>查询</a:t>
            </a:r>
            <a:r>
              <a:rPr lang="en-US" altLang="zh-CN" sz="2200" kern="0" dirty="0" smtClean="0">
                <a:solidFill>
                  <a:srgbClr val="FF0000"/>
                </a:solidFill>
                <a:latin typeface="+mn-ea"/>
                <a:ea typeface="+mn-ea"/>
              </a:rPr>
              <a:t>Q</a:t>
            </a:r>
            <a:r>
              <a:rPr lang="zh-CN" altLang="en-US" sz="2200" kern="0" dirty="0" smtClean="0">
                <a:solidFill>
                  <a:srgbClr val="FF0000"/>
                </a:solidFill>
                <a:latin typeface="+mn-ea"/>
                <a:ea typeface="+mn-ea"/>
              </a:rPr>
              <a:t>示例：</a:t>
            </a:r>
            <a:endParaRPr lang="en-US" altLang="zh-CN" sz="2200" kern="0" dirty="0" smtClean="0">
              <a:solidFill>
                <a:srgbClr val="FF0000"/>
              </a:solidFill>
              <a:latin typeface="+mn-ea"/>
              <a:ea typeface="+mn-ea"/>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Data mining }</a:t>
            </a:r>
            <a:endParaRPr lang="zh-CN" altLang="en-US" sz="22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16"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39711</TotalTime>
  <Words>2369</Words>
  <Application>Microsoft Office PowerPoint</Application>
  <PresentationFormat>全屏显示(4:3)</PresentationFormat>
  <Paragraphs>392</Paragraphs>
  <Slides>33</Slides>
  <Notes>10</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默认设计模板</vt:lpstr>
      <vt:lpstr>幻灯片 1</vt:lpstr>
      <vt:lpstr>大图数据，如社会网络等</vt:lpstr>
      <vt:lpstr>FAE法则</vt:lpstr>
      <vt:lpstr>友好性(Friendliness)</vt:lpstr>
      <vt:lpstr>如，影响力事件组织者搜索</vt:lpstr>
      <vt:lpstr>准确性(Accuracy)</vt:lpstr>
      <vt:lpstr>高效性(Efficiency)</vt:lpstr>
      <vt:lpstr>幻灯片 8</vt:lpstr>
      <vt:lpstr>查询近似技术</vt:lpstr>
      <vt:lpstr>如一，强模拟图查询</vt:lpstr>
      <vt:lpstr>子图同构图查询</vt:lpstr>
      <vt:lpstr>Terrorist Collaboration Network</vt:lpstr>
      <vt:lpstr>强模拟图查询</vt:lpstr>
      <vt:lpstr>如二，时态稠密图查询</vt:lpstr>
      <vt:lpstr>如二，时态稠密图查询</vt:lpstr>
      <vt:lpstr>如二，时态稠密图查询</vt:lpstr>
      <vt:lpstr>幻灯片 17</vt:lpstr>
      <vt:lpstr>数据近似技术</vt:lpstr>
      <vt:lpstr>如一，网络异常检测</vt:lpstr>
      <vt:lpstr>如一，网络异常检测</vt:lpstr>
      <vt:lpstr>如一，网络异常检测</vt:lpstr>
      <vt:lpstr>如二，网络链接预测</vt:lpstr>
      <vt:lpstr>如二，网络链接预测</vt:lpstr>
      <vt:lpstr>分布式数据处理技术</vt:lpstr>
      <vt:lpstr>如，分布式图模式匹配</vt:lpstr>
      <vt:lpstr>增量计算技术</vt:lpstr>
      <vt:lpstr>增量计算技术</vt:lpstr>
      <vt:lpstr>其它数据技术</vt:lpstr>
      <vt:lpstr>小结</vt:lpstr>
      <vt:lpstr>Acknowledgements</vt:lpstr>
      <vt:lpstr>References</vt:lpstr>
      <vt:lpstr>References</vt:lpstr>
      <vt:lpstr>幻灯片 33</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3997</cp:revision>
  <dcterms:created xsi:type="dcterms:W3CDTF">2010-07-14T15:56:11Z</dcterms:created>
  <dcterms:modified xsi:type="dcterms:W3CDTF">2016-06-22T02:58:04Z</dcterms:modified>
</cp:coreProperties>
</file>