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19"/>
  </p:notesMasterIdLst>
  <p:handoutMasterIdLst>
    <p:handoutMasterId r:id="rId20"/>
  </p:handoutMasterIdLst>
  <p:sldIdLst>
    <p:sldId id="256" r:id="rId2"/>
    <p:sldId id="373" r:id="rId3"/>
    <p:sldId id="396" r:id="rId4"/>
    <p:sldId id="392" r:id="rId5"/>
    <p:sldId id="393" r:id="rId6"/>
    <p:sldId id="394" r:id="rId7"/>
    <p:sldId id="395" r:id="rId8"/>
    <p:sldId id="391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62A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014" autoAdjust="0"/>
    <p:restoredTop sz="88529" autoAdjust="0"/>
  </p:normalViewPr>
  <p:slideViewPr>
    <p:cSldViewPr>
      <p:cViewPr varScale="1">
        <p:scale>
          <a:sx n="58" d="100"/>
          <a:sy n="58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03A98BE-C1C5-41F3-9C65-34877FAF0F6B}" type="datetimeFigureOut">
              <a:rPr lang="zh-CN" altLang="en-US"/>
              <a:pPr>
                <a:defRPr/>
              </a:pPr>
              <a:t>2013/12/24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C91CDE8B-C8AA-48B1-B0FE-F92F62FA15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795098A-E69F-482B-83CC-59FB94F53D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5DC317-493F-4500-99C9-8884150C0547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5605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25606" name="日期占位符 5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396B0-DA72-421C-A674-E620CCE9205D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772025"/>
            <a:ext cx="74676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R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R0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371600"/>
            <a:ext cx="85344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91FA6D39-35A9-45AD-B3C4-BFB372DB1769}" type="datetime1">
              <a:rPr lang="zh-CN" altLang="en-US"/>
              <a:pPr>
                <a:defRPr/>
              </a:pPr>
              <a:t>2013/12/24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54126FA2-895F-4BD0-981D-1DC71CDE46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304800"/>
            <a:ext cx="177165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04800"/>
            <a:ext cx="516255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934200" y="63246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54126FA2-895F-4BD0-981D-1DC71CDE46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52600" y="1600200"/>
            <a:ext cx="3429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4000" y="1600200"/>
            <a:ext cx="3429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R0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43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76200"/>
            <a:ext cx="7829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3716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|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z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]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"/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"/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"/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"/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43000" y="304800"/>
            <a:ext cx="7924800" cy="1447800"/>
          </a:xfrm>
        </p:spPr>
        <p:txBody>
          <a:bodyPr rIns="0" bIns="0"/>
          <a:lstStyle/>
          <a:p>
            <a:pPr algn="ctr" eaLnBrk="1" hangingPunct="1"/>
            <a:r>
              <a:rPr lang="zh-CN" altLang="en-US" sz="6600" b="1" dirty="0" smtClean="0">
                <a:solidFill>
                  <a:srgbClr val="C00000"/>
                </a:solidFill>
                <a:latin typeface="华文隶书" pitchFamily="2" charset="-122"/>
                <a:ea typeface="华文隶书" pitchFamily="2" charset="-122"/>
              </a:rPr>
              <a:t>工作与论文个人体会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676400" y="5105400"/>
            <a:ext cx="7162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4400" b="1" kern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马 </a:t>
            </a:r>
            <a:r>
              <a:rPr lang="zh-CN" altLang="en-US" sz="4400" b="1" kern="0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帅</a:t>
            </a:r>
            <a:r>
              <a:rPr lang="en-US" altLang="zh-CN" sz="4400" b="1" kern="0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kern="0" dirty="0">
              <a:latin typeface="+mn-lt"/>
              <a:ea typeface="+mn-ea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0469"/>
            <a:ext cx="8001000" cy="176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95600" y="4419600"/>
            <a:ext cx="4427099" cy="9144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How to Get the Idea?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Positive 	</a:t>
            </a:r>
          </a:p>
          <a:p>
            <a:pPr lvl="1"/>
            <a:r>
              <a:rPr lang="en-US" altLang="zh-CN" dirty="0" smtClean="0"/>
              <a:t>For any idea, you can always do something </a:t>
            </a:r>
          </a:p>
          <a:p>
            <a:r>
              <a:rPr lang="en-US" altLang="zh-CN" dirty="0" smtClean="0"/>
              <a:t>Negative</a:t>
            </a:r>
          </a:p>
          <a:p>
            <a:pPr lvl="1"/>
            <a:r>
              <a:rPr lang="en-US" altLang="zh-CN" dirty="0" smtClean="0"/>
              <a:t>Extremely challenging to get good ideas.</a:t>
            </a:r>
          </a:p>
          <a:p>
            <a:pPr lvl="2"/>
            <a:r>
              <a:rPr lang="en-US" altLang="zh-CN" dirty="0" smtClean="0"/>
              <a:t>Repeated work is NOT called research!</a:t>
            </a:r>
          </a:p>
          <a:p>
            <a:pPr lvl="1"/>
            <a:r>
              <a:rPr lang="en-US" altLang="zh-CN" dirty="0" smtClean="0"/>
              <a:t>Observation – using your brain</a:t>
            </a:r>
          </a:p>
          <a:p>
            <a:pPr lvl="1"/>
            <a:r>
              <a:rPr lang="en-US" altLang="zh-CN" dirty="0" smtClean="0"/>
              <a:t>Refine, refine and refine, but with an expectation in your mind!</a:t>
            </a:r>
          </a:p>
          <a:p>
            <a:pPr lvl="1"/>
            <a:r>
              <a:rPr lang="en-US" altLang="zh-CN" dirty="0" smtClean="0"/>
              <a:t>Explain by examples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DF5949-69C5-463D-A225-2B4900111680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How to Get the Solution?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Complexity analysis </a:t>
            </a:r>
          </a:p>
          <a:p>
            <a:pPr lvl="1"/>
            <a:r>
              <a:rPr lang="en-US" altLang="zh-CN" sz="2400" dirty="0" smtClean="0"/>
              <a:t>PTIME, NP, EXPTIME, …</a:t>
            </a:r>
          </a:p>
          <a:p>
            <a:r>
              <a:rPr lang="en-US" altLang="zh-CN" sz="2800" dirty="0" smtClean="0"/>
              <a:t>Approximation analysis for NPC problems</a:t>
            </a:r>
          </a:p>
          <a:p>
            <a:pPr lvl="1"/>
            <a:r>
              <a:rPr lang="en-US" altLang="zh-CN" sz="2400" dirty="0" smtClean="0"/>
              <a:t>With performance guarantees</a:t>
            </a:r>
          </a:p>
          <a:p>
            <a:r>
              <a:rPr lang="en-US" altLang="zh-CN" sz="2800" dirty="0" smtClean="0"/>
              <a:t>Heuristic solutions</a:t>
            </a:r>
          </a:p>
          <a:p>
            <a:pPr lvl="1"/>
            <a:r>
              <a:rPr lang="en-US" altLang="zh-CN" sz="2400" dirty="0" smtClean="0"/>
              <a:t>With certain properties</a:t>
            </a:r>
          </a:p>
          <a:p>
            <a:r>
              <a:rPr lang="en-US" altLang="zh-CN" sz="2800" dirty="0" smtClean="0"/>
              <a:t>No fixed rules to follow for algorithm design</a:t>
            </a:r>
          </a:p>
          <a:p>
            <a:pPr lvl="1"/>
            <a:r>
              <a:rPr lang="en-US" altLang="zh-CN" sz="2400" dirty="0" smtClean="0"/>
              <a:t>Fully understand the problem</a:t>
            </a:r>
          </a:p>
          <a:p>
            <a:pPr lvl="1"/>
            <a:r>
              <a:rPr lang="en-US" altLang="zh-CN" sz="2400" dirty="0" smtClean="0"/>
              <a:t>Designed algorithms based on the special characteristics for the problem itself</a:t>
            </a:r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DF5949-69C5-463D-A225-2B4900111680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How to Write the Paper?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1143000"/>
            <a:ext cx="7848600" cy="5257800"/>
          </a:xfrm>
        </p:spPr>
        <p:txBody>
          <a:bodyPr/>
          <a:lstStyle/>
          <a:p>
            <a:r>
              <a:rPr lang="en-US" altLang="zh-CN" sz="2800" dirty="0" smtClean="0"/>
              <a:t>It is art - very difficult!</a:t>
            </a:r>
          </a:p>
          <a:p>
            <a:pPr lvl="1"/>
            <a:r>
              <a:rPr lang="en-US" altLang="zh-CN" sz="2400" dirty="0" smtClean="0"/>
              <a:t>Practice, practice and practice!</a:t>
            </a:r>
          </a:p>
          <a:p>
            <a:pPr lvl="1"/>
            <a:r>
              <a:rPr lang="en-US" altLang="zh-CN" sz="2400" dirty="0" smtClean="0"/>
              <a:t>Writing, writing and writing!</a:t>
            </a:r>
          </a:p>
          <a:p>
            <a:pPr lvl="1"/>
            <a:r>
              <a:rPr lang="en-US" altLang="zh-CN" sz="2400" dirty="0" smtClean="0"/>
              <a:t>Proofreading, proofreading, and proofreading!</a:t>
            </a:r>
          </a:p>
          <a:p>
            <a:r>
              <a:rPr lang="en-US" altLang="zh-CN" sz="2800" dirty="0" smtClean="0"/>
              <a:t>If people could not understand your writing, they could not  evaluate your work.</a:t>
            </a:r>
          </a:p>
          <a:p>
            <a:pPr lvl="1"/>
            <a:r>
              <a:rPr lang="en-US" altLang="zh-CN" sz="2400" dirty="0" smtClean="0"/>
              <a:t>Sir Isaac Newton</a:t>
            </a:r>
          </a:p>
          <a:p>
            <a:r>
              <a:rPr lang="en-US" altLang="zh-CN" sz="2800" dirty="0" smtClean="0"/>
              <a:t>Two good habits</a:t>
            </a:r>
          </a:p>
          <a:p>
            <a:pPr lvl="1"/>
            <a:r>
              <a:rPr lang="en-US" altLang="zh-CN" sz="2400" dirty="0" smtClean="0"/>
              <a:t>Writing down and remember good sentences when you are reading papers</a:t>
            </a:r>
          </a:p>
          <a:p>
            <a:pPr lvl="1"/>
            <a:r>
              <a:rPr lang="en-US" altLang="zh-CN" sz="2400" dirty="0" smtClean="0"/>
              <a:t>Ask your “friends”, who could speak truth to you, to check what you have written 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DF5949-69C5-463D-A225-2B4900111680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How to do Experiments?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Design experimental plans</a:t>
            </a:r>
          </a:p>
          <a:p>
            <a:r>
              <a:rPr lang="en-US" altLang="zh-CN" dirty="0" smtClean="0"/>
              <a:t>Show people the idea is good, and the solution is good</a:t>
            </a:r>
          </a:p>
          <a:p>
            <a:r>
              <a:rPr lang="en-US" altLang="zh-CN" dirty="0" smtClean="0"/>
              <a:t>Datasets</a:t>
            </a:r>
          </a:p>
          <a:p>
            <a:pPr lvl="1"/>
            <a:r>
              <a:rPr lang="en-US" altLang="zh-CN" dirty="0" smtClean="0"/>
              <a:t>Real life data</a:t>
            </a:r>
          </a:p>
          <a:p>
            <a:pPr lvl="1"/>
            <a:r>
              <a:rPr lang="en-US" altLang="zh-CN" dirty="0" smtClean="0"/>
              <a:t>Synthesized data</a:t>
            </a:r>
          </a:p>
          <a:p>
            <a:r>
              <a:rPr lang="en-US" altLang="zh-CN" dirty="0" smtClean="0"/>
              <a:t>Always remember what you need to show to people!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DF5949-69C5-463D-A225-2B4900111680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Stages of Paper Submission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Submission</a:t>
            </a:r>
          </a:p>
          <a:p>
            <a:r>
              <a:rPr lang="en-US" altLang="zh-CN" dirty="0" smtClean="0"/>
              <a:t>Feedback (optional)</a:t>
            </a:r>
          </a:p>
          <a:p>
            <a:r>
              <a:rPr lang="en-US" altLang="zh-CN" dirty="0" smtClean="0"/>
              <a:t>Shepherd (optional)</a:t>
            </a:r>
          </a:p>
          <a:p>
            <a:r>
              <a:rPr lang="en-US" altLang="zh-CN" dirty="0" smtClean="0"/>
              <a:t>Acceptance/Rejection notification</a:t>
            </a:r>
          </a:p>
          <a:p>
            <a:r>
              <a:rPr lang="en-US" altLang="zh-CN" dirty="0" smtClean="0"/>
              <a:t>Preparing camera ready</a:t>
            </a:r>
          </a:p>
          <a:p>
            <a:r>
              <a:rPr lang="en-US" altLang="zh-CN" dirty="0" smtClean="0"/>
              <a:t>Experimental repeatability (optional)</a:t>
            </a:r>
          </a:p>
          <a:p>
            <a:r>
              <a:rPr lang="en-US" altLang="zh-CN" dirty="0" smtClean="0"/>
              <a:t>Attend conference/present your work</a:t>
            </a:r>
          </a:p>
          <a:p>
            <a:pPr lvl="1"/>
            <a:r>
              <a:rPr lang="en-US" altLang="zh-CN" dirty="0" smtClean="0"/>
              <a:t>Make big noises</a:t>
            </a:r>
          </a:p>
          <a:p>
            <a:pPr lvl="1"/>
            <a:r>
              <a:rPr lang="en-US" altLang="zh-CN" dirty="0" smtClean="0"/>
              <a:t>Show people your good work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DF5949-69C5-463D-A225-2B4900111680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Two Rules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1000108"/>
            <a:ext cx="7267604" cy="5429288"/>
          </a:xfrm>
        </p:spPr>
        <p:txBody>
          <a:bodyPr/>
          <a:lstStyle/>
          <a:p>
            <a:r>
              <a:rPr lang="en-US" altLang="zh-CN" dirty="0" smtClean="0"/>
              <a:t>WWH rule</a:t>
            </a:r>
          </a:p>
          <a:p>
            <a:pPr lvl="1"/>
            <a:r>
              <a:rPr lang="en-US" altLang="zh-CN" dirty="0" smtClean="0"/>
              <a:t>What, why, how</a:t>
            </a:r>
          </a:p>
          <a:p>
            <a:r>
              <a:rPr lang="en-US" altLang="zh-CN" dirty="0" smtClean="0"/>
              <a:t>Think about everything from the view point of reviewers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DF5949-69C5-463D-A225-2B4900111680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One Warning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 plagiarism!!!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DF5949-69C5-463D-A225-2B4900111680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pic>
        <p:nvPicPr>
          <p:cNvPr id="5" name="图片 4" descr="pris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2362200"/>
            <a:ext cx="3571900" cy="3571899"/>
          </a:xfrm>
          <a:prstGeom prst="rect">
            <a:avLst/>
          </a:prstGeom>
        </p:spPr>
      </p:pic>
      <p:pic>
        <p:nvPicPr>
          <p:cNvPr id="9" name="图片 8" descr="imag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0504" y="2286000"/>
            <a:ext cx="4723496" cy="3143272"/>
          </a:xfrm>
          <a:prstGeom prst="rect">
            <a:avLst/>
          </a:prstGeom>
        </p:spPr>
      </p:pic>
      <p:sp>
        <p:nvSpPr>
          <p:cNvPr id="10" name="乘号 9"/>
          <p:cNvSpPr/>
          <p:nvPr/>
        </p:nvSpPr>
        <p:spPr bwMode="auto">
          <a:xfrm>
            <a:off x="3714744" y="642918"/>
            <a:ext cx="1714512" cy="1446207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WordArt 3"/>
          <p:cNvSpPr>
            <a:spLocks noChangeArrowheads="1" noChangeShapeType="1" noTextEdit="1"/>
          </p:cNvSpPr>
          <p:nvPr/>
        </p:nvSpPr>
        <p:spPr bwMode="auto">
          <a:xfrm>
            <a:off x="3048000" y="4648200"/>
            <a:ext cx="3733800" cy="1371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5000"/>
              </a:avLst>
            </a:prstTxWarp>
            <a:scene3d>
              <a:camera prst="legacyPerspectiveFront">
                <a:rot lat="20099965" lon="1500000" rev="0"/>
              </a:camera>
              <a:lightRig rig="legacyFlat4" dir="b"/>
            </a:scene3d>
            <a:sp3d extrusionH="430200" prstMaterial="legacyMatte">
              <a:extrusionClr>
                <a:srgbClr val="FFFF00"/>
              </a:extrusionClr>
            </a:sp3d>
          </a:bodyPr>
          <a:lstStyle/>
          <a:p>
            <a:pPr algn="ctr"/>
            <a:r>
              <a:rPr lang="zh-CN" altLang="en-US" sz="9600" kern="10" spc="1921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latin typeface="华文琥珀"/>
                <a:ea typeface="华文琥珀"/>
              </a:rPr>
              <a:t>谢谢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EF15FD-8AD6-4545-B17A-F209E4779A4D}" type="slidenum">
              <a:rPr lang="zh-CN" altLang="en-US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28800" y="2362200"/>
            <a:ext cx="5078938" cy="1828800"/>
          </a:xfrm>
        </p:spPr>
        <p:txBody>
          <a:bodyPr/>
          <a:lstStyle/>
          <a:p>
            <a:pPr>
              <a:buNone/>
            </a:pPr>
            <a:r>
              <a:rPr lang="en-US" altLang="zh-CN" sz="2000" b="1" dirty="0" smtClean="0">
                <a:solidFill>
                  <a:srgbClr val="000099"/>
                </a:solidFill>
              </a:rPr>
              <a:t>Homepage</a:t>
            </a:r>
            <a:r>
              <a:rPr lang="en-US" altLang="zh-CN" sz="2000" dirty="0" smtClean="0"/>
              <a:t>: http://mashuai.buaa.edu.cn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000" b="1" dirty="0" smtClean="0">
                <a:solidFill>
                  <a:srgbClr val="000099"/>
                </a:solidFill>
              </a:rPr>
              <a:t>Email</a:t>
            </a:r>
            <a:r>
              <a:rPr lang="en-US" altLang="zh-CN" sz="2000" dirty="0" smtClean="0"/>
              <a:t>: mashuai@buaa.edu.cn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000" dirty="0" smtClean="0"/>
              <a:t>18611343686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000" dirty="0" smtClean="0"/>
              <a:t>QQ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906632048</a:t>
            </a:r>
          </a:p>
          <a:p>
            <a:pPr>
              <a:buNone/>
            </a:pPr>
            <a:endParaRPr lang="zh-CN" altLang="en-US" sz="2000" dirty="0"/>
          </a:p>
        </p:txBody>
      </p:sp>
      <p:pic>
        <p:nvPicPr>
          <p:cNvPr id="6" name="Picture 2" descr="http://www.ccf.org.cn/resources/1190201776262/adl/12012-10-22-11_00_3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1930499"/>
            <a:ext cx="1524000" cy="199072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47800" y="1981200"/>
            <a:ext cx="69294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buFontTx/>
              <a:buNone/>
            </a:pPr>
            <a:r>
              <a:rPr lang="zh-CN" altLang="en-US" sz="5400" b="1" dirty="0" smtClean="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  <a:sym typeface="Wingdings" pitchFamily="2" charset="2"/>
              </a:rPr>
              <a:t>甄士隐语</a:t>
            </a:r>
            <a:endParaRPr lang="en-US" altLang="zh-CN" sz="5400" b="1" dirty="0" smtClean="0">
              <a:solidFill>
                <a:srgbClr val="0000FF"/>
              </a:solidFill>
              <a:latin typeface="华文隶书" pitchFamily="2" charset="-122"/>
              <a:ea typeface="华文隶书" pitchFamily="2" charset="-122"/>
              <a:sym typeface="Wingdings" pitchFamily="2" charset="2"/>
            </a:endParaRPr>
          </a:p>
          <a:p>
            <a:pPr algn="ctr" eaLnBrk="1" hangingPunct="1">
              <a:buFontTx/>
              <a:buNone/>
            </a:pPr>
            <a:r>
              <a:rPr lang="zh-CN" altLang="en-US" sz="5400" b="1" dirty="0" smtClean="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  <a:sym typeface="Wingdings" pitchFamily="2" charset="2"/>
              </a:rPr>
              <a:t>贾雨村言</a:t>
            </a:r>
            <a:endParaRPr lang="en-US" altLang="zh-CN" sz="5400" b="1" dirty="0" smtClean="0">
              <a:solidFill>
                <a:srgbClr val="0000FF"/>
              </a:solidFill>
              <a:latin typeface="华文隶书" pitchFamily="2" charset="-122"/>
              <a:ea typeface="华文隶书" pitchFamily="2" charset="-122"/>
              <a:sym typeface="Wingdings" pitchFamily="2" charset="2"/>
            </a:endParaRPr>
          </a:p>
          <a:p>
            <a:pPr algn="ctr"/>
            <a:r>
              <a:rPr lang="en-US" altLang="zh-CN" sz="54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  <a:sym typeface="Wingdings" pitchFamily="2" charset="2"/>
              </a:rPr>
              <a:t></a:t>
            </a:r>
            <a:r>
              <a:rPr lang="zh-CN" altLang="en-US" sz="54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  <a:sym typeface="Wingdings" pitchFamily="2" charset="2"/>
              </a:rPr>
              <a:t>个人体会</a:t>
            </a:r>
            <a:r>
              <a:rPr lang="en-US" altLang="zh-CN" sz="54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  <a:sym typeface="Wingdings" pitchFamily="2" charset="2"/>
              </a:rPr>
              <a:t></a:t>
            </a:r>
            <a:r>
              <a:rPr lang="zh-CN" altLang="en-US" sz="5400" b="1" dirty="0" smtClean="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rPr>
              <a:t>    </a:t>
            </a: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F5949-69C5-463D-A225-2B490011168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358246" cy="796908"/>
          </a:xfrm>
        </p:spPr>
        <p:txBody>
          <a:bodyPr/>
          <a:lstStyle/>
          <a:p>
            <a:pPr algn="ctr"/>
            <a:r>
              <a:rPr lang="zh-CN" altLang="en-US" sz="54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工作体会</a:t>
            </a:r>
            <a:endParaRPr lang="zh-CN" altLang="en-US" sz="5400" b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1219200" y="1981200"/>
            <a:ext cx="7848600" cy="44196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自然基金的</a:t>
            </a:r>
            <a:r>
              <a:rPr lang="zh-CN" altLang="en-US" sz="3200" kern="0" dirty="0" smtClean="0">
                <a:solidFill>
                  <a:srgbClr val="000000"/>
                </a:solidFill>
                <a:latin typeface="Times New Roman"/>
                <a:ea typeface="华文中宋"/>
              </a:rPr>
              <a:t>中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比率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lang="zh-CN" altLang="en-US" sz="3200" kern="0" dirty="0" smtClean="0">
                <a:solidFill>
                  <a:srgbClr val="FF0000"/>
                </a:solidFill>
                <a:latin typeface="+mn-lt"/>
                <a:ea typeface="+mn-ea"/>
              </a:rPr>
              <a:t>大约</a:t>
            </a:r>
            <a:r>
              <a:rPr lang="en-US" altLang="zh-CN" sz="3200" kern="0" dirty="0" smtClean="0">
                <a:solidFill>
                  <a:srgbClr val="FF0000"/>
                </a:solidFill>
                <a:latin typeface="+mn-lt"/>
                <a:ea typeface="+mn-ea"/>
              </a:rPr>
              <a:t>3</a:t>
            </a:r>
            <a:r>
              <a:rPr lang="zh-CN" altLang="en-US" sz="3200" kern="0" dirty="0" smtClean="0">
                <a:solidFill>
                  <a:srgbClr val="FF0000"/>
                </a:solidFill>
                <a:latin typeface="+mn-lt"/>
                <a:ea typeface="+mn-ea"/>
              </a:rPr>
              <a:t>次中</a:t>
            </a:r>
            <a:r>
              <a:rPr lang="en-US" altLang="zh-CN" sz="3200" kern="0" dirty="0" smtClean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zh-CN" altLang="en-US" sz="3200" kern="0" dirty="0" smtClean="0">
                <a:solidFill>
                  <a:srgbClr val="FF0000"/>
                </a:solidFill>
                <a:latin typeface="+mn-lt"/>
                <a:ea typeface="+mn-ea"/>
              </a:rPr>
              <a:t>次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r>
              <a:rPr lang="zh-CN" altLang="en-US" sz="3200" kern="0" dirty="0" smtClean="0">
                <a:latin typeface="+mn-lt"/>
                <a:ea typeface="+mn-ea"/>
              </a:rPr>
              <a:t>我自然</a:t>
            </a:r>
            <a:r>
              <a:rPr lang="zh-CN" altLang="en-US" sz="3200" kern="0" dirty="0" smtClean="0">
                <a:solidFill>
                  <a:srgbClr val="000000"/>
                </a:solidFill>
                <a:latin typeface="Times New Roman"/>
                <a:ea typeface="华文中宋"/>
              </a:rPr>
              <a:t>基金</a:t>
            </a:r>
            <a:r>
              <a:rPr lang="zh-CN" altLang="en-US" sz="3200" kern="0" dirty="0" smtClean="0">
                <a:latin typeface="+mn-lt"/>
                <a:ea typeface="+mn-ea"/>
              </a:rPr>
              <a:t>申请历程：</a:t>
            </a:r>
            <a:endParaRPr lang="en-US" altLang="zh-CN" sz="3200" kern="0" dirty="0" smtClean="0">
              <a:latin typeface="+mn-lt"/>
              <a:ea typeface="+mn-ea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lang="en-US" altLang="zh-CN" sz="3200" kern="0" dirty="0" smtClean="0">
                <a:solidFill>
                  <a:srgbClr val="FF0000"/>
                </a:solidFill>
                <a:latin typeface="+mn-lt"/>
                <a:ea typeface="+mn-ea"/>
              </a:rPr>
              <a:t>5</a:t>
            </a:r>
            <a:r>
              <a:rPr lang="zh-CN" altLang="en-US" sz="3200" kern="0" dirty="0" smtClean="0">
                <a:solidFill>
                  <a:srgbClr val="FF0000"/>
                </a:solidFill>
                <a:latin typeface="+mn-lt"/>
                <a:ea typeface="+mn-ea"/>
              </a:rPr>
              <a:t>次仅中</a:t>
            </a:r>
            <a:r>
              <a:rPr lang="en-US" altLang="zh-CN" sz="3200" kern="0" dirty="0" smtClean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zh-CN" altLang="en-US" sz="3200" kern="0" dirty="0" smtClean="0">
                <a:solidFill>
                  <a:srgbClr val="FF0000"/>
                </a:solidFill>
                <a:latin typeface="+mn-lt"/>
                <a:ea typeface="+mn-ea"/>
              </a:rPr>
              <a:t>次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Char char="|"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Char char="|"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1600200" y="304800"/>
            <a:ext cx="6781800" cy="1524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从项目申请看，</a:t>
            </a:r>
            <a:endParaRPr kumimoji="0" lang="en-US" altLang="zh-CN" sz="48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我是个失败者！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图片 8" descr="u=3275828550,1096845030&amp;fm=21&amp;gp=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4572000"/>
            <a:ext cx="5737952" cy="1905000"/>
          </a:xfrm>
          <a:prstGeom prst="rect">
            <a:avLst/>
          </a:prstGeom>
        </p:spPr>
      </p:pic>
      <p:sp>
        <p:nvSpPr>
          <p:cNvPr id="10" name="灯片编号占位符 3"/>
          <p:cNvSpPr txBox="1">
            <a:spLocks/>
          </p:cNvSpPr>
          <p:nvPr/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F5949-69C5-463D-A225-2B490011168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1219200" y="1981200"/>
            <a:ext cx="7848600" cy="44196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身份转变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lang="zh-CN" altLang="en-US" sz="3200" kern="0" dirty="0" smtClean="0">
                <a:solidFill>
                  <a:srgbClr val="FF0000"/>
                </a:solidFill>
                <a:latin typeface="+mn-lt"/>
                <a:ea typeface="+mn-ea"/>
              </a:rPr>
              <a:t>博士</a:t>
            </a:r>
            <a:r>
              <a:rPr lang="en-US" altLang="zh-CN" sz="3200" kern="0" dirty="0" smtClean="0">
                <a:solidFill>
                  <a:srgbClr val="FF0000"/>
                </a:solidFill>
                <a:latin typeface="+mn-lt"/>
                <a:ea typeface="+mn-ea"/>
              </a:rPr>
              <a:t>(</a:t>
            </a:r>
            <a:r>
              <a:rPr lang="zh-CN" altLang="en-US" sz="3200" kern="0" dirty="0" smtClean="0">
                <a:solidFill>
                  <a:srgbClr val="FF0000"/>
                </a:solidFill>
                <a:latin typeface="+mn-lt"/>
                <a:ea typeface="+mn-ea"/>
              </a:rPr>
              <a:t>博士后</a:t>
            </a:r>
            <a:r>
              <a:rPr lang="en-US" altLang="zh-CN" sz="3200" kern="0" dirty="0" smtClean="0">
                <a:solidFill>
                  <a:srgbClr val="FF0000"/>
                </a:solidFill>
                <a:latin typeface="+mn-lt"/>
                <a:ea typeface="+mn-ea"/>
              </a:rPr>
              <a:t>) —〉</a:t>
            </a:r>
            <a:r>
              <a:rPr lang="zh-CN" altLang="en-US" sz="3200" kern="0" dirty="0" smtClean="0">
                <a:solidFill>
                  <a:srgbClr val="FF0000"/>
                </a:solidFill>
                <a:latin typeface="+mn-lt"/>
                <a:ea typeface="+mn-ea"/>
              </a:rPr>
              <a:t>老师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r>
              <a:rPr lang="zh-CN" altLang="en-US" sz="3200" kern="0" dirty="0" smtClean="0">
                <a:latin typeface="+mn-lt"/>
                <a:ea typeface="+mn-ea"/>
              </a:rPr>
              <a:t>事情变多：</a:t>
            </a:r>
            <a:endParaRPr lang="en-US" altLang="zh-CN" sz="3200" kern="0" dirty="0" smtClean="0">
              <a:latin typeface="+mn-lt"/>
              <a:ea typeface="+mn-ea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lang="zh-CN" altLang="en-US" sz="3200" kern="0" dirty="0" smtClean="0">
                <a:solidFill>
                  <a:srgbClr val="FF0000"/>
                </a:solidFill>
                <a:latin typeface="Times New Roman"/>
                <a:ea typeface="华文中宋"/>
              </a:rPr>
              <a:t>教学、</a:t>
            </a:r>
            <a:r>
              <a:rPr lang="zh-CN" altLang="en-US" sz="3200" kern="0" dirty="0" smtClean="0">
                <a:solidFill>
                  <a:srgbClr val="FF0000"/>
                </a:solidFill>
                <a:latin typeface="+mn-lt"/>
                <a:ea typeface="+mn-ea"/>
              </a:rPr>
              <a:t>科研</a:t>
            </a:r>
            <a:r>
              <a:rPr lang="en-US" altLang="zh-CN" sz="3200" kern="0" dirty="0" smtClean="0">
                <a:solidFill>
                  <a:srgbClr val="FF0000"/>
                </a:solidFill>
                <a:latin typeface="+mn-lt"/>
                <a:ea typeface="+mn-ea"/>
              </a:rPr>
              <a:t>(</a:t>
            </a:r>
            <a:r>
              <a:rPr lang="zh-CN" altLang="en-US" sz="3200" kern="0" dirty="0" smtClean="0">
                <a:solidFill>
                  <a:srgbClr val="FF0000"/>
                </a:solidFill>
                <a:latin typeface="+mn-lt"/>
                <a:ea typeface="+mn-ea"/>
              </a:rPr>
              <a:t>申请、结题等</a:t>
            </a:r>
            <a:r>
              <a:rPr lang="en-US" altLang="zh-CN" sz="3200" kern="0" dirty="0" smtClean="0">
                <a:solidFill>
                  <a:srgbClr val="FF0000"/>
                </a:solidFill>
                <a:latin typeface="+mn-lt"/>
                <a:ea typeface="+mn-ea"/>
              </a:rPr>
              <a:t>)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带学生、</a:t>
            </a:r>
            <a:r>
              <a:rPr lang="zh-CN" altLang="en-US" sz="3200" kern="0" dirty="0" smtClean="0">
                <a:solidFill>
                  <a:srgbClr val="FF0000"/>
                </a:solidFill>
                <a:latin typeface="+mn-lt"/>
                <a:ea typeface="+mn-ea"/>
              </a:rPr>
              <a:t>学院实验室的事情</a:t>
            </a:r>
            <a:endParaRPr lang="en-US" altLang="zh-CN" sz="3200" kern="0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。。。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Char char="|"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1600200" y="304800"/>
            <a:ext cx="6781800" cy="1524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当老师之后，</a:t>
            </a:r>
            <a:endParaRPr lang="en-US" altLang="zh-CN" sz="4800" b="1" kern="0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工作如何开展？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1600" y="4953000"/>
            <a:ext cx="7543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CN" altLang="en-US" sz="54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精力有限</a:t>
            </a:r>
            <a:endParaRPr lang="en-US" altLang="zh-CN" sz="5400" b="1" spc="150" dirty="0" smtClean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zh-CN" altLang="en-US" sz="54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想清楚自己想要什么</a:t>
            </a:r>
            <a:endParaRPr lang="zh-CN" altLang="en-US" sz="54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F5949-69C5-463D-A225-2B490011168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1219200" y="1981200"/>
            <a:ext cx="7848600" cy="44196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r>
              <a:rPr lang="zh-CN" altLang="en-US" sz="3200" kern="0" dirty="0" smtClean="0">
                <a:latin typeface="+mn-lt"/>
                <a:ea typeface="+mn-ea"/>
              </a:rPr>
              <a:t>合作</a:t>
            </a:r>
            <a:endParaRPr lang="en-US" altLang="zh-CN" sz="3200" kern="0" dirty="0" smtClean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r>
              <a:rPr lang="zh-CN" altLang="en-US" sz="3200" kern="0" dirty="0" smtClean="0">
                <a:latin typeface="+mn-lt"/>
                <a:ea typeface="+mn-ea"/>
              </a:rPr>
              <a:t>从大三学生中寻找</a:t>
            </a:r>
            <a:endParaRPr lang="en-US" altLang="zh-CN" sz="3200" kern="0" dirty="0" smtClean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Char char="|"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1600200" y="304800"/>
            <a:ext cx="6781800" cy="1524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如何寻找好学生？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1600" y="4343400"/>
            <a:ext cx="7543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CN" altLang="en-US" sz="54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打铁还需自身硬</a:t>
            </a: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F5949-69C5-463D-A225-2B490011168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600200" y="304800"/>
            <a:ext cx="6781800" cy="1524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关于制定目标，</a:t>
            </a:r>
            <a:endParaRPr lang="en-US" altLang="zh-CN" sz="4800" b="1" kern="0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ctr" eaLnBrk="0" hangingPunct="0">
              <a:defRPr/>
            </a:pPr>
            <a:r>
              <a:rPr lang="zh-CN" altLang="en-US" sz="4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“</a:t>
            </a:r>
            <a:r>
              <a:rPr lang="en-US" altLang="zh-CN" sz="4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SMART”</a:t>
            </a:r>
            <a:r>
              <a:rPr lang="zh-CN" altLang="en-US" sz="4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法则？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5800" y="1905000"/>
            <a:ext cx="8458200" cy="4525963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Char char="z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(specific)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：明确，不能只是形容概括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Char char="z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 (measurable)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：可衡量，需要量化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Char char="z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(attainable)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：可达到的，不能是遥不可及的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Char char="z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(relevant)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：结果导向：与长远目标具有相关性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Char char="z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(time-based)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：有时限的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图片 5" descr="管理的实践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4572000"/>
            <a:ext cx="1447800" cy="2099310"/>
          </a:xfrm>
          <a:prstGeom prst="rect">
            <a:avLst/>
          </a:prstGeom>
        </p:spPr>
      </p:pic>
      <p:pic>
        <p:nvPicPr>
          <p:cNvPr id="8" name="图片 7" descr="u=3791730500,828940992&amp;fm=21&amp;gp=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4572000"/>
            <a:ext cx="1457325" cy="20955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172200" y="5867400"/>
            <a:ext cx="2069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(Peter F. </a:t>
            </a:r>
            <a:r>
              <a:rPr lang="en-US" altLang="zh-CN" dirty="0" err="1" smtClean="0"/>
              <a:t>Drucker</a:t>
            </a:r>
            <a:r>
              <a:rPr lang="en-US" altLang="zh-CN" dirty="0" smtClean="0"/>
              <a:t>) </a:t>
            </a:r>
          </a:p>
          <a:p>
            <a:r>
              <a:rPr lang="zh-CN" altLang="en-US" dirty="0" smtClean="0"/>
              <a:t>现代管理学之父</a:t>
            </a:r>
            <a:endParaRPr lang="zh-CN" altLang="en-US" dirty="0"/>
          </a:p>
        </p:txBody>
      </p:sp>
      <p:sp>
        <p:nvSpPr>
          <p:cNvPr id="10" name="灯片编号占位符 3"/>
          <p:cNvSpPr txBox="1">
            <a:spLocks/>
          </p:cNvSpPr>
          <p:nvPr/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F5949-69C5-463D-A225-2B490011168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358246" cy="796908"/>
          </a:xfrm>
        </p:spPr>
        <p:txBody>
          <a:bodyPr/>
          <a:lstStyle/>
          <a:p>
            <a:pPr algn="ctr"/>
            <a:r>
              <a:rPr lang="zh-CN" altLang="en-US" sz="54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论文体会</a:t>
            </a:r>
            <a:endParaRPr lang="zh-CN" altLang="en-US" sz="5400" b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How to Evaluate a Paper?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Novelty of the problem (25%)</a:t>
            </a:r>
          </a:p>
          <a:p>
            <a:r>
              <a:rPr lang="en-US" altLang="zh-CN" dirty="0" smtClean="0"/>
              <a:t>Technical depth (25%)</a:t>
            </a:r>
          </a:p>
          <a:p>
            <a:r>
              <a:rPr lang="en-US" altLang="zh-CN" dirty="0" smtClean="0"/>
              <a:t>Writing (25%)</a:t>
            </a:r>
          </a:p>
          <a:p>
            <a:r>
              <a:rPr lang="en-US" altLang="zh-CN" dirty="0" smtClean="0"/>
              <a:t>Experiments (25%)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DF5949-69C5-463D-A225-2B4900111680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谈古论今">
  <a:themeElements>
    <a:clrScheme name="谈古论今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谈古论今">
      <a:majorFont>
        <a:latin typeface="Times New Roman"/>
        <a:ea typeface="宋体"/>
        <a:cs typeface="Times New Roman"/>
      </a:majorFont>
      <a:minorFont>
        <a:latin typeface="Times New Roman"/>
        <a:ea typeface="华文中宋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谈古论今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谈古论今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谈古论今 3">
        <a:dk1>
          <a:srgbClr val="000000"/>
        </a:dk1>
        <a:lt1>
          <a:srgbClr val="FFFFCC"/>
        </a:lt1>
        <a:dk2>
          <a:srgbClr val="808000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谈古论今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谈古论今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谈古论今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谈古论今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12309</TotalTime>
  <Words>484</Words>
  <Application>Microsoft Office PowerPoint</Application>
  <PresentationFormat>全屏显示(4:3)</PresentationFormat>
  <Paragraphs>118</Paragraphs>
  <Slides>17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谈古论今</vt:lpstr>
      <vt:lpstr>工作与论文个人体会</vt:lpstr>
      <vt:lpstr>幻灯片 2</vt:lpstr>
      <vt:lpstr>工作体会</vt:lpstr>
      <vt:lpstr>幻灯片 4</vt:lpstr>
      <vt:lpstr>幻灯片 5</vt:lpstr>
      <vt:lpstr>幻灯片 6</vt:lpstr>
      <vt:lpstr>幻灯片 7</vt:lpstr>
      <vt:lpstr>论文体会</vt:lpstr>
      <vt:lpstr>How to Evaluate a Paper?</vt:lpstr>
      <vt:lpstr>How to Get the Idea?</vt:lpstr>
      <vt:lpstr>How to Get the Solution?</vt:lpstr>
      <vt:lpstr>How to Write the Paper?</vt:lpstr>
      <vt:lpstr>How to do Experiments?</vt:lpstr>
      <vt:lpstr>Stages of Paper Submission</vt:lpstr>
      <vt:lpstr>Two Rules</vt:lpstr>
      <vt:lpstr>One Warning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shuai.ma</dc:creator>
  <cp:lastModifiedBy>2014CB340304</cp:lastModifiedBy>
  <cp:revision>1989</cp:revision>
  <cp:lastPrinted>1601-01-01T00:00:00Z</cp:lastPrinted>
  <dcterms:created xsi:type="dcterms:W3CDTF">1601-01-01T00:00:00Z</dcterms:created>
  <dcterms:modified xsi:type="dcterms:W3CDTF">2013-12-24T02:25:59Z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