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03" r:id="rId2"/>
    <p:sldId id="532" r:id="rId3"/>
    <p:sldId id="423" r:id="rId4"/>
    <p:sldId id="541" r:id="rId5"/>
    <p:sldId id="548" r:id="rId6"/>
    <p:sldId id="499" r:id="rId7"/>
    <p:sldId id="547" r:id="rId8"/>
    <p:sldId id="504" r:id="rId9"/>
    <p:sldId id="549" r:id="rId10"/>
    <p:sldId id="505" r:id="rId11"/>
    <p:sldId id="506" r:id="rId12"/>
    <p:sldId id="507" r:id="rId13"/>
    <p:sldId id="543" r:id="rId14"/>
    <p:sldId id="489" r:id="rId15"/>
    <p:sldId id="545" r:id="rId16"/>
  </p:sldIdLst>
  <p:sldSz cx="9144000" cy="6858000" type="screen4x3"/>
  <p:notesSz cx="6858000" cy="9144000"/>
  <p:embeddedFontLst>
    <p:embeddedFont>
      <p:font typeface="Tunga" panose="020B0502040204020203" pitchFamily="34" charset="0"/>
      <p:regular r:id="rId19"/>
      <p:bold r:id="rId20"/>
    </p:embeddedFont>
    <p:embeddedFont>
      <p:font typeface="Wingdings 2" panose="05020102010507070707" pitchFamily="18" charset="2"/>
      <p:regular r:id="rId21"/>
    </p:embeddedFont>
    <p:embeddedFont>
      <p:font typeface="华文新魏" panose="02010800040101010101" pitchFamily="2" charset="-122"/>
      <p:regular r:id="rId22"/>
    </p:embeddedFont>
    <p:embeddedFont>
      <p:font typeface="华文细黑" panose="02010600040101010101" pitchFamily="2" charset="-122"/>
      <p:regular r:id="rId23"/>
    </p:embeddedFont>
    <p:embeddedFont>
      <p:font typeface="华文仿宋" panose="02010600040101010101" pitchFamily="2" charset="-122"/>
      <p:regular r:id="rId24"/>
    </p:embeddedFont>
    <p:embeddedFont>
      <p:font typeface="Tw Cen MT" panose="020B0602020104020603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150CC4"/>
    <a:srgbClr val="00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90359" autoAdjust="0"/>
  </p:normalViewPr>
  <p:slideViewPr>
    <p:cSldViewPr snapToGrid="0" snapToObjects="1">
      <p:cViewPr varScale="1">
        <p:scale>
          <a:sx n="64" d="100"/>
          <a:sy n="64" d="100"/>
        </p:scale>
        <p:origin x="9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44D55-CC23-6F44-BA8D-B9FEFD0EA46B}" type="datetimeFigureOut">
              <a:rPr kumimoji="1" lang="zh-CN" altLang="en-US" smtClean="0"/>
              <a:pPr/>
              <a:t>2014-09-28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15731-712D-9D4C-8EA2-0F160E14A42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7836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EC4A-0B77-FA4B-8E51-7F717AD36FE0}" type="datetimeFigureOut">
              <a:rPr kumimoji="1" lang="zh-CN" altLang="en-US" smtClean="0"/>
              <a:pPr/>
              <a:t>2014-09-28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61D03-7AD6-0A41-837B-17E0694DDA4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2081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838E66-50E7-45FF-81B6-19D364CAF378}" type="slidenum">
              <a:rPr lang="zh-CN" altLang="en-US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16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98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800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 smtClean="0"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smtClean="0"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mtClean="0"/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baseline="0"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baseline="0">
                <a:ea typeface="华文新魏" pitchFamily="2" charset="-122"/>
              </a:defRPr>
            </a:lvl1pPr>
            <a:lvl2pPr>
              <a:defRPr baseline="0">
                <a:ea typeface="华文新魏" pitchFamily="2" charset="-122"/>
              </a:defRPr>
            </a:lvl2pPr>
            <a:lvl3pPr>
              <a:defRPr baseline="0">
                <a:ea typeface="华文新魏" pitchFamily="2" charset="-122"/>
              </a:defRPr>
            </a:lvl3pPr>
            <a:lvl4pPr>
              <a:defRPr baseline="0">
                <a:ea typeface="华文新魏" pitchFamily="2" charset="-122"/>
              </a:defRPr>
            </a:lvl4pPr>
            <a:lvl5pPr>
              <a:defRPr baseline="0"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8" name="Rectangle 12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 smtClean="0"/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 smtClean="0"/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altLang="zh-CN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Tw Cen MT" pitchFamily="34" charset="0"/>
                <a:ea typeface="宋体" pitchFamily="2" charset="-122"/>
              </a:defRPr>
            </a:lvl1pPr>
          </a:lstStyle>
          <a:p>
            <a:r>
              <a:rPr kumimoji="1" lang="en-US" altLang="zh-CN" smtClean="0"/>
              <a:t>2012-5-28</a:t>
            </a:r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Tw Cen MT" pitchFamily="34" charset="0"/>
                <a:ea typeface="宋体" pitchFamily="2" charset="-122"/>
              </a:defRPr>
            </a:lvl1pPr>
          </a:lstStyle>
          <a:p>
            <a:r>
              <a:rPr kumimoji="1" lang="zh-CN" altLang="en-US" smtClean="0"/>
              <a:t>新疆</a:t>
            </a:r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 smtClean="0">
                <a:solidFill>
                  <a:srgbClr val="FFFFFF"/>
                </a:solidFill>
                <a:latin typeface="Tw Cen MT" pitchFamily="34" charset="0"/>
                <a:ea typeface="宋体" pitchFamily="2" charset="-122"/>
              </a:defRPr>
            </a:lvl1pPr>
          </a:lstStyle>
          <a:p>
            <a:fld id="{00BF005D-5C89-1D46-BF23-22F12188A15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0" y="268350"/>
            <a:ext cx="9144000" cy="2878111"/>
          </a:xfrm>
        </p:spPr>
        <p:txBody>
          <a:bodyPr/>
          <a:lstStyle/>
          <a:p>
            <a:pPr algn="ctr"/>
            <a:r>
              <a:rPr lang="zh-CN" altLang="en-US" sz="4800" b="1" cap="none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>从</a:t>
            </a:r>
            <a:r>
              <a:rPr lang="zh-CN" altLang="en-US" sz="5400" b="1" cap="none" dirty="0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>大数据分类看网络空间</a:t>
            </a:r>
            <a:r>
              <a:rPr lang="en-US" altLang="zh-CN" sz="5400" b="1" cap="none" dirty="0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5400" b="1" cap="none" dirty="0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5400" b="1" cap="none" dirty="0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>数据的管理和应用研究           </a:t>
            </a:r>
            <a:r>
              <a:rPr lang="en-US" altLang="zh-CN" sz="1800" b="1" cap="none" dirty="0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1800" b="1" cap="none" dirty="0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3600" b="1" cap="none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/>
            </a:r>
            <a:br>
              <a:rPr lang="en-US" altLang="zh-CN" sz="3600" b="1" cap="none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</a:br>
            <a:r>
              <a:rPr lang="en-US" altLang="zh-CN" sz="3600" b="1" cap="none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 </a:t>
            </a:r>
            <a:endParaRPr lang="en-US" altLang="zh-CN" sz="3600" b="1" cap="none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09800" y="5943600"/>
            <a:ext cx="7162800" cy="9144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09800" y="2689434"/>
            <a:ext cx="50004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800" dirty="0">
                <a:solidFill>
                  <a:srgbClr val="704404"/>
                </a:solidFill>
                <a:ea typeface="华文新魏" pitchFamily="2" charset="-122"/>
                <a:cs typeface="Tunga" pitchFamily="34" charset="0"/>
              </a:rPr>
              <a:t>周傲英</a:t>
            </a:r>
            <a:r>
              <a:rPr lang="zh-CN" altLang="en-US" sz="48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en-US" altLang="zh-CN" sz="48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  <a:p>
            <a:pPr lvl="0" algn="ctr"/>
            <a:r>
              <a:rPr lang="en-US" altLang="zh-CN" sz="3200" dirty="0">
                <a:solidFill>
                  <a:srgbClr val="002060"/>
                </a:solidFill>
                <a:ea typeface="华文新魏" pitchFamily="2" charset="-122"/>
              </a:rPr>
              <a:t>Aoying Zhou</a:t>
            </a:r>
            <a:r>
              <a:rPr lang="zh-CN" altLang="en-US" sz="32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en-US" altLang="zh-CN" sz="32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024" y="4675258"/>
            <a:ext cx="1136275" cy="119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3179" y="4797907"/>
            <a:ext cx="5028042" cy="89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P201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0238" y="4476591"/>
            <a:ext cx="1654362" cy="146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33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我国的现状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883" y="1600199"/>
            <a:ext cx="8829206" cy="5040444"/>
          </a:xfrm>
        </p:spPr>
        <p:txBody>
          <a:bodyPr/>
          <a:lstStyle/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altLang="zh-CN" sz="2900" dirty="0" smtClean="0"/>
              <a:t>WEB</a:t>
            </a:r>
            <a:r>
              <a:rPr lang="zh-CN" altLang="en-US" sz="2900" dirty="0" smtClean="0"/>
              <a:t>数据方面，我国</a:t>
            </a:r>
            <a:r>
              <a:rPr lang="zh-CN" altLang="en-US" sz="2900" dirty="0"/>
              <a:t>已</a:t>
            </a:r>
            <a:r>
              <a:rPr lang="zh-CN" altLang="en-US" sz="2900" dirty="0" smtClean="0"/>
              <a:t>成为开</a:t>
            </a:r>
            <a:r>
              <a:rPr lang="zh-CN" altLang="en-US" sz="2900" dirty="0"/>
              <a:t>源</a:t>
            </a:r>
            <a:r>
              <a:rPr lang="zh-CN" altLang="en-US" sz="2900" dirty="0">
                <a:solidFill>
                  <a:srgbClr val="FF0000"/>
                </a:solidFill>
              </a:rPr>
              <a:t>技术</a:t>
            </a:r>
            <a:r>
              <a:rPr lang="zh-CN" altLang="en-US" sz="2900" dirty="0"/>
              <a:t>的</a:t>
            </a:r>
            <a:r>
              <a:rPr lang="zh-CN" altLang="en-US" sz="2900" dirty="0">
                <a:solidFill>
                  <a:srgbClr val="FF0000"/>
                </a:solidFill>
              </a:rPr>
              <a:t>最大试验场</a:t>
            </a:r>
          </a:p>
          <a:p>
            <a:pPr marL="593725" lvl="2" indent="-319088">
              <a:spcBef>
                <a:spcPts val="700"/>
              </a:spcBef>
              <a:buSzPct val="60000"/>
              <a:buFont typeface="Wingdings" pitchFamily="2" charset="2"/>
              <a:buChar char=""/>
            </a:pPr>
            <a:r>
              <a:rPr lang="zh-CN" altLang="en-US" dirty="0" smtClean="0"/>
              <a:t>开源是把双刃剑，只享用不贡献，和盗版无疑，</a:t>
            </a:r>
            <a:r>
              <a:rPr lang="zh-CN" altLang="en-US" dirty="0" smtClean="0">
                <a:solidFill>
                  <a:srgbClr val="FF0000"/>
                </a:solidFill>
              </a:rPr>
              <a:t>扼杀创新力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93725" lvl="2" indent="-319088">
              <a:spcBef>
                <a:spcPts val="700"/>
              </a:spcBef>
              <a:buSzPct val="60000"/>
              <a:buFont typeface="Wingdings" pitchFamily="2" charset="2"/>
              <a:buChar char=""/>
            </a:pPr>
            <a:r>
              <a:rPr lang="zh-CN" altLang="en-US" dirty="0" smtClean="0"/>
              <a:t>可以很快部署应用 </a:t>
            </a:r>
            <a:r>
              <a:rPr lang="en-US" altLang="zh-CN" dirty="0" smtClean="0"/>
              <a:t>(</a:t>
            </a:r>
            <a:r>
              <a:rPr lang="zh-CN" altLang="en-US" dirty="0" smtClean="0"/>
              <a:t>我国互联网产业发展迅猛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，可以得到认可，但</a:t>
            </a:r>
            <a:r>
              <a:rPr lang="zh-CN" altLang="en-US" dirty="0" smtClean="0">
                <a:solidFill>
                  <a:srgbClr val="FF0000"/>
                </a:solidFill>
              </a:rPr>
              <a:t>得不到尊重</a:t>
            </a:r>
            <a:r>
              <a:rPr lang="zh-CN" altLang="en-US" dirty="0" smtClean="0"/>
              <a:t>，更得不到敬佩 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Google)</a:t>
            </a:r>
            <a:endParaRPr lang="zh-CN" altLang="en-US" dirty="0"/>
          </a:p>
          <a:p>
            <a:r>
              <a:rPr lang="zh-CN" altLang="en-US" dirty="0" smtClean="0"/>
              <a:t>决策数据方面，自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六五</a:t>
            </a:r>
            <a:r>
              <a:rPr lang="en-US" altLang="zh-CN" dirty="0" smtClean="0"/>
              <a:t>”</a:t>
            </a:r>
            <a:r>
              <a:rPr lang="zh-CN" altLang="en-US" dirty="0"/>
              <a:t>开始，</a:t>
            </a:r>
            <a:r>
              <a:rPr lang="zh-CN" altLang="en-US" dirty="0" smtClean="0"/>
              <a:t>数据库</a:t>
            </a:r>
            <a:r>
              <a:rPr lang="zh-CN" altLang="en-US" dirty="0" smtClean="0">
                <a:solidFill>
                  <a:srgbClr val="FF0000"/>
                </a:solidFill>
              </a:rPr>
              <a:t>系统</a:t>
            </a:r>
            <a:r>
              <a:rPr lang="zh-CN" altLang="en-US" dirty="0" smtClean="0"/>
              <a:t>国产梦</a:t>
            </a:r>
            <a:endParaRPr lang="en-US" altLang="zh-CN" dirty="0" smtClean="0"/>
          </a:p>
          <a:p>
            <a:pPr lvl="1"/>
            <a:r>
              <a:rPr lang="zh-CN" altLang="en-US" sz="2300" dirty="0"/>
              <a:t>出现</a:t>
            </a:r>
            <a:r>
              <a:rPr lang="zh-CN" altLang="en-US" sz="2300" dirty="0" smtClean="0"/>
              <a:t>了两三家数据库厂商，</a:t>
            </a:r>
            <a:r>
              <a:rPr lang="en-US" altLang="zh-CN" sz="2300" dirty="0" smtClean="0"/>
              <a:t>Fully-fledged DBMS</a:t>
            </a:r>
          </a:p>
          <a:p>
            <a:pPr lvl="1"/>
            <a:r>
              <a:rPr lang="zh-CN" altLang="en-US" sz="2300" dirty="0" smtClean="0"/>
              <a:t>很难与</a:t>
            </a:r>
            <a:r>
              <a:rPr lang="en-US" altLang="zh-CN" sz="2300" dirty="0" smtClean="0"/>
              <a:t>Oracle/DB2/SQL Server</a:t>
            </a:r>
            <a:r>
              <a:rPr lang="zh-CN" altLang="en-US" sz="2300" dirty="0" smtClean="0"/>
              <a:t>正面竞争 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技术和生态</a:t>
            </a:r>
            <a:r>
              <a:rPr lang="en-US" altLang="zh-CN" sz="2300" dirty="0" smtClean="0"/>
              <a:t>)</a:t>
            </a:r>
          </a:p>
          <a:p>
            <a:r>
              <a:rPr lang="zh-CN" altLang="en-US" dirty="0"/>
              <a:t>科学</a:t>
            </a:r>
            <a:r>
              <a:rPr lang="zh-CN" altLang="en-US" dirty="0" smtClean="0"/>
              <a:t>数据方面，没有得到应有的重视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大科学是机遇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300" dirty="0" smtClean="0"/>
              <a:t>分散在不同的领域 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生命、材料、海洋、气象、</a:t>
            </a:r>
            <a:r>
              <a:rPr lang="en-US" altLang="zh-CN" sz="2300" dirty="0" smtClean="0"/>
              <a:t>……)</a:t>
            </a:r>
          </a:p>
          <a:p>
            <a:pPr lvl="1"/>
            <a:r>
              <a:rPr lang="zh-CN" altLang="en-US" sz="2300" dirty="0" smtClean="0"/>
              <a:t>是提高国家</a:t>
            </a:r>
            <a:r>
              <a:rPr lang="zh-CN" altLang="en-US" sz="2300" dirty="0" smtClean="0">
                <a:solidFill>
                  <a:srgbClr val="FF0000"/>
                </a:solidFill>
              </a:rPr>
              <a:t>科技实力和科研效率创新能力</a:t>
            </a:r>
            <a:r>
              <a:rPr lang="zh-CN" altLang="en-US" sz="2300" dirty="0" smtClean="0"/>
              <a:t>必须解决的根本问题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不仅仅是技术、系统的问题，更是一个</a:t>
            </a:r>
            <a:r>
              <a:rPr lang="zh-CN" altLang="en-US" sz="2900" dirty="0">
                <a:solidFill>
                  <a:srgbClr val="FF0000"/>
                </a:solidFill>
              </a:rPr>
              <a:t>政策</a:t>
            </a:r>
            <a:r>
              <a:rPr lang="zh-CN" altLang="en-US" sz="2300" dirty="0" smtClean="0"/>
              <a:t>层面的问题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29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大</a:t>
            </a:r>
            <a:r>
              <a:rPr lang="zh-CN" altLang="en-US" b="1" dirty="0"/>
              <a:t>数据研究的</a:t>
            </a:r>
            <a:r>
              <a:rPr lang="zh-CN" altLang="en-US" b="1" dirty="0" smtClean="0"/>
              <a:t>特征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21490" cy="49804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与传统的科技发展相比，</a:t>
            </a:r>
            <a:r>
              <a:rPr lang="zh-CN" altLang="en-US" dirty="0"/>
              <a:t>大</a:t>
            </a:r>
            <a:r>
              <a:rPr lang="zh-CN" altLang="en-US" dirty="0" smtClean="0"/>
              <a:t>数据相关的科学、技术、生产三者的联系更为紧密，三个阶段交错，迭代。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Research 2.0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大数据研究的基本出发点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实用 </a:t>
            </a:r>
            <a:r>
              <a:rPr lang="en-US" altLang="zh-CN" dirty="0" smtClean="0">
                <a:solidFill>
                  <a:srgbClr val="FF0000"/>
                </a:solidFill>
              </a:rPr>
              <a:t>(Practical)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是典型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学术洞察 </a:t>
            </a:r>
            <a:r>
              <a:rPr lang="en-US" altLang="zh-CN" dirty="0" smtClean="0">
                <a:solidFill>
                  <a:srgbClr val="FF0000"/>
                </a:solidFill>
              </a:rPr>
              <a:t>(Gain Insight)</a:t>
            </a:r>
            <a:r>
              <a:rPr lang="zh-CN" altLang="en-US" dirty="0" smtClean="0"/>
              <a:t>， 以</a:t>
            </a:r>
            <a:r>
              <a:rPr lang="en-US" altLang="zh-CN" dirty="0" err="1" smtClean="0"/>
              <a:t>Lesile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Lamport</a:t>
            </a:r>
            <a:r>
              <a:rPr lang="zh-CN" altLang="en-US" dirty="0" smtClean="0"/>
              <a:t>为例</a:t>
            </a:r>
            <a:endParaRPr lang="zh-CN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数据研究的根本驱动力</a:t>
            </a:r>
            <a:r>
              <a:rPr lang="en-US" altLang="zh-CN" dirty="0" smtClean="0"/>
              <a:t>(Driving force)</a:t>
            </a:r>
          </a:p>
          <a:p>
            <a:pPr lvl="1"/>
            <a:r>
              <a:rPr lang="zh-CN" altLang="en-US" dirty="0" smtClean="0"/>
              <a:t>现实应用 </a:t>
            </a:r>
            <a:r>
              <a:rPr lang="en-US" altLang="zh-CN" dirty="0" smtClean="0"/>
              <a:t>(</a:t>
            </a:r>
            <a:r>
              <a:rPr lang="zh-CN" altLang="en-US" dirty="0" smtClean="0"/>
              <a:t>商业模式、重大需求、政策引导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技术发展和学科交叉催生出的新的技术路线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是协同创新最佳的场景 </a:t>
            </a:r>
            <a:r>
              <a:rPr lang="en-US" altLang="zh-CN" dirty="0" smtClean="0"/>
              <a:t>(</a:t>
            </a:r>
            <a:r>
              <a:rPr lang="zh-CN" altLang="en-US" dirty="0"/>
              <a:t>需求</a:t>
            </a:r>
            <a:r>
              <a:rPr lang="zh-CN" altLang="en-US" dirty="0" smtClean="0"/>
              <a:t>如伞柄，技术如伞骨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57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我们</a:t>
            </a:r>
            <a:r>
              <a:rPr lang="zh-CN" altLang="en-US" b="1" dirty="0"/>
              <a:t>的</a:t>
            </a:r>
            <a:r>
              <a:rPr lang="zh-CN" altLang="en-US" b="1" dirty="0" smtClean="0"/>
              <a:t>机遇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7042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数据方面，</a:t>
            </a:r>
            <a:r>
              <a:rPr lang="zh-CN" altLang="en-US" dirty="0" smtClean="0">
                <a:solidFill>
                  <a:srgbClr val="FF0000"/>
                </a:solidFill>
              </a:rPr>
              <a:t>互联网企业是创新主体</a:t>
            </a:r>
            <a:r>
              <a:rPr lang="zh-CN" altLang="en-US" dirty="0" smtClean="0"/>
              <a:t>，在学术洞察方面，学界可以协助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数据挖掘、深度学习、人工智能、媒体计算等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Story-telling</a:t>
            </a:r>
            <a:r>
              <a:rPr lang="zh-CN" altLang="en-US" dirty="0" smtClean="0"/>
              <a:t>，企业往往做的不说，说的不做；学界单独来做，就好比隔靴搔痒</a:t>
            </a:r>
            <a:endParaRPr lang="en-US" altLang="zh-CN" dirty="0" smtClean="0"/>
          </a:p>
          <a:p>
            <a:r>
              <a:rPr lang="zh-CN" altLang="en-US" dirty="0" smtClean="0"/>
              <a:t>决策数据方面，</a:t>
            </a:r>
            <a:r>
              <a:rPr lang="zh-CN" altLang="en-US" dirty="0" smtClean="0">
                <a:solidFill>
                  <a:srgbClr val="FF0000"/>
                </a:solidFill>
              </a:rPr>
              <a:t>学界可以有所作为</a:t>
            </a:r>
            <a:r>
              <a:rPr lang="zh-CN" altLang="en-US" dirty="0" smtClean="0"/>
              <a:t>，面向应用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抓住天时地利人和的机遇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数据库遭遇互联网</a:t>
            </a:r>
            <a:r>
              <a:rPr lang="en-US" altLang="zh-CN" dirty="0" smtClean="0"/>
              <a:t>O2O</a:t>
            </a:r>
            <a:r>
              <a:rPr lang="zh-CN" altLang="en-US" dirty="0" smtClean="0"/>
              <a:t>、国家信息安全战略、数据库人才储备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破除迷信，吸取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等系统的思想精髓 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分布、并行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，充分利用新型软硬件和网络技术的能力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秉承数据库的理念，依据垂直应用，</a:t>
            </a:r>
            <a:r>
              <a:rPr lang="en-US" altLang="zh-CN" dirty="0" smtClean="0">
                <a:solidFill>
                  <a:srgbClr val="FF0000"/>
                </a:solidFill>
              </a:rPr>
              <a:t>One Size Fits a Bunch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定制</a:t>
            </a:r>
            <a:r>
              <a:rPr lang="zh-CN" altLang="en-US" dirty="0" smtClean="0"/>
              <a:t>系统，形成产品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19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我们</a:t>
            </a:r>
            <a:r>
              <a:rPr lang="zh-CN" altLang="en-US" b="1" dirty="0"/>
              <a:t>的</a:t>
            </a:r>
            <a:r>
              <a:rPr lang="zh-CN" altLang="en-US" b="1" dirty="0" smtClean="0"/>
              <a:t>机遇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70423"/>
          </a:xfrm>
        </p:spPr>
        <p:txBody>
          <a:bodyPr>
            <a:normAutofit/>
          </a:bodyPr>
          <a:lstStyle/>
          <a:p>
            <a:r>
              <a:rPr lang="zh-CN" altLang="en-US" dirty="0"/>
              <a:t>科学</a:t>
            </a:r>
            <a:r>
              <a:rPr lang="zh-CN" altLang="en-US" dirty="0" smtClean="0"/>
              <a:t>数据方面，</a:t>
            </a:r>
            <a:r>
              <a:rPr lang="zh-CN" altLang="en-US" dirty="0">
                <a:solidFill>
                  <a:srgbClr val="FF0000"/>
                </a:solidFill>
              </a:rPr>
              <a:t>政府可以主导</a:t>
            </a:r>
            <a:r>
              <a:rPr lang="zh-CN" altLang="en-US" dirty="0" smtClean="0"/>
              <a:t>，开展全方位的政策、技术、平台、服务、运营模式等研究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服务于国家提升科技实力革新科研模式的</a:t>
            </a:r>
            <a:r>
              <a:rPr lang="zh-CN" altLang="en-US" dirty="0" smtClean="0">
                <a:solidFill>
                  <a:srgbClr val="FF0000"/>
                </a:solidFill>
              </a:rPr>
              <a:t>长远目标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对于科研工作而言，是一项</a:t>
            </a:r>
            <a:r>
              <a:rPr lang="zh-CN" altLang="en-US" dirty="0" smtClean="0">
                <a:solidFill>
                  <a:srgbClr val="FF0000"/>
                </a:solidFill>
              </a:rPr>
              <a:t>长期性的基础性</a:t>
            </a:r>
            <a:r>
              <a:rPr lang="zh-CN" altLang="en-US" dirty="0" smtClean="0"/>
              <a:t>的工作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E-Science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Digital </a:t>
            </a:r>
            <a:r>
              <a:rPr lang="en-US" altLang="zh-CN" dirty="0"/>
              <a:t>Curation </a:t>
            </a:r>
            <a:r>
              <a:rPr lang="en-US" altLang="zh-CN" dirty="0" smtClean="0"/>
              <a:t>Centre </a:t>
            </a:r>
            <a:r>
              <a:rPr lang="en-US" altLang="zh-CN" dirty="0"/>
              <a:t>(</a:t>
            </a:r>
            <a:r>
              <a:rPr lang="en-US" altLang="zh-CN" dirty="0" smtClean="0"/>
              <a:t>UK)</a:t>
            </a:r>
          </a:p>
          <a:p>
            <a:r>
              <a:rPr lang="zh-CN" altLang="en-US" dirty="0" smtClean="0"/>
              <a:t>三个方面可以互为借鉴，技术路线和发展道路上可以互相学习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数据：不墨守成规、与时俱进、解决问题</a:t>
            </a:r>
            <a:endParaRPr lang="en-US" altLang="zh-CN" dirty="0" smtClean="0"/>
          </a:p>
          <a:p>
            <a:pPr lvl="1"/>
            <a:r>
              <a:rPr lang="zh-CN" altLang="en-US" dirty="0"/>
              <a:t>决策数据：善于抽象、自</a:t>
            </a:r>
            <a:r>
              <a:rPr lang="zh-CN" altLang="en-US" dirty="0" smtClean="0"/>
              <a:t>成体系、形成系统</a:t>
            </a:r>
            <a:r>
              <a:rPr lang="en-US" altLang="zh-CN" dirty="0" smtClean="0"/>
              <a:t>(</a:t>
            </a:r>
            <a:r>
              <a:rPr lang="zh-CN" altLang="en-US" dirty="0" smtClean="0"/>
              <a:t>产业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科学</a:t>
            </a:r>
            <a:r>
              <a:rPr lang="zh-CN" altLang="en-US" dirty="0" smtClean="0"/>
              <a:t>数据：着眼长远、奠定基础、学科交叉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21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结束语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13359" y="1600200"/>
            <a:ext cx="8352689" cy="502606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大数据是一个很</a:t>
            </a:r>
            <a:r>
              <a:rPr kumimoji="1" lang="zh-CN" altLang="en-US" dirty="0" smtClean="0">
                <a:solidFill>
                  <a:srgbClr val="FF0000"/>
                </a:solidFill>
              </a:rPr>
              <a:t>笼统</a:t>
            </a:r>
            <a:r>
              <a:rPr kumimoji="1" lang="zh-CN" altLang="en-US" dirty="0" smtClean="0"/>
              <a:t>的概念，</a:t>
            </a:r>
            <a:r>
              <a:rPr kumimoji="1" lang="zh-CN" altLang="en-US" dirty="0" smtClean="0"/>
              <a:t>互联网促成了这一术语的诞生，带来启发和新的关于数据的视野</a:t>
            </a:r>
            <a:endParaRPr kumimoji="1" lang="en-US" altLang="zh-CN" dirty="0" smtClean="0"/>
          </a:p>
          <a:p>
            <a:r>
              <a:rPr kumimoji="1" lang="zh-CN" altLang="en-US" dirty="0"/>
              <a:t>大数据现象背后隐含丰富的内涵，其核心是数据的</a:t>
            </a:r>
            <a:r>
              <a:rPr kumimoji="1" lang="zh-CN" altLang="en-US" dirty="0">
                <a:solidFill>
                  <a:srgbClr val="FF0000"/>
                </a:solidFill>
              </a:rPr>
              <a:t>关联和融合，</a:t>
            </a:r>
            <a:r>
              <a:rPr kumimoji="1" lang="zh-CN" altLang="en-US" dirty="0"/>
              <a:t>进行</a:t>
            </a:r>
            <a:r>
              <a:rPr kumimoji="1" lang="zh-CN" altLang="en-US" dirty="0">
                <a:solidFill>
                  <a:srgbClr val="FF0000"/>
                </a:solidFill>
              </a:rPr>
              <a:t>分类</a:t>
            </a:r>
            <a:r>
              <a:rPr kumimoji="1" lang="zh-CN" altLang="en-US" dirty="0"/>
              <a:t>有助于理解这种现象</a:t>
            </a:r>
            <a:endParaRPr kumimoji="1" lang="en-US" altLang="zh-CN" dirty="0"/>
          </a:p>
          <a:p>
            <a:r>
              <a:rPr kumimoji="1" lang="zh-CN" altLang="en-US" dirty="0" smtClean="0"/>
              <a:t>网络空间数据是最为大众所接受和理解的一类数据，和传统的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数据和科学数据可以互为借鉴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</a:t>
            </a:r>
            <a:r>
              <a:rPr kumimoji="1" lang="zh-CN" altLang="en-US" dirty="0" smtClean="0"/>
              <a:t>数据串起了历史，回顾历史，可以看清未来的道路：大数据研究是</a:t>
            </a:r>
            <a:r>
              <a:rPr kumimoji="1" lang="zh-CN" altLang="en-US" dirty="0" smtClean="0">
                <a:solidFill>
                  <a:srgbClr val="FF0000"/>
                </a:solidFill>
              </a:rPr>
              <a:t>应用驱动</a:t>
            </a:r>
            <a:r>
              <a:rPr kumimoji="1" lang="zh-CN" altLang="en-US" dirty="0" smtClean="0"/>
              <a:t>的，大数据应用涉及社会治理生产生活的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深层次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挑战和机遇</a:t>
            </a:r>
            <a:r>
              <a:rPr kumimoji="1" lang="zh-CN" altLang="en-US" dirty="0" smtClean="0"/>
              <a:t>并存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2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688932" y="1587500"/>
            <a:ext cx="7741084" cy="4965700"/>
          </a:xfrm>
        </p:spPr>
        <p:txBody>
          <a:bodyPr lIns="0" tIns="0" rIns="0" bIns="0"/>
          <a:lstStyle/>
          <a:p>
            <a:pPr algn="ctr" defTabSz="407988" eaLnBrk="1" hangingPunct="1">
              <a:lnSpc>
                <a:spcPct val="95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</a:tabLst>
            </a:pPr>
            <a:r>
              <a:rPr lang="zh-CN" altLang="en-US" sz="54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敬请指正</a:t>
            </a:r>
            <a:r>
              <a:rPr lang="en-US" altLang="zh-CN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1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br>
              <a:rPr lang="en-US" altLang="zh-CN" sz="1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1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54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谢谢</a:t>
            </a:r>
            <a:r>
              <a:rPr lang="en-GB" altLang="zh-CN" sz="54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!</a:t>
            </a:r>
            <a:r>
              <a:rPr lang="en-GB" altLang="zh-CN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GB" altLang="zh-CN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GB" altLang="zh-CN" sz="10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GB" altLang="zh-CN" sz="40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GB" altLang="zh-CN" sz="40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4000" dirty="0" smtClean="0">
                <a:solidFill>
                  <a:srgbClr val="150CC4"/>
                </a:solidFill>
                <a:latin typeface="+mn-lt"/>
                <a:ea typeface="华文新魏" pitchFamily="2" charset="-122"/>
              </a:rPr>
              <a:t>http://dase.ecnu.edu.cn/</a:t>
            </a:r>
            <a:br>
              <a:rPr lang="en-US" altLang="zh-CN" sz="4000" dirty="0" smtClean="0">
                <a:solidFill>
                  <a:srgbClr val="150CC4"/>
                </a:solidFill>
                <a:latin typeface="+mn-lt"/>
                <a:ea typeface="华文新魏" pitchFamily="2" charset="-122"/>
              </a:rPr>
            </a:br>
            <a:r>
              <a:rPr lang="en-US" altLang="zh-CN" sz="4000" dirty="0" smtClean="0">
                <a:solidFill>
                  <a:srgbClr val="150CC4"/>
                </a:solidFill>
                <a:latin typeface="+mn-lt"/>
                <a:ea typeface="华文新魏" pitchFamily="2" charset="-122"/>
              </a:rPr>
              <a:t>ayzhou@sei.ecnu.edu.cn</a:t>
            </a:r>
            <a:endParaRPr lang="en-GB" altLang="zh-CN" sz="4000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365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提纲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kumimoji="1" lang="zh-CN" altLang="en-US" sz="4000" dirty="0" smtClean="0"/>
              <a:t>为什么会出现“大数据”？</a:t>
            </a:r>
            <a:endParaRPr kumimoji="1" lang="en-US" altLang="zh-CN" sz="4000" dirty="0" smtClean="0"/>
          </a:p>
          <a:p>
            <a:r>
              <a:rPr kumimoji="1" lang="zh-CN" altLang="en-US" sz="4000" dirty="0"/>
              <a:t>大</a:t>
            </a:r>
            <a:r>
              <a:rPr kumimoji="1" lang="zh-CN" altLang="en-US" sz="4000" dirty="0" smtClean="0"/>
              <a:t>数据的本质内涵是什么？</a:t>
            </a:r>
            <a:endParaRPr kumimoji="1" lang="en-US" altLang="zh-CN" sz="4000" dirty="0" smtClean="0"/>
          </a:p>
          <a:p>
            <a:r>
              <a:rPr kumimoji="1" lang="zh-CN" altLang="en-US" sz="4000" dirty="0" smtClean="0"/>
              <a:t>大数据的分类</a:t>
            </a:r>
            <a:endParaRPr kumimoji="1" lang="en-US" altLang="zh-CN" sz="4000" dirty="0" smtClean="0"/>
          </a:p>
          <a:p>
            <a:r>
              <a:rPr kumimoji="1" lang="zh-CN" altLang="en-US" sz="4000" dirty="0" smtClean="0"/>
              <a:t>技术和系统全景</a:t>
            </a:r>
            <a:endParaRPr kumimoji="1" lang="en-US" altLang="zh-CN" sz="4000" dirty="0" smtClean="0"/>
          </a:p>
          <a:p>
            <a:r>
              <a:rPr kumimoji="1" lang="zh-CN" altLang="en-US" sz="4000" dirty="0" smtClean="0"/>
              <a:t>我国的现状和机遇 </a:t>
            </a:r>
            <a:endParaRPr kumimoji="1" lang="en-US" altLang="zh-CN" sz="4000" dirty="0" smtClean="0"/>
          </a:p>
          <a:p>
            <a:r>
              <a:rPr kumimoji="1" lang="zh-CN" altLang="en-US" sz="4000" dirty="0"/>
              <a:t>结束语</a:t>
            </a:r>
            <a:endParaRPr kumimoji="1"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0418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</a:t>
            </a:r>
            <a:r>
              <a:rPr lang="zh-CN" altLang="en-US" b="1" dirty="0"/>
              <a:t>会出现“大数据”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404734" y="1600200"/>
            <a:ext cx="8739266" cy="5130384"/>
          </a:xfrm>
        </p:spPr>
        <p:txBody>
          <a:bodyPr/>
          <a:lstStyle/>
          <a:p>
            <a:r>
              <a:rPr kumimoji="1" lang="zh-CN" altLang="en-US" sz="4000" dirty="0" smtClean="0"/>
              <a:t>科技新名词出现的两种时机 </a:t>
            </a:r>
            <a:r>
              <a:rPr kumimoji="1" lang="en-US" altLang="zh-CN" sz="4000" dirty="0" smtClean="0"/>
              <a:t>(</a:t>
            </a:r>
            <a:r>
              <a:rPr kumimoji="1" lang="zh-CN" altLang="en-US" sz="3600" dirty="0" smtClean="0">
                <a:solidFill>
                  <a:srgbClr val="150CC4"/>
                </a:solidFill>
              </a:rPr>
              <a:t>以物理学为核心的科学时代也是如此</a:t>
            </a:r>
            <a:r>
              <a:rPr kumimoji="1" lang="en-US" altLang="zh-CN" sz="4000" dirty="0" smtClean="0"/>
              <a:t>)</a:t>
            </a:r>
            <a:endParaRPr kumimoji="1" lang="en-US" altLang="zh-CN" sz="4000" dirty="0"/>
          </a:p>
          <a:p>
            <a:pPr lvl="1"/>
            <a:r>
              <a:rPr kumimoji="1" lang="zh-CN" altLang="en-US" sz="3700" dirty="0" smtClean="0"/>
              <a:t>科学和技术有突破的时候</a:t>
            </a:r>
            <a:endParaRPr kumimoji="1" lang="en-US" altLang="zh-CN" sz="3700" dirty="0" smtClean="0"/>
          </a:p>
          <a:p>
            <a:pPr lvl="1"/>
            <a:r>
              <a:rPr kumimoji="1" lang="zh-CN" altLang="en-US" sz="3700" dirty="0" smtClean="0">
                <a:solidFill>
                  <a:srgbClr val="FF0000"/>
                </a:solidFill>
              </a:rPr>
              <a:t>科学和技术发展遇到瓶颈的时候</a:t>
            </a:r>
            <a:endParaRPr kumimoji="1" lang="en-US" altLang="zh-CN" sz="3700" dirty="0" smtClean="0">
              <a:solidFill>
                <a:srgbClr val="FF0000"/>
              </a:solidFill>
            </a:endParaRPr>
          </a:p>
          <a:p>
            <a:r>
              <a:rPr kumimoji="1" lang="en-US" altLang="zh-CN" sz="4000" dirty="0" smtClean="0"/>
              <a:t>IT</a:t>
            </a:r>
            <a:r>
              <a:rPr kumimoji="1" lang="zh-CN" altLang="en-US" sz="4000" dirty="0" smtClean="0"/>
              <a:t>很热闹，但很久没有革命性的东西</a:t>
            </a:r>
            <a:endParaRPr kumimoji="1" lang="en-US" altLang="zh-CN" sz="4000" dirty="0" smtClean="0"/>
          </a:p>
          <a:p>
            <a:pPr lvl="1"/>
            <a:r>
              <a:rPr kumimoji="1" lang="zh-CN" altLang="en-US" sz="3700" dirty="0" smtClean="0"/>
              <a:t>业界和学界都需要新的说辞</a:t>
            </a:r>
            <a:endParaRPr kumimoji="1" lang="en-US" altLang="zh-CN" sz="3700" dirty="0" smtClean="0"/>
          </a:p>
          <a:p>
            <a:pPr lvl="1"/>
            <a:r>
              <a:rPr kumimoji="1" lang="zh-CN" altLang="en-US" sz="3700" dirty="0" smtClean="0"/>
              <a:t>客观上促进学科交叉和应用发展</a:t>
            </a:r>
            <a:endParaRPr kumimoji="1"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1473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大</a:t>
            </a:r>
            <a:r>
              <a:rPr lang="zh-CN" altLang="en-US" b="1" dirty="0"/>
              <a:t>数据的本质</a:t>
            </a:r>
            <a:r>
              <a:rPr lang="zh-CN" altLang="en-US" b="1" dirty="0" smtClean="0"/>
              <a:t>内涵是什么？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130384"/>
          </a:xfrm>
        </p:spPr>
        <p:txBody>
          <a:bodyPr/>
          <a:lstStyle/>
          <a:p>
            <a:r>
              <a:rPr kumimoji="1" lang="zh-CN" altLang="en-US" sz="4000" dirty="0" smtClean="0"/>
              <a:t>大数据的核心是原本</a:t>
            </a:r>
            <a:r>
              <a:rPr kumimoji="1" lang="zh-CN" altLang="en-US" sz="4000" dirty="0" smtClean="0"/>
              <a:t>各自孤立</a:t>
            </a:r>
            <a:r>
              <a:rPr kumimoji="1" lang="zh-CN" altLang="en-US" sz="4000" dirty="0" smtClean="0"/>
              <a:t>的</a:t>
            </a:r>
            <a:r>
              <a:rPr kumimoji="1" lang="zh-CN" altLang="en-US" sz="4000" dirty="0" smtClean="0">
                <a:solidFill>
                  <a:srgbClr val="FF0000"/>
                </a:solidFill>
              </a:rPr>
              <a:t>数据</a:t>
            </a:r>
            <a:r>
              <a:rPr kumimoji="1" lang="zh-CN" altLang="en-US" sz="4000" dirty="0" smtClean="0"/>
              <a:t>得以互相</a:t>
            </a:r>
            <a:r>
              <a:rPr kumimoji="1" lang="zh-CN" altLang="en-US" sz="4000" dirty="0" smtClean="0">
                <a:solidFill>
                  <a:srgbClr val="FF0000"/>
                </a:solidFill>
              </a:rPr>
              <a:t>关联、融合</a:t>
            </a:r>
            <a:endParaRPr kumimoji="1" lang="en-US" altLang="zh-CN" sz="40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3700" dirty="0" smtClean="0"/>
              <a:t>通讯和计算的发展提供了物质条件</a:t>
            </a:r>
            <a:endParaRPr kumimoji="1" lang="en-US" altLang="zh-CN" sz="3700" dirty="0" smtClean="0"/>
          </a:p>
          <a:p>
            <a:pPr lvl="1"/>
            <a:r>
              <a:rPr kumimoji="1" lang="zh-CN" altLang="en-US" sz="3700" dirty="0" smtClean="0"/>
              <a:t>正如互联网为</a:t>
            </a:r>
            <a:r>
              <a:rPr kumimoji="1" lang="en-US" altLang="zh-CN" sz="3700" dirty="0" smtClean="0"/>
              <a:t>”</a:t>
            </a:r>
            <a:r>
              <a:rPr kumimoji="1" lang="zh-CN" altLang="en-US" sz="3700" dirty="0" smtClean="0"/>
              <a:t>人肉搜索</a:t>
            </a:r>
            <a:r>
              <a:rPr kumimoji="1" lang="en-US" altLang="zh-CN" sz="3700" dirty="0" smtClean="0"/>
              <a:t>”</a:t>
            </a:r>
            <a:r>
              <a:rPr kumimoji="1" lang="zh-CN" altLang="en-US" sz="3700" dirty="0" smtClean="0"/>
              <a:t>提供了条</a:t>
            </a:r>
            <a:r>
              <a:rPr kumimoji="1" lang="zh-CN" altLang="en-US" sz="3700" dirty="0"/>
              <a:t>件</a:t>
            </a:r>
            <a:endParaRPr kumimoji="1" lang="en-US" altLang="zh-CN" sz="3700" dirty="0" smtClean="0"/>
          </a:p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大数据就像一把伞</a:t>
            </a:r>
            <a:endParaRPr kumimoji="1" lang="en-US" altLang="zh-CN" sz="4000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3700" dirty="0" smtClean="0"/>
              <a:t>“</a:t>
            </a:r>
            <a:r>
              <a:rPr kumimoji="1" lang="zh-CN" altLang="en-US" sz="3700" dirty="0" smtClean="0"/>
              <a:t>大数据伞</a:t>
            </a:r>
            <a:r>
              <a:rPr kumimoji="1" lang="en-US" altLang="zh-CN" sz="3700" dirty="0" smtClean="0"/>
              <a:t>”</a:t>
            </a:r>
            <a:r>
              <a:rPr kumimoji="1" lang="zh-CN" altLang="en-US" sz="3700" dirty="0" smtClean="0"/>
              <a:t>在风雨烈日下提供庇护</a:t>
            </a:r>
            <a:endParaRPr kumimoji="1" lang="en-US" altLang="zh-CN" sz="3700" dirty="0" smtClean="0"/>
          </a:p>
          <a:p>
            <a:pPr lvl="1"/>
            <a:r>
              <a:rPr kumimoji="1" lang="zh-CN" altLang="en-US" sz="3700" dirty="0" smtClean="0"/>
              <a:t>伞下的每个人都脚踏实地，否则就会浮起来，多了就变成</a:t>
            </a:r>
            <a:r>
              <a:rPr kumimoji="1" lang="en-US" altLang="zh-CN" sz="3700" dirty="0" smtClean="0"/>
              <a:t>”</a:t>
            </a:r>
            <a:r>
              <a:rPr kumimoji="1" lang="zh-CN" altLang="en-US" sz="3700" dirty="0" smtClean="0"/>
              <a:t>霾</a:t>
            </a:r>
            <a:r>
              <a:rPr kumimoji="1" lang="en-US" altLang="zh-CN" sz="3700" dirty="0" smtClean="0"/>
              <a:t>”</a:t>
            </a:r>
            <a:r>
              <a:rPr kumimoji="1" lang="zh-CN" altLang="en-US" sz="3700" dirty="0" smtClean="0"/>
              <a:t>，人就会散</a:t>
            </a:r>
            <a:endParaRPr kumimoji="1" lang="en-US" altLang="zh-CN" sz="3700" dirty="0" smtClean="0"/>
          </a:p>
          <a:p>
            <a:pPr>
              <a:buNone/>
            </a:pPr>
            <a:endParaRPr kumimoji="1"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42644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按</a:t>
            </a:r>
            <a:r>
              <a:rPr lang="zh-CN" altLang="en-US" b="1" dirty="0" smtClean="0"/>
              <a:t>应用性质分类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Sorting</a:t>
            </a:r>
            <a:r>
              <a:rPr lang="zh-CN" altLang="en-US" sz="4000" dirty="0" smtClean="0"/>
              <a:t>）</a:t>
            </a:r>
            <a:endParaRPr lang="zh-CN" altLang="en-US" sz="4000" dirty="0" smtClean="0"/>
          </a:p>
        </p:txBody>
      </p:sp>
      <p:sp>
        <p:nvSpPr>
          <p:cNvPr id="23555" name="内容占位符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531225" cy="5130800"/>
          </a:xfrm>
        </p:spPr>
        <p:txBody>
          <a:bodyPr/>
          <a:lstStyle/>
          <a:p>
            <a:pPr eaLnBrk="1" hangingPunct="1"/>
            <a:r>
              <a:rPr kumimoji="1" lang="zh-CN" altLang="en-US" sz="4000" smtClean="0"/>
              <a:t>网络空间大数据</a:t>
            </a:r>
            <a:endParaRPr kumimoji="1" lang="en-US" altLang="zh-CN" sz="4000" smtClean="0"/>
          </a:p>
          <a:p>
            <a:pPr lvl="1" eaLnBrk="1" hangingPunct="1"/>
            <a:r>
              <a:rPr kumimoji="1" lang="zh-CN" altLang="en-US" sz="3700" smtClean="0"/>
              <a:t>互联网大数据</a:t>
            </a:r>
            <a:endParaRPr kumimoji="1" lang="en-US" altLang="zh-CN" sz="3700" smtClean="0"/>
          </a:p>
          <a:p>
            <a:pPr lvl="1" eaLnBrk="1" hangingPunct="1"/>
            <a:r>
              <a:rPr kumimoji="1" lang="zh-CN" altLang="en-US" sz="3700" smtClean="0"/>
              <a:t>金融大数据</a:t>
            </a:r>
            <a:endParaRPr kumimoji="1" lang="en-US" altLang="zh-CN" sz="3700" smtClean="0"/>
          </a:p>
          <a:p>
            <a:pPr lvl="1" eaLnBrk="1" hangingPunct="1"/>
            <a:r>
              <a:rPr kumimoji="1" lang="zh-CN" altLang="en-US" sz="3700" smtClean="0"/>
              <a:t>移动大数据</a:t>
            </a:r>
            <a:endParaRPr kumimoji="1" lang="en-US" altLang="zh-CN" sz="4000" smtClean="0"/>
          </a:p>
          <a:p>
            <a:pPr eaLnBrk="1" hangingPunct="1"/>
            <a:r>
              <a:rPr kumimoji="1" lang="zh-CN" altLang="en-US" sz="4000" smtClean="0"/>
              <a:t>物理空间大数据</a:t>
            </a:r>
            <a:endParaRPr kumimoji="1" lang="en-US" altLang="zh-CN" sz="4000" smtClean="0"/>
          </a:p>
          <a:p>
            <a:pPr lvl="1" eaLnBrk="1" hangingPunct="1"/>
            <a:r>
              <a:rPr kumimoji="1" lang="zh-CN" altLang="en-US" sz="3700" smtClean="0"/>
              <a:t>传感器数据</a:t>
            </a:r>
            <a:endParaRPr kumimoji="1" lang="en-US" altLang="zh-CN" sz="3700" smtClean="0"/>
          </a:p>
          <a:p>
            <a:pPr lvl="1" eaLnBrk="1" hangingPunct="1"/>
            <a:r>
              <a:rPr kumimoji="1" lang="zh-CN" altLang="en-US" sz="3700" smtClean="0"/>
              <a:t>科学实验</a:t>
            </a:r>
            <a:r>
              <a:rPr kumimoji="1" lang="en-US" altLang="zh-CN" sz="3700" smtClean="0"/>
              <a:t>/</a:t>
            </a:r>
            <a:r>
              <a:rPr kumimoji="1" lang="zh-CN" altLang="en-US" sz="3700" smtClean="0"/>
              <a:t>观测数据</a:t>
            </a:r>
            <a:endParaRPr kumimoji="1" lang="en-US" altLang="zh-CN" sz="3700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4000" smtClean="0"/>
          </a:p>
        </p:txBody>
      </p:sp>
    </p:spTree>
    <p:extLst>
      <p:ext uri="{BB962C8B-B14F-4D97-AF65-F5344CB8AC3E}">
        <p14:creationId xmlns:p14="http://schemas.microsoft.com/office/powerpoint/2010/main" val="23150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按支撑系统分类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Sorting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0BF005D-5C89-1D46-BF23-22F12188A15D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  <p:sp>
        <p:nvSpPr>
          <p:cNvPr id="21" name="云形 20"/>
          <p:cNvSpPr/>
          <p:nvPr/>
        </p:nvSpPr>
        <p:spPr>
          <a:xfrm>
            <a:off x="1331641" y="3501008"/>
            <a:ext cx="4248472" cy="79208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分布、高性能大数据管理</a:t>
            </a:r>
            <a:endParaRPr lang="en-US" altLang="zh-CN" dirty="0" smtClean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（海量数据的“云”管理）</a:t>
            </a:r>
            <a:endParaRPr lang="zh-CN" altLang="en-US" dirty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" name="右大括号 21"/>
          <p:cNvSpPr/>
          <p:nvPr/>
        </p:nvSpPr>
        <p:spPr>
          <a:xfrm rot="5400000">
            <a:off x="3347865" y="2034136"/>
            <a:ext cx="360040" cy="244827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1979713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管理</a:t>
            </a:r>
            <a:endParaRPr lang="zh-CN" altLang="en-US" dirty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4429726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分析</a:t>
            </a:r>
            <a:endParaRPr lang="zh-CN" altLang="en-US" dirty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横卷形 24"/>
          <p:cNvSpPr/>
          <p:nvPr/>
        </p:nvSpPr>
        <p:spPr>
          <a:xfrm>
            <a:off x="1331641" y="1998132"/>
            <a:ext cx="1224136" cy="576064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信息服务</a:t>
            </a:r>
            <a:endParaRPr lang="zh-CN" altLang="en-US" dirty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横卷形 25"/>
          <p:cNvSpPr/>
          <p:nvPr/>
        </p:nvSpPr>
        <p:spPr>
          <a:xfrm>
            <a:off x="2915817" y="1998132"/>
            <a:ext cx="1224136" cy="576064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决策支持</a:t>
            </a:r>
            <a:endParaRPr lang="zh-CN" altLang="en-US" dirty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" name="横卷形 26"/>
          <p:cNvSpPr/>
          <p:nvPr/>
        </p:nvSpPr>
        <p:spPr>
          <a:xfrm>
            <a:off x="4499993" y="1998132"/>
            <a:ext cx="1224136" cy="576064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科学研究</a:t>
            </a:r>
            <a:endParaRPr lang="zh-CN" altLang="en-US" dirty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87625" y="2708920"/>
            <a:ext cx="475252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680200" y="4693786"/>
            <a:ext cx="1564208" cy="566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科学数据</a:t>
            </a:r>
            <a:endParaRPr lang="zh-CN" altLang="en-US" sz="2400" dirty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80200" y="3654316"/>
            <a:ext cx="1564208" cy="6387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决策数据</a:t>
            </a:r>
            <a:endParaRPr lang="zh-CN" altLang="en-US" sz="2400" dirty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80200" y="2317522"/>
            <a:ext cx="1564208" cy="760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WEB</a:t>
            </a:r>
            <a:r>
              <a:rPr lang="zh-CN" altLang="en-US" sz="2400" dirty="0" smtClean="0">
                <a:solidFill>
                  <a:prstClr val="black"/>
                </a:solidFill>
                <a:latin typeface="华文新魏" pitchFamily="2" charset="-122"/>
                <a:ea typeface="华文新魏" pitchFamily="2" charset="-122"/>
              </a:rPr>
              <a:t>数据</a:t>
            </a:r>
            <a:endParaRPr lang="zh-CN" altLang="en-US" sz="2400" dirty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" name="右大括号 31"/>
          <p:cNvSpPr/>
          <p:nvPr/>
        </p:nvSpPr>
        <p:spPr>
          <a:xfrm rot="10800000">
            <a:off x="6300192" y="2708920"/>
            <a:ext cx="418874" cy="242097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" name="圆柱形 32"/>
          <p:cNvSpPr/>
          <p:nvPr/>
        </p:nvSpPr>
        <p:spPr>
          <a:xfrm>
            <a:off x="2159733" y="4680431"/>
            <a:ext cx="612068" cy="558061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圆柱形 33"/>
          <p:cNvSpPr/>
          <p:nvPr/>
        </p:nvSpPr>
        <p:spPr>
          <a:xfrm>
            <a:off x="3239853" y="4855805"/>
            <a:ext cx="612068" cy="558061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圆柱形 34"/>
          <p:cNvSpPr/>
          <p:nvPr/>
        </p:nvSpPr>
        <p:spPr>
          <a:xfrm>
            <a:off x="4193959" y="4702497"/>
            <a:ext cx="612068" cy="558061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上箭头 35"/>
          <p:cNvSpPr/>
          <p:nvPr/>
        </p:nvSpPr>
        <p:spPr>
          <a:xfrm>
            <a:off x="2303749" y="4293096"/>
            <a:ext cx="252028" cy="25667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3455877" y="4437112"/>
            <a:ext cx="252028" cy="25667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上箭头 37"/>
          <p:cNvSpPr/>
          <p:nvPr/>
        </p:nvSpPr>
        <p:spPr>
          <a:xfrm>
            <a:off x="4427985" y="4365104"/>
            <a:ext cx="252028" cy="25667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551" y="15567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分类</a:t>
            </a:r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0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kumimoji="1" lang="zh-CN" altLang="en-US" b="1" dirty="0"/>
              <a:t>按</a:t>
            </a:r>
            <a:r>
              <a:rPr kumimoji="1" lang="zh-CN" altLang="en-US" b="1" dirty="0" smtClean="0"/>
              <a:t>支撑系统分类</a:t>
            </a:r>
            <a:r>
              <a:rPr kumimoji="1" lang="zh-CN" altLang="en-US" sz="4000" dirty="0" smtClean="0"/>
              <a:t>（</a:t>
            </a:r>
            <a:r>
              <a:rPr kumimoji="1" lang="en-US" altLang="zh-CN" sz="4000" dirty="0" smtClean="0"/>
              <a:t>Sorting</a:t>
            </a:r>
            <a:r>
              <a:rPr kumimoji="1" lang="zh-CN" altLang="en-US" sz="4000" dirty="0" smtClean="0"/>
              <a:t>）</a:t>
            </a:r>
            <a:endParaRPr kumimoji="1" lang="zh-CN" altLang="en-US" sz="4000"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kumimoji="1" lang="en-US" altLang="zh-CN" sz="4000" dirty="0" smtClean="0"/>
              <a:t>WEB</a:t>
            </a:r>
            <a:r>
              <a:rPr kumimoji="1" lang="zh-CN" altLang="en-US" sz="4000" dirty="0" smtClean="0"/>
              <a:t>数据 </a:t>
            </a:r>
            <a:r>
              <a:rPr kumimoji="1" lang="en-US" altLang="zh-CN" sz="4000" dirty="0" smtClean="0"/>
              <a:t>(</a:t>
            </a:r>
            <a:r>
              <a:rPr kumimoji="1" lang="en-US" altLang="zh-CN" sz="4000" dirty="0" smtClean="0">
                <a:solidFill>
                  <a:srgbClr val="FF0000"/>
                </a:solidFill>
              </a:rPr>
              <a:t>Hadoop</a:t>
            </a:r>
            <a:r>
              <a:rPr kumimoji="1" lang="en-US" altLang="zh-CN" sz="4000" dirty="0" smtClean="0"/>
              <a:t>)</a:t>
            </a:r>
          </a:p>
          <a:p>
            <a:pPr eaLnBrk="1" hangingPunct="1"/>
            <a:r>
              <a:rPr kumimoji="1" lang="zh-CN" altLang="en-US" sz="4000" dirty="0" smtClean="0"/>
              <a:t>决策数据 </a:t>
            </a:r>
            <a:r>
              <a:rPr kumimoji="1" lang="en-US" altLang="zh-CN" sz="4000" dirty="0" smtClean="0"/>
              <a:t>(</a:t>
            </a:r>
            <a:r>
              <a:rPr kumimoji="1" lang="zh-CN" altLang="en-US" sz="4000" dirty="0" smtClean="0">
                <a:solidFill>
                  <a:srgbClr val="FF0000"/>
                </a:solidFill>
              </a:rPr>
              <a:t>数据库、数据仓库</a:t>
            </a:r>
            <a:r>
              <a:rPr kumimoji="1" lang="en-US" altLang="zh-CN" sz="4000" dirty="0" smtClean="0"/>
              <a:t>)</a:t>
            </a:r>
          </a:p>
          <a:p>
            <a:pPr eaLnBrk="1" hangingPunct="1"/>
            <a:r>
              <a:rPr kumimoji="1" lang="zh-CN" altLang="en-US" sz="4000" dirty="0" smtClean="0"/>
              <a:t>科学数据 </a:t>
            </a:r>
            <a:r>
              <a:rPr kumimoji="1" lang="en-US" altLang="zh-CN" sz="4000" dirty="0" smtClean="0"/>
              <a:t>(</a:t>
            </a:r>
            <a:r>
              <a:rPr kumimoji="1" lang="en-US" altLang="zh-CN" sz="4000" dirty="0" smtClean="0">
                <a:solidFill>
                  <a:srgbClr val="FF0000"/>
                </a:solidFill>
              </a:rPr>
              <a:t>SSDBM</a:t>
            </a:r>
            <a:r>
              <a:rPr kumimoji="1" lang="en-US" altLang="zh-CN" sz="4000" dirty="0" smtClean="0"/>
              <a:t>)</a:t>
            </a:r>
          </a:p>
          <a:p>
            <a:pPr lvl="1" eaLnBrk="1" hangingPunct="1"/>
            <a:r>
              <a:rPr kumimoji="1" lang="zh-CN" altLang="en-US" sz="3200" dirty="0" smtClean="0">
                <a:solidFill>
                  <a:srgbClr val="150CC4"/>
                </a:solidFill>
              </a:rPr>
              <a:t>科学实验 </a:t>
            </a:r>
            <a:r>
              <a:rPr kumimoji="1" lang="en-US" altLang="zh-CN" sz="3200" dirty="0" smtClean="0">
                <a:solidFill>
                  <a:srgbClr val="150CC4"/>
                </a:solidFill>
              </a:rPr>
              <a:t>(</a:t>
            </a:r>
            <a:r>
              <a:rPr kumimoji="1" lang="zh-CN" altLang="en-US" sz="3200" dirty="0">
                <a:solidFill>
                  <a:srgbClr val="FF0000"/>
                </a:solidFill>
              </a:rPr>
              <a:t>社会感知、问卷调查</a:t>
            </a:r>
            <a:r>
              <a:rPr kumimoji="1" lang="en-US" altLang="zh-CN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150CC4"/>
                </a:solidFill>
              </a:rPr>
              <a:t>)</a:t>
            </a:r>
            <a:endParaRPr kumimoji="1" lang="en-US" altLang="zh-CN" sz="3200" dirty="0" smtClean="0">
              <a:solidFill>
                <a:srgbClr val="150CC4"/>
              </a:solidFill>
            </a:endParaRPr>
          </a:p>
          <a:p>
            <a:pPr lvl="1" eaLnBrk="1" hangingPunct="1"/>
            <a:r>
              <a:rPr kumimoji="1" lang="zh-CN" altLang="en-US" sz="3200" dirty="0" smtClean="0">
                <a:solidFill>
                  <a:srgbClr val="150CC4"/>
                </a:solidFill>
              </a:rPr>
              <a:t>科学观测 </a:t>
            </a:r>
            <a:r>
              <a:rPr kumimoji="1" lang="en-US" altLang="zh-CN" sz="3200" dirty="0" smtClean="0">
                <a:solidFill>
                  <a:srgbClr val="150CC4"/>
                </a:solidFill>
              </a:rPr>
              <a:t>(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GPS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、智能交通</a:t>
            </a:r>
            <a:r>
              <a:rPr kumimoji="1" lang="en-US" altLang="zh-CN" sz="3200" dirty="0" smtClean="0">
                <a:solidFill>
                  <a:srgbClr val="150CC4"/>
                </a:solidFill>
              </a:rPr>
              <a:t>)</a:t>
            </a:r>
            <a:endParaRPr kumimoji="1" lang="en-US" altLang="zh-CN" sz="3200" dirty="0" smtClean="0">
              <a:solidFill>
                <a:srgbClr val="150CC4"/>
              </a:solidFill>
            </a:endParaRPr>
          </a:p>
          <a:p>
            <a:pPr lvl="1" eaLnBrk="1" hangingPunct="1"/>
            <a:r>
              <a:rPr kumimoji="1" lang="zh-CN" altLang="en-US" sz="3200" dirty="0" smtClean="0">
                <a:solidFill>
                  <a:srgbClr val="150CC4"/>
                </a:solidFill>
              </a:rPr>
              <a:t>科学文献 </a:t>
            </a:r>
            <a:r>
              <a:rPr kumimoji="1" lang="en-US" altLang="zh-CN" sz="3200" dirty="0" smtClean="0">
                <a:solidFill>
                  <a:srgbClr val="150CC4"/>
                </a:solidFill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在线教育</a:t>
            </a:r>
            <a:r>
              <a:rPr kumimoji="1" lang="zh-CN" altLang="en-US" sz="3200" dirty="0" smtClean="0">
                <a:solidFill>
                  <a:srgbClr val="150CC4"/>
                </a:solidFill>
              </a:rPr>
              <a:t>、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深度学习</a:t>
            </a:r>
            <a:r>
              <a:rPr kumimoji="1" lang="en-US" altLang="zh-CN" sz="3200" dirty="0" smtClean="0">
                <a:solidFill>
                  <a:srgbClr val="150CC4"/>
                </a:solidFill>
              </a:rPr>
              <a:t>)</a:t>
            </a:r>
          </a:p>
          <a:p>
            <a:pPr lvl="1" eaLnBrk="1" hangingPunct="1"/>
            <a:r>
              <a:rPr kumimoji="1" lang="zh-CN" altLang="en-US" sz="3200" dirty="0" smtClean="0">
                <a:solidFill>
                  <a:srgbClr val="150CC4"/>
                </a:solidFill>
              </a:rPr>
              <a:t>设计数据</a:t>
            </a:r>
            <a:endParaRPr kumimoji="1" lang="en-US" altLang="zh-CN" sz="3200" dirty="0" smtClean="0">
              <a:solidFill>
                <a:srgbClr val="150CC4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dirty="0" smtClean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75C60C5-DCC8-4B0A-AC26-D349EDC664AA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r>
              <a:rPr lang="zh-CN" altLang="en-US" dirty="0"/>
              <a:t>和系统全景</a:t>
            </a:r>
            <a:r>
              <a:rPr lang="en-US" altLang="zh-CN" dirty="0"/>
              <a:t>(Landscape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84813" y="1424066"/>
            <a:ext cx="8649325" cy="5433934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为代表的技术生态圈，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年的历史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</a:t>
            </a:r>
            <a:r>
              <a:rPr lang="zh-CN" altLang="en-US" dirty="0" smtClean="0">
                <a:solidFill>
                  <a:srgbClr val="FF0000"/>
                </a:solidFill>
              </a:rPr>
              <a:t>非结构化</a:t>
            </a:r>
            <a:r>
              <a:rPr lang="zh-CN" altLang="en-US" dirty="0" smtClean="0"/>
              <a:t>数据 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网页，日志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面向大众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Consumer-Oriented)</a:t>
            </a:r>
            <a:r>
              <a:rPr lang="zh-CN" altLang="en-US" dirty="0" smtClean="0"/>
              <a:t>，</a:t>
            </a:r>
            <a:r>
              <a:rPr lang="zh-CN" altLang="en-US" dirty="0"/>
              <a:t>深入人心</a:t>
            </a:r>
            <a:endParaRPr lang="en-US" altLang="zh-CN" dirty="0" smtClean="0"/>
          </a:p>
          <a:p>
            <a:r>
              <a:rPr lang="zh-CN" altLang="en-US" dirty="0" smtClean="0"/>
              <a:t>决策数据 </a:t>
            </a:r>
            <a:r>
              <a:rPr lang="en-US" altLang="zh-CN" dirty="0" smtClean="0"/>
              <a:t>(</a:t>
            </a:r>
            <a:r>
              <a:rPr lang="zh-CN" altLang="en-US" dirty="0"/>
              <a:t>商务</a:t>
            </a:r>
            <a:r>
              <a:rPr lang="zh-CN" altLang="en-US" dirty="0" smtClean="0"/>
              <a:t>智能</a:t>
            </a:r>
            <a:r>
              <a:rPr lang="zh-CN" altLang="en-US" dirty="0"/>
              <a:t>，</a:t>
            </a:r>
            <a:r>
              <a:rPr lang="en-US" altLang="zh-CN" dirty="0" smtClean="0"/>
              <a:t>BI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以</a:t>
            </a:r>
            <a:r>
              <a:rPr lang="zh-CN" altLang="en-US" dirty="0" smtClean="0"/>
              <a:t>数据库 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数据仓库</a:t>
            </a:r>
            <a:r>
              <a:rPr lang="en-US" altLang="zh-CN" dirty="0" smtClean="0"/>
              <a:t>)</a:t>
            </a:r>
            <a:r>
              <a:rPr lang="zh-CN" altLang="en-US" dirty="0"/>
              <a:t>为</a:t>
            </a:r>
            <a:r>
              <a:rPr lang="zh-CN" altLang="en-US" dirty="0" smtClean="0"/>
              <a:t>代表，</a:t>
            </a:r>
            <a:r>
              <a:rPr lang="en-US" altLang="zh-CN" dirty="0" smtClean="0"/>
              <a:t>40</a:t>
            </a:r>
            <a:r>
              <a:rPr lang="zh-CN" altLang="en-US" dirty="0" smtClean="0"/>
              <a:t>年的历史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</a:t>
            </a:r>
            <a:r>
              <a:rPr lang="zh-CN" altLang="en-US" dirty="0" smtClean="0">
                <a:solidFill>
                  <a:srgbClr val="FF0000"/>
                </a:solidFill>
              </a:rPr>
              <a:t>结构化</a:t>
            </a:r>
            <a:r>
              <a:rPr lang="zh-CN" altLang="en-US" dirty="0" smtClean="0"/>
              <a:t>的数据 </a:t>
            </a:r>
            <a:r>
              <a:rPr lang="en-US" altLang="zh-CN" dirty="0" smtClean="0"/>
              <a:t>(80-20 Rule)</a:t>
            </a:r>
          </a:p>
          <a:p>
            <a:pPr lvl="1"/>
            <a:r>
              <a:rPr lang="zh-CN" altLang="en-US" dirty="0" smtClean="0"/>
              <a:t>面向企事业机构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Enterprise-Oriented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，基础设施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科学数据 </a:t>
            </a:r>
            <a:r>
              <a:rPr lang="en-US" altLang="zh-CN" dirty="0" smtClean="0">
                <a:solidFill>
                  <a:srgbClr val="FF0000"/>
                </a:solidFill>
              </a:rPr>
              <a:t>(SSDBM, Scientific and Statistical Database)</a:t>
            </a:r>
          </a:p>
          <a:p>
            <a:pPr lvl="1"/>
            <a:r>
              <a:rPr lang="zh-CN" altLang="en-US" dirty="0" smtClean="0"/>
              <a:t>由来已久，可以追溯到</a:t>
            </a:r>
            <a:r>
              <a:rPr lang="en-US" altLang="zh-CN" dirty="0" smtClean="0"/>
              <a:t>1932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LBNL</a:t>
            </a:r>
            <a:r>
              <a:rPr lang="zh-CN" altLang="en-US" dirty="0" smtClean="0"/>
              <a:t>的回旋加速器建成之时。非常小众，但极富内涵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第四范式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b="1" smtClean="0"/>
              <a:t>”</a:t>
            </a:r>
            <a:r>
              <a:rPr kumimoji="1" lang="zh-CN" altLang="en-US" b="1" smtClean="0"/>
              <a:t>大数据人</a:t>
            </a:r>
            <a:r>
              <a:rPr kumimoji="1" lang="en-US" altLang="zh-CN" b="1" smtClean="0"/>
              <a:t>”</a:t>
            </a:r>
            <a:r>
              <a:rPr kumimoji="1" lang="zh-CN" altLang="en-US" b="1" smtClean="0"/>
              <a:t>的定位 </a:t>
            </a:r>
            <a:r>
              <a:rPr kumimoji="1" lang="en-US" altLang="zh-CN" sz="4000" smtClean="0"/>
              <a:t>(Big Data Person)</a:t>
            </a:r>
            <a:endParaRPr lang="zh-CN" altLang="en-US" sz="4000" smtClean="0"/>
          </a:p>
        </p:txBody>
      </p:sp>
      <p:sp>
        <p:nvSpPr>
          <p:cNvPr id="29699" name="内容占位符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531225" cy="5130800"/>
          </a:xfrm>
        </p:spPr>
        <p:txBody>
          <a:bodyPr/>
          <a:lstStyle/>
          <a:p>
            <a:pPr eaLnBrk="1" hangingPunct="1"/>
            <a:r>
              <a:rPr kumimoji="1" lang="en-US" altLang="zh-CN" sz="4000" smtClean="0"/>
              <a:t>“</a:t>
            </a:r>
            <a:r>
              <a:rPr kumimoji="1" lang="zh-CN" altLang="en-US" sz="4000" smtClean="0"/>
              <a:t>大数据人</a:t>
            </a:r>
            <a:r>
              <a:rPr kumimoji="1" lang="en-US" altLang="zh-CN" sz="4000" smtClean="0"/>
              <a:t>”</a:t>
            </a:r>
            <a:r>
              <a:rPr kumimoji="1" lang="zh-CN" altLang="en-US" sz="4000" smtClean="0"/>
              <a:t>的三个层面</a:t>
            </a:r>
            <a:endParaRPr kumimoji="1" lang="en-US" altLang="zh-CN" sz="4000" smtClean="0"/>
          </a:p>
          <a:p>
            <a:pPr lvl="1" eaLnBrk="1" hangingPunct="1"/>
            <a:r>
              <a:rPr kumimoji="1" lang="zh-CN" altLang="en-US" sz="3700" smtClean="0"/>
              <a:t>应用层面 </a:t>
            </a:r>
            <a:r>
              <a:rPr kumimoji="1" lang="en-US" altLang="zh-CN" sz="3700" smtClean="0"/>
              <a:t>(</a:t>
            </a:r>
            <a:r>
              <a:rPr kumimoji="1" lang="zh-CN" altLang="en-US" sz="3700" smtClean="0"/>
              <a:t>行业人士、领域科学家等</a:t>
            </a:r>
            <a:r>
              <a:rPr kumimoji="1" lang="en-US" altLang="zh-CN" sz="3700" smtClean="0"/>
              <a:t>)</a:t>
            </a:r>
          </a:p>
          <a:p>
            <a:pPr lvl="1" eaLnBrk="1" hangingPunct="1"/>
            <a:r>
              <a:rPr kumimoji="1" lang="zh-CN" altLang="en-US" sz="3700" smtClean="0"/>
              <a:t>算法层面 </a:t>
            </a:r>
            <a:r>
              <a:rPr kumimoji="1" lang="en-US" altLang="zh-CN" sz="3700" smtClean="0"/>
              <a:t>(</a:t>
            </a:r>
            <a:r>
              <a:rPr kumimoji="1" lang="zh-CN" altLang="en-US" sz="3700" smtClean="0"/>
              <a:t>统计、机器学习等</a:t>
            </a:r>
            <a:r>
              <a:rPr kumimoji="1" lang="en-US" altLang="zh-CN" sz="3700" smtClean="0"/>
              <a:t>)</a:t>
            </a:r>
          </a:p>
          <a:p>
            <a:pPr lvl="1" eaLnBrk="1" hangingPunct="1"/>
            <a:r>
              <a:rPr kumimoji="1" lang="zh-CN" altLang="en-US" sz="3700" smtClean="0"/>
              <a:t>基础设施层面 </a:t>
            </a:r>
            <a:r>
              <a:rPr kumimoji="1" lang="en-US" altLang="zh-CN" sz="3700" smtClean="0"/>
              <a:t>(</a:t>
            </a:r>
            <a:r>
              <a:rPr kumimoji="1" lang="zh-CN" altLang="en-US" sz="3700" smtClean="0"/>
              <a:t>计算机体系结构、文件系统、分布并行处理等</a:t>
            </a:r>
            <a:r>
              <a:rPr kumimoji="1" lang="en-US" altLang="zh-CN" sz="3700" smtClean="0"/>
              <a:t>)</a:t>
            </a:r>
          </a:p>
          <a:p>
            <a:pPr eaLnBrk="1" hangingPunct="1"/>
            <a:r>
              <a:rPr kumimoji="1" lang="zh-CN" altLang="en-US" sz="4300" smtClean="0"/>
              <a:t>互联网企业的成功给我们的启示</a:t>
            </a:r>
            <a:endParaRPr kumimoji="1" lang="en-US" altLang="zh-CN" sz="4300" smtClean="0"/>
          </a:p>
          <a:p>
            <a:pPr lvl="1" eaLnBrk="1" hangingPunct="1"/>
            <a:r>
              <a:rPr kumimoji="1" lang="zh-CN" altLang="en-US" sz="3700" smtClean="0"/>
              <a:t>贯通</a:t>
            </a:r>
            <a:endParaRPr kumimoji="1" lang="en-US" altLang="zh-CN" sz="3700" smtClean="0"/>
          </a:p>
          <a:p>
            <a:pPr lvl="1" eaLnBrk="1" hangingPunct="1"/>
            <a:r>
              <a:rPr kumimoji="1" lang="zh-CN" altLang="en-US" sz="3700" smtClean="0"/>
              <a:t>机遇</a:t>
            </a:r>
            <a:endParaRPr kumimoji="1" lang="en-US" altLang="zh-CN" sz="3700" smtClean="0"/>
          </a:p>
        </p:txBody>
      </p:sp>
    </p:spTree>
    <p:extLst>
      <p:ext uri="{BB962C8B-B14F-4D97-AF65-F5344CB8AC3E}">
        <p14:creationId xmlns:p14="http://schemas.microsoft.com/office/powerpoint/2010/main" val="24746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yzhou.thmx.">
  <a:themeElements>
    <a:clrScheme name="中值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值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值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ayzhou.thmx..</Template>
  <TotalTime>3892</TotalTime>
  <Words>1108</Words>
  <Application>Microsoft Office PowerPoint</Application>
  <PresentationFormat>全屏显示(4:3)</PresentationFormat>
  <Paragraphs>116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Tunga</vt:lpstr>
      <vt:lpstr>Wingdings 2</vt:lpstr>
      <vt:lpstr>华文新魏</vt:lpstr>
      <vt:lpstr>华文细黑</vt:lpstr>
      <vt:lpstr>宋体</vt:lpstr>
      <vt:lpstr>华文仿宋</vt:lpstr>
      <vt:lpstr>Tw Cen MT</vt:lpstr>
      <vt:lpstr>Calibri</vt:lpstr>
      <vt:lpstr>Wingdings</vt:lpstr>
      <vt:lpstr>Arial</vt:lpstr>
      <vt:lpstr>ayzhou.thmx.</vt:lpstr>
      <vt:lpstr>从大数据分类看网络空间 数据的管理和应用研究              </vt:lpstr>
      <vt:lpstr>提纲</vt:lpstr>
      <vt:lpstr>为什么会出现“大数据”？</vt:lpstr>
      <vt:lpstr>大数据的本质内涵是什么？</vt:lpstr>
      <vt:lpstr>按应用性质分类（Sorting）</vt:lpstr>
      <vt:lpstr>按支撑系统分类（Sorting）</vt:lpstr>
      <vt:lpstr>按支撑系统分类（Sorting）</vt:lpstr>
      <vt:lpstr>技术和系统全景(Landscape)</vt:lpstr>
      <vt:lpstr>”大数据人”的定位 (Big Data Person)</vt:lpstr>
      <vt:lpstr>我国的现状</vt:lpstr>
      <vt:lpstr>大数据研究的特征</vt:lpstr>
      <vt:lpstr>我们的机遇</vt:lpstr>
      <vt:lpstr>我们的机遇</vt:lpstr>
      <vt:lpstr>结束语</vt:lpstr>
      <vt:lpstr>敬请指正      谢谢 !   http://dase.ecnu.edu.cn/ ayzhou@sei.ecnu.edu.cn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大数据时代的 若干数据管理和分析问题</dc:title>
  <dc:creator>Aoying Zhou</dc:creator>
  <cp:lastModifiedBy>Aoying Zhou</cp:lastModifiedBy>
  <cp:revision>380</cp:revision>
  <dcterms:created xsi:type="dcterms:W3CDTF">2012-05-21T14:24:39Z</dcterms:created>
  <dcterms:modified xsi:type="dcterms:W3CDTF">2014-09-28T05:00:36Z</dcterms:modified>
</cp:coreProperties>
</file>