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7" r:id="rId3"/>
  </p:sldMasterIdLst>
  <p:notesMasterIdLst>
    <p:notesMasterId r:id="rId14"/>
  </p:notesMasterIdLst>
  <p:sldIdLst>
    <p:sldId id="256" r:id="rId4"/>
    <p:sldId id="257" r:id="rId5"/>
    <p:sldId id="258" r:id="rId6"/>
    <p:sldId id="259" r:id="rId7"/>
    <p:sldId id="265" r:id="rId8"/>
    <p:sldId id="260" r:id="rId9"/>
    <p:sldId id="262" r:id="rId10"/>
    <p:sldId id="263" r:id="rId11"/>
    <p:sldId id="264" r:id="rId12"/>
    <p:sldId id="261"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39" autoAdjust="0"/>
  </p:normalViewPr>
  <p:slideViewPr>
    <p:cSldViewPr snapToGrid="0">
      <p:cViewPr varScale="1">
        <p:scale>
          <a:sx n="52" d="100"/>
          <a:sy n="52" d="100"/>
        </p:scale>
        <p:origin x="-1338"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BE52D-B23E-476F-A955-1A9F49144041}" type="datetimeFigureOut">
              <a:rPr lang="zh-CN" altLang="en-US" smtClean="0"/>
              <a:pPr/>
              <a:t>2014/9/26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0CDD2-74A5-4942-A5C4-F702A694F78E}" type="slidenum">
              <a:rPr lang="zh-CN" altLang="en-US" smtClean="0"/>
              <a:pPr/>
              <a:t>‹#›</a:t>
            </a:fld>
            <a:endParaRPr lang="zh-CN" altLang="en-US"/>
          </a:p>
        </p:txBody>
      </p:sp>
    </p:spTree>
    <p:extLst>
      <p:ext uri="{BB962C8B-B14F-4D97-AF65-F5344CB8AC3E}">
        <p14:creationId xmlns:p14="http://schemas.microsoft.com/office/powerpoint/2010/main" xmlns="" val="25174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随着网络技术的进步，搜索引擎涉及的数据对象从原有的万维网空间扩展到包括虚拟空间、物理世界、人类社会在内的泛在网络空间，</a:t>
            </a:r>
            <a:r>
              <a:rPr lang="zh-CN" altLang="en-US" sz="1200" kern="1200" dirty="0" smtClean="0">
                <a:solidFill>
                  <a:schemeClr val="tx1"/>
                </a:solidFill>
                <a:effectLst/>
                <a:latin typeface="+mn-lt"/>
                <a:ea typeface="+mn-ea"/>
                <a:cs typeface="+mn-cs"/>
              </a:rPr>
              <a:t>而搜索引擎也已经被认为与人类的认知过程存在着密切的关联。</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2011</a:t>
            </a:r>
            <a:r>
              <a:rPr lang="zh-CN" altLang="en-US"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Science</a:t>
            </a:r>
            <a:r>
              <a:rPr lang="en-US" altLang="zh-CN" sz="1200" kern="1200" baseline="0" dirty="0" smtClean="0">
                <a:solidFill>
                  <a:schemeClr val="tx1"/>
                </a:solidFill>
                <a:effectLst/>
                <a:latin typeface="+mn-lt"/>
                <a:ea typeface="+mn-ea"/>
                <a:cs typeface="+mn-cs"/>
              </a:rPr>
              <a:t> express</a:t>
            </a:r>
            <a:r>
              <a:rPr lang="zh-CN" altLang="en-US" sz="1200" kern="1200" baseline="0" dirty="0" smtClean="0">
                <a:solidFill>
                  <a:schemeClr val="tx1"/>
                </a:solidFill>
                <a:effectLst/>
                <a:latin typeface="+mn-lt"/>
                <a:ea typeface="+mn-ea"/>
                <a:cs typeface="+mn-cs"/>
              </a:rPr>
              <a:t>的相关文章就指出，网络已经变成我们的一种外部记忆，这使得人们获取信息的过程中，越来越少回忆信息本身的内容，而是努力找到一种协助自己获取信息的渠道（例如搜索引擎）。</a:t>
            </a:r>
            <a:r>
              <a:rPr lang="en-US" altLang="zh-CN" sz="1200" kern="1200" dirty="0" smtClean="0">
                <a:solidFill>
                  <a:schemeClr val="tx1"/>
                </a:solidFill>
                <a:effectLst/>
                <a:latin typeface="+mn-lt"/>
                <a:ea typeface="+mn-ea"/>
                <a:cs typeface="+mn-cs"/>
              </a:rPr>
              <a:t>ACM </a:t>
            </a:r>
            <a:r>
              <a:rPr lang="zh-CN" altLang="zh-CN" sz="1200" kern="1200" dirty="0" smtClean="0">
                <a:solidFill>
                  <a:schemeClr val="tx1"/>
                </a:solidFill>
                <a:effectLst/>
                <a:latin typeface="+mn-lt"/>
                <a:ea typeface="+mn-ea"/>
                <a:cs typeface="+mn-cs"/>
              </a:rPr>
              <a:t>主席</a:t>
            </a:r>
            <a:r>
              <a:rPr lang="en-US" altLang="zh-CN" sz="1200" kern="1200" dirty="0" smtClean="0">
                <a:solidFill>
                  <a:schemeClr val="tx1"/>
                </a:solidFill>
                <a:effectLst/>
                <a:latin typeface="+mn-lt"/>
                <a:ea typeface="+mn-ea"/>
                <a:cs typeface="+mn-cs"/>
              </a:rPr>
              <a:t> Vinton Cerf</a:t>
            </a:r>
            <a:r>
              <a:rPr lang="zh-CN" altLang="en-US" sz="1200" kern="1200" dirty="0" smtClean="0">
                <a:solidFill>
                  <a:schemeClr val="tx1"/>
                </a:solidFill>
                <a:effectLst/>
                <a:latin typeface="+mn-lt"/>
                <a:ea typeface="+mn-ea"/>
                <a:cs typeface="+mn-cs"/>
              </a:rPr>
              <a:t>也在今年一月份的</a:t>
            </a:r>
            <a:r>
              <a:rPr lang="en-US" altLang="zh-CN" sz="1200" kern="1200" dirty="0" smtClean="0">
                <a:solidFill>
                  <a:schemeClr val="tx1"/>
                </a:solidFill>
                <a:effectLst/>
                <a:latin typeface="+mn-lt"/>
                <a:ea typeface="+mn-ea"/>
                <a:cs typeface="+mn-cs"/>
              </a:rPr>
              <a:t>ACM</a:t>
            </a:r>
            <a:r>
              <a:rPr lang="zh-CN" altLang="en-US" sz="1200" kern="1200" dirty="0" smtClean="0">
                <a:solidFill>
                  <a:schemeClr val="tx1"/>
                </a:solidFill>
                <a:effectLst/>
                <a:latin typeface="+mn-lt"/>
                <a:ea typeface="+mn-ea"/>
                <a:cs typeface="+mn-cs"/>
              </a:rPr>
              <a:t>通讯中</a:t>
            </a:r>
            <a:r>
              <a:rPr lang="zh-CN" altLang="zh-CN" sz="1200" kern="1200" dirty="0" smtClean="0">
                <a:solidFill>
                  <a:schemeClr val="tx1"/>
                </a:solidFill>
                <a:effectLst/>
                <a:latin typeface="+mn-lt"/>
                <a:ea typeface="+mn-ea"/>
                <a:cs typeface="+mn-cs"/>
              </a:rPr>
              <a:t>指出，搜索引擎已经成为人类记忆的替代与延伸，成为大脑对新事物认知过程不可或缺的一部分。</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搜索引擎与人类认知之间的密切关联使得构建搜索意图理解方法需要对人类在互联网环境下获取信息的认知过程有更清晰的认识。</a:t>
            </a:r>
            <a:endParaRPr lang="zh-CN" altLang="en-US" dirty="0"/>
          </a:p>
        </p:txBody>
      </p:sp>
      <p:sp>
        <p:nvSpPr>
          <p:cNvPr id="4" name="灯片编号占位符 3"/>
          <p:cNvSpPr>
            <a:spLocks noGrp="1"/>
          </p:cNvSpPr>
          <p:nvPr>
            <p:ph type="sldNum" sz="quarter" idx="10"/>
          </p:nvPr>
        </p:nvSpPr>
        <p:spPr/>
        <p:txBody>
          <a:bodyPr/>
          <a:lstStyle/>
          <a:p>
            <a:fld id="{8AD0CDD2-74A5-4942-A5C4-F702A694F78E}" type="slidenum">
              <a:rPr lang="zh-CN" altLang="en-US" smtClean="0"/>
              <a:pPr/>
              <a:t>2</a:t>
            </a:fld>
            <a:endParaRPr lang="zh-CN" altLang="en-US"/>
          </a:p>
        </p:txBody>
      </p:sp>
    </p:spTree>
    <p:extLst>
      <p:ext uri="{BB962C8B-B14F-4D97-AF65-F5344CB8AC3E}">
        <p14:creationId xmlns:p14="http://schemas.microsoft.com/office/powerpoint/2010/main" xmlns="" val="400867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以搜索意图理解这方面的工作为例，传统网络环境下，用户通过搜索引擎获取网络信息的过程相对简单，用户。。。搜索引擎。。。网络资源。。。这使得绝大部分传统搜索意图理解工作集中在。。。</a:t>
            </a:r>
            <a:endParaRPr lang="zh-CN" altLang="en-US" dirty="0"/>
          </a:p>
        </p:txBody>
      </p:sp>
      <p:sp>
        <p:nvSpPr>
          <p:cNvPr id="4" name="灯片编号占位符 3"/>
          <p:cNvSpPr>
            <a:spLocks noGrp="1"/>
          </p:cNvSpPr>
          <p:nvPr>
            <p:ph type="sldNum" sz="quarter" idx="10"/>
          </p:nvPr>
        </p:nvSpPr>
        <p:spPr/>
        <p:txBody>
          <a:bodyPr/>
          <a:lstStyle/>
          <a:p>
            <a:fld id="{8AD0CDD2-74A5-4942-A5C4-F702A694F78E}" type="slidenum">
              <a:rPr lang="zh-CN" altLang="en-US" smtClean="0"/>
              <a:pPr/>
              <a:t>3</a:t>
            </a:fld>
            <a:endParaRPr lang="zh-CN" altLang="en-US"/>
          </a:p>
        </p:txBody>
      </p:sp>
    </p:spTree>
    <p:extLst>
      <p:ext uri="{BB962C8B-B14F-4D97-AF65-F5344CB8AC3E}">
        <p14:creationId xmlns:p14="http://schemas.microsoft.com/office/powerpoint/2010/main" xmlns="" val="2834372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随着社会信息化的进步和搜索技术本身的改进，搜索用户。。。搜索引擎。。。网络资源。。。这使得传统的搜索意图理解工作所基于的各种行为假设大量失效，当前的搜索意图理解工作集中在。。。</a:t>
            </a:r>
            <a:endParaRPr lang="zh-CN" altLang="en-US" dirty="0"/>
          </a:p>
        </p:txBody>
      </p:sp>
      <p:sp>
        <p:nvSpPr>
          <p:cNvPr id="4" name="灯片编号占位符 3"/>
          <p:cNvSpPr>
            <a:spLocks noGrp="1"/>
          </p:cNvSpPr>
          <p:nvPr>
            <p:ph type="sldNum" sz="quarter" idx="10"/>
          </p:nvPr>
        </p:nvSpPr>
        <p:spPr/>
        <p:txBody>
          <a:bodyPr/>
          <a:lstStyle/>
          <a:p>
            <a:fld id="{8AD0CDD2-74A5-4942-A5C4-F702A694F78E}" type="slidenum">
              <a:rPr lang="zh-CN" altLang="en-US" smtClean="0"/>
              <a:pPr/>
              <a:t>4</a:t>
            </a:fld>
            <a:endParaRPr lang="zh-CN" altLang="en-US"/>
          </a:p>
        </p:txBody>
      </p:sp>
    </p:spTree>
    <p:extLst>
      <p:ext uri="{BB962C8B-B14F-4D97-AF65-F5344CB8AC3E}">
        <p14:creationId xmlns:p14="http://schemas.microsoft.com/office/powerpoint/2010/main" xmlns="" val="1975474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搜索行为可以认为是在搜索引擎辅助下的信息认知过程，对这个过程的理解，对于我们准确的理解用户行为包含的语义信息，进而正确认识用户简短查询背后的真实意图是至关重要的。</a:t>
            </a:r>
            <a:endParaRPr lang="en-US" altLang="zh-CN" dirty="0" smtClean="0"/>
          </a:p>
          <a:p>
            <a:endParaRPr lang="en-US" altLang="zh-CN" dirty="0" smtClean="0"/>
          </a:p>
          <a:p>
            <a:r>
              <a:rPr lang="zh-CN" altLang="en-US" dirty="0" smtClean="0"/>
              <a:t>这方面的传统研究思路将搜索交互过程高度简化抽象为一个一位线性的检验决策过程，</a:t>
            </a:r>
            <a:endParaRPr lang="en-US" altLang="zh-CN" dirty="0" smtClean="0"/>
          </a:p>
          <a:p>
            <a:r>
              <a:rPr lang="zh-CN" altLang="en-US" dirty="0" smtClean="0"/>
              <a:t>当前研究中，研究者则集中考虑揭示。。。</a:t>
            </a:r>
            <a:endParaRPr lang="en-US" altLang="zh-CN" dirty="0" smtClean="0"/>
          </a:p>
          <a:p>
            <a:endParaRPr lang="en-US" altLang="zh-CN" dirty="0" smtClean="0"/>
          </a:p>
          <a:p>
            <a:r>
              <a:rPr lang="zh-CN" altLang="en-US" dirty="0" smtClean="0"/>
              <a:t>这方面我们的研究工具，除了传统的点击行为日志之外，还包括目前应用越来越广泛的眼动设备，以及搜索引擎可以大量廉价收集的鼠标移动行为数据、移动设备上的用户滑动浏览数据等。基于这些研究方法，我们发表了一系列对搜索用户认知行为进行建模的论文。</a:t>
            </a:r>
            <a:endParaRPr lang="zh-CN" altLang="en-US" dirty="0"/>
          </a:p>
        </p:txBody>
      </p:sp>
      <p:sp>
        <p:nvSpPr>
          <p:cNvPr id="4" name="灯片编号占位符 3"/>
          <p:cNvSpPr>
            <a:spLocks noGrp="1"/>
          </p:cNvSpPr>
          <p:nvPr>
            <p:ph type="sldNum" sz="quarter" idx="10"/>
          </p:nvPr>
        </p:nvSpPr>
        <p:spPr/>
        <p:txBody>
          <a:bodyPr/>
          <a:lstStyle/>
          <a:p>
            <a:fld id="{8AD0CDD2-74A5-4942-A5C4-F702A694F78E}" type="slidenum">
              <a:rPr lang="zh-CN" altLang="en-US" smtClean="0"/>
              <a:pPr/>
              <a:t>6</a:t>
            </a:fld>
            <a:endParaRPr lang="zh-CN" altLang="en-US"/>
          </a:p>
        </p:txBody>
      </p:sp>
    </p:spTree>
    <p:extLst>
      <p:ext uri="{BB962C8B-B14F-4D97-AF65-F5344CB8AC3E}">
        <p14:creationId xmlns:p14="http://schemas.microsoft.com/office/powerpoint/2010/main" xmlns="" val="1820725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搜索意图理解与用户的知识背景、兴趣爱好、内容偏好往往是紧密交织的，脱离开用户背景的意图理解往往难以深入精确</a:t>
            </a:r>
            <a:endParaRPr lang="en-US" altLang="zh-CN" dirty="0" smtClean="0"/>
          </a:p>
          <a:p>
            <a:endParaRPr lang="en-US" altLang="zh-CN" dirty="0" smtClean="0"/>
          </a:p>
          <a:p>
            <a:endParaRPr lang="en-US" altLang="zh-CN" dirty="0" smtClean="0"/>
          </a:p>
          <a:p>
            <a:r>
              <a:rPr lang="zh-CN" altLang="en-US" dirty="0" smtClean="0"/>
              <a:t>这类建模往往是</a:t>
            </a:r>
            <a:r>
              <a:rPr lang="zh-CN" altLang="zh-CN" sz="1200" kern="1200" dirty="0" smtClean="0">
                <a:solidFill>
                  <a:schemeClr val="tx1"/>
                </a:solidFill>
                <a:effectLst/>
                <a:latin typeface="+mn-lt"/>
                <a:ea typeface="+mn-ea"/>
                <a:cs typeface="+mn-cs"/>
              </a:rPr>
              <a:t>借助非参数化贝叶斯模型，对搜索意图和用户点击、检验行为习惯</a:t>
            </a:r>
            <a:r>
              <a:rPr lang="zh-CN" altLang="en-US" sz="1200" kern="1200" dirty="0" smtClean="0">
                <a:solidFill>
                  <a:schemeClr val="tx1"/>
                </a:solidFill>
                <a:effectLst/>
                <a:latin typeface="+mn-lt"/>
                <a:ea typeface="+mn-ea"/>
                <a:cs typeface="+mn-cs"/>
              </a:rPr>
              <a:t>以及知识背景、兴趣爱好实现</a:t>
            </a:r>
            <a:r>
              <a:rPr lang="zh-CN" altLang="zh-CN" sz="1200" kern="1200" dirty="0" smtClean="0">
                <a:solidFill>
                  <a:schemeClr val="tx1"/>
                </a:solidFill>
                <a:effectLst/>
                <a:latin typeface="+mn-lt"/>
                <a:ea typeface="+mn-ea"/>
                <a:cs typeface="+mn-cs"/>
              </a:rPr>
              <a:t>协同建模与分析</a:t>
            </a:r>
            <a:r>
              <a:rPr lang="zh-CN" altLang="en-US" sz="1200" kern="1200" dirty="0" smtClean="0">
                <a:solidFill>
                  <a:schemeClr val="tx1"/>
                </a:solidFill>
                <a:effectLst/>
                <a:latin typeface="+mn-lt"/>
                <a:ea typeface="+mn-ea"/>
                <a:cs typeface="+mn-cs"/>
              </a:rPr>
              <a:t>，由于排序学习及查询</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点击二部图挖掘等方面工作的进展，用户与网络资源往往可以在统一的数据模型下予以表示，从而为相关概率模型的建立提供了大量的便利，基于这种思路，我们就构建了考虑用户差异的行为模型，并在搜狗搜索引擎中得到了很好的应用。</a:t>
            </a:r>
            <a:endParaRPr lang="zh-CN" altLang="en-US" dirty="0"/>
          </a:p>
        </p:txBody>
      </p:sp>
      <p:sp>
        <p:nvSpPr>
          <p:cNvPr id="4" name="灯片编号占位符 3"/>
          <p:cNvSpPr>
            <a:spLocks noGrp="1"/>
          </p:cNvSpPr>
          <p:nvPr>
            <p:ph type="sldNum" sz="quarter" idx="10"/>
          </p:nvPr>
        </p:nvSpPr>
        <p:spPr/>
        <p:txBody>
          <a:bodyPr/>
          <a:lstStyle/>
          <a:p>
            <a:fld id="{8AD0CDD2-74A5-4942-A5C4-F702A694F78E}" type="slidenum">
              <a:rPr lang="zh-CN" altLang="en-US" smtClean="0"/>
              <a:pPr/>
              <a:t>7</a:t>
            </a:fld>
            <a:endParaRPr lang="zh-CN" altLang="en-US"/>
          </a:p>
        </p:txBody>
      </p:sp>
    </p:spTree>
    <p:extLst>
      <p:ext uri="{BB962C8B-B14F-4D97-AF65-F5344CB8AC3E}">
        <p14:creationId xmlns:p14="http://schemas.microsoft.com/office/powerpoint/2010/main" xmlns="" val="302170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如果将搜索用户放在互联网应用的广阔舞台上考虑，</a:t>
            </a:r>
            <a:r>
              <a:rPr lang="zh-CN" altLang="zh-CN" sz="1200" kern="1200" dirty="0" smtClean="0">
                <a:solidFill>
                  <a:schemeClr val="tx1"/>
                </a:solidFill>
                <a:effectLst/>
                <a:latin typeface="+mn-lt"/>
                <a:ea typeface="+mn-ea"/>
                <a:cs typeface="+mn-cs"/>
              </a:rPr>
              <a:t>搜索行为是泛在网络空间中用户行为的有机组成部分，由于搜索过程直接反映了用户的信息需求，因而对于用户画像的构建</a:t>
            </a:r>
            <a:r>
              <a:rPr lang="zh-CN" altLang="en-US" sz="1200" kern="1200" dirty="0" smtClean="0">
                <a:solidFill>
                  <a:schemeClr val="tx1"/>
                </a:solidFill>
                <a:effectLst/>
                <a:latin typeface="+mn-lt"/>
                <a:ea typeface="+mn-ea"/>
                <a:cs typeface="+mn-cs"/>
              </a:rPr>
              <a:t>也</a:t>
            </a:r>
            <a:r>
              <a:rPr lang="zh-CN" altLang="zh-CN" sz="1200" kern="1200" dirty="0" smtClean="0">
                <a:solidFill>
                  <a:schemeClr val="tx1"/>
                </a:solidFill>
                <a:effectLst/>
                <a:latin typeface="+mn-lt"/>
                <a:ea typeface="+mn-ea"/>
                <a:cs typeface="+mn-cs"/>
              </a:rPr>
              <a:t>具有至关重要的作用。</a:t>
            </a:r>
            <a:r>
              <a:rPr lang="zh-CN" altLang="en-US" sz="1200" kern="1200" dirty="0" smtClean="0">
                <a:solidFill>
                  <a:schemeClr val="tx1"/>
                </a:solidFill>
                <a:effectLst/>
                <a:latin typeface="+mn-lt"/>
                <a:ea typeface="+mn-ea"/>
                <a:cs typeface="+mn-cs"/>
              </a:rPr>
              <a:t>传统的互联网用户建模（或称“画像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）以用户主动填写的人口属性信息或者生成的</a:t>
            </a:r>
            <a:r>
              <a:rPr lang="en-US" altLang="zh-CN" sz="1200" kern="1200" dirty="0" smtClean="0">
                <a:solidFill>
                  <a:schemeClr val="tx1"/>
                </a:solidFill>
                <a:effectLst/>
                <a:latin typeface="+mn-lt"/>
                <a:ea typeface="+mn-ea"/>
                <a:cs typeface="+mn-cs"/>
              </a:rPr>
              <a:t>Web2.0</a:t>
            </a:r>
            <a:r>
              <a:rPr lang="zh-CN" altLang="en-US" sz="1200" kern="1200" dirty="0" smtClean="0">
                <a:solidFill>
                  <a:schemeClr val="tx1"/>
                </a:solidFill>
                <a:effectLst/>
                <a:latin typeface="+mn-lt"/>
                <a:ea typeface="+mn-ea"/>
                <a:cs typeface="+mn-cs"/>
              </a:rPr>
              <a:t>交互内容为主，但是目前普遍认为以浏览、搜索等为代表的隐式反馈数据带有更加真实可靠的描述信息，对于互联网服务质量的提升有着更加重要的意义。特别的，搜索行为直接反映了用户的信息需求，了解“用户所想、用户所急”，无疑能够更好地提升用户画像的质量。</a:t>
            </a:r>
            <a:endParaRPr lang="zh-CN" altLang="en-US" dirty="0"/>
          </a:p>
        </p:txBody>
      </p:sp>
      <p:sp>
        <p:nvSpPr>
          <p:cNvPr id="4" name="灯片编号占位符 3"/>
          <p:cNvSpPr>
            <a:spLocks noGrp="1"/>
          </p:cNvSpPr>
          <p:nvPr>
            <p:ph type="sldNum" sz="quarter" idx="10"/>
          </p:nvPr>
        </p:nvSpPr>
        <p:spPr/>
        <p:txBody>
          <a:bodyPr/>
          <a:lstStyle/>
          <a:p>
            <a:fld id="{8AD0CDD2-74A5-4942-A5C4-F702A694F78E}" type="slidenum">
              <a:rPr lang="zh-CN" altLang="en-US" smtClean="0"/>
              <a:pPr/>
              <a:t>8</a:t>
            </a:fld>
            <a:endParaRPr lang="zh-CN" altLang="en-US"/>
          </a:p>
        </p:txBody>
      </p:sp>
    </p:spTree>
    <p:extLst>
      <p:ext uri="{BB962C8B-B14F-4D97-AF65-F5344CB8AC3E}">
        <p14:creationId xmlns:p14="http://schemas.microsoft.com/office/powerpoint/2010/main" xmlns="" val="3804646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是对我们研究过程中对搜索意图理解工作的一些粗浅认识，接下来，也想谈谈我们下一阶段搜索技术研究过程的一点不成熟的建议。搜索技术研究与其密切相关的信息检索技术研究中，评测技术的研究发挥了非常重要的作用，这与信息检索研究很早就引入的</a:t>
            </a:r>
            <a:r>
              <a:rPr lang="en-US" altLang="zh-CN" dirty="0" err="1" smtClean="0"/>
              <a:t>Cranfield</a:t>
            </a:r>
            <a:r>
              <a:rPr lang="zh-CN" altLang="en-US" dirty="0" smtClean="0"/>
              <a:t>范式有密切的关联，</a:t>
            </a:r>
            <a:r>
              <a:rPr lang="en-US" altLang="zh-CN" dirty="0" err="1" smtClean="0"/>
              <a:t>Cranfield</a:t>
            </a:r>
            <a:r>
              <a:rPr lang="zh-CN" altLang="en-US" dirty="0" smtClean="0"/>
              <a:t>范式注重在给定标准输入的条件下，评价不同系统输出的优劣，从而使得不同研究者的相关技术是可以被比较和评价的。这一点国内老一辈的研究人员，包括黄昌宁教授，也是非常重视的。我们建议，在未来的基金委支持的搜索技术相关的研究中，也应当对于相关技术的评测予以更多的重视，以便更加客观的评价研究的进展水平和效果。</a:t>
            </a:r>
            <a:endParaRPr lang="en-US" altLang="zh-CN" dirty="0" smtClean="0"/>
          </a:p>
          <a:p>
            <a:endParaRPr lang="en-US" altLang="zh-CN" dirty="0" smtClean="0"/>
          </a:p>
          <a:p>
            <a:r>
              <a:rPr lang="zh-CN" altLang="en-US" dirty="0" smtClean="0"/>
              <a:t>从搜索意图理解方面来讲，国际上信息检索领域最著名的两个评测</a:t>
            </a:r>
            <a:r>
              <a:rPr lang="en-US" altLang="zh-CN" dirty="0" smtClean="0"/>
              <a:t>TREC</a:t>
            </a:r>
            <a:r>
              <a:rPr lang="zh-CN" altLang="en-US" dirty="0" smtClean="0"/>
              <a:t>和</a:t>
            </a:r>
            <a:r>
              <a:rPr lang="en-US" altLang="zh-CN" dirty="0" smtClean="0"/>
              <a:t>NTCIR</a:t>
            </a:r>
            <a:r>
              <a:rPr lang="zh-CN" altLang="en-US" dirty="0" smtClean="0"/>
              <a:t>都有相关的任务，例如。。。。</a:t>
            </a:r>
            <a:endParaRPr lang="en-US" altLang="zh-CN" dirty="0" smtClean="0"/>
          </a:p>
          <a:p>
            <a:endParaRPr lang="en-US" altLang="zh-CN" dirty="0" smtClean="0"/>
          </a:p>
          <a:p>
            <a:r>
              <a:rPr lang="zh-CN" altLang="en-US" dirty="0" smtClean="0"/>
              <a:t>这方面，我们从</a:t>
            </a:r>
            <a:r>
              <a:rPr lang="en-US" altLang="zh-CN" dirty="0" smtClean="0"/>
              <a:t>2002</a:t>
            </a:r>
            <a:r>
              <a:rPr lang="zh-CN" altLang="en-US" dirty="0" smtClean="0"/>
              <a:t>年开始参加</a:t>
            </a:r>
            <a:r>
              <a:rPr lang="en-US" altLang="zh-CN" dirty="0" smtClean="0"/>
              <a:t>TREC</a:t>
            </a:r>
            <a:r>
              <a:rPr lang="zh-CN" altLang="en-US" dirty="0" smtClean="0"/>
              <a:t>的相关评测，</a:t>
            </a:r>
            <a:r>
              <a:rPr lang="en-US" altLang="zh-CN" dirty="0" smtClean="0"/>
              <a:t>…</a:t>
            </a:r>
            <a:r>
              <a:rPr lang="zh-CN" altLang="en-US" dirty="0" smtClean="0"/>
              <a:t>。</a:t>
            </a:r>
            <a:endParaRPr lang="en-US" altLang="zh-CN" dirty="0" smtClean="0"/>
          </a:p>
          <a:p>
            <a:endParaRPr lang="en-US" altLang="zh-CN" dirty="0" smtClean="0"/>
          </a:p>
          <a:p>
            <a:r>
              <a:rPr lang="zh-CN" altLang="en-US" dirty="0" smtClean="0"/>
              <a:t>可以说，这个参与评测的过程，也可以认为是我们从搜索技术的门外汉逐渐入行，到现在能够发挥一定引领作用的一个过程。这个也可以看做是这种以评测为引导的研究范式的一个案例，供大家批评指正吧。</a:t>
            </a:r>
            <a:endParaRPr lang="zh-CN" altLang="en-US" dirty="0"/>
          </a:p>
        </p:txBody>
      </p:sp>
      <p:sp>
        <p:nvSpPr>
          <p:cNvPr id="4" name="灯片编号占位符 3"/>
          <p:cNvSpPr>
            <a:spLocks noGrp="1"/>
          </p:cNvSpPr>
          <p:nvPr>
            <p:ph type="sldNum" sz="quarter" idx="10"/>
          </p:nvPr>
        </p:nvSpPr>
        <p:spPr/>
        <p:txBody>
          <a:bodyPr/>
          <a:lstStyle/>
          <a:p>
            <a:fld id="{8AD0CDD2-74A5-4942-A5C4-F702A694F78E}" type="slidenum">
              <a:rPr lang="zh-CN" altLang="en-US" smtClean="0"/>
              <a:pPr/>
              <a:t>9</a:t>
            </a:fld>
            <a:endParaRPr lang="zh-CN" altLang="en-US"/>
          </a:p>
        </p:txBody>
      </p:sp>
    </p:spTree>
    <p:extLst>
      <p:ext uri="{BB962C8B-B14F-4D97-AF65-F5344CB8AC3E}">
        <p14:creationId xmlns:p14="http://schemas.microsoft.com/office/powerpoint/2010/main" xmlns="" val="1697103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267EBFC0-7FE4-425F-820C-0964EAB86983}" type="slidenum">
              <a:rPr lang="en-US" altLang="zh-CN">
                <a:solidFill>
                  <a:srgbClr val="000000"/>
                </a:solidFill>
              </a:rPr>
              <a:pPr fontAlgn="base">
                <a:spcBef>
                  <a:spcPct val="0"/>
                </a:spcBef>
                <a:spcAft>
                  <a:spcPct val="0"/>
                </a:spcAft>
              </a:pPr>
              <a:t>10</a:t>
            </a:fld>
            <a:endParaRPr lang="en-US" altLang="zh-CN">
              <a:solidFill>
                <a:srgbClr val="000000"/>
              </a:solidFill>
            </a:endParaRPr>
          </a:p>
        </p:txBody>
      </p:sp>
      <p:sp>
        <p:nvSpPr>
          <p:cNvPr id="125955" name="Rectangle 2"/>
          <p:cNvSpPr>
            <a:spLocks noGrp="1" noRot="1" noChangeAspect="1" noChangeArrowheads="1" noTextEdit="1"/>
          </p:cNvSpPr>
          <p:nvPr>
            <p:ph type="sldImg"/>
          </p:nvPr>
        </p:nvSpPr>
        <p:spPr bwMode="auto">
          <a:xfrm>
            <a:off x="917575" y="744538"/>
            <a:ext cx="4962525" cy="3722687"/>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595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Tree>
    <p:extLst>
      <p:ext uri="{BB962C8B-B14F-4D97-AF65-F5344CB8AC3E}">
        <p14:creationId xmlns:p14="http://schemas.microsoft.com/office/powerpoint/2010/main" xmlns="" val="3597134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lgn="ct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pic>
        <p:nvPicPr>
          <p:cNvPr id="8" name="图片 7"/>
          <p:cNvPicPr>
            <a:picLocks noChangeAspect="1"/>
          </p:cNvPicPr>
          <p:nvPr/>
        </p:nvPicPr>
        <p:blipFill>
          <a:blip r:embed="rId2" cstate="screen">
            <a:extLst>
              <a:ext uri="{28A0092B-C50C-407E-A947-70E740481C1C}">
                <a14:useLocalDpi xmlns:a14="http://schemas.microsoft.com/office/drawing/2010/main" xmlns=""/>
              </a:ext>
            </a:extLst>
          </a:blip>
          <a:stretch>
            <a:fillRect/>
          </a:stretch>
        </p:blipFill>
        <p:spPr>
          <a:xfrm>
            <a:off x="5158664" y="5609153"/>
            <a:ext cx="1116000" cy="1102222"/>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960355" y="5571869"/>
            <a:ext cx="2038590" cy="1113674"/>
          </a:xfrm>
          <a:prstGeom prst="rect">
            <a:avLst/>
          </a:prstGeom>
        </p:spPr>
      </p:pic>
    </p:spTree>
    <p:extLst>
      <p:ext uri="{BB962C8B-B14F-4D97-AF65-F5344CB8AC3E}">
        <p14:creationId xmlns:p14="http://schemas.microsoft.com/office/powerpoint/2010/main" xmlns="" val="283137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5163672" y="6250164"/>
            <a:ext cx="3786690" cy="365125"/>
          </a:xfrm>
          <a:prstGeom prst="rect">
            <a:avLst/>
          </a:prstGeom>
        </p:spPr>
        <p:txBody>
          <a:bodyPr/>
          <a:lstStyle/>
          <a:p>
            <a:fld id="{90196253-E903-474D-A735-856898A830D5}" type="datetimeFigureOut">
              <a:rPr lang="zh-CN" altLang="en-US" smtClean="0"/>
              <a:pPr/>
              <a:t>2014/9/26</a:t>
            </a:fld>
            <a:endParaRPr lang="zh-CN" altLang="en-US"/>
          </a:p>
        </p:txBody>
      </p:sp>
      <p:sp>
        <p:nvSpPr>
          <p:cNvPr id="5" name="Footer Placeholder 4"/>
          <p:cNvSpPr>
            <a:spLocks noGrp="1"/>
          </p:cNvSpPr>
          <p:nvPr>
            <p:ph type="ftr" sz="quarter" idx="11"/>
          </p:nvPr>
        </p:nvSpPr>
        <p:spPr>
          <a:xfrm>
            <a:off x="193638" y="6250164"/>
            <a:ext cx="3786691"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1548852-FCEB-49F7-AE68-5215E2B09EF0}" type="slidenum">
              <a:rPr lang="zh-CN" altLang="en-US" smtClean="0"/>
              <a:pPr/>
              <a:t>‹#›</a:t>
            </a:fld>
            <a:endParaRPr lang="zh-CN" altLang="en-US"/>
          </a:p>
        </p:txBody>
      </p:sp>
    </p:spTree>
    <p:extLst>
      <p:ext uri="{BB962C8B-B14F-4D97-AF65-F5344CB8AC3E}">
        <p14:creationId xmlns:p14="http://schemas.microsoft.com/office/powerpoint/2010/main" xmlns="" val="3936091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5163672" y="6250164"/>
            <a:ext cx="3786690" cy="365125"/>
          </a:xfrm>
          <a:prstGeom prst="rect">
            <a:avLst/>
          </a:prstGeom>
        </p:spPr>
        <p:txBody>
          <a:bodyPr/>
          <a:lstStyle/>
          <a:p>
            <a:fld id="{90196253-E903-474D-A735-856898A830D5}" type="datetimeFigureOut">
              <a:rPr lang="zh-CN" altLang="en-US" smtClean="0"/>
              <a:pPr/>
              <a:t>2014/9/26</a:t>
            </a:fld>
            <a:endParaRPr lang="zh-CN" altLang="en-US"/>
          </a:p>
        </p:txBody>
      </p:sp>
      <p:sp>
        <p:nvSpPr>
          <p:cNvPr id="5" name="Footer Placeholder 4"/>
          <p:cNvSpPr>
            <a:spLocks noGrp="1"/>
          </p:cNvSpPr>
          <p:nvPr>
            <p:ph type="ftr" sz="quarter" idx="11"/>
          </p:nvPr>
        </p:nvSpPr>
        <p:spPr>
          <a:xfrm>
            <a:off x="193638" y="6250164"/>
            <a:ext cx="3786691"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1548852-FCEB-49F7-AE68-5215E2B09EF0}" type="slidenum">
              <a:rPr lang="zh-CN" altLang="en-US" smtClean="0"/>
              <a:pPr/>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814983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付プレースホルダー 3"/>
          <p:cNvSpPr>
            <a:spLocks noGrp="1"/>
          </p:cNvSpPr>
          <p:nvPr>
            <p:ph type="dt" sz="half" idx="10"/>
          </p:nvPr>
        </p:nvSpPr>
        <p:spPr/>
        <p:txBody>
          <a:bodyPr/>
          <a:lstStyle/>
          <a:p>
            <a:fld id="{8EDDFCE9-2FD4-44AF-B06A-D3B1FB7B9538}" type="datetimeFigureOut">
              <a:rPr lang="en-US" smtClean="0">
                <a:solidFill>
                  <a:prstClr val="black">
                    <a:tint val="75000"/>
                  </a:prstClr>
                </a:solidFill>
              </a:rPr>
              <a:pPr/>
              <a:t>9/26/2014</a:t>
            </a:fld>
            <a:endParaRPr 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7AD790A-A876-471F-AF2B-180B3F9023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418956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smtClean="0"/>
              <a:t>单击此处编辑母版标题样式</a:t>
            </a:r>
            <a:endParaRPr lang="en-US"/>
          </a:p>
        </p:txBody>
      </p:sp>
      <p:sp>
        <p:nvSpPr>
          <p:cNvPr id="3" name="コンテンツ プレースホルダー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付プレースホルダー 3"/>
          <p:cNvSpPr>
            <a:spLocks noGrp="1"/>
          </p:cNvSpPr>
          <p:nvPr>
            <p:ph type="dt" sz="half" idx="10"/>
          </p:nvPr>
        </p:nvSpPr>
        <p:spPr/>
        <p:txBody>
          <a:bodyPr/>
          <a:lstStyle/>
          <a:p>
            <a:fld id="{8EDDFCE9-2FD4-44AF-B06A-D3B1FB7B9538}" type="datetimeFigureOut">
              <a:rPr lang="en-US" smtClean="0">
                <a:solidFill>
                  <a:prstClr val="black">
                    <a:tint val="75000"/>
                  </a:prstClr>
                </a:solidFill>
              </a:rPr>
              <a:pPr/>
              <a:t>9/26/2014</a:t>
            </a:fld>
            <a:endParaRPr 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7AD790A-A876-471F-AF2B-180B3F9023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34330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付プレースホルダー 3"/>
          <p:cNvSpPr>
            <a:spLocks noGrp="1"/>
          </p:cNvSpPr>
          <p:nvPr>
            <p:ph type="dt" sz="half" idx="10"/>
          </p:nvPr>
        </p:nvSpPr>
        <p:spPr/>
        <p:txBody>
          <a:bodyPr/>
          <a:lstStyle/>
          <a:p>
            <a:fld id="{8EDDFCE9-2FD4-44AF-B06A-D3B1FB7B9538}" type="datetimeFigureOut">
              <a:rPr lang="en-US" smtClean="0">
                <a:solidFill>
                  <a:prstClr val="black">
                    <a:tint val="75000"/>
                  </a:prstClr>
                </a:solidFill>
              </a:rPr>
              <a:pPr/>
              <a:t>9/26/2014</a:t>
            </a:fld>
            <a:endParaRPr 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7AD790A-A876-471F-AF2B-180B3F9023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86661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smtClean="0"/>
              <a:t>单击此处编辑母版标题样式</a:t>
            </a:r>
            <a:endParaRPr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付プレースホルダー 4"/>
          <p:cNvSpPr>
            <a:spLocks noGrp="1"/>
          </p:cNvSpPr>
          <p:nvPr>
            <p:ph type="dt" sz="half" idx="10"/>
          </p:nvPr>
        </p:nvSpPr>
        <p:spPr/>
        <p:txBody>
          <a:bodyPr/>
          <a:lstStyle/>
          <a:p>
            <a:fld id="{8EDDFCE9-2FD4-44AF-B06A-D3B1FB7B9538}" type="datetimeFigureOut">
              <a:rPr lang="en-US" smtClean="0">
                <a:solidFill>
                  <a:prstClr val="black">
                    <a:tint val="75000"/>
                  </a:prstClr>
                </a:solidFill>
              </a:rPr>
              <a:pPr/>
              <a:t>9/26/2014</a:t>
            </a:fld>
            <a:endParaRPr 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7AD790A-A876-471F-AF2B-180B3F9023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71569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付プレースホルダー 6"/>
          <p:cNvSpPr>
            <a:spLocks noGrp="1"/>
          </p:cNvSpPr>
          <p:nvPr>
            <p:ph type="dt" sz="half" idx="10"/>
          </p:nvPr>
        </p:nvSpPr>
        <p:spPr/>
        <p:txBody>
          <a:bodyPr/>
          <a:lstStyle/>
          <a:p>
            <a:fld id="{8EDDFCE9-2FD4-44AF-B06A-D3B1FB7B9538}" type="datetimeFigureOut">
              <a:rPr lang="en-US" smtClean="0">
                <a:solidFill>
                  <a:prstClr val="black">
                    <a:tint val="75000"/>
                  </a:prstClr>
                </a:solidFill>
              </a:rPr>
              <a:pPr/>
              <a:t>9/26/2014</a:t>
            </a:fld>
            <a:endParaRPr 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47AD790A-A876-471F-AF2B-180B3F9023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543767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smtClean="0"/>
              <a:t>单击此处编辑母版标题样式</a:t>
            </a:r>
            <a:endParaRPr lang="en-US"/>
          </a:p>
        </p:txBody>
      </p:sp>
      <p:sp>
        <p:nvSpPr>
          <p:cNvPr id="3" name="日付プレースホルダー 2"/>
          <p:cNvSpPr>
            <a:spLocks noGrp="1"/>
          </p:cNvSpPr>
          <p:nvPr>
            <p:ph type="dt" sz="half" idx="10"/>
          </p:nvPr>
        </p:nvSpPr>
        <p:spPr/>
        <p:txBody>
          <a:bodyPr/>
          <a:lstStyle/>
          <a:p>
            <a:fld id="{8EDDFCE9-2FD4-44AF-B06A-D3B1FB7B9538}" type="datetimeFigureOut">
              <a:rPr lang="en-US" smtClean="0">
                <a:solidFill>
                  <a:prstClr val="black">
                    <a:tint val="75000"/>
                  </a:prstClr>
                </a:solidFill>
              </a:rPr>
              <a:pPr/>
              <a:t>9/26/2014</a:t>
            </a:fld>
            <a:endParaRPr 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47AD790A-A876-471F-AF2B-180B3F9023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595759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DDFCE9-2FD4-44AF-B06A-D3B1FB7B9538}" type="datetimeFigureOut">
              <a:rPr lang="en-US" smtClean="0">
                <a:solidFill>
                  <a:prstClr val="black">
                    <a:tint val="75000"/>
                  </a:prstClr>
                </a:solidFill>
              </a:rPr>
              <a:pPr/>
              <a:t>9/26/2014</a:t>
            </a:fld>
            <a:endParaRPr 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47AD790A-A876-471F-AF2B-180B3F9023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336786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付プレースホルダー 4"/>
          <p:cNvSpPr>
            <a:spLocks noGrp="1"/>
          </p:cNvSpPr>
          <p:nvPr>
            <p:ph type="dt" sz="half" idx="10"/>
          </p:nvPr>
        </p:nvSpPr>
        <p:spPr/>
        <p:txBody>
          <a:bodyPr/>
          <a:lstStyle/>
          <a:p>
            <a:fld id="{8EDDFCE9-2FD4-44AF-B06A-D3B1FB7B9538}" type="datetimeFigureOut">
              <a:rPr lang="en-US" smtClean="0">
                <a:solidFill>
                  <a:prstClr val="black">
                    <a:tint val="75000"/>
                  </a:prstClr>
                </a:solidFill>
              </a:rPr>
              <a:pPr/>
              <a:t>9/26/2014</a:t>
            </a:fld>
            <a:endParaRPr 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7AD790A-A876-471F-AF2B-180B3F9023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99111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44824"/>
            <a:ext cx="8640959" cy="4752528"/>
          </a:xfrm>
        </p:spPr>
        <p:txBody>
          <a:bodyPr>
            <a:normAutofit/>
          </a:bodyPr>
          <a:lstStyle>
            <a:lvl1pPr>
              <a:defRPr sz="3200" baseline="0">
                <a:latin typeface="Times New Roman" pitchFamily="18" charset="0"/>
                <a:ea typeface="楷体_GB2312" pitchFamily="49" charset="-122"/>
              </a:defRPr>
            </a:lvl1pPr>
            <a:lvl2pPr>
              <a:defRPr sz="2800" baseline="0">
                <a:latin typeface="Times New Roman" pitchFamily="18" charset="0"/>
                <a:ea typeface="楷体_GB2312" pitchFamily="49" charset="-122"/>
              </a:defRPr>
            </a:lvl2pPr>
            <a:lvl3pPr>
              <a:defRPr sz="2800" baseline="0">
                <a:latin typeface="Times New Roman" pitchFamily="18" charset="0"/>
                <a:ea typeface="楷体_GB2312" pitchFamily="49" charset="-122"/>
              </a:defRPr>
            </a:lvl3pPr>
            <a:lvl4pPr>
              <a:defRPr sz="2400" baseline="0">
                <a:latin typeface="Times New Roman" pitchFamily="18" charset="0"/>
                <a:ea typeface="楷体_GB2312" pitchFamily="49" charset="-122"/>
              </a:defRPr>
            </a:lvl4pPr>
            <a:lvl5pPr>
              <a:defRPr sz="2000" baseline="0">
                <a:latin typeface="Times New Roman" pitchFamily="18" charset="0"/>
                <a:ea typeface="楷体_GB2312"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6"/>
          <p:cNvSpPr>
            <a:spLocks noGrp="1"/>
          </p:cNvSpPr>
          <p:nvPr>
            <p:ph type="title"/>
          </p:nvPr>
        </p:nvSpPr>
        <p:spPr>
          <a:xfrm>
            <a:off x="1490358" y="338328"/>
            <a:ext cx="7402122" cy="1252728"/>
          </a:xfrm>
        </p:spPr>
        <p:txBody>
          <a:bodyPr/>
          <a:lstStyle>
            <a:lvl1pPr>
              <a:defRPr baseline="0">
                <a:latin typeface="Times New Roman" pitchFamily="18" charset="0"/>
                <a:ea typeface="楷体_GB2312"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xmlns="" val="229615897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付プレースホルダー 4"/>
          <p:cNvSpPr>
            <a:spLocks noGrp="1"/>
          </p:cNvSpPr>
          <p:nvPr>
            <p:ph type="dt" sz="half" idx="10"/>
          </p:nvPr>
        </p:nvSpPr>
        <p:spPr/>
        <p:txBody>
          <a:bodyPr/>
          <a:lstStyle/>
          <a:p>
            <a:fld id="{8EDDFCE9-2FD4-44AF-B06A-D3B1FB7B9538}" type="datetimeFigureOut">
              <a:rPr lang="en-US" smtClean="0">
                <a:solidFill>
                  <a:prstClr val="black">
                    <a:tint val="75000"/>
                  </a:prstClr>
                </a:solidFill>
              </a:rPr>
              <a:pPr/>
              <a:t>9/26/2014</a:t>
            </a:fld>
            <a:endParaRPr 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7AD790A-A876-471F-AF2B-180B3F9023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67248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smtClean="0"/>
              <a:t>单击此处编辑母版标题样式</a:t>
            </a:r>
            <a:endParaRPr lang="en-US"/>
          </a:p>
        </p:txBody>
      </p:sp>
      <p:sp>
        <p:nvSpPr>
          <p:cNvPr id="3" name="縦書きテキスト プレースホルダー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付プレースホルダー 3"/>
          <p:cNvSpPr>
            <a:spLocks noGrp="1"/>
          </p:cNvSpPr>
          <p:nvPr>
            <p:ph type="dt" sz="half" idx="10"/>
          </p:nvPr>
        </p:nvSpPr>
        <p:spPr/>
        <p:txBody>
          <a:bodyPr/>
          <a:lstStyle/>
          <a:p>
            <a:fld id="{8EDDFCE9-2FD4-44AF-B06A-D3B1FB7B9538}" type="datetimeFigureOut">
              <a:rPr lang="en-US" smtClean="0">
                <a:solidFill>
                  <a:prstClr val="black">
                    <a:tint val="75000"/>
                  </a:prstClr>
                </a:solidFill>
              </a:rPr>
              <a:pPr/>
              <a:t>9/26/2014</a:t>
            </a:fld>
            <a:endParaRPr 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7AD790A-A876-471F-AF2B-180B3F9023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662850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付プレースホルダー 3"/>
          <p:cNvSpPr>
            <a:spLocks noGrp="1"/>
          </p:cNvSpPr>
          <p:nvPr>
            <p:ph type="dt" sz="half" idx="10"/>
          </p:nvPr>
        </p:nvSpPr>
        <p:spPr/>
        <p:txBody>
          <a:bodyPr/>
          <a:lstStyle/>
          <a:p>
            <a:fld id="{8EDDFCE9-2FD4-44AF-B06A-D3B1FB7B9538}" type="datetimeFigureOut">
              <a:rPr lang="en-US" smtClean="0">
                <a:solidFill>
                  <a:prstClr val="black">
                    <a:tint val="75000"/>
                  </a:prstClr>
                </a:solidFill>
              </a:rPr>
              <a:pPr/>
              <a:t>9/26/2014</a:t>
            </a:fld>
            <a:endParaRPr 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7AD790A-A876-471F-AF2B-180B3F9023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7822688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89437" y="228601"/>
            <a:ext cx="8363938" cy="609398"/>
          </a:xfrm>
        </p:spPr>
        <p:txBody>
          <a:bodyPr/>
          <a:lstStyle>
            <a:lvl1pPr>
              <a:defRPr b="1" cap="none" baseline="0">
                <a:latin typeface="Calibri" pitchFamily="34" charset="0"/>
              </a:defRPr>
            </a:lvl1pPr>
          </a:lstStyle>
          <a:p>
            <a:r>
              <a:rPr lang="zh-CN" altLang="en-US" smtClean="0"/>
              <a:t>单击此处编辑母版标题样式</a:t>
            </a:r>
            <a:endParaRPr lang="en-US" dirty="0"/>
          </a:p>
        </p:txBody>
      </p:sp>
      <p:sp>
        <p:nvSpPr>
          <p:cNvPr id="5" name="Text Placeholder 4"/>
          <p:cNvSpPr>
            <a:spLocks noGrp="1"/>
          </p:cNvSpPr>
          <p:nvPr>
            <p:ph type="body" sz="quarter" idx="10"/>
          </p:nvPr>
        </p:nvSpPr>
        <p:spPr>
          <a:xfrm>
            <a:off x="389437" y="1447800"/>
            <a:ext cx="8363938" cy="2523768"/>
          </a:xfrm>
        </p:spPr>
        <p:txBody>
          <a:bodyPr/>
          <a:lstStyle>
            <a:lvl1pPr>
              <a:lnSpc>
                <a:spcPct val="100000"/>
              </a:lnSpc>
              <a:spcBef>
                <a:spcPts val="600"/>
              </a:spcBef>
              <a:spcAft>
                <a:spcPts val="600"/>
              </a:spcAft>
              <a:defRPr>
                <a:latin typeface="Calibri" pitchFamily="34" charset="0"/>
              </a:defRPr>
            </a:lvl1pPr>
            <a:lvl2pPr>
              <a:lnSpc>
                <a:spcPct val="100000"/>
              </a:lnSpc>
              <a:spcBef>
                <a:spcPts val="600"/>
              </a:spcBef>
              <a:spcAft>
                <a:spcPts val="600"/>
              </a:spcAft>
              <a:defRPr>
                <a:latin typeface="Calibri" pitchFamily="34" charset="0"/>
              </a:defRPr>
            </a:lvl2pPr>
            <a:lvl3pPr>
              <a:lnSpc>
                <a:spcPct val="100000"/>
              </a:lnSpc>
              <a:spcBef>
                <a:spcPts val="600"/>
              </a:spcBef>
              <a:spcAft>
                <a:spcPts val="600"/>
              </a:spcAft>
              <a:defRPr>
                <a:latin typeface="Calibri" pitchFamily="34" charset="0"/>
              </a:defRPr>
            </a:lvl3pPr>
            <a:lvl4pPr>
              <a:lnSpc>
                <a:spcPct val="100000"/>
              </a:lnSpc>
              <a:spcBef>
                <a:spcPts val="600"/>
              </a:spcBef>
              <a:spcAft>
                <a:spcPts val="600"/>
              </a:spcAft>
              <a:defRPr>
                <a:latin typeface="Calibri" pitchFamily="34" charset="0"/>
              </a:defRPr>
            </a:lvl4pPr>
            <a:lvl5pPr>
              <a:lnSpc>
                <a:spcPct val="100000"/>
              </a:lnSpc>
              <a:spcBef>
                <a:spcPts val="600"/>
              </a:spcBef>
              <a:spcAft>
                <a:spcPts val="600"/>
              </a:spcAft>
              <a:defRPr>
                <a:latin typeface="Calibri"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98324551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normAutofit/>
          </a:bodyPr>
          <a:lstStyle>
            <a:lvl1pPr algn="ctr">
              <a:defRPr sz="4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normAutofit/>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234011892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AA738B69-CA35-4845-A803-993468CB881F}" type="datetimeFigureOut">
              <a:rPr lang="zh-CN" altLang="en-US" smtClean="0"/>
              <a:pPr/>
              <a:t>2014/9/26</a:t>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67D688E4-D574-48D4-90F3-EDFD1CDF3B40}" type="slidenum">
              <a:rPr lang="zh-CN" altLang="en-US" smtClean="0"/>
              <a:pPr/>
              <a:t>‹#›</a:t>
            </a:fld>
            <a:endParaRPr lang="zh-CN" altLang="en-US"/>
          </a:p>
        </p:txBody>
      </p:sp>
    </p:spTree>
    <p:extLst>
      <p:ext uri="{BB962C8B-B14F-4D97-AF65-F5344CB8AC3E}">
        <p14:creationId xmlns:p14="http://schemas.microsoft.com/office/powerpoint/2010/main" xmlns="" val="346045229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90196253-E903-474D-A735-856898A830D5}" type="datetimeFigureOut">
              <a:rPr lang="zh-CN" altLang="en-US" smtClean="0"/>
              <a:pPr/>
              <a:t>2014/9/26</a:t>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21548852-FCEB-49F7-AE68-5215E2B09EF0}" type="slidenum">
              <a:rPr lang="zh-CN" altLang="en-US" smtClean="0"/>
              <a:pPr/>
              <a:t>‹#›</a:t>
            </a:fld>
            <a:endParaRPr lang="zh-CN" altLang="en-US"/>
          </a:p>
        </p:txBody>
      </p:sp>
    </p:spTree>
    <p:extLst>
      <p:ext uri="{BB962C8B-B14F-4D97-AF65-F5344CB8AC3E}">
        <p14:creationId xmlns:p14="http://schemas.microsoft.com/office/powerpoint/2010/main" xmlns="" val="34752128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28650" y="6356351"/>
            <a:ext cx="2057400" cy="365125"/>
          </a:xfrm>
          <a:prstGeom prst="rect">
            <a:avLst/>
          </a:prstGeom>
        </p:spPr>
        <p:txBody>
          <a:bodyPr/>
          <a:lstStyle/>
          <a:p>
            <a:fld id="{90196253-E903-474D-A735-856898A830D5}" type="datetimeFigureOut">
              <a:rPr lang="zh-CN" altLang="en-US" smtClean="0"/>
              <a:pPr/>
              <a:t>2014/9/26</a:t>
            </a:fld>
            <a:endParaRPr lang="zh-CN" altLang="en-US"/>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fld id="{21548852-FCEB-49F7-AE68-5215E2B09EF0}" type="slidenum">
              <a:rPr lang="zh-CN" altLang="en-US" smtClean="0"/>
              <a:pPr/>
              <a:t>‹#›</a:t>
            </a:fld>
            <a:endParaRPr lang="zh-CN" altLang="en-US"/>
          </a:p>
        </p:txBody>
      </p:sp>
    </p:spTree>
    <p:extLst>
      <p:ext uri="{BB962C8B-B14F-4D97-AF65-F5344CB8AC3E}">
        <p14:creationId xmlns:p14="http://schemas.microsoft.com/office/powerpoint/2010/main" xmlns="" val="25171747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28650" y="6356351"/>
            <a:ext cx="2057400" cy="365125"/>
          </a:xfrm>
          <a:prstGeom prst="rect">
            <a:avLst/>
          </a:prstGeom>
        </p:spPr>
        <p:txBody>
          <a:bodyPr/>
          <a:lstStyle/>
          <a:p>
            <a:fld id="{90196253-E903-474D-A735-856898A830D5}" type="datetimeFigureOut">
              <a:rPr lang="zh-CN" altLang="en-US" smtClean="0"/>
              <a:pPr/>
              <a:t>2014/9/26</a:t>
            </a:fld>
            <a:endParaRPr lang="zh-CN" altLang="en-US"/>
          </a:p>
        </p:txBody>
      </p:sp>
      <p:sp>
        <p:nvSpPr>
          <p:cNvPr id="8" name="页脚占位符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457950" y="6356351"/>
            <a:ext cx="2057400" cy="365125"/>
          </a:xfrm>
          <a:prstGeom prst="rect">
            <a:avLst/>
          </a:prstGeom>
        </p:spPr>
        <p:txBody>
          <a:bodyPr/>
          <a:lstStyle/>
          <a:p>
            <a:fld id="{21548852-FCEB-49F7-AE68-5215E2B09EF0}" type="slidenum">
              <a:rPr lang="zh-CN" altLang="en-US" smtClean="0"/>
              <a:pPr/>
              <a:t>‹#›</a:t>
            </a:fld>
            <a:endParaRPr lang="zh-CN" altLang="en-US"/>
          </a:p>
        </p:txBody>
      </p:sp>
    </p:spTree>
    <p:extLst>
      <p:ext uri="{BB962C8B-B14F-4D97-AF65-F5344CB8AC3E}">
        <p14:creationId xmlns:p14="http://schemas.microsoft.com/office/powerpoint/2010/main" xmlns="" val="24504660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1"/>
            <a:ext cx="2057400" cy="365125"/>
          </a:xfrm>
          <a:prstGeom prst="rect">
            <a:avLst/>
          </a:prstGeom>
        </p:spPr>
        <p:txBody>
          <a:bodyPr/>
          <a:lstStyle/>
          <a:p>
            <a:fld id="{90196253-E903-474D-A735-856898A830D5}" type="datetimeFigureOut">
              <a:rPr lang="zh-CN" altLang="en-US" smtClean="0"/>
              <a:pPr/>
              <a:t>2014/9/26</a:t>
            </a:fld>
            <a:endParaRPr lang="zh-CN" altLang="en-US"/>
          </a:p>
        </p:txBody>
      </p:sp>
      <p:sp>
        <p:nvSpPr>
          <p:cNvPr id="4" name="页脚占位符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6356351"/>
            <a:ext cx="2057400" cy="365125"/>
          </a:xfrm>
          <a:prstGeom prst="rect">
            <a:avLst/>
          </a:prstGeom>
        </p:spPr>
        <p:txBody>
          <a:bodyPr/>
          <a:lstStyle/>
          <a:p>
            <a:fld id="{21548852-FCEB-49F7-AE68-5215E2B09EF0}" type="slidenum">
              <a:rPr lang="zh-CN" altLang="en-US" smtClean="0"/>
              <a:pPr/>
              <a:t>‹#›</a:t>
            </a:fld>
            <a:endParaRPr lang="zh-CN" altLang="en-US"/>
          </a:p>
        </p:txBody>
      </p:sp>
    </p:spTree>
    <p:extLst>
      <p:ext uri="{BB962C8B-B14F-4D97-AF65-F5344CB8AC3E}">
        <p14:creationId xmlns:p14="http://schemas.microsoft.com/office/powerpoint/2010/main" xmlns="" val="213776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5163672" y="6250164"/>
            <a:ext cx="3786690" cy="365125"/>
          </a:xfrm>
          <a:prstGeom prst="rect">
            <a:avLst/>
          </a:prstGeom>
        </p:spPr>
        <p:txBody>
          <a:bodyPr/>
          <a:lstStyle/>
          <a:p>
            <a:fld id="{90196253-E903-474D-A735-856898A830D5}" type="datetimeFigureOut">
              <a:rPr lang="zh-CN" altLang="en-US" smtClean="0"/>
              <a:pPr/>
              <a:t>2014/9/26</a:t>
            </a:fld>
            <a:endParaRPr lang="zh-CN" altLang="en-US"/>
          </a:p>
        </p:txBody>
      </p:sp>
      <p:sp>
        <p:nvSpPr>
          <p:cNvPr id="5" name="Footer Placeholder 4"/>
          <p:cNvSpPr>
            <a:spLocks noGrp="1"/>
          </p:cNvSpPr>
          <p:nvPr>
            <p:ph type="ftr" sz="quarter" idx="11"/>
          </p:nvPr>
        </p:nvSpPr>
        <p:spPr>
          <a:xfrm>
            <a:off x="193638" y="6250164"/>
            <a:ext cx="3786691"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1548852-FCEB-49F7-AE68-5215E2B09EF0}" type="slidenum">
              <a:rPr lang="zh-CN" altLang="en-US" smtClean="0"/>
              <a:pPr/>
              <a:t>‹#›</a:t>
            </a:fld>
            <a:endParaRPr lang="zh-CN" altLang="en-US"/>
          </a:p>
        </p:txBody>
      </p:sp>
    </p:spTree>
    <p:extLst>
      <p:ext uri="{BB962C8B-B14F-4D97-AF65-F5344CB8AC3E}">
        <p14:creationId xmlns:p14="http://schemas.microsoft.com/office/powerpoint/2010/main" xmlns="" val="39707976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5125"/>
          </a:xfrm>
          <a:prstGeom prst="rect">
            <a:avLst/>
          </a:prstGeom>
        </p:spPr>
        <p:txBody>
          <a:bodyPr/>
          <a:lstStyle/>
          <a:p>
            <a:fld id="{90196253-E903-474D-A735-856898A830D5}" type="datetimeFigureOut">
              <a:rPr lang="zh-CN" altLang="en-US" smtClean="0"/>
              <a:pPr/>
              <a:t>2014/9/26</a:t>
            </a:fld>
            <a:endParaRPr lang="zh-CN" altLang="en-US"/>
          </a:p>
        </p:txBody>
      </p:sp>
      <p:sp>
        <p:nvSpPr>
          <p:cNvPr id="3" name="页脚占位符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5125"/>
          </a:xfrm>
          <a:prstGeom prst="rect">
            <a:avLst/>
          </a:prstGeom>
        </p:spPr>
        <p:txBody>
          <a:bodyPr/>
          <a:lstStyle/>
          <a:p>
            <a:fld id="{21548852-FCEB-49F7-AE68-5215E2B09EF0}" type="slidenum">
              <a:rPr lang="zh-CN" altLang="en-US" smtClean="0"/>
              <a:pPr/>
              <a:t>‹#›</a:t>
            </a:fld>
            <a:endParaRPr lang="zh-CN" altLang="en-US"/>
          </a:p>
        </p:txBody>
      </p:sp>
    </p:spTree>
    <p:extLst>
      <p:ext uri="{BB962C8B-B14F-4D97-AF65-F5344CB8AC3E}">
        <p14:creationId xmlns:p14="http://schemas.microsoft.com/office/powerpoint/2010/main" xmlns="" val="20156807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1"/>
            <a:ext cx="2057400" cy="365125"/>
          </a:xfrm>
          <a:prstGeom prst="rect">
            <a:avLst/>
          </a:prstGeom>
        </p:spPr>
        <p:txBody>
          <a:bodyPr/>
          <a:lstStyle/>
          <a:p>
            <a:fld id="{90196253-E903-474D-A735-856898A830D5}" type="datetimeFigureOut">
              <a:rPr lang="zh-CN" altLang="en-US" smtClean="0"/>
              <a:pPr/>
              <a:t>2014/9/26</a:t>
            </a:fld>
            <a:endParaRPr lang="zh-CN" altLang="en-US"/>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fld id="{21548852-FCEB-49F7-AE68-5215E2B09EF0}" type="slidenum">
              <a:rPr lang="zh-CN" altLang="en-US" smtClean="0"/>
              <a:pPr/>
              <a:t>‹#›</a:t>
            </a:fld>
            <a:endParaRPr lang="zh-CN" altLang="en-US"/>
          </a:p>
        </p:txBody>
      </p:sp>
    </p:spTree>
    <p:extLst>
      <p:ext uri="{BB962C8B-B14F-4D97-AF65-F5344CB8AC3E}">
        <p14:creationId xmlns:p14="http://schemas.microsoft.com/office/powerpoint/2010/main" xmlns="" val="16833642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1"/>
            <a:ext cx="2057400" cy="365125"/>
          </a:xfrm>
          <a:prstGeom prst="rect">
            <a:avLst/>
          </a:prstGeom>
        </p:spPr>
        <p:txBody>
          <a:bodyPr/>
          <a:lstStyle/>
          <a:p>
            <a:fld id="{90196253-E903-474D-A735-856898A830D5}" type="datetimeFigureOut">
              <a:rPr lang="zh-CN" altLang="en-US" smtClean="0"/>
              <a:pPr/>
              <a:t>2014/9/26</a:t>
            </a:fld>
            <a:endParaRPr lang="zh-CN" altLang="en-US"/>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fld id="{21548852-FCEB-49F7-AE68-5215E2B09EF0}" type="slidenum">
              <a:rPr lang="zh-CN" altLang="en-US" smtClean="0"/>
              <a:pPr/>
              <a:t>‹#›</a:t>
            </a:fld>
            <a:endParaRPr lang="zh-CN" altLang="en-US"/>
          </a:p>
        </p:txBody>
      </p:sp>
    </p:spTree>
    <p:extLst>
      <p:ext uri="{BB962C8B-B14F-4D97-AF65-F5344CB8AC3E}">
        <p14:creationId xmlns:p14="http://schemas.microsoft.com/office/powerpoint/2010/main" xmlns="" val="20613368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90196253-E903-474D-A735-856898A830D5}" type="datetimeFigureOut">
              <a:rPr lang="zh-CN" altLang="en-US" smtClean="0"/>
              <a:pPr/>
              <a:t>2014/9/26</a:t>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21548852-FCEB-49F7-AE68-5215E2B09EF0}" type="slidenum">
              <a:rPr lang="zh-CN" altLang="en-US" smtClean="0"/>
              <a:pPr/>
              <a:t>‹#›</a:t>
            </a:fld>
            <a:endParaRPr lang="zh-CN" altLang="en-US"/>
          </a:p>
        </p:txBody>
      </p:sp>
    </p:spTree>
    <p:extLst>
      <p:ext uri="{BB962C8B-B14F-4D97-AF65-F5344CB8AC3E}">
        <p14:creationId xmlns:p14="http://schemas.microsoft.com/office/powerpoint/2010/main" xmlns="" val="26699664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AA738B69-CA35-4845-A803-993468CB881F}" type="datetimeFigureOut">
              <a:rPr lang="zh-CN" altLang="en-US" smtClean="0"/>
              <a:pPr/>
              <a:t>2014/9/26</a:t>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21548852-FCEB-49F7-AE68-5215E2B09EF0}" type="slidenum">
              <a:rPr lang="zh-CN" altLang="en-US" smtClean="0"/>
              <a:pPr/>
              <a:t>‹#›</a:t>
            </a:fld>
            <a:endParaRPr lang="zh-CN" altLang="en-US"/>
          </a:p>
        </p:txBody>
      </p:sp>
    </p:spTree>
    <p:extLst>
      <p:ext uri="{BB962C8B-B14F-4D97-AF65-F5344CB8AC3E}">
        <p14:creationId xmlns:p14="http://schemas.microsoft.com/office/powerpoint/2010/main" xmlns="" val="422744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a:xfrm>
            <a:off x="5163672" y="6250164"/>
            <a:ext cx="3786690" cy="365125"/>
          </a:xfrm>
          <a:prstGeom prst="rect">
            <a:avLst/>
          </a:prstGeom>
        </p:spPr>
        <p:txBody>
          <a:bodyPr/>
          <a:lstStyle/>
          <a:p>
            <a:fld id="{90196253-E903-474D-A735-856898A830D5}" type="datetimeFigureOut">
              <a:rPr lang="zh-CN" altLang="en-US" smtClean="0"/>
              <a:pPr/>
              <a:t>2014/9/26</a:t>
            </a:fld>
            <a:endParaRPr lang="zh-CN" altLang="en-US"/>
          </a:p>
        </p:txBody>
      </p:sp>
      <p:sp>
        <p:nvSpPr>
          <p:cNvPr id="6" name="Footer Placeholder 5"/>
          <p:cNvSpPr>
            <a:spLocks noGrp="1"/>
          </p:cNvSpPr>
          <p:nvPr>
            <p:ph type="ftr" sz="quarter" idx="11"/>
          </p:nvPr>
        </p:nvSpPr>
        <p:spPr>
          <a:xfrm>
            <a:off x="193638" y="6250164"/>
            <a:ext cx="3786691"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1548852-FCEB-49F7-AE68-5215E2B09EF0}" type="slidenum">
              <a:rPr lang="zh-CN" altLang="en-US" smtClean="0"/>
              <a:pPr/>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xmlns="" val="1598963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5163672" y="6250164"/>
            <a:ext cx="3786690" cy="365125"/>
          </a:xfrm>
          <a:prstGeom prst="rect">
            <a:avLst/>
          </a:prstGeom>
        </p:spPr>
        <p:txBody>
          <a:bodyPr/>
          <a:lstStyle/>
          <a:p>
            <a:fld id="{90196253-E903-474D-A735-856898A830D5}" type="datetimeFigureOut">
              <a:rPr lang="zh-CN" altLang="en-US" smtClean="0"/>
              <a:pPr/>
              <a:t>2014/9/26</a:t>
            </a:fld>
            <a:endParaRPr lang="zh-CN" altLang="en-US"/>
          </a:p>
        </p:txBody>
      </p:sp>
      <p:sp>
        <p:nvSpPr>
          <p:cNvPr id="8" name="Footer Placeholder 7"/>
          <p:cNvSpPr>
            <a:spLocks noGrp="1"/>
          </p:cNvSpPr>
          <p:nvPr>
            <p:ph type="ftr" sz="quarter" idx="11"/>
          </p:nvPr>
        </p:nvSpPr>
        <p:spPr>
          <a:xfrm>
            <a:off x="193638" y="6250164"/>
            <a:ext cx="3786691"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21548852-FCEB-49F7-AE68-5215E2B09EF0}" type="slidenum">
              <a:rPr lang="zh-CN" altLang="en-US" smtClean="0"/>
              <a:pPr/>
              <a:t>‹#›</a:t>
            </a:fld>
            <a:endParaRPr lang="zh-CN" altLang="en-US"/>
          </a:p>
        </p:txBody>
      </p:sp>
    </p:spTree>
    <p:extLst>
      <p:ext uri="{BB962C8B-B14F-4D97-AF65-F5344CB8AC3E}">
        <p14:creationId xmlns:p14="http://schemas.microsoft.com/office/powerpoint/2010/main" xmlns="" val="1149130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a:xfrm>
            <a:off x="5163672" y="6250164"/>
            <a:ext cx="3786690" cy="365125"/>
          </a:xfrm>
          <a:prstGeom prst="rect">
            <a:avLst/>
          </a:prstGeom>
        </p:spPr>
        <p:txBody>
          <a:bodyPr/>
          <a:lstStyle/>
          <a:p>
            <a:fld id="{90196253-E903-474D-A735-856898A830D5}" type="datetimeFigureOut">
              <a:rPr lang="zh-CN" altLang="en-US" smtClean="0"/>
              <a:pPr/>
              <a:t>2014/9/26</a:t>
            </a:fld>
            <a:endParaRPr lang="zh-CN" altLang="en-US"/>
          </a:p>
        </p:txBody>
      </p:sp>
      <p:sp>
        <p:nvSpPr>
          <p:cNvPr id="4" name="Footer Placeholder 3"/>
          <p:cNvSpPr>
            <a:spLocks noGrp="1"/>
          </p:cNvSpPr>
          <p:nvPr>
            <p:ph type="ftr" sz="quarter" idx="11"/>
          </p:nvPr>
        </p:nvSpPr>
        <p:spPr>
          <a:xfrm>
            <a:off x="193638" y="6250164"/>
            <a:ext cx="3786691"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21548852-FCEB-49F7-AE68-5215E2B09EF0}" type="slidenum">
              <a:rPr lang="zh-CN" altLang="en-US" smtClean="0"/>
              <a:pPr/>
              <a:t>‹#›</a:t>
            </a:fld>
            <a:endParaRPr lang="zh-CN" altLang="en-US"/>
          </a:p>
        </p:txBody>
      </p:sp>
    </p:spTree>
    <p:extLst>
      <p:ext uri="{BB962C8B-B14F-4D97-AF65-F5344CB8AC3E}">
        <p14:creationId xmlns:p14="http://schemas.microsoft.com/office/powerpoint/2010/main" xmlns="" val="204922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a:xfrm>
            <a:off x="5163672" y="6250164"/>
            <a:ext cx="3786690" cy="365125"/>
          </a:xfrm>
          <a:prstGeom prst="rect">
            <a:avLst/>
          </a:prstGeom>
        </p:spPr>
        <p:txBody>
          <a:bodyPr/>
          <a:lstStyle/>
          <a:p>
            <a:fld id="{90196253-E903-474D-A735-856898A830D5}" type="datetimeFigureOut">
              <a:rPr lang="zh-CN" altLang="en-US" smtClean="0"/>
              <a:pPr/>
              <a:t>2014/9/26</a:t>
            </a:fld>
            <a:endParaRPr lang="zh-CN" altLang="en-US"/>
          </a:p>
        </p:txBody>
      </p:sp>
      <p:sp>
        <p:nvSpPr>
          <p:cNvPr id="3" name="Footer Placeholder 2"/>
          <p:cNvSpPr>
            <a:spLocks noGrp="1"/>
          </p:cNvSpPr>
          <p:nvPr>
            <p:ph type="ftr" sz="quarter" idx="11"/>
          </p:nvPr>
        </p:nvSpPr>
        <p:spPr>
          <a:xfrm>
            <a:off x="193638" y="6250164"/>
            <a:ext cx="3786691"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21548852-FCEB-49F7-AE68-5215E2B09EF0}" type="slidenum">
              <a:rPr lang="zh-CN" altLang="en-US" smtClean="0"/>
              <a:pPr/>
              <a:t>‹#›</a:t>
            </a:fld>
            <a:endParaRPr lang="zh-CN" altLang="en-US"/>
          </a:p>
        </p:txBody>
      </p:sp>
    </p:spTree>
    <p:extLst>
      <p:ext uri="{BB962C8B-B14F-4D97-AF65-F5344CB8AC3E}">
        <p14:creationId xmlns:p14="http://schemas.microsoft.com/office/powerpoint/2010/main" xmlns="" val="182823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5163672" y="6250164"/>
            <a:ext cx="3786690" cy="365125"/>
          </a:xfrm>
          <a:prstGeom prst="rect">
            <a:avLst/>
          </a:prstGeom>
        </p:spPr>
        <p:txBody>
          <a:bodyPr/>
          <a:lstStyle/>
          <a:p>
            <a:fld id="{90196253-E903-474D-A735-856898A830D5}" type="datetimeFigureOut">
              <a:rPr lang="zh-CN" altLang="en-US" smtClean="0"/>
              <a:pPr/>
              <a:t>2014/9/26</a:t>
            </a:fld>
            <a:endParaRPr lang="zh-CN" altLang="en-US"/>
          </a:p>
        </p:txBody>
      </p:sp>
      <p:sp>
        <p:nvSpPr>
          <p:cNvPr id="6" name="Footer Placeholder 5"/>
          <p:cNvSpPr>
            <a:spLocks noGrp="1"/>
          </p:cNvSpPr>
          <p:nvPr>
            <p:ph type="ftr" sz="quarter" idx="11"/>
          </p:nvPr>
        </p:nvSpPr>
        <p:spPr>
          <a:xfrm>
            <a:off x="193638" y="6250164"/>
            <a:ext cx="3786691"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1548852-FCEB-49F7-AE68-5215E2B09EF0}" type="slidenum">
              <a:rPr lang="zh-CN" altLang="en-US" smtClean="0"/>
              <a:pPr/>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xmlns="" val="1091895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5163672" y="6250164"/>
            <a:ext cx="3786690" cy="365125"/>
          </a:xfrm>
          <a:prstGeom prst="rect">
            <a:avLst/>
          </a:prstGeom>
        </p:spPr>
        <p:txBody>
          <a:bodyPr/>
          <a:lstStyle/>
          <a:p>
            <a:fld id="{90196253-E903-474D-A735-856898A830D5}" type="datetimeFigureOut">
              <a:rPr lang="zh-CN" altLang="en-US" smtClean="0"/>
              <a:pPr/>
              <a:t>2014/9/26</a:t>
            </a:fld>
            <a:endParaRPr lang="zh-CN" altLang="en-US"/>
          </a:p>
        </p:txBody>
      </p:sp>
      <p:sp>
        <p:nvSpPr>
          <p:cNvPr id="6" name="Footer Placeholder 5"/>
          <p:cNvSpPr>
            <a:spLocks noGrp="1"/>
          </p:cNvSpPr>
          <p:nvPr>
            <p:ph type="ftr" sz="quarter" idx="11"/>
          </p:nvPr>
        </p:nvSpPr>
        <p:spPr>
          <a:xfrm>
            <a:off x="193638" y="6250164"/>
            <a:ext cx="3786691"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1548852-FCEB-49F7-AE68-5215E2B09EF0}" type="slidenum">
              <a:rPr lang="zh-CN" altLang="en-US" smtClean="0"/>
              <a:pPr/>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extLst>
      <p:ext uri="{BB962C8B-B14F-4D97-AF65-F5344CB8AC3E}">
        <p14:creationId xmlns:p14="http://schemas.microsoft.com/office/powerpoint/2010/main" xmlns="" val="263806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6.gi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microsoft.com/office/2007/relationships/hdphoto" Target="../media/hdphoto2.wdp"/><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8.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7.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3" cstate="print">
            <a:clrChange>
              <a:clrFrom>
                <a:srgbClr val="FFFFFF"/>
              </a:clrFrom>
              <a:clrTo>
                <a:srgbClr val="FFFFFF">
                  <a:alpha val="0"/>
                </a:srgbClr>
              </a:clrTo>
            </a:clrChange>
            <a:extLst>
              <a:ext uri="{BEBA8EAE-BF5A-486C-A8C5-ECC9F3942E4B}">
                <a14:imgProps xmlns:a14="http://schemas.microsoft.com/office/drawing/2010/main" xmlns="">
                  <a14:imgLayer r:embed="rId14">
                    <a14:imgEffect>
                      <a14:sharpenSoften amount="-50000"/>
                    </a14:imgEffect>
                    <a14:imgEffect>
                      <a14:brightnessContrast bright="70000"/>
                    </a14:imgEffect>
                  </a14:imgLayer>
                </a14:imgProps>
              </a:ext>
              <a:ext uri="{28A0092B-C50C-407E-A947-70E740481C1C}">
                <a14:useLocalDpi xmlns:a14="http://schemas.microsoft.com/office/drawing/2010/main" xmlns=""/>
              </a:ext>
            </a:extLst>
          </a:blip>
          <a:srcRect/>
          <a:stretch/>
        </p:blipFill>
        <p:spPr>
          <a:xfrm>
            <a:off x="5204012" y="3133165"/>
            <a:ext cx="3939988" cy="3724835"/>
          </a:xfrm>
          <a:prstGeom prst="rect">
            <a:avLst/>
          </a:prstGeom>
          <a:noFill/>
          <a:ln>
            <a:noFill/>
          </a:ln>
        </p:spPr>
      </p:pic>
      <p:sp>
        <p:nvSpPr>
          <p:cNvPr id="14" name="Rounded Rectangle 13"/>
          <p:cNvSpPr/>
          <p:nvPr/>
        </p:nvSpPr>
        <p:spPr>
          <a:xfrm>
            <a:off x="228600" y="228600"/>
            <a:ext cx="8695944" cy="1778088"/>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502050"/>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490358" y="338328"/>
            <a:ext cx="7196442" cy="1252728"/>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1548852-FCEB-49F7-AE68-5215E2B09EF0}" type="slidenum">
              <a:rPr lang="zh-CN" altLang="en-US" smtClean="0"/>
              <a:pPr/>
              <a:t>‹#›</a:t>
            </a:fld>
            <a:endParaRPr lang="zh-CN" altLang="en-US"/>
          </a:p>
        </p:txBody>
      </p:sp>
      <p:sp>
        <p:nvSpPr>
          <p:cNvPr id="3" name="Text Placeholder 2"/>
          <p:cNvSpPr>
            <a:spLocks noGrp="1"/>
          </p:cNvSpPr>
          <p:nvPr>
            <p:ph type="body" idx="1"/>
          </p:nvPr>
        </p:nvSpPr>
        <p:spPr>
          <a:xfrm>
            <a:off x="287507" y="1808311"/>
            <a:ext cx="8388949" cy="431785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图片 6"/>
          <p:cNvPicPr>
            <a:picLocks noChangeAspect="1"/>
          </p:cNvPicPr>
          <p:nvPr/>
        </p:nvPicPr>
        <p:blipFill>
          <a:blip r:embed="rId15" cstate="screen">
            <a:extLst>
              <a:ext uri="{28A0092B-C50C-407E-A947-70E740481C1C}">
                <a14:useLocalDpi xmlns:a14="http://schemas.microsoft.com/office/drawing/2010/main" xmlns=""/>
              </a:ext>
            </a:extLst>
          </a:blip>
          <a:stretch>
            <a:fillRect/>
          </a:stretch>
        </p:blipFill>
        <p:spPr>
          <a:xfrm>
            <a:off x="287507" y="404664"/>
            <a:ext cx="1202851" cy="1188000"/>
          </a:xfrm>
          <a:prstGeom prst="rect">
            <a:avLst/>
          </a:prstGeom>
        </p:spPr>
      </p:pic>
    </p:spTree>
    <p:extLst>
      <p:ext uri="{BB962C8B-B14F-4D97-AF65-F5344CB8AC3E}">
        <p14:creationId xmlns:p14="http://schemas.microsoft.com/office/powerpoint/2010/main" xmlns="" val="34816070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4400" kern="1200" baseline="0">
          <a:solidFill>
            <a:srgbClr val="FFFFFF"/>
          </a:solidFill>
          <a:latin typeface="+mj-lt"/>
          <a:ea typeface="楷体_GB2312"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800" kern="1200" baseline="0">
          <a:solidFill>
            <a:schemeClr val="tx2"/>
          </a:solidFill>
          <a:latin typeface="Arial" pitchFamily="34" charset="0"/>
          <a:ea typeface="楷体_GB2312" pitchFamily="49" charset="-122"/>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baseline="0">
          <a:solidFill>
            <a:schemeClr val="tx2"/>
          </a:solidFill>
          <a:latin typeface="Arial" pitchFamily="34" charset="0"/>
          <a:ea typeface="楷体_GB2312" pitchFamily="49" charset="-122"/>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400" kern="1200" baseline="0">
          <a:solidFill>
            <a:schemeClr val="tx2"/>
          </a:solidFill>
          <a:latin typeface="Arial" pitchFamily="34" charset="0"/>
          <a:ea typeface="楷体_GB2312" pitchFamily="49" charset="-122"/>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2000" kern="1200" baseline="0">
          <a:solidFill>
            <a:schemeClr val="tx2"/>
          </a:solidFill>
          <a:latin typeface="Arial" pitchFamily="34" charset="0"/>
          <a:ea typeface="楷体_GB2312" pitchFamily="49" charset="-122"/>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800" kern="1200" baseline="0">
          <a:solidFill>
            <a:schemeClr val="tx2"/>
          </a:solidFill>
          <a:latin typeface="Arial" pitchFamily="34" charset="0"/>
          <a:ea typeface="楷体_GB2312" pitchFamily="49" charset="-122"/>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DFCE9-2FD4-44AF-B06A-D3B1FB7B9538}" type="datetimeFigureOut">
              <a:rPr lang="en-US" smtClean="0">
                <a:solidFill>
                  <a:prstClr val="black">
                    <a:tint val="75000"/>
                  </a:prstClr>
                </a:solidFill>
              </a:rPr>
              <a:pPr/>
              <a:t>9/26/2014</a:t>
            </a:fld>
            <a:endParaRPr lang="en-US">
              <a:solidFill>
                <a:prstClr val="black">
                  <a:tint val="75000"/>
                </a:prstClr>
              </a:solidFill>
            </a:endParaRPr>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D790A-A876-471F-AF2B-180B3F9023E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678950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lum bright="70000" contrast="-70000"/>
            <a:extLst>
              <a:ext uri="{28A0092B-C50C-407E-A947-70E740481C1C}">
                <a14:useLocalDpi xmlns:a14="http://schemas.microsoft.com/office/drawing/2010/main" xmlns="" val="0"/>
              </a:ext>
            </a:extLst>
          </a:blip>
          <a:stretch>
            <a:fillRect/>
          </a:stretch>
        </p:blipFill>
        <p:spPr>
          <a:xfrm>
            <a:off x="8122187" y="5776341"/>
            <a:ext cx="963705" cy="963705"/>
          </a:xfrm>
          <a:prstGeom prst="rect">
            <a:avLst/>
          </a:prstGeom>
        </p:spPr>
      </p:pic>
      <p:pic>
        <p:nvPicPr>
          <p:cNvPr id="9" name="图片 8"/>
          <p:cNvPicPr>
            <a:picLocks noChangeAspect="1"/>
          </p:cNvPicPr>
          <p:nvPr/>
        </p:nvPicPr>
        <p:blipFill>
          <a:blip r:embed="rId14" cstate="print">
            <a:lum bright="70000" contrast="-70000"/>
            <a:extLst>
              <a:ext uri="{28A0092B-C50C-407E-A947-70E740481C1C}">
                <a14:useLocalDpi xmlns:a14="http://schemas.microsoft.com/office/drawing/2010/main" xmlns="" val="0"/>
              </a:ext>
            </a:extLst>
          </a:blip>
          <a:stretch>
            <a:fillRect/>
          </a:stretch>
        </p:blipFill>
        <p:spPr>
          <a:xfrm>
            <a:off x="7055388" y="5776341"/>
            <a:ext cx="952500" cy="963706"/>
          </a:xfrm>
          <a:prstGeom prst="rect">
            <a:avLst/>
          </a:prstGeom>
        </p:spPr>
      </p:pic>
      <p:pic>
        <p:nvPicPr>
          <p:cNvPr id="7" name="图片 6"/>
          <p:cNvPicPr>
            <a:picLocks noChangeAspect="1"/>
          </p:cNvPicPr>
          <p:nvPr/>
        </p:nvPicPr>
        <p:blipFill>
          <a:blip r:embed="rId15" cstate="print">
            <a:extLst>
              <a:ext uri="{BEBA8EAE-BF5A-486C-A8C5-ECC9F3942E4B}">
                <a14:imgProps xmlns:a14="http://schemas.microsoft.com/office/drawing/2010/main" xmlns="">
                  <a14:imgLayer r:embed="rId16">
                    <a14:imgEffect>
                      <a14:brightnessContrast bright="40000" contrast="-20000"/>
                    </a14:imgEffect>
                  </a14:imgLayer>
                </a14:imgProps>
              </a:ext>
              <a:ext uri="{28A0092B-C50C-407E-A947-70E740481C1C}">
                <a14:useLocalDpi xmlns:a14="http://schemas.microsoft.com/office/drawing/2010/main" xmlns="" val="0"/>
              </a:ext>
            </a:extLst>
          </a:blip>
          <a:stretch>
            <a:fillRect/>
          </a:stretch>
        </p:blipFill>
        <p:spPr>
          <a:xfrm>
            <a:off x="0" y="0"/>
            <a:ext cx="9144000" cy="3136900"/>
          </a:xfrm>
          <a:prstGeom prst="rect">
            <a:avLst/>
          </a:prstGeom>
        </p:spPr>
      </p:pic>
      <p:sp>
        <p:nvSpPr>
          <p:cNvPr id="2" name="标题占位符 1"/>
          <p:cNvSpPr>
            <a:spLocks noGrp="1"/>
          </p:cNvSpPr>
          <p:nvPr>
            <p:ph type="title"/>
          </p:nvPr>
        </p:nvSpPr>
        <p:spPr>
          <a:xfrm>
            <a:off x="0" y="0"/>
            <a:ext cx="9144000" cy="14097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28600" y="1549400"/>
            <a:ext cx="8699500" cy="51181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10" name="图片 9"/>
          <p:cNvPicPr>
            <a:picLocks noChangeAspect="1"/>
          </p:cNvPicPr>
          <p:nvPr/>
        </p:nvPicPr>
        <p:blipFill rotWithShape="1">
          <a:blip r:embed="rId15" cstate="print">
            <a:extLst>
              <a:ext uri="{BEBA8EAE-BF5A-486C-A8C5-ECC9F3942E4B}">
                <a14:imgProps xmlns:a14="http://schemas.microsoft.com/office/drawing/2010/main" xmlns="">
                  <a14:imgLayer r:embed="rId16">
                    <a14:imgEffect>
                      <a14:brightnessContrast bright="40000" contrast="-20000"/>
                    </a14:imgEffect>
                  </a14:imgLayer>
                </a14:imgProps>
              </a:ext>
              <a:ext uri="{28A0092B-C50C-407E-A947-70E740481C1C}">
                <a14:useLocalDpi xmlns:a14="http://schemas.microsoft.com/office/drawing/2010/main" xmlns="" val="0"/>
              </a:ext>
            </a:extLst>
          </a:blip>
          <a:srcRect b="47773"/>
          <a:stretch/>
        </p:blipFill>
        <p:spPr>
          <a:xfrm flipV="1">
            <a:off x="0" y="6740045"/>
            <a:ext cx="9144000" cy="113220"/>
          </a:xfrm>
          <a:prstGeom prst="rect">
            <a:avLst/>
          </a:prstGeom>
        </p:spPr>
      </p:pic>
    </p:spTree>
    <p:extLst>
      <p:ext uri="{BB962C8B-B14F-4D97-AF65-F5344CB8AC3E}">
        <p14:creationId xmlns:p14="http://schemas.microsoft.com/office/powerpoint/2010/main" xmlns="" val="385808924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ctr" defTabSz="685800" rtl="0" eaLnBrk="1" latinLnBrk="0" hangingPunct="1">
        <a:lnSpc>
          <a:spcPct val="90000"/>
        </a:lnSpc>
        <a:spcBef>
          <a:spcPct val="0"/>
        </a:spcBef>
        <a:buNone/>
        <a:defRPr sz="4000" kern="1200" baseline="0">
          <a:solidFill>
            <a:schemeClr val="tx1"/>
          </a:solidFill>
          <a:latin typeface="+mj-lt"/>
          <a:ea typeface="华文仿宋" panose="02010600040101010101" pitchFamily="2" charset="-122"/>
          <a:cs typeface="+mj-cs"/>
        </a:defRPr>
      </a:lvl1pPr>
    </p:titleStyle>
    <p:bodyStyle>
      <a:lvl1pPr marL="171450" indent="-171450" algn="l" defTabSz="685800" rtl="0" eaLnBrk="1" latinLnBrk="0" hangingPunct="1">
        <a:lnSpc>
          <a:spcPct val="100000"/>
        </a:lnSpc>
        <a:spcBef>
          <a:spcPts val="600"/>
        </a:spcBef>
        <a:buFont typeface="Arial" panose="020B0604020202020204" pitchFamily="34" charset="0"/>
        <a:buChar char="•"/>
        <a:defRPr sz="3200" kern="1200" baseline="0">
          <a:solidFill>
            <a:schemeClr val="tx1"/>
          </a:solidFill>
          <a:latin typeface="+mn-lt"/>
          <a:ea typeface="华文仿宋" panose="02010600040101010101" pitchFamily="2" charset="-122"/>
          <a:cs typeface="+mn-cs"/>
        </a:defRPr>
      </a:lvl1pPr>
      <a:lvl2pPr marL="514350" indent="-171450" algn="l" defTabSz="685800" rtl="0" eaLnBrk="1" latinLnBrk="0" hangingPunct="1">
        <a:lnSpc>
          <a:spcPct val="100000"/>
        </a:lnSpc>
        <a:spcBef>
          <a:spcPts val="600"/>
        </a:spcBef>
        <a:buFont typeface="Arial" panose="020B0604020202020204" pitchFamily="34" charset="0"/>
        <a:buChar char="•"/>
        <a:defRPr sz="2800" kern="1200" baseline="0">
          <a:solidFill>
            <a:schemeClr val="tx1"/>
          </a:solidFill>
          <a:latin typeface="+mn-lt"/>
          <a:ea typeface="华文仿宋" panose="02010600040101010101" pitchFamily="2" charset="-122"/>
          <a:cs typeface="+mn-cs"/>
        </a:defRPr>
      </a:lvl2pPr>
      <a:lvl3pPr marL="857250" indent="-171450" algn="l" defTabSz="685800" rtl="0" eaLnBrk="1" latinLnBrk="0" hangingPunct="1">
        <a:lnSpc>
          <a:spcPct val="100000"/>
        </a:lnSpc>
        <a:spcBef>
          <a:spcPts val="600"/>
        </a:spcBef>
        <a:buFont typeface="Arial" panose="020B0604020202020204" pitchFamily="34" charset="0"/>
        <a:buChar char="•"/>
        <a:defRPr sz="2000" kern="1200" baseline="0">
          <a:solidFill>
            <a:schemeClr val="tx1"/>
          </a:solidFill>
          <a:latin typeface="+mn-lt"/>
          <a:ea typeface="华文仿宋" panose="02010600040101010101" pitchFamily="2" charset="-122"/>
          <a:cs typeface="+mn-cs"/>
        </a:defRPr>
      </a:lvl3pPr>
      <a:lvl4pPr marL="1200150" indent="-171450" algn="l" defTabSz="685800" rtl="0" eaLnBrk="1" latinLnBrk="0" hangingPunct="1">
        <a:lnSpc>
          <a:spcPct val="100000"/>
        </a:lnSpc>
        <a:spcBef>
          <a:spcPts val="600"/>
        </a:spcBef>
        <a:buFont typeface="Arial" panose="020B0604020202020204" pitchFamily="34" charset="0"/>
        <a:buChar char="•"/>
        <a:defRPr sz="1800" kern="1200" baseline="0">
          <a:solidFill>
            <a:schemeClr val="tx1"/>
          </a:solidFill>
          <a:latin typeface="+mn-lt"/>
          <a:ea typeface="华文仿宋" panose="02010600040101010101" pitchFamily="2" charset="-122"/>
          <a:cs typeface="+mn-cs"/>
        </a:defRPr>
      </a:lvl4pPr>
      <a:lvl5pPr marL="1543050" indent="-171450" algn="l" defTabSz="685800" rtl="0" eaLnBrk="1" latinLnBrk="0" hangingPunct="1">
        <a:lnSpc>
          <a:spcPct val="100000"/>
        </a:lnSpc>
        <a:spcBef>
          <a:spcPts val="600"/>
        </a:spcBef>
        <a:buFont typeface="Arial" panose="020B0604020202020204" pitchFamily="34" charset="0"/>
        <a:buChar char="•"/>
        <a:defRPr sz="1800" kern="1200" baseline="0">
          <a:solidFill>
            <a:schemeClr val="tx1"/>
          </a:solidFill>
          <a:latin typeface="+mn-lt"/>
          <a:ea typeface="华文仿宋" panose="0201060004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gif"/><Relationship Id="rId7"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1.gif"/><Relationship Id="rId7"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17.jpe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2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23.png"/><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3296" y="242469"/>
            <a:ext cx="8591909" cy="2387600"/>
          </a:xfrm>
        </p:spPr>
        <p:txBody>
          <a:bodyPr>
            <a:normAutofit/>
          </a:bodyPr>
          <a:lstStyle/>
          <a:p>
            <a:r>
              <a:rPr lang="zh-CN" altLang="en-US" dirty="0" smtClean="0"/>
              <a:t>搜索用户意图</a:t>
            </a:r>
            <a:r>
              <a:rPr lang="zh-CN" altLang="en-US" dirty="0" smtClean="0"/>
              <a:t>理解</a:t>
            </a:r>
            <a:r>
              <a:rPr lang="zh-CN" altLang="en-US" dirty="0" smtClean="0"/>
              <a:t>与认知行为建模</a:t>
            </a:r>
            <a:endParaRPr lang="zh-CN" altLang="en-US" dirty="0"/>
          </a:p>
        </p:txBody>
      </p:sp>
      <p:sp>
        <p:nvSpPr>
          <p:cNvPr id="3" name="副标题 2"/>
          <p:cNvSpPr>
            <a:spLocks noGrp="1"/>
          </p:cNvSpPr>
          <p:nvPr>
            <p:ph type="subTitle" idx="1"/>
          </p:nvPr>
        </p:nvSpPr>
        <p:spPr>
          <a:xfrm>
            <a:off x="1143000" y="3602037"/>
            <a:ext cx="6858000" cy="1938953"/>
          </a:xfrm>
        </p:spPr>
        <p:txBody>
          <a:bodyPr/>
          <a:lstStyle/>
          <a:p>
            <a:endParaRPr lang="en-US" altLang="zh-CN" dirty="0" smtClean="0"/>
          </a:p>
          <a:p>
            <a:r>
              <a:rPr lang="zh-CN" altLang="en-US" dirty="0" smtClean="0"/>
              <a:t>马少平</a:t>
            </a:r>
            <a:endParaRPr lang="en-US" altLang="zh-CN" dirty="0" smtClean="0"/>
          </a:p>
          <a:p>
            <a:r>
              <a:rPr lang="zh-CN" altLang="en-US" dirty="0" smtClean="0"/>
              <a:t>清华大学计算机系</a:t>
            </a:r>
            <a:endParaRPr lang="en-US" altLang="zh-CN" dirty="0" smtClean="0"/>
          </a:p>
          <a:p>
            <a:r>
              <a:rPr lang="en-US" altLang="zh-CN" dirty="0" smtClean="0"/>
              <a:t>2014</a:t>
            </a:r>
            <a:r>
              <a:rPr lang="zh-CN" altLang="en-US" dirty="0" smtClean="0"/>
              <a:t>年</a:t>
            </a:r>
            <a:r>
              <a:rPr lang="en-US" altLang="zh-CN" dirty="0" smtClean="0"/>
              <a:t>9</a:t>
            </a:r>
            <a:r>
              <a:rPr lang="zh-CN" altLang="en-US" dirty="0" smtClean="0"/>
              <a:t>月</a:t>
            </a:r>
            <a:endParaRPr lang="zh-CN" altLang="en-US" dirty="0"/>
          </a:p>
        </p:txBody>
      </p:sp>
    </p:spTree>
    <p:extLst>
      <p:ext uri="{BB962C8B-B14F-4D97-AF65-F5344CB8AC3E}">
        <p14:creationId xmlns:p14="http://schemas.microsoft.com/office/powerpoint/2010/main" xmlns="" val="3575171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4467225" y="2133600"/>
            <a:ext cx="4321175" cy="3200400"/>
          </a:xfrm>
          <a:prstGeom prst="rect">
            <a:avLst/>
          </a:prstGeom>
          <a:noFill/>
          <a:ln>
            <a:noFill/>
          </a:ln>
          <a:effectLst/>
          <a:extLst>
            <a:ext uri="{909E8E84-426E-40DD-AFC4-6F175D3DCCD1}">
              <a14:hiddenFill xmlns:a14="http://schemas.microsoft.com/office/drawing/2010/main" xmlns="">
                <a:solidFill>
                  <a:schemeClr val="bg1">
                    <a:alpha val="74901"/>
                  </a:schemeClr>
                </a:solidFill>
              </a14:hiddenFill>
            </a:ext>
            <a:ext uri="{91240B29-F687-4F45-9708-019B960494DF}">
              <a14:hiddenLine xmlns:a14="http://schemas.microsoft.com/office/drawing/2010/main" xmlns="" w="9525" algn="ctr">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latinLnBrk="1" hangingPunct="1">
              <a:spcBef>
                <a:spcPct val="50000"/>
              </a:spcBef>
            </a:pPr>
            <a:endParaRPr kumimoji="1" lang="en-US" altLang="zh-CN" sz="2800" dirty="0">
              <a:solidFill>
                <a:srgbClr val="002060"/>
              </a:solidFill>
              <a:latin typeface="楷体" panose="02010609060101010101" pitchFamily="49" charset="-122"/>
              <a:ea typeface="楷体" panose="02010609060101010101" pitchFamily="49" charset="-122"/>
            </a:endParaRPr>
          </a:p>
          <a:p>
            <a:pPr eaLnBrk="1" latinLnBrk="1" hangingPunct="1">
              <a:spcBef>
                <a:spcPct val="50000"/>
              </a:spcBef>
            </a:pPr>
            <a:endParaRPr kumimoji="1" lang="en-US" altLang="zh-CN" sz="2800" dirty="0">
              <a:solidFill>
                <a:srgbClr val="002060"/>
              </a:solidFill>
              <a:latin typeface="楷体" panose="02010609060101010101" pitchFamily="49" charset="-122"/>
              <a:ea typeface="楷体" panose="02010609060101010101" pitchFamily="49" charset="-122"/>
            </a:endParaRPr>
          </a:p>
          <a:p>
            <a:pPr eaLnBrk="1" latinLnBrk="1" hangingPunct="1">
              <a:spcBef>
                <a:spcPct val="50000"/>
              </a:spcBef>
            </a:pPr>
            <a:r>
              <a:rPr kumimoji="1" lang="zh-CN" altLang="en-US" sz="2800" dirty="0">
                <a:solidFill>
                  <a:srgbClr val="002060"/>
                </a:solidFill>
                <a:latin typeface="楷体" panose="02010609060101010101" pitchFamily="49" charset="-122"/>
                <a:ea typeface="楷体" panose="02010609060101010101" pitchFamily="49" charset="-122"/>
              </a:rPr>
              <a:t>请</a:t>
            </a:r>
            <a:r>
              <a:rPr kumimoji="1" lang="zh-CN" altLang="en-US" sz="2800" dirty="0" smtClean="0">
                <a:solidFill>
                  <a:srgbClr val="002060"/>
                </a:solidFill>
                <a:latin typeface="楷体" panose="02010609060101010101" pitchFamily="49" charset="-122"/>
                <a:ea typeface="楷体" panose="02010609060101010101" pitchFamily="49" charset="-122"/>
              </a:rPr>
              <a:t>各位专家批评</a:t>
            </a:r>
            <a:r>
              <a:rPr kumimoji="1" lang="zh-CN" altLang="en-US" sz="2800" dirty="0">
                <a:solidFill>
                  <a:srgbClr val="002060"/>
                </a:solidFill>
                <a:latin typeface="楷体" panose="02010609060101010101" pitchFamily="49" charset="-122"/>
                <a:ea typeface="楷体" panose="02010609060101010101" pitchFamily="49" charset="-122"/>
              </a:rPr>
              <a:t>指正！</a:t>
            </a:r>
            <a:endParaRPr kumimoji="1" lang="en-US" altLang="zh-CN" sz="2800" dirty="0">
              <a:solidFill>
                <a:srgbClr val="002060"/>
              </a:solidFill>
              <a:latin typeface="楷体" panose="02010609060101010101" pitchFamily="49" charset="-122"/>
              <a:ea typeface="楷体" panose="02010609060101010101" pitchFamily="49" charset="-122"/>
            </a:endParaRPr>
          </a:p>
          <a:p>
            <a:pPr eaLnBrk="1" latinLnBrk="1" hangingPunct="1">
              <a:spcBef>
                <a:spcPct val="50000"/>
              </a:spcBef>
            </a:pPr>
            <a:endParaRPr kumimoji="1" lang="en-US" altLang="zh-CN" sz="2000" b="1" dirty="0">
              <a:solidFill>
                <a:srgbClr val="000000"/>
              </a:solidFill>
              <a:ea typeface="Gulim" panose="020B0600000101010101" pitchFamily="34" charset="-127"/>
            </a:endParaRPr>
          </a:p>
          <a:p>
            <a:pPr eaLnBrk="1" latinLnBrk="1" hangingPunct="1">
              <a:spcBef>
                <a:spcPct val="50000"/>
              </a:spcBef>
            </a:pPr>
            <a:r>
              <a:rPr kumimoji="1" lang="en-US" altLang="zh-CN" sz="2000" b="1" dirty="0">
                <a:solidFill>
                  <a:srgbClr val="000000"/>
                </a:solidFill>
                <a:ea typeface="Gulim" panose="020B0600000101010101" pitchFamily="34" charset="-127"/>
              </a:rPr>
              <a:t>Welcome to visit </a:t>
            </a:r>
            <a:r>
              <a:rPr kumimoji="1" lang="en-US" altLang="zh-CN" sz="2000" b="1" dirty="0" smtClean="0">
                <a:solidFill>
                  <a:srgbClr val="000000"/>
                </a:solidFill>
                <a:ea typeface="Gulim" panose="020B0600000101010101" pitchFamily="34" charset="-127"/>
              </a:rPr>
              <a:t>our homepage</a:t>
            </a:r>
            <a:endParaRPr kumimoji="1" lang="en-US" altLang="zh-CN" sz="2000" b="1" dirty="0">
              <a:solidFill>
                <a:srgbClr val="000000"/>
              </a:solidFill>
              <a:ea typeface="Gulim" panose="020B0600000101010101" pitchFamily="34" charset="-127"/>
            </a:endParaRPr>
          </a:p>
          <a:p>
            <a:pPr eaLnBrk="1" latinLnBrk="1" hangingPunct="1">
              <a:spcBef>
                <a:spcPct val="50000"/>
              </a:spcBef>
            </a:pPr>
            <a:r>
              <a:rPr kumimoji="1" lang="en-US" altLang="zh-CN" sz="2000" u="sng" dirty="0">
                <a:solidFill>
                  <a:srgbClr val="0070C0"/>
                </a:solidFill>
                <a:ea typeface="Gulim" panose="020B0600000101010101" pitchFamily="34" charset="-127"/>
              </a:rPr>
              <a:t>http://</a:t>
            </a:r>
            <a:r>
              <a:rPr kumimoji="1" lang="en-US" altLang="zh-CN" sz="2000" u="sng" dirty="0" smtClean="0">
                <a:solidFill>
                  <a:srgbClr val="0070C0"/>
                </a:solidFill>
                <a:ea typeface="Gulim" panose="020B0600000101010101" pitchFamily="34" charset="-127"/>
              </a:rPr>
              <a:t>www.thuir.cn/</a:t>
            </a:r>
            <a:endParaRPr kumimoji="1" lang="en-US" altLang="zh-CN" sz="2000" b="1" dirty="0">
              <a:solidFill>
                <a:srgbClr val="000000"/>
              </a:solidFill>
              <a:ea typeface="Gulim" panose="020B0600000101010101" pitchFamily="34" charset="-127"/>
            </a:endParaRPr>
          </a:p>
        </p:txBody>
      </p:sp>
      <p:pic>
        <p:nvPicPr>
          <p:cNvPr id="124931" name="Picture 5" descr="弯腰 低头 鞠躬 卡通人物-漫画卡通,非主流卡通人物,迪士尼卡通人物,卡通人物画,可爱卡通人物-漫画卡通，卡通人物"/>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905000" y="2438400"/>
            <a:ext cx="1739900" cy="3514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932" name="Rectangle 6"/>
          <p:cNvSpPr>
            <a:spLocks noGrp="1" noChangeArrowheads="1"/>
          </p:cNvSpPr>
          <p:nvPr>
            <p:ph type="title"/>
          </p:nvPr>
        </p:nvSpPr>
        <p:spPr>
          <a:xfrm>
            <a:off x="349250" y="247650"/>
            <a:ext cx="8575675" cy="911225"/>
          </a:xfrm>
        </p:spPr>
        <p:txBody>
          <a:bodyPr/>
          <a:lstStyle/>
          <a:p>
            <a:r>
              <a:rPr lang="en-US" altLang="zh-CN" smtClean="0">
                <a:latin typeface="Arial Unicode MS" panose="020B0604020202020204" pitchFamily="34" charset="-122"/>
                <a:ea typeface="Arial Unicode MS" panose="020B0604020202020204" pitchFamily="34" charset="-122"/>
                <a:cs typeface="Arial Unicode MS" panose="020B0604020202020204" pitchFamily="34" charset="-122"/>
              </a:rPr>
              <a:t>Thank you</a:t>
            </a:r>
          </a:p>
        </p:txBody>
      </p:sp>
    </p:spTree>
    <p:extLst>
      <p:ext uri="{BB962C8B-B14F-4D97-AF65-F5344CB8AC3E}">
        <p14:creationId xmlns:p14="http://schemas.microsoft.com/office/powerpoint/2010/main" xmlns="" val="1767017326"/>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搜索引擎与用户认知行为</a:t>
            </a:r>
            <a:endParaRPr lang="zh-CN" altLang="en-US" dirty="0"/>
          </a:p>
        </p:txBody>
      </p:sp>
      <p:sp>
        <p:nvSpPr>
          <p:cNvPr id="3" name="内容占位符 2"/>
          <p:cNvSpPr>
            <a:spLocks noGrp="1"/>
          </p:cNvSpPr>
          <p:nvPr>
            <p:ph idx="1"/>
          </p:nvPr>
        </p:nvSpPr>
        <p:spPr/>
        <p:txBody>
          <a:bodyPr>
            <a:noAutofit/>
          </a:bodyPr>
          <a:lstStyle/>
          <a:p>
            <a:pPr lvl="0"/>
            <a:r>
              <a:rPr lang="en-US" altLang="zh-CN" dirty="0">
                <a:solidFill>
                  <a:prstClr val="black"/>
                </a:solidFill>
              </a:rPr>
              <a:t>Google Effects on Memory </a:t>
            </a:r>
            <a:endParaRPr lang="en-US" altLang="zh-CN" dirty="0" smtClean="0">
              <a:solidFill>
                <a:prstClr val="black"/>
              </a:solidFill>
            </a:endParaRPr>
          </a:p>
          <a:p>
            <a:pPr marL="0" indent="0">
              <a:spcBef>
                <a:spcPts val="0"/>
              </a:spcBef>
              <a:buNone/>
            </a:pPr>
            <a:r>
              <a:rPr lang="en-US" altLang="zh-CN" sz="2400" dirty="0" smtClean="0">
                <a:solidFill>
                  <a:prstClr val="black"/>
                </a:solidFill>
              </a:rPr>
              <a:t>    </a:t>
            </a:r>
            <a:r>
              <a:rPr lang="en-US" altLang="zh-CN" sz="2400" dirty="0" smtClean="0"/>
              <a:t>2011</a:t>
            </a:r>
            <a:r>
              <a:rPr lang="zh-CN" altLang="zh-CN" sz="2400" dirty="0" smtClean="0"/>
              <a:t>年</a:t>
            </a:r>
            <a:r>
              <a:rPr lang="en-US" altLang="zh-CN" sz="2400" dirty="0" smtClean="0"/>
              <a:t>Science express</a:t>
            </a:r>
            <a:r>
              <a:rPr lang="zh-CN" altLang="zh-CN" sz="2400" dirty="0" smtClean="0"/>
              <a:t>的相关文章就指出，</a:t>
            </a:r>
            <a:r>
              <a:rPr lang="zh-CN" altLang="zh-CN" sz="2400" dirty="0" smtClean="0"/>
              <a:t>网络</a:t>
            </a:r>
            <a:endParaRPr lang="en-US" altLang="zh-CN" sz="2400" dirty="0" smtClean="0"/>
          </a:p>
          <a:p>
            <a:pPr marL="0" indent="0">
              <a:spcBef>
                <a:spcPts val="0"/>
              </a:spcBef>
              <a:buNone/>
            </a:pPr>
            <a:r>
              <a:rPr lang="zh-CN" altLang="zh-CN" sz="2400" dirty="0" smtClean="0"/>
              <a:t>已经</a:t>
            </a:r>
            <a:r>
              <a:rPr lang="zh-CN" altLang="zh-CN" sz="2400" dirty="0" smtClean="0"/>
              <a:t>变成我们的一种外部记忆，这使得人们</a:t>
            </a:r>
            <a:r>
              <a:rPr lang="zh-CN" altLang="zh-CN" sz="2400" dirty="0" smtClean="0"/>
              <a:t>获取</a:t>
            </a:r>
            <a:endParaRPr lang="en-US" altLang="zh-CN" sz="2400" dirty="0" smtClean="0"/>
          </a:p>
          <a:p>
            <a:pPr marL="0" indent="0">
              <a:spcBef>
                <a:spcPts val="0"/>
              </a:spcBef>
              <a:buNone/>
            </a:pPr>
            <a:r>
              <a:rPr lang="zh-CN" altLang="zh-CN" sz="2400" dirty="0" smtClean="0"/>
              <a:t>信息</a:t>
            </a:r>
            <a:r>
              <a:rPr lang="zh-CN" altLang="zh-CN" sz="2400" dirty="0" smtClean="0"/>
              <a:t>的过程中，越来越少回忆信息本身的内容</a:t>
            </a:r>
            <a:r>
              <a:rPr lang="zh-CN" altLang="zh-CN" sz="2400" dirty="0" smtClean="0"/>
              <a:t>，</a:t>
            </a:r>
            <a:endParaRPr lang="en-US" altLang="zh-CN" sz="2400" dirty="0" smtClean="0"/>
          </a:p>
          <a:p>
            <a:pPr marL="0" indent="0">
              <a:spcBef>
                <a:spcPts val="0"/>
              </a:spcBef>
              <a:buNone/>
            </a:pPr>
            <a:r>
              <a:rPr lang="zh-CN" altLang="zh-CN" sz="2400" dirty="0" smtClean="0"/>
              <a:t>而是</a:t>
            </a:r>
            <a:r>
              <a:rPr lang="zh-CN" altLang="zh-CN" sz="2400" dirty="0" smtClean="0"/>
              <a:t>努力找到一种协助自己获取信息的</a:t>
            </a:r>
            <a:r>
              <a:rPr lang="zh-CN" altLang="zh-CN" sz="2400" dirty="0" smtClean="0"/>
              <a:t>渠道</a:t>
            </a:r>
            <a:endParaRPr lang="en-US" altLang="zh-CN" sz="2400" smtClean="0"/>
          </a:p>
          <a:p>
            <a:pPr marL="0" indent="0">
              <a:spcBef>
                <a:spcPts val="0"/>
              </a:spcBef>
              <a:buNone/>
            </a:pPr>
            <a:r>
              <a:rPr lang="zh-CN" altLang="zh-CN" sz="2400" smtClean="0"/>
              <a:t>（</a:t>
            </a:r>
            <a:r>
              <a:rPr lang="zh-CN" altLang="zh-CN" sz="2400" dirty="0" smtClean="0"/>
              <a:t>例如搜索引擎）。</a:t>
            </a:r>
            <a:r>
              <a:rPr lang="en-US" altLang="zh-CN" sz="2400" dirty="0" smtClean="0"/>
              <a:t>.</a:t>
            </a:r>
            <a:endParaRPr lang="en-US" altLang="zh-CN" sz="2400" dirty="0">
              <a:solidFill>
                <a:prstClr val="black"/>
              </a:solidFill>
            </a:endParaRPr>
          </a:p>
          <a:p>
            <a:pPr lvl="0">
              <a:spcBef>
                <a:spcPts val="1200"/>
              </a:spcBef>
            </a:pPr>
            <a:r>
              <a:rPr lang="en-US" altLang="zh-CN" dirty="0" smtClean="0">
                <a:solidFill>
                  <a:prstClr val="black"/>
                </a:solidFill>
              </a:rPr>
              <a:t>Cognitive </a:t>
            </a:r>
            <a:r>
              <a:rPr lang="en-US" altLang="zh-CN" dirty="0">
                <a:solidFill>
                  <a:prstClr val="black"/>
                </a:solidFill>
              </a:rPr>
              <a:t>Implants (</a:t>
            </a:r>
            <a:r>
              <a:rPr lang="zh-CN" altLang="en-US" dirty="0">
                <a:solidFill>
                  <a:prstClr val="black"/>
                </a:solidFill>
              </a:rPr>
              <a:t>脑伴</a:t>
            </a:r>
            <a:r>
              <a:rPr lang="en-US" altLang="zh-CN" dirty="0">
                <a:solidFill>
                  <a:prstClr val="black"/>
                </a:solidFill>
              </a:rPr>
              <a:t>)</a:t>
            </a:r>
          </a:p>
          <a:p>
            <a:pPr marL="0" lvl="0" indent="0">
              <a:spcBef>
                <a:spcPts val="0"/>
              </a:spcBef>
              <a:buNone/>
            </a:pPr>
            <a:r>
              <a:rPr lang="en-US" altLang="zh-CN" dirty="0">
                <a:solidFill>
                  <a:prstClr val="black"/>
                </a:solidFill>
              </a:rPr>
              <a:t>   </a:t>
            </a:r>
            <a:r>
              <a:rPr lang="en-US" altLang="zh-CN" sz="2400" dirty="0" smtClean="0">
                <a:solidFill>
                  <a:prstClr val="black"/>
                </a:solidFill>
              </a:rPr>
              <a:t>ACM </a:t>
            </a:r>
            <a:r>
              <a:rPr lang="zh-CN" altLang="zh-CN" sz="2400" dirty="0" smtClean="0">
                <a:solidFill>
                  <a:prstClr val="black"/>
                </a:solidFill>
              </a:rPr>
              <a:t>主席</a:t>
            </a:r>
            <a:r>
              <a:rPr lang="en-US" altLang="zh-CN" sz="2400" dirty="0" smtClean="0">
                <a:solidFill>
                  <a:prstClr val="black"/>
                </a:solidFill>
              </a:rPr>
              <a:t> Vinton </a:t>
            </a:r>
            <a:r>
              <a:rPr lang="en-US" altLang="zh-CN" sz="2400" dirty="0" smtClean="0">
                <a:solidFill>
                  <a:prstClr val="black"/>
                </a:solidFill>
              </a:rPr>
              <a:t>Cerf</a:t>
            </a:r>
            <a:r>
              <a:rPr lang="zh-CN" altLang="en-US" sz="2400" dirty="0" smtClean="0">
                <a:solidFill>
                  <a:prstClr val="black"/>
                </a:solidFill>
              </a:rPr>
              <a:t>在</a:t>
            </a:r>
            <a:r>
              <a:rPr lang="zh-CN" altLang="en-US" sz="2400" dirty="0" smtClean="0">
                <a:solidFill>
                  <a:prstClr val="black"/>
                </a:solidFill>
              </a:rPr>
              <a:t>今年一月份的</a:t>
            </a:r>
            <a:r>
              <a:rPr lang="en-US" altLang="zh-CN" sz="2400" dirty="0" smtClean="0">
                <a:solidFill>
                  <a:prstClr val="black"/>
                </a:solidFill>
              </a:rPr>
              <a:t>ACM</a:t>
            </a:r>
            <a:r>
              <a:rPr lang="zh-CN" altLang="en-US" sz="2400" dirty="0" smtClean="0">
                <a:solidFill>
                  <a:prstClr val="black"/>
                </a:solidFill>
              </a:rPr>
              <a:t>通讯中</a:t>
            </a:r>
            <a:endParaRPr lang="en-US" altLang="zh-CN" sz="2400" dirty="0" smtClean="0">
              <a:solidFill>
                <a:prstClr val="black"/>
              </a:solidFill>
            </a:endParaRPr>
          </a:p>
          <a:p>
            <a:pPr marL="0" lvl="0" indent="0">
              <a:spcBef>
                <a:spcPts val="0"/>
              </a:spcBef>
              <a:buNone/>
            </a:pPr>
            <a:r>
              <a:rPr lang="zh-CN" altLang="zh-CN" sz="2400" dirty="0" smtClean="0">
                <a:solidFill>
                  <a:prstClr val="black"/>
                </a:solidFill>
              </a:rPr>
              <a:t>指出</a:t>
            </a:r>
            <a:r>
              <a:rPr lang="zh-CN" altLang="zh-CN" sz="2400" dirty="0" smtClean="0">
                <a:solidFill>
                  <a:prstClr val="black"/>
                </a:solidFill>
              </a:rPr>
              <a:t>，搜索引擎已经成为人类记忆的替代与</a:t>
            </a:r>
            <a:r>
              <a:rPr lang="zh-CN" altLang="zh-CN" sz="2400" dirty="0" smtClean="0">
                <a:solidFill>
                  <a:prstClr val="black"/>
                </a:solidFill>
              </a:rPr>
              <a:t>延伸，</a:t>
            </a:r>
            <a:endParaRPr lang="en-US" altLang="zh-CN" sz="2400" dirty="0" smtClean="0">
              <a:solidFill>
                <a:prstClr val="black"/>
              </a:solidFill>
            </a:endParaRPr>
          </a:p>
          <a:p>
            <a:pPr marL="0" lvl="0" indent="0">
              <a:spcBef>
                <a:spcPts val="0"/>
              </a:spcBef>
              <a:buNone/>
            </a:pPr>
            <a:r>
              <a:rPr lang="zh-CN" altLang="zh-CN" sz="2400" dirty="0" smtClean="0">
                <a:solidFill>
                  <a:prstClr val="black"/>
                </a:solidFill>
              </a:rPr>
              <a:t>成为</a:t>
            </a:r>
            <a:r>
              <a:rPr lang="zh-CN" altLang="zh-CN" sz="2400" dirty="0" smtClean="0">
                <a:solidFill>
                  <a:prstClr val="black"/>
                </a:solidFill>
              </a:rPr>
              <a:t>大脑对新事物认知过程不可或缺的一部分。</a:t>
            </a:r>
            <a:endParaRPr lang="zh-CN" altLang="en-US" sz="2400" dirty="0">
              <a:solidFill>
                <a:prstClr val="black"/>
              </a:solidFill>
            </a:endParaRPr>
          </a:p>
          <a:p>
            <a:endParaRPr lang="zh-CN" altLang="en-US" dirty="0"/>
          </a:p>
        </p:txBody>
      </p:sp>
      <p:pic>
        <p:nvPicPr>
          <p:cNvPr id="4" name="图片 3"/>
          <p:cNvPicPr>
            <a:picLocks noChangeAspect="1"/>
          </p:cNvPicPr>
          <p:nvPr/>
        </p:nvPicPr>
        <p:blipFill>
          <a:blip r:embed="rId3" cstate="print"/>
          <a:stretch>
            <a:fillRect/>
          </a:stretch>
        </p:blipFill>
        <p:spPr>
          <a:xfrm>
            <a:off x="7220416" y="4293096"/>
            <a:ext cx="1430799" cy="2016224"/>
          </a:xfrm>
          <a:prstGeom prst="rect">
            <a:avLst/>
          </a:prstGeom>
        </p:spPr>
      </p:pic>
      <p:sp>
        <p:nvSpPr>
          <p:cNvPr id="5" name="矩形 4"/>
          <p:cNvSpPr/>
          <p:nvPr/>
        </p:nvSpPr>
        <p:spPr>
          <a:xfrm>
            <a:off x="6951195" y="6281389"/>
            <a:ext cx="1822935" cy="369332"/>
          </a:xfrm>
          <a:prstGeom prst="rect">
            <a:avLst/>
          </a:prstGeom>
        </p:spPr>
        <p:txBody>
          <a:bodyPr wrap="none">
            <a:spAutoFit/>
          </a:bodyPr>
          <a:lstStyle/>
          <a:p>
            <a:r>
              <a:rPr lang="en-US" altLang="zh-CN" b="1" dirty="0" smtClean="0">
                <a:latin typeface="FoundryGridnik-Bold"/>
              </a:rPr>
              <a:t>Vinton </a:t>
            </a:r>
            <a:r>
              <a:rPr lang="en-US" altLang="zh-CN" b="1" dirty="0">
                <a:latin typeface="FoundryGridnik-Bold"/>
              </a:rPr>
              <a:t>G. Cerf</a:t>
            </a:r>
            <a:endParaRPr lang="zh-CN" altLang="en-US" dirty="0"/>
          </a:p>
        </p:txBody>
      </p:sp>
      <p:pic>
        <p:nvPicPr>
          <p:cNvPr id="6" name="图片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053037" y="1772269"/>
            <a:ext cx="1619250" cy="2143125"/>
          </a:xfrm>
          <a:prstGeom prst="rect">
            <a:avLst/>
          </a:prstGeom>
        </p:spPr>
      </p:pic>
      <p:sp>
        <p:nvSpPr>
          <p:cNvPr id="7" name="矩形 6"/>
          <p:cNvSpPr/>
          <p:nvPr/>
        </p:nvSpPr>
        <p:spPr>
          <a:xfrm>
            <a:off x="6908871" y="3853914"/>
            <a:ext cx="1774909" cy="369332"/>
          </a:xfrm>
          <a:prstGeom prst="rect">
            <a:avLst/>
          </a:prstGeom>
        </p:spPr>
        <p:txBody>
          <a:bodyPr wrap="none">
            <a:spAutoFit/>
          </a:bodyPr>
          <a:lstStyle/>
          <a:p>
            <a:r>
              <a:rPr lang="en-US" altLang="zh-CN" b="1" dirty="0" smtClean="0">
                <a:latin typeface="Times New Roman" panose="02020603050405020304" pitchFamily="18" charset="0"/>
                <a:cs typeface="Times New Roman" panose="02020603050405020304" pitchFamily="18" charset="0"/>
              </a:rPr>
              <a:t>Science, 2011/07</a:t>
            </a:r>
            <a:endParaRPr lang="zh-CN" altLang="en-US"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3" cstate="print"/>
          <a:stretch>
            <a:fillRect/>
          </a:stretch>
        </p:blipFill>
        <p:spPr>
          <a:xfrm>
            <a:off x="16062664" y="4483596"/>
            <a:ext cx="1430799" cy="2016224"/>
          </a:xfrm>
          <a:prstGeom prst="rect">
            <a:avLst/>
          </a:prstGeom>
        </p:spPr>
      </p:pic>
      <p:sp>
        <p:nvSpPr>
          <p:cNvPr id="12" name="矩形 11"/>
          <p:cNvSpPr/>
          <p:nvPr/>
        </p:nvSpPr>
        <p:spPr>
          <a:xfrm>
            <a:off x="15866595" y="6471889"/>
            <a:ext cx="1822935" cy="369332"/>
          </a:xfrm>
          <a:prstGeom prst="rect">
            <a:avLst/>
          </a:prstGeom>
        </p:spPr>
        <p:txBody>
          <a:bodyPr wrap="none">
            <a:spAutoFit/>
          </a:bodyPr>
          <a:lstStyle/>
          <a:p>
            <a:r>
              <a:rPr lang="en-US" altLang="zh-CN" b="1" dirty="0" smtClean="0">
                <a:latin typeface="FoundryGridnik-Bold"/>
              </a:rPr>
              <a:t>Vinton </a:t>
            </a:r>
            <a:r>
              <a:rPr lang="en-US" altLang="zh-CN" b="1" dirty="0">
                <a:latin typeface="FoundryGridnik-Bold"/>
              </a:rPr>
              <a:t>G. Cerf</a:t>
            </a:r>
            <a:endParaRPr lang="zh-CN" altLang="en-US" dirty="0"/>
          </a:p>
        </p:txBody>
      </p:sp>
      <p:pic>
        <p:nvPicPr>
          <p:cNvPr id="13" name="图片 1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5968437" y="1962769"/>
            <a:ext cx="1619250" cy="2143125"/>
          </a:xfrm>
          <a:prstGeom prst="rect">
            <a:avLst/>
          </a:prstGeom>
        </p:spPr>
      </p:pic>
      <p:sp>
        <p:nvSpPr>
          <p:cNvPr id="14" name="矩形 13"/>
          <p:cNvSpPr/>
          <p:nvPr/>
        </p:nvSpPr>
        <p:spPr>
          <a:xfrm>
            <a:off x="15824271" y="4044414"/>
            <a:ext cx="1774909" cy="369332"/>
          </a:xfrm>
          <a:prstGeom prst="rect">
            <a:avLst/>
          </a:prstGeom>
        </p:spPr>
        <p:txBody>
          <a:bodyPr wrap="none">
            <a:spAutoFit/>
          </a:bodyPr>
          <a:lstStyle/>
          <a:p>
            <a:r>
              <a:rPr lang="en-US" altLang="zh-CN" b="1" dirty="0" smtClean="0">
                <a:latin typeface="Times New Roman" panose="02020603050405020304" pitchFamily="18" charset="0"/>
                <a:cs typeface="Times New Roman" panose="02020603050405020304" pitchFamily="18" charset="0"/>
              </a:rPr>
              <a:t>Science, 2011/07</a:t>
            </a:r>
            <a:endParaRPr lang="zh-CN" altLang="en-US" dirty="0">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3" cstate="print"/>
          <a:stretch>
            <a:fillRect/>
          </a:stretch>
        </p:blipFill>
        <p:spPr>
          <a:xfrm>
            <a:off x="16062664" y="4483596"/>
            <a:ext cx="1430799" cy="2016224"/>
          </a:xfrm>
          <a:prstGeom prst="rect">
            <a:avLst/>
          </a:prstGeom>
        </p:spPr>
      </p:pic>
      <p:sp>
        <p:nvSpPr>
          <p:cNvPr id="17" name="矩形 16"/>
          <p:cNvSpPr/>
          <p:nvPr/>
        </p:nvSpPr>
        <p:spPr>
          <a:xfrm>
            <a:off x="15866595" y="6471889"/>
            <a:ext cx="1822935" cy="369332"/>
          </a:xfrm>
          <a:prstGeom prst="rect">
            <a:avLst/>
          </a:prstGeom>
        </p:spPr>
        <p:txBody>
          <a:bodyPr wrap="none">
            <a:spAutoFit/>
          </a:bodyPr>
          <a:lstStyle/>
          <a:p>
            <a:r>
              <a:rPr lang="en-US" altLang="zh-CN" b="1" dirty="0" smtClean="0">
                <a:latin typeface="FoundryGridnik-Bold"/>
              </a:rPr>
              <a:t>Vinton </a:t>
            </a:r>
            <a:r>
              <a:rPr lang="en-US" altLang="zh-CN" b="1" dirty="0">
                <a:latin typeface="FoundryGridnik-Bold"/>
              </a:rPr>
              <a:t>G. Cerf</a:t>
            </a:r>
            <a:endParaRPr lang="zh-CN" altLang="en-US" dirty="0"/>
          </a:p>
        </p:txBody>
      </p:sp>
      <p:pic>
        <p:nvPicPr>
          <p:cNvPr id="18" name="图片 1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5968437" y="1962769"/>
            <a:ext cx="1619250" cy="2143125"/>
          </a:xfrm>
          <a:prstGeom prst="rect">
            <a:avLst/>
          </a:prstGeom>
        </p:spPr>
      </p:pic>
      <p:sp>
        <p:nvSpPr>
          <p:cNvPr id="19" name="矩形 18"/>
          <p:cNvSpPr/>
          <p:nvPr/>
        </p:nvSpPr>
        <p:spPr>
          <a:xfrm>
            <a:off x="15824271" y="4044414"/>
            <a:ext cx="1774909" cy="369332"/>
          </a:xfrm>
          <a:prstGeom prst="rect">
            <a:avLst/>
          </a:prstGeom>
        </p:spPr>
        <p:txBody>
          <a:bodyPr wrap="none">
            <a:spAutoFit/>
          </a:bodyPr>
          <a:lstStyle/>
          <a:p>
            <a:r>
              <a:rPr lang="en-US" altLang="zh-CN" b="1" dirty="0" smtClean="0">
                <a:latin typeface="Times New Roman" panose="02020603050405020304" pitchFamily="18" charset="0"/>
                <a:cs typeface="Times New Roman" panose="02020603050405020304" pitchFamily="18" charset="0"/>
              </a:rPr>
              <a:t>Science, 2011/07</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76650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搜索意图理解的演变</a:t>
            </a:r>
            <a:endParaRPr lang="zh-CN" altLang="en-US" dirty="0"/>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005006" y="2208060"/>
            <a:ext cx="2533485" cy="1783573"/>
          </a:xfrm>
        </p:spPr>
      </p:pic>
      <p:pic>
        <p:nvPicPr>
          <p:cNvPr id="5" name="图片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45710" y="2501150"/>
            <a:ext cx="1197394" cy="1197394"/>
          </a:xfrm>
          <a:prstGeom prst="rect">
            <a:avLst/>
          </a:prstGeom>
        </p:spPr>
      </p:pic>
      <p:pic>
        <p:nvPicPr>
          <p:cNvPr id="7" name="图片 6"/>
          <p:cNvPicPr>
            <a:picLocks noChangeAspect="1"/>
          </p:cNvPicPr>
          <p:nvPr/>
        </p:nvPicPr>
        <p:blipFill rotWithShape="1">
          <a:blip r:embed="rId5" cstate="print">
            <a:extLst>
              <a:ext uri="{28A0092B-C50C-407E-A947-70E740481C1C}">
                <a14:useLocalDpi xmlns:a14="http://schemas.microsoft.com/office/drawing/2010/main" xmlns="" val="0"/>
              </a:ext>
            </a:extLst>
          </a:blip>
          <a:srcRect b="8693"/>
          <a:stretch/>
        </p:blipFill>
        <p:spPr>
          <a:xfrm>
            <a:off x="6537276" y="2208060"/>
            <a:ext cx="2189438" cy="1637732"/>
          </a:xfrm>
          <a:prstGeom prst="rect">
            <a:avLst/>
          </a:prstGeom>
        </p:spPr>
      </p:pic>
      <p:sp>
        <p:nvSpPr>
          <p:cNvPr id="8" name="左右箭头 7"/>
          <p:cNvSpPr/>
          <p:nvPr/>
        </p:nvSpPr>
        <p:spPr>
          <a:xfrm>
            <a:off x="2006221" y="2838734"/>
            <a:ext cx="998785" cy="6005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左右箭头 8"/>
          <p:cNvSpPr/>
          <p:nvPr/>
        </p:nvSpPr>
        <p:spPr>
          <a:xfrm>
            <a:off x="5701608" y="2838734"/>
            <a:ext cx="998785" cy="6005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05899" y="1891285"/>
            <a:ext cx="1674409" cy="461665"/>
          </a:xfrm>
          <a:prstGeom prst="rect">
            <a:avLst/>
          </a:prstGeom>
          <a:noFill/>
        </p:spPr>
        <p:txBody>
          <a:bodyPr wrap="square" rtlCol="0">
            <a:spAutoFit/>
          </a:bodyPr>
          <a:lstStyle/>
          <a:p>
            <a:r>
              <a:rPr lang="zh-CN" altLang="en-US" sz="2400" dirty="0" smtClean="0">
                <a:latin typeface="华文仿宋" panose="02010600040101010101" pitchFamily="2" charset="-122"/>
                <a:ea typeface="华文仿宋" panose="02010600040101010101" pitchFamily="2" charset="-122"/>
              </a:rPr>
              <a:t>用户</a:t>
            </a:r>
            <a:endParaRPr lang="zh-CN" altLang="en-US" sz="2400" dirty="0">
              <a:latin typeface="华文仿宋" panose="02010600040101010101" pitchFamily="2" charset="-122"/>
              <a:ea typeface="华文仿宋" panose="02010600040101010101" pitchFamily="2" charset="-122"/>
            </a:endParaRPr>
          </a:p>
        </p:txBody>
      </p:sp>
      <p:sp>
        <p:nvSpPr>
          <p:cNvPr id="11" name="文本框 10"/>
          <p:cNvSpPr txBox="1"/>
          <p:nvPr/>
        </p:nvSpPr>
        <p:spPr>
          <a:xfrm>
            <a:off x="3771587" y="1891285"/>
            <a:ext cx="1674409" cy="461665"/>
          </a:xfrm>
          <a:prstGeom prst="rect">
            <a:avLst/>
          </a:prstGeom>
          <a:noFill/>
        </p:spPr>
        <p:txBody>
          <a:bodyPr wrap="square" rtlCol="0">
            <a:spAutoFit/>
          </a:bodyPr>
          <a:lstStyle/>
          <a:p>
            <a:r>
              <a:rPr lang="zh-CN" altLang="en-US" sz="2400" dirty="0" smtClean="0">
                <a:latin typeface="华文仿宋" panose="02010600040101010101" pitchFamily="2" charset="-122"/>
                <a:ea typeface="华文仿宋" panose="02010600040101010101" pitchFamily="2" charset="-122"/>
              </a:rPr>
              <a:t>搜索引擎</a:t>
            </a:r>
            <a:endParaRPr lang="zh-CN" altLang="en-US" sz="2400" dirty="0">
              <a:latin typeface="华文仿宋" panose="02010600040101010101" pitchFamily="2" charset="-122"/>
              <a:ea typeface="华文仿宋" panose="02010600040101010101" pitchFamily="2" charset="-122"/>
            </a:endParaRPr>
          </a:p>
        </p:txBody>
      </p:sp>
      <p:sp>
        <p:nvSpPr>
          <p:cNvPr id="12" name="文本框 11"/>
          <p:cNvSpPr txBox="1"/>
          <p:nvPr/>
        </p:nvSpPr>
        <p:spPr>
          <a:xfrm>
            <a:off x="6794790" y="1891285"/>
            <a:ext cx="1674409" cy="461665"/>
          </a:xfrm>
          <a:prstGeom prst="rect">
            <a:avLst/>
          </a:prstGeom>
          <a:noFill/>
        </p:spPr>
        <p:txBody>
          <a:bodyPr wrap="square" rtlCol="0">
            <a:spAutoFit/>
          </a:bodyPr>
          <a:lstStyle/>
          <a:p>
            <a:r>
              <a:rPr lang="zh-CN" altLang="en-US" sz="2400" dirty="0" smtClean="0">
                <a:latin typeface="华文仿宋" panose="02010600040101010101" pitchFamily="2" charset="-122"/>
                <a:ea typeface="华文仿宋" panose="02010600040101010101" pitchFamily="2" charset="-122"/>
              </a:rPr>
              <a:t>网络资源</a:t>
            </a:r>
            <a:endParaRPr lang="zh-CN" altLang="en-US" sz="2400" dirty="0">
              <a:latin typeface="华文仿宋" panose="02010600040101010101" pitchFamily="2" charset="-122"/>
              <a:ea typeface="华文仿宋" panose="02010600040101010101" pitchFamily="2" charset="-122"/>
            </a:endParaRPr>
          </a:p>
        </p:txBody>
      </p:sp>
      <p:pic>
        <p:nvPicPr>
          <p:cNvPr id="13" name="图片 1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237557" y="4100815"/>
            <a:ext cx="2208439" cy="1169327"/>
          </a:xfrm>
          <a:prstGeom prst="rect">
            <a:avLst/>
          </a:prstGeom>
          <a:ln>
            <a:solidFill>
              <a:schemeClr val="accent1"/>
            </a:solidFill>
          </a:ln>
        </p:spPr>
      </p:pic>
      <p:pic>
        <p:nvPicPr>
          <p:cNvPr id="15" name="图片 14"/>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811333" y="3962550"/>
            <a:ext cx="1307592" cy="1307592"/>
          </a:xfrm>
          <a:prstGeom prst="rect">
            <a:avLst/>
          </a:prstGeom>
        </p:spPr>
      </p:pic>
      <p:pic>
        <p:nvPicPr>
          <p:cNvPr id="16" name="图片 15"/>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16987" y="3965593"/>
            <a:ext cx="1308320" cy="1304550"/>
          </a:xfrm>
          <a:prstGeom prst="rect">
            <a:avLst/>
          </a:prstGeom>
        </p:spPr>
      </p:pic>
      <p:sp>
        <p:nvSpPr>
          <p:cNvPr id="17" name="文本框 16"/>
          <p:cNvSpPr txBox="1"/>
          <p:nvPr/>
        </p:nvSpPr>
        <p:spPr>
          <a:xfrm>
            <a:off x="533942" y="5306359"/>
            <a:ext cx="2263849" cy="1015663"/>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smtClean="0">
                <a:latin typeface="华文仿宋" panose="02010600040101010101" pitchFamily="2" charset="-122"/>
                <a:ea typeface="华文仿宋" panose="02010600040101010101" pitchFamily="2" charset="-122"/>
              </a:rPr>
              <a:t>PC</a:t>
            </a:r>
            <a:r>
              <a:rPr lang="zh-CN" altLang="en-US" sz="2000" dirty="0" smtClean="0">
                <a:latin typeface="华文仿宋" panose="02010600040101010101" pitchFamily="2" charset="-122"/>
                <a:ea typeface="华文仿宋" panose="02010600040101010101" pitchFamily="2" charset="-122"/>
              </a:rPr>
              <a:t>端搜索</a:t>
            </a:r>
            <a:endParaRPr lang="en-US" altLang="zh-CN" sz="2000" dirty="0" smtClean="0">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zh-CN" altLang="en-US" sz="2000" dirty="0" smtClean="0">
                <a:latin typeface="华文仿宋" panose="02010600040101010101" pitchFamily="2" charset="-122"/>
                <a:ea typeface="华文仿宋" panose="02010600040101010101" pitchFamily="2" charset="-122"/>
              </a:rPr>
              <a:t>教育水平较高</a:t>
            </a:r>
            <a:endParaRPr lang="en-US" altLang="zh-CN" sz="2400" dirty="0" smtClean="0">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zh-CN" altLang="en-US" sz="2000" dirty="0" smtClean="0">
                <a:latin typeface="华文仿宋" panose="02010600040101010101" pitchFamily="2" charset="-122"/>
                <a:ea typeface="华文仿宋" panose="02010600040101010101" pitchFamily="2" charset="-122"/>
              </a:rPr>
              <a:t>需求描述准确</a:t>
            </a:r>
            <a:endParaRPr lang="en-US" altLang="zh-CN" dirty="0" smtClean="0">
              <a:latin typeface="华文仿宋" panose="02010600040101010101" pitchFamily="2" charset="-122"/>
              <a:ea typeface="华文仿宋" panose="02010600040101010101" pitchFamily="2" charset="-122"/>
            </a:endParaRPr>
          </a:p>
        </p:txBody>
      </p:sp>
      <p:sp>
        <p:nvSpPr>
          <p:cNvPr id="18" name="文本框 17"/>
          <p:cNvSpPr txBox="1"/>
          <p:nvPr/>
        </p:nvSpPr>
        <p:spPr>
          <a:xfrm>
            <a:off x="3437759" y="5460247"/>
            <a:ext cx="2263849" cy="707886"/>
          </a:xfrm>
          <a:prstGeom prst="rect">
            <a:avLst/>
          </a:prstGeom>
          <a:noFill/>
        </p:spPr>
        <p:txBody>
          <a:bodyPr wrap="square" rtlCol="0">
            <a:spAutoFit/>
          </a:bodyPr>
          <a:lstStyle/>
          <a:p>
            <a:r>
              <a:rPr lang="zh-CN" altLang="en-US" sz="2000" dirty="0" smtClean="0">
                <a:latin typeface="华文仿宋" panose="02010600040101010101" pitchFamily="2" charset="-122"/>
                <a:ea typeface="华文仿宋" panose="02010600040101010101" pitchFamily="2" charset="-122"/>
              </a:rPr>
              <a:t>交互形式单一</a:t>
            </a:r>
            <a:endParaRPr lang="en-US" altLang="zh-CN" sz="2000" dirty="0" smtClean="0">
              <a:latin typeface="华文仿宋" panose="02010600040101010101" pitchFamily="2" charset="-122"/>
              <a:ea typeface="华文仿宋" panose="02010600040101010101" pitchFamily="2" charset="-122"/>
            </a:endParaRPr>
          </a:p>
          <a:p>
            <a:r>
              <a:rPr lang="zh-CN" altLang="en-US" sz="2000" dirty="0" smtClean="0">
                <a:latin typeface="华文仿宋" panose="02010600040101010101" pitchFamily="2" charset="-122"/>
                <a:ea typeface="华文仿宋" panose="02010600040101010101" pitchFamily="2" charset="-122"/>
              </a:rPr>
              <a:t>“</a:t>
            </a:r>
            <a:r>
              <a:rPr lang="en-US" altLang="zh-CN" sz="2000" dirty="0" smtClean="0">
                <a:latin typeface="华文仿宋" panose="02010600040101010101" pitchFamily="2" charset="-122"/>
                <a:ea typeface="华文仿宋" panose="02010600040101010101" pitchFamily="2" charset="-122"/>
              </a:rPr>
              <a:t>Ten Blue Links</a:t>
            </a:r>
            <a:r>
              <a:rPr lang="zh-CN" altLang="en-US" sz="2000" dirty="0" smtClean="0">
                <a:latin typeface="华文仿宋" panose="02010600040101010101" pitchFamily="2" charset="-122"/>
                <a:ea typeface="华文仿宋" panose="02010600040101010101" pitchFamily="2" charset="-122"/>
              </a:rPr>
              <a:t>”</a:t>
            </a:r>
            <a:endParaRPr lang="en-US" altLang="zh-CN" dirty="0" smtClean="0">
              <a:latin typeface="华文仿宋" panose="02010600040101010101" pitchFamily="2" charset="-122"/>
              <a:ea typeface="华文仿宋" panose="02010600040101010101" pitchFamily="2" charset="-122"/>
            </a:endParaRPr>
          </a:p>
        </p:txBody>
      </p:sp>
      <p:sp>
        <p:nvSpPr>
          <p:cNvPr id="20" name="文本框 19"/>
          <p:cNvSpPr txBox="1"/>
          <p:nvPr/>
        </p:nvSpPr>
        <p:spPr>
          <a:xfrm>
            <a:off x="6700393" y="5460247"/>
            <a:ext cx="2263849" cy="707886"/>
          </a:xfrm>
          <a:prstGeom prst="rect">
            <a:avLst/>
          </a:prstGeom>
          <a:noFill/>
        </p:spPr>
        <p:txBody>
          <a:bodyPr wrap="square" rtlCol="0">
            <a:spAutoFit/>
          </a:bodyPr>
          <a:lstStyle/>
          <a:p>
            <a:r>
              <a:rPr lang="zh-CN" altLang="en-US" sz="2000" dirty="0" smtClean="0">
                <a:latin typeface="华文仿宋" panose="02010600040101010101" pitchFamily="2" charset="-122"/>
                <a:ea typeface="华文仿宋" panose="02010600040101010101" pitchFamily="2" charset="-122"/>
              </a:rPr>
              <a:t>资源类型单一</a:t>
            </a:r>
            <a:endParaRPr lang="en-US" altLang="zh-CN" sz="2000" dirty="0" smtClean="0">
              <a:latin typeface="华文仿宋" panose="02010600040101010101" pitchFamily="2" charset="-122"/>
              <a:ea typeface="华文仿宋" panose="02010600040101010101" pitchFamily="2" charset="-122"/>
            </a:endParaRPr>
          </a:p>
          <a:p>
            <a:r>
              <a:rPr lang="zh-CN" altLang="en-US" sz="2000" dirty="0" smtClean="0">
                <a:latin typeface="华文仿宋" panose="02010600040101010101" pitchFamily="2" charset="-122"/>
                <a:ea typeface="华文仿宋" panose="02010600040101010101" pitchFamily="2" charset="-122"/>
              </a:rPr>
              <a:t>网页、文件</a:t>
            </a:r>
            <a:endParaRPr lang="en-US" altLang="zh-CN" dirty="0" smtClean="0">
              <a:latin typeface="华文仿宋" panose="02010600040101010101" pitchFamily="2" charset="-122"/>
              <a:ea typeface="华文仿宋" panose="02010600040101010101" pitchFamily="2" charset="-122"/>
            </a:endParaRPr>
          </a:p>
        </p:txBody>
      </p:sp>
      <p:sp>
        <p:nvSpPr>
          <p:cNvPr id="21" name="文本框 20"/>
          <p:cNvSpPr txBox="1"/>
          <p:nvPr/>
        </p:nvSpPr>
        <p:spPr>
          <a:xfrm>
            <a:off x="533942" y="5443068"/>
            <a:ext cx="8192772" cy="1200329"/>
          </a:xfrm>
          <a:prstGeom prst="rect">
            <a:avLst/>
          </a:prstGeom>
          <a:noFill/>
        </p:spPr>
        <p:txBody>
          <a:bodyPr wrap="square" rtlCol="0">
            <a:spAutoFit/>
          </a:bodyPr>
          <a:lstStyle/>
          <a:p>
            <a:r>
              <a:rPr lang="zh-CN" altLang="en-US" sz="2400" dirty="0" smtClean="0">
                <a:solidFill>
                  <a:srgbClr val="002060"/>
                </a:solidFill>
                <a:latin typeface="华文仿宋" panose="02010600040101010101" pitchFamily="2" charset="-122"/>
                <a:ea typeface="华文仿宋" panose="02010600040101010101" pitchFamily="2" charset="-122"/>
              </a:rPr>
              <a:t>传统搜索意图理解方法：</a:t>
            </a:r>
            <a:endParaRPr lang="en-US" altLang="zh-CN" sz="2400" dirty="0" smtClean="0">
              <a:solidFill>
                <a:srgbClr val="002060"/>
              </a:solidFill>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zh-CN" altLang="en-US" sz="2400" dirty="0" smtClean="0">
                <a:solidFill>
                  <a:srgbClr val="002060"/>
                </a:solidFill>
                <a:latin typeface="华文仿宋" panose="02010600040101010101" pitchFamily="2" charset="-122"/>
                <a:ea typeface="华文仿宋" panose="02010600040101010101" pitchFamily="2" charset="-122"/>
              </a:rPr>
              <a:t>用户点击反馈（</a:t>
            </a:r>
            <a:r>
              <a:rPr lang="en-US" altLang="zh-CN" sz="2400" dirty="0" smtClean="0">
                <a:solidFill>
                  <a:srgbClr val="002060"/>
                </a:solidFill>
                <a:latin typeface="华文仿宋" panose="02010600040101010101" pitchFamily="2" charset="-122"/>
                <a:ea typeface="华文仿宋" panose="02010600040101010101" pitchFamily="2" charset="-122"/>
              </a:rPr>
              <a:t>Click-through Behavior analysis</a:t>
            </a:r>
            <a:r>
              <a:rPr lang="zh-CN" altLang="en-US" sz="2400" dirty="0" smtClean="0">
                <a:solidFill>
                  <a:srgbClr val="002060"/>
                </a:solidFill>
                <a:latin typeface="华文仿宋" panose="02010600040101010101" pitchFamily="2" charset="-122"/>
                <a:ea typeface="华文仿宋" panose="02010600040101010101" pitchFamily="2" charset="-122"/>
              </a:rPr>
              <a:t>）</a:t>
            </a:r>
            <a:endParaRPr lang="en-US" altLang="zh-CN" sz="2400" dirty="0" smtClean="0">
              <a:solidFill>
                <a:srgbClr val="002060"/>
              </a:solidFill>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zh-CN" altLang="en-US" sz="2400" dirty="0" smtClean="0">
                <a:solidFill>
                  <a:srgbClr val="002060"/>
                </a:solidFill>
                <a:latin typeface="华文仿宋" panose="02010600040101010101" pitchFamily="2" charset="-122"/>
                <a:ea typeface="华文仿宋" panose="02010600040101010101" pitchFamily="2" charset="-122"/>
              </a:rPr>
              <a:t>用户群体智慧（</a:t>
            </a:r>
            <a:r>
              <a:rPr lang="en-US" altLang="zh-CN" sz="2400" dirty="0" smtClean="0">
                <a:solidFill>
                  <a:srgbClr val="002060"/>
                </a:solidFill>
                <a:latin typeface="华文仿宋" panose="02010600040101010101" pitchFamily="2" charset="-122"/>
                <a:ea typeface="华文仿宋" panose="02010600040101010101" pitchFamily="2" charset="-122"/>
              </a:rPr>
              <a:t>Wisdom of Crowds)</a:t>
            </a:r>
            <a:endParaRPr lang="zh-CN" altLang="en-US" sz="2400" dirty="0">
              <a:solidFill>
                <a:srgbClr val="00206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xmlns="" val="347442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0"/>
                                        </p:tgtEl>
                                        <p:attrNameLst>
                                          <p:attrName>style.visibility</p:attrName>
                                        </p:attrNameLst>
                                      </p:cBhvr>
                                      <p:to>
                                        <p:strVal val="hidden"/>
                                      </p:to>
                                    </p:set>
                                  </p:childTnLst>
                                </p:cTn>
                              </p:par>
                            </p:childTnLst>
                          </p:cTn>
                        </p:par>
                        <p:par>
                          <p:cTn id="35" fill="hold">
                            <p:stCondLst>
                              <p:cond delay="0"/>
                            </p:stCondLst>
                            <p:childTnLst>
                              <p:par>
                                <p:cTn id="36" presetID="10"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20" grpId="0"/>
      <p:bldP spid="20" grpId="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搜索意图理解的演变</a:t>
            </a:r>
            <a:endParaRPr lang="zh-CN" altLang="en-US" dirty="0"/>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005006" y="2044284"/>
            <a:ext cx="2533485" cy="1783573"/>
          </a:xfrm>
        </p:spPr>
      </p:pic>
      <p:pic>
        <p:nvPicPr>
          <p:cNvPr id="5" name="图片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45710" y="2337374"/>
            <a:ext cx="1197394" cy="1197394"/>
          </a:xfrm>
          <a:prstGeom prst="rect">
            <a:avLst/>
          </a:prstGeom>
        </p:spPr>
      </p:pic>
      <p:pic>
        <p:nvPicPr>
          <p:cNvPr id="7" name="图片 6"/>
          <p:cNvPicPr>
            <a:picLocks noChangeAspect="1"/>
          </p:cNvPicPr>
          <p:nvPr/>
        </p:nvPicPr>
        <p:blipFill rotWithShape="1">
          <a:blip r:embed="rId5" cstate="print">
            <a:extLst>
              <a:ext uri="{28A0092B-C50C-407E-A947-70E740481C1C}">
                <a14:useLocalDpi xmlns:a14="http://schemas.microsoft.com/office/drawing/2010/main" xmlns="" val="0"/>
              </a:ext>
            </a:extLst>
          </a:blip>
          <a:srcRect b="8693"/>
          <a:stretch/>
        </p:blipFill>
        <p:spPr>
          <a:xfrm>
            <a:off x="6537276" y="2044284"/>
            <a:ext cx="2189438" cy="1637732"/>
          </a:xfrm>
          <a:prstGeom prst="rect">
            <a:avLst/>
          </a:prstGeom>
        </p:spPr>
      </p:pic>
      <p:sp>
        <p:nvSpPr>
          <p:cNvPr id="8" name="左右箭头 7"/>
          <p:cNvSpPr/>
          <p:nvPr/>
        </p:nvSpPr>
        <p:spPr>
          <a:xfrm>
            <a:off x="2006221" y="2674958"/>
            <a:ext cx="998785" cy="6005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左右箭头 8"/>
          <p:cNvSpPr/>
          <p:nvPr/>
        </p:nvSpPr>
        <p:spPr>
          <a:xfrm>
            <a:off x="5701608" y="2674958"/>
            <a:ext cx="998785" cy="6005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005899" y="1727509"/>
            <a:ext cx="1674409" cy="461665"/>
          </a:xfrm>
          <a:prstGeom prst="rect">
            <a:avLst/>
          </a:prstGeom>
          <a:noFill/>
        </p:spPr>
        <p:txBody>
          <a:bodyPr wrap="square" rtlCol="0">
            <a:spAutoFit/>
          </a:bodyPr>
          <a:lstStyle/>
          <a:p>
            <a:r>
              <a:rPr lang="zh-CN" altLang="en-US" sz="2400" dirty="0" smtClean="0">
                <a:latin typeface="华文仿宋" panose="02010600040101010101" pitchFamily="2" charset="-122"/>
                <a:ea typeface="华文仿宋" panose="02010600040101010101" pitchFamily="2" charset="-122"/>
              </a:rPr>
              <a:t>用户</a:t>
            </a:r>
            <a:endParaRPr lang="zh-CN" altLang="en-US" sz="2400" dirty="0">
              <a:latin typeface="华文仿宋" panose="02010600040101010101" pitchFamily="2" charset="-122"/>
              <a:ea typeface="华文仿宋" panose="02010600040101010101" pitchFamily="2" charset="-122"/>
            </a:endParaRPr>
          </a:p>
        </p:txBody>
      </p:sp>
      <p:sp>
        <p:nvSpPr>
          <p:cNvPr id="11" name="文本框 10"/>
          <p:cNvSpPr txBox="1"/>
          <p:nvPr/>
        </p:nvSpPr>
        <p:spPr>
          <a:xfrm>
            <a:off x="3771587" y="1727509"/>
            <a:ext cx="1674409" cy="461665"/>
          </a:xfrm>
          <a:prstGeom prst="rect">
            <a:avLst/>
          </a:prstGeom>
          <a:noFill/>
        </p:spPr>
        <p:txBody>
          <a:bodyPr wrap="square" rtlCol="0">
            <a:spAutoFit/>
          </a:bodyPr>
          <a:lstStyle/>
          <a:p>
            <a:r>
              <a:rPr lang="zh-CN" altLang="en-US" sz="2400" dirty="0" smtClean="0">
                <a:latin typeface="华文仿宋" panose="02010600040101010101" pitchFamily="2" charset="-122"/>
                <a:ea typeface="华文仿宋" panose="02010600040101010101" pitchFamily="2" charset="-122"/>
              </a:rPr>
              <a:t>搜索引擎</a:t>
            </a:r>
            <a:endParaRPr lang="zh-CN" altLang="en-US" sz="2400" dirty="0">
              <a:latin typeface="华文仿宋" panose="02010600040101010101" pitchFamily="2" charset="-122"/>
              <a:ea typeface="华文仿宋" panose="02010600040101010101" pitchFamily="2" charset="-122"/>
            </a:endParaRPr>
          </a:p>
        </p:txBody>
      </p:sp>
      <p:sp>
        <p:nvSpPr>
          <p:cNvPr id="12" name="文本框 11"/>
          <p:cNvSpPr txBox="1"/>
          <p:nvPr/>
        </p:nvSpPr>
        <p:spPr>
          <a:xfrm>
            <a:off x="6794790" y="1727509"/>
            <a:ext cx="1674409" cy="461665"/>
          </a:xfrm>
          <a:prstGeom prst="rect">
            <a:avLst/>
          </a:prstGeom>
          <a:noFill/>
        </p:spPr>
        <p:txBody>
          <a:bodyPr wrap="square" rtlCol="0">
            <a:spAutoFit/>
          </a:bodyPr>
          <a:lstStyle/>
          <a:p>
            <a:r>
              <a:rPr lang="zh-CN" altLang="en-US" sz="2400" dirty="0" smtClean="0">
                <a:latin typeface="华文仿宋" panose="02010600040101010101" pitchFamily="2" charset="-122"/>
                <a:ea typeface="华文仿宋" panose="02010600040101010101" pitchFamily="2" charset="-122"/>
              </a:rPr>
              <a:t>网络资源</a:t>
            </a:r>
            <a:endParaRPr lang="zh-CN" altLang="en-US" sz="2400" dirty="0">
              <a:latin typeface="华文仿宋" panose="02010600040101010101" pitchFamily="2" charset="-122"/>
              <a:ea typeface="华文仿宋" panose="02010600040101010101" pitchFamily="2" charset="-122"/>
            </a:endParaRPr>
          </a:p>
        </p:txBody>
      </p:sp>
      <p:sp>
        <p:nvSpPr>
          <p:cNvPr id="6" name="文本框 5"/>
          <p:cNvSpPr txBox="1"/>
          <p:nvPr/>
        </p:nvSpPr>
        <p:spPr>
          <a:xfrm>
            <a:off x="467014" y="5317557"/>
            <a:ext cx="2038599" cy="1015663"/>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华文仿宋" panose="02010600040101010101" pitchFamily="2" charset="-122"/>
                <a:ea typeface="华文仿宋" panose="02010600040101010101" pitchFamily="2" charset="-122"/>
              </a:rPr>
              <a:t>多搜索平台</a:t>
            </a:r>
            <a:endParaRPr lang="en-US" altLang="zh-CN" sz="2000" dirty="0" smtClean="0">
              <a:latin typeface="华文仿宋" panose="02010600040101010101" pitchFamily="2" charset="-122"/>
              <a:ea typeface="华文仿宋" panose="02010600040101010101" pitchFamily="2" charset="-122"/>
            </a:endParaRPr>
          </a:p>
          <a:p>
            <a:pPr marL="285750" indent="-285750">
              <a:buFont typeface="Arial" panose="020B0604020202020204" pitchFamily="34" charset="0"/>
              <a:buChar char="•"/>
            </a:pPr>
            <a:r>
              <a:rPr lang="zh-CN" altLang="en-US" sz="2000" dirty="0" smtClean="0">
                <a:latin typeface="华文仿宋" panose="02010600040101010101" pitchFamily="2" charset="-122"/>
                <a:ea typeface="华文仿宋" panose="02010600040101010101" pitchFamily="2" charset="-122"/>
              </a:rPr>
              <a:t>大众化搜索</a:t>
            </a:r>
            <a:endParaRPr lang="en-US" altLang="zh-CN" sz="2000" dirty="0" smtClean="0">
              <a:latin typeface="华文仿宋" panose="02010600040101010101" pitchFamily="2" charset="-122"/>
              <a:ea typeface="华文仿宋" panose="02010600040101010101" pitchFamily="2" charset="-122"/>
            </a:endParaRPr>
          </a:p>
          <a:p>
            <a:pPr marL="285750" indent="-285750">
              <a:buFont typeface="Arial" panose="020B0604020202020204" pitchFamily="34" charset="0"/>
              <a:buChar char="•"/>
            </a:pPr>
            <a:r>
              <a:rPr lang="zh-CN" altLang="en-US" sz="2000" dirty="0" smtClean="0">
                <a:latin typeface="华文仿宋" panose="02010600040101010101" pitchFamily="2" charset="-122"/>
                <a:ea typeface="华文仿宋" panose="02010600040101010101" pitchFamily="2" charset="-122"/>
              </a:rPr>
              <a:t>歧义、模糊</a:t>
            </a:r>
            <a:endParaRPr lang="en-US" altLang="zh-CN" sz="2000" dirty="0" smtClean="0">
              <a:latin typeface="华文仿宋" panose="02010600040101010101" pitchFamily="2" charset="-122"/>
              <a:ea typeface="华文仿宋" panose="02010600040101010101" pitchFamily="2" charset="-122"/>
            </a:endParaRPr>
          </a:p>
        </p:txBody>
      </p:sp>
      <p:pic>
        <p:nvPicPr>
          <p:cNvPr id="14" name="图片 13"/>
          <p:cNvPicPr>
            <a:picLocks noChangeAspect="1"/>
          </p:cNvPicPr>
          <p:nvPr/>
        </p:nvPicPr>
        <p:blipFill rotWithShape="1">
          <a:blip r:embed="rId6" cstate="print">
            <a:extLst>
              <a:ext uri="{28A0092B-C50C-407E-A947-70E740481C1C}">
                <a14:useLocalDpi xmlns:a14="http://schemas.microsoft.com/office/drawing/2010/main" xmlns="" val="0"/>
              </a:ext>
            </a:extLst>
          </a:blip>
          <a:srcRect t="15644"/>
          <a:stretch/>
        </p:blipFill>
        <p:spPr>
          <a:xfrm>
            <a:off x="356026" y="3944200"/>
            <a:ext cx="2068029" cy="1183390"/>
          </a:xfrm>
          <a:prstGeom prst="rect">
            <a:avLst/>
          </a:prstGeom>
        </p:spPr>
      </p:pic>
      <p:pic>
        <p:nvPicPr>
          <p:cNvPr id="19" name="图片 18"/>
          <p:cNvPicPr>
            <a:picLocks noChangeAspect="1"/>
          </p:cNvPicPr>
          <p:nvPr/>
        </p:nvPicPr>
        <p:blipFill rotWithShape="1">
          <a:blip r:embed="rId7" cstate="print">
            <a:extLst>
              <a:ext uri="{28A0092B-C50C-407E-A947-70E740481C1C}">
                <a14:useLocalDpi xmlns:a14="http://schemas.microsoft.com/office/drawing/2010/main" xmlns="" val="0"/>
              </a:ext>
            </a:extLst>
          </a:blip>
          <a:srcRect l="2239" t="9314" r="5821" b="6208"/>
          <a:stretch/>
        </p:blipFill>
        <p:spPr>
          <a:xfrm>
            <a:off x="2680308" y="3994507"/>
            <a:ext cx="1935484" cy="1025555"/>
          </a:xfrm>
          <a:prstGeom prst="rect">
            <a:avLst/>
          </a:prstGeom>
        </p:spPr>
      </p:pic>
      <p:pic>
        <p:nvPicPr>
          <p:cNvPr id="22" name="图片 21"/>
          <p:cNvPicPr>
            <a:picLocks noChangeAspect="1"/>
          </p:cNvPicPr>
          <p:nvPr/>
        </p:nvPicPr>
        <p:blipFill rotWithShape="1">
          <a:blip r:embed="rId8" cstate="print">
            <a:extLst>
              <a:ext uri="{28A0092B-C50C-407E-A947-70E740481C1C}">
                <a14:useLocalDpi xmlns:a14="http://schemas.microsoft.com/office/drawing/2010/main" xmlns="" val="0"/>
              </a:ext>
            </a:extLst>
          </a:blip>
          <a:srcRect b="8839"/>
          <a:stretch/>
        </p:blipFill>
        <p:spPr>
          <a:xfrm>
            <a:off x="4700276" y="4018833"/>
            <a:ext cx="1676430" cy="976245"/>
          </a:xfrm>
          <a:prstGeom prst="rect">
            <a:avLst/>
          </a:prstGeom>
        </p:spPr>
      </p:pic>
      <p:sp>
        <p:nvSpPr>
          <p:cNvPr id="23" name="文本框 22"/>
          <p:cNvSpPr txBox="1"/>
          <p:nvPr/>
        </p:nvSpPr>
        <p:spPr>
          <a:xfrm>
            <a:off x="3232948" y="5471445"/>
            <a:ext cx="2765688"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华文仿宋" panose="02010600040101010101" pitchFamily="2" charset="-122"/>
                <a:ea typeface="华文仿宋" panose="02010600040101010101" pitchFamily="2" charset="-122"/>
              </a:rPr>
              <a:t>多模态异质展现形式</a:t>
            </a:r>
            <a:endParaRPr lang="en-US" altLang="zh-CN" sz="2000" dirty="0" smtClean="0">
              <a:latin typeface="华文仿宋" panose="02010600040101010101" pitchFamily="2" charset="-122"/>
              <a:ea typeface="华文仿宋" panose="02010600040101010101" pitchFamily="2" charset="-122"/>
            </a:endParaRPr>
          </a:p>
          <a:p>
            <a:pPr marL="285750" indent="-285750">
              <a:buFont typeface="Arial" panose="020B0604020202020204" pitchFamily="34" charset="0"/>
              <a:buChar char="•"/>
            </a:pPr>
            <a:r>
              <a:rPr lang="zh-CN" altLang="en-US" sz="2000" dirty="0" smtClean="0">
                <a:latin typeface="华文仿宋" panose="02010600040101010101" pitchFamily="2" charset="-122"/>
                <a:ea typeface="华文仿宋" panose="02010600040101010101" pitchFamily="2" charset="-122"/>
              </a:rPr>
              <a:t>结构化半结构化并存</a:t>
            </a:r>
            <a:endParaRPr lang="en-US" altLang="zh-CN" sz="2000" dirty="0" smtClean="0">
              <a:latin typeface="华文仿宋" panose="02010600040101010101" pitchFamily="2" charset="-122"/>
              <a:ea typeface="华文仿宋" panose="02010600040101010101" pitchFamily="2" charset="-122"/>
            </a:endParaRPr>
          </a:p>
        </p:txBody>
      </p:sp>
      <p:pic>
        <p:nvPicPr>
          <p:cNvPr id="25" name="图片 24"/>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6700393" y="3891134"/>
            <a:ext cx="2039684" cy="1178484"/>
          </a:xfrm>
          <a:prstGeom prst="rect">
            <a:avLst/>
          </a:prstGeom>
        </p:spPr>
      </p:pic>
      <p:sp>
        <p:nvSpPr>
          <p:cNvPr id="26" name="文本框 25"/>
          <p:cNvSpPr txBox="1"/>
          <p:nvPr/>
        </p:nvSpPr>
        <p:spPr>
          <a:xfrm>
            <a:off x="6580318" y="5278736"/>
            <a:ext cx="2279834" cy="1015663"/>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华文仿宋" panose="02010600040101010101" pitchFamily="2" charset="-122"/>
                <a:ea typeface="华文仿宋" panose="02010600040101010101" pitchFamily="2" charset="-122"/>
              </a:rPr>
              <a:t>泛在网络内容：</a:t>
            </a:r>
            <a:r>
              <a:rPr lang="en-US" altLang="zh-CN" sz="2000" dirty="0" smtClean="0">
                <a:latin typeface="华文仿宋" panose="02010600040101010101" pitchFamily="2" charset="-122"/>
                <a:ea typeface="华文仿宋" panose="02010600040101010101" pitchFamily="2" charset="-122"/>
              </a:rPr>
              <a:t>POI, Knowledge Item, product, ...</a:t>
            </a:r>
          </a:p>
        </p:txBody>
      </p:sp>
      <p:sp>
        <p:nvSpPr>
          <p:cNvPr id="27" name="文本框 26"/>
          <p:cNvSpPr txBox="1"/>
          <p:nvPr/>
        </p:nvSpPr>
        <p:spPr>
          <a:xfrm>
            <a:off x="356026" y="5270798"/>
            <a:ext cx="8192772" cy="1200329"/>
          </a:xfrm>
          <a:prstGeom prst="rect">
            <a:avLst/>
          </a:prstGeom>
          <a:noFill/>
        </p:spPr>
        <p:txBody>
          <a:bodyPr wrap="square" rtlCol="0">
            <a:spAutoFit/>
          </a:bodyPr>
          <a:lstStyle/>
          <a:p>
            <a:r>
              <a:rPr lang="zh-CN" altLang="en-US" sz="2400" dirty="0" smtClean="0">
                <a:solidFill>
                  <a:srgbClr val="002060"/>
                </a:solidFill>
                <a:latin typeface="华文仿宋" panose="02010600040101010101" pitchFamily="2" charset="-122"/>
                <a:ea typeface="华文仿宋" panose="02010600040101010101" pitchFamily="2" charset="-122"/>
              </a:rPr>
              <a:t>搜索意图理解发展方向：</a:t>
            </a:r>
            <a:endParaRPr lang="en-US" altLang="zh-CN" sz="2400" dirty="0" smtClean="0">
              <a:solidFill>
                <a:srgbClr val="002060"/>
              </a:solidFill>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zh-CN" altLang="en-US" sz="2400" dirty="0" smtClean="0">
                <a:solidFill>
                  <a:srgbClr val="002060"/>
                </a:solidFill>
                <a:latin typeface="华文仿宋" panose="02010600040101010101" pitchFamily="2" charset="-122"/>
                <a:ea typeface="华文仿宋" panose="02010600040101010101" pitchFamily="2" charset="-122"/>
              </a:rPr>
              <a:t>认知行为分析（</a:t>
            </a:r>
            <a:r>
              <a:rPr lang="en-US" altLang="zh-CN" sz="2400" dirty="0" smtClean="0">
                <a:solidFill>
                  <a:srgbClr val="002060"/>
                </a:solidFill>
                <a:latin typeface="华文仿宋" panose="02010600040101010101" pitchFamily="2" charset="-122"/>
                <a:ea typeface="华文仿宋" panose="02010600040101010101" pitchFamily="2" charset="-122"/>
              </a:rPr>
              <a:t>Eye-tracking, Mouse movement, Viewport</a:t>
            </a:r>
            <a:r>
              <a:rPr lang="zh-CN" altLang="en-US" sz="2400" dirty="0" smtClean="0">
                <a:solidFill>
                  <a:srgbClr val="002060"/>
                </a:solidFill>
                <a:latin typeface="华文仿宋" panose="02010600040101010101" pitchFamily="2" charset="-122"/>
                <a:ea typeface="华文仿宋" panose="02010600040101010101" pitchFamily="2" charset="-122"/>
              </a:rPr>
              <a:t>）</a:t>
            </a:r>
            <a:endParaRPr lang="en-US" altLang="zh-CN" sz="2400" dirty="0" smtClean="0">
              <a:solidFill>
                <a:srgbClr val="002060"/>
              </a:solidFill>
              <a:latin typeface="华文仿宋" panose="02010600040101010101" pitchFamily="2" charset="-122"/>
              <a:ea typeface="华文仿宋" panose="02010600040101010101" pitchFamily="2" charset="-122"/>
            </a:endParaRPr>
          </a:p>
          <a:p>
            <a:pPr marL="342900" indent="-342900">
              <a:buFont typeface="Arial" panose="020B0604020202020204" pitchFamily="34" charset="0"/>
              <a:buChar char="•"/>
            </a:pPr>
            <a:r>
              <a:rPr lang="zh-CN" altLang="en-US" sz="2400" dirty="0" smtClean="0">
                <a:solidFill>
                  <a:srgbClr val="002060"/>
                </a:solidFill>
                <a:latin typeface="华文仿宋" panose="02010600040101010101" pitchFamily="2" charset="-122"/>
                <a:ea typeface="华文仿宋" panose="02010600040101010101" pitchFamily="2" charset="-122"/>
              </a:rPr>
              <a:t>用户个体建模（</a:t>
            </a:r>
            <a:r>
              <a:rPr lang="zh-CN" altLang="en-US" sz="2400" dirty="0">
                <a:solidFill>
                  <a:srgbClr val="002060"/>
                </a:solidFill>
                <a:latin typeface="华文仿宋" panose="02010600040101010101" pitchFamily="2" charset="-122"/>
                <a:ea typeface="华文仿宋" panose="02010600040101010101" pitchFamily="2" charset="-122"/>
              </a:rPr>
              <a:t>知识</a:t>
            </a:r>
            <a:r>
              <a:rPr lang="zh-CN" altLang="en-US" sz="2400" dirty="0" smtClean="0">
                <a:solidFill>
                  <a:srgbClr val="002060"/>
                </a:solidFill>
                <a:latin typeface="华文仿宋" panose="02010600040101010101" pitchFamily="2" charset="-122"/>
                <a:ea typeface="华文仿宋" panose="02010600040101010101" pitchFamily="2" charset="-122"/>
              </a:rPr>
              <a:t>背景、兴趣爱好、认知能力</a:t>
            </a:r>
            <a:r>
              <a:rPr lang="en-US" altLang="zh-CN" sz="2400" dirty="0" smtClean="0">
                <a:solidFill>
                  <a:srgbClr val="002060"/>
                </a:solidFill>
                <a:latin typeface="华文仿宋" panose="02010600040101010101" pitchFamily="2" charset="-122"/>
                <a:ea typeface="华文仿宋" panose="02010600040101010101" pitchFamily="2" charset="-122"/>
              </a:rPr>
              <a:t>)</a:t>
            </a:r>
            <a:endParaRPr lang="zh-CN" altLang="en-US" sz="2400" dirty="0">
              <a:solidFill>
                <a:srgbClr val="00206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xmlns="" val="124648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6"/>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23"/>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26"/>
                                        </p:tgtEl>
                                        <p:attrNameLst>
                                          <p:attrName>style.visibility</p:attrName>
                                        </p:attrNameLst>
                                      </p:cBhvr>
                                      <p:to>
                                        <p:strVal val="hidden"/>
                                      </p:to>
                                    </p:set>
                                  </p:childTnLst>
                                </p:cTn>
                              </p:par>
                            </p:childTnLst>
                          </p:cTn>
                        </p:par>
                        <p:par>
                          <p:cTn id="38" fill="hold">
                            <p:stCondLst>
                              <p:cond delay="0"/>
                            </p:stCondLst>
                            <p:childTnLst>
                              <p:par>
                                <p:cTn id="39" presetID="10"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3" grpId="1"/>
      <p:bldP spid="26" grpId="1"/>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搜索意图</a:t>
            </a:r>
            <a:r>
              <a:rPr lang="zh-CN" altLang="en-US" dirty="0" smtClean="0"/>
              <a:t>理解</a:t>
            </a:r>
            <a:endParaRPr lang="zh-CN" altLang="en-US" dirty="0"/>
          </a:p>
        </p:txBody>
      </p:sp>
      <p:sp>
        <p:nvSpPr>
          <p:cNvPr id="3" name="内容占位符 2"/>
          <p:cNvSpPr>
            <a:spLocks noGrp="1"/>
          </p:cNvSpPr>
          <p:nvPr>
            <p:ph idx="1"/>
          </p:nvPr>
        </p:nvSpPr>
        <p:spPr/>
        <p:txBody>
          <a:bodyPr/>
          <a:lstStyle/>
          <a:p>
            <a:r>
              <a:rPr lang="zh-CN" altLang="en-US" dirty="0" smtClean="0"/>
              <a:t>认知模型</a:t>
            </a:r>
            <a:r>
              <a:rPr lang="zh-CN" altLang="en-US" dirty="0" smtClean="0"/>
              <a:t>构建</a:t>
            </a:r>
            <a:endParaRPr lang="en-US" altLang="zh-CN" dirty="0" smtClean="0"/>
          </a:p>
          <a:p>
            <a:endParaRPr lang="en-US" altLang="zh-CN" dirty="0" smtClean="0"/>
          </a:p>
          <a:p>
            <a:r>
              <a:rPr lang="zh-CN" altLang="en-US" dirty="0" smtClean="0"/>
              <a:t>用户偏好协同</a:t>
            </a:r>
            <a:r>
              <a:rPr lang="zh-CN" altLang="en-US" dirty="0" smtClean="0"/>
              <a:t>分析</a:t>
            </a:r>
            <a:endParaRPr lang="en-US" altLang="zh-CN" dirty="0" smtClean="0"/>
          </a:p>
          <a:p>
            <a:endParaRPr lang="en-US" altLang="zh-CN" dirty="0" smtClean="0"/>
          </a:p>
          <a:p>
            <a:r>
              <a:rPr lang="zh-CN" altLang="en-US" dirty="0" smtClean="0"/>
              <a:t>用户画像</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搜索意图理解：认知模型构建</a:t>
            </a:r>
            <a:endParaRPr lang="zh-CN" altLang="en-US" dirty="0"/>
          </a:p>
        </p:txBody>
      </p:sp>
      <p:sp>
        <p:nvSpPr>
          <p:cNvPr id="3" name="内容占位符 2"/>
          <p:cNvSpPr>
            <a:spLocks noGrp="1"/>
          </p:cNvSpPr>
          <p:nvPr>
            <p:ph idx="1"/>
          </p:nvPr>
        </p:nvSpPr>
        <p:spPr/>
        <p:txBody>
          <a:bodyPr/>
          <a:lstStyle/>
          <a:p>
            <a:r>
              <a:rPr lang="zh-CN" altLang="en-US" dirty="0" smtClean="0"/>
              <a:t>搜索行为：搜索引擎辅助下的信息认知过程</a:t>
            </a:r>
            <a:endParaRPr lang="en-US" altLang="zh-CN" dirty="0" smtClean="0"/>
          </a:p>
          <a:p>
            <a:pPr lvl="1"/>
            <a:r>
              <a:rPr lang="zh-CN" altLang="en-US" dirty="0" smtClean="0"/>
              <a:t>传统思路：高度简化抽象，一维线性检验过程</a:t>
            </a:r>
            <a:endParaRPr lang="en-US" altLang="zh-CN" dirty="0" smtClean="0"/>
          </a:p>
          <a:p>
            <a:pPr lvl="2"/>
            <a:r>
              <a:rPr lang="zh-CN" altLang="en-US" dirty="0" smtClean="0"/>
              <a:t>级联</a:t>
            </a:r>
            <a:r>
              <a:rPr lang="en-US" altLang="zh-CN" dirty="0" smtClean="0"/>
              <a:t>(cascade)</a:t>
            </a:r>
            <a:r>
              <a:rPr lang="zh-CN" altLang="en-US" dirty="0" smtClean="0"/>
              <a:t>假设，</a:t>
            </a:r>
            <a:r>
              <a:rPr lang="en-US" altLang="zh-CN" dirty="0" smtClean="0"/>
              <a:t>strong </a:t>
            </a:r>
            <a:r>
              <a:rPr lang="en-US" altLang="zh-CN" dirty="0"/>
              <a:t>eye-mind </a:t>
            </a:r>
            <a:r>
              <a:rPr lang="en-US" altLang="zh-CN" dirty="0" smtClean="0"/>
              <a:t>hypothesis</a:t>
            </a:r>
            <a:r>
              <a:rPr lang="zh-CN" altLang="en-US" dirty="0" smtClean="0"/>
              <a:t>，</a:t>
            </a:r>
            <a:r>
              <a:rPr lang="en-US" altLang="zh-CN" dirty="0" smtClean="0"/>
              <a:t>majority voting</a:t>
            </a:r>
          </a:p>
          <a:p>
            <a:pPr lvl="1"/>
            <a:r>
              <a:rPr lang="zh-CN" altLang="en-US" dirty="0" smtClean="0"/>
              <a:t>当前研究方向：</a:t>
            </a:r>
            <a:r>
              <a:rPr lang="zh-CN" altLang="zh-CN" dirty="0"/>
              <a:t>揭示搜索环境下从感知信息到完成行为决策的完整行为</a:t>
            </a:r>
            <a:r>
              <a:rPr lang="zh-CN" altLang="zh-CN" dirty="0" smtClean="0"/>
              <a:t>规律</a:t>
            </a:r>
            <a:endParaRPr lang="en-US" altLang="zh-CN" dirty="0" smtClean="0"/>
          </a:p>
          <a:p>
            <a:pPr lvl="2"/>
            <a:r>
              <a:rPr lang="zh-CN" altLang="en-US" dirty="0" smtClean="0"/>
              <a:t>对带有回访的非单调检验行为的建模</a:t>
            </a:r>
            <a:r>
              <a:rPr lang="en-US" altLang="zh-CN" dirty="0" smtClean="0"/>
              <a:t>(Xu,  WSDM2012)</a:t>
            </a:r>
            <a:r>
              <a:rPr lang="zh-CN" altLang="en-US" dirty="0" smtClean="0"/>
              <a:t>；异质结果形式对认知的影响</a:t>
            </a:r>
            <a:r>
              <a:rPr lang="en-US" altLang="zh-CN" dirty="0" smtClean="0"/>
              <a:t>(Wang, SIGIR 2013)</a:t>
            </a:r>
            <a:r>
              <a:rPr lang="zh-CN" altLang="en-US" dirty="0" smtClean="0"/>
              <a:t>；两阶段检验模型</a:t>
            </a:r>
            <a:r>
              <a:rPr lang="en-US" altLang="zh-CN" dirty="0" smtClean="0"/>
              <a:t>(Liu, CIKM 2014)</a:t>
            </a:r>
            <a:endParaRPr lang="zh-CN" altLang="en-US" dirty="0"/>
          </a:p>
        </p:txBody>
      </p:sp>
      <p:pic>
        <p:nvPicPr>
          <p:cNvPr id="4" name="图片 3"/>
          <p:cNvPicPr>
            <a:picLocks noChangeAspect="1"/>
          </p:cNvPicPr>
          <p:nvPr/>
        </p:nvPicPr>
        <p:blipFill rotWithShape="1">
          <a:blip r:embed="rId3" cstate="print"/>
          <a:srcRect r="33701"/>
          <a:stretch/>
        </p:blipFill>
        <p:spPr>
          <a:xfrm>
            <a:off x="6708530" y="4816259"/>
            <a:ext cx="1937983" cy="1946775"/>
          </a:xfrm>
          <a:prstGeom prst="rect">
            <a:avLst/>
          </a:prstGeom>
        </p:spPr>
      </p:pic>
      <p:pic>
        <p:nvPicPr>
          <p:cNvPr id="6" name="图片 5"/>
          <p:cNvPicPr>
            <a:picLocks noChangeAspect="1"/>
          </p:cNvPicPr>
          <p:nvPr/>
        </p:nvPicPr>
        <p:blipFill rotWithShape="1">
          <a:blip r:embed="rId4" cstate="print">
            <a:extLst>
              <a:ext uri="{28A0092B-C50C-407E-A947-70E740481C1C}">
                <a14:useLocalDpi xmlns:a14="http://schemas.microsoft.com/office/drawing/2010/main" xmlns="" val="0"/>
              </a:ext>
            </a:extLst>
          </a:blip>
          <a:srcRect b="7049"/>
          <a:stretch/>
        </p:blipFill>
        <p:spPr>
          <a:xfrm>
            <a:off x="2626746" y="4816260"/>
            <a:ext cx="3798187" cy="1939384"/>
          </a:xfrm>
          <a:prstGeom prst="rect">
            <a:avLst/>
          </a:prstGeom>
        </p:spPr>
      </p:pic>
      <p:pic>
        <p:nvPicPr>
          <p:cNvPr id="7" name="图片 6"/>
          <p:cNvPicPr>
            <a:picLocks noChangeAspect="1"/>
          </p:cNvPicPr>
          <p:nvPr/>
        </p:nvPicPr>
        <p:blipFill>
          <a:blip r:embed="rId5" cstate="print"/>
          <a:stretch>
            <a:fillRect/>
          </a:stretch>
        </p:blipFill>
        <p:spPr>
          <a:xfrm>
            <a:off x="228599" y="4918110"/>
            <a:ext cx="2114550" cy="1743075"/>
          </a:xfrm>
          <a:prstGeom prst="rect">
            <a:avLst/>
          </a:prstGeom>
        </p:spPr>
      </p:pic>
    </p:spTree>
    <p:extLst>
      <p:ext uri="{BB962C8B-B14F-4D97-AF65-F5344CB8AC3E}">
        <p14:creationId xmlns:p14="http://schemas.microsoft.com/office/powerpoint/2010/main" xmlns="" val="415403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搜索意图理解：用户偏好协同分析</a:t>
            </a:r>
            <a:endParaRPr lang="zh-CN" altLang="en-US" dirty="0"/>
          </a:p>
        </p:txBody>
      </p:sp>
      <p:sp>
        <p:nvSpPr>
          <p:cNvPr id="3" name="内容占位符 2"/>
          <p:cNvSpPr>
            <a:spLocks noGrp="1"/>
          </p:cNvSpPr>
          <p:nvPr>
            <p:ph idx="1"/>
          </p:nvPr>
        </p:nvSpPr>
        <p:spPr>
          <a:xfrm>
            <a:off x="228600" y="1549400"/>
            <a:ext cx="8699500" cy="5257800"/>
          </a:xfrm>
        </p:spPr>
        <p:txBody>
          <a:bodyPr>
            <a:noAutofit/>
          </a:bodyPr>
          <a:lstStyle/>
          <a:p>
            <a:r>
              <a:rPr lang="zh-CN" altLang="en-US" dirty="0" smtClean="0"/>
              <a:t>查询意图载体：</a:t>
            </a:r>
            <a:endParaRPr lang="en-US" altLang="zh-CN" dirty="0" smtClean="0"/>
          </a:p>
          <a:p>
            <a:pPr lvl="1"/>
            <a:r>
              <a:rPr lang="zh-CN" altLang="en-US" dirty="0" smtClean="0"/>
              <a:t>查询内容：简短</a:t>
            </a:r>
            <a:r>
              <a:rPr lang="en-US" altLang="zh-CN" dirty="0" smtClean="0"/>
              <a:t>(</a:t>
            </a:r>
            <a:r>
              <a:rPr lang="zh-CN" altLang="en-US" dirty="0" smtClean="0"/>
              <a:t>平均</a:t>
            </a:r>
            <a:r>
              <a:rPr lang="en-US" altLang="zh-CN" dirty="0" smtClean="0"/>
              <a:t>5-6</a:t>
            </a:r>
            <a:r>
              <a:rPr lang="zh-CN" altLang="en-US" dirty="0" smtClean="0"/>
              <a:t>字</a:t>
            </a:r>
            <a:r>
              <a:rPr lang="en-US" altLang="zh-CN" dirty="0" smtClean="0"/>
              <a:t>)</a:t>
            </a:r>
            <a:r>
              <a:rPr lang="zh-CN" altLang="en-US" dirty="0" smtClean="0"/>
              <a:t>、歧义模糊</a:t>
            </a:r>
            <a:endParaRPr lang="en-US" altLang="zh-CN" dirty="0" smtClean="0"/>
          </a:p>
          <a:p>
            <a:pPr lvl="1"/>
            <a:r>
              <a:rPr lang="zh-CN" altLang="en-US" dirty="0" smtClean="0"/>
              <a:t>用户背景：相对丰富</a:t>
            </a:r>
            <a:r>
              <a:rPr lang="en-US" altLang="zh-CN" dirty="0" smtClean="0"/>
              <a:t>(</a:t>
            </a:r>
            <a:r>
              <a:rPr lang="zh-CN" altLang="en-US" dirty="0" smtClean="0"/>
              <a:t>查询、浏览行为记录</a:t>
            </a:r>
            <a:r>
              <a:rPr lang="en-US" altLang="zh-CN" dirty="0" smtClean="0"/>
              <a:t>)</a:t>
            </a:r>
          </a:p>
          <a:p>
            <a:r>
              <a:rPr lang="zh-CN" altLang="en-US" dirty="0" smtClean="0"/>
              <a:t>个体 </a:t>
            </a:r>
            <a:r>
              <a:rPr lang="en-US" altLang="zh-CN" dirty="0" err="1" smtClean="0"/>
              <a:t>v.s</a:t>
            </a:r>
            <a:r>
              <a:rPr lang="en-US" altLang="zh-CN" dirty="0" smtClean="0"/>
              <a:t>. </a:t>
            </a:r>
            <a:r>
              <a:rPr lang="zh-CN" altLang="en-US" dirty="0" smtClean="0"/>
              <a:t>群体</a:t>
            </a:r>
            <a:endParaRPr lang="en-US" altLang="zh-CN" dirty="0" smtClean="0"/>
          </a:p>
          <a:p>
            <a:pPr lvl="1"/>
            <a:r>
              <a:rPr lang="zh-CN" altLang="zh-CN" dirty="0"/>
              <a:t>搜索意图既具有用户群体层面一致的共性特征，也反映用户个体层面的独特</a:t>
            </a:r>
            <a:r>
              <a:rPr lang="zh-CN" altLang="zh-CN" dirty="0" smtClean="0"/>
              <a:t>信息需求</a:t>
            </a:r>
            <a:endParaRPr lang="en-US" altLang="zh-CN" dirty="0" smtClean="0"/>
          </a:p>
          <a:p>
            <a:pPr lvl="1"/>
            <a:r>
              <a:rPr lang="zh-CN" altLang="en-US" dirty="0" smtClean="0"/>
              <a:t>传统思路：强调群体行为分析</a:t>
            </a:r>
            <a:endParaRPr lang="en-US" altLang="zh-CN" dirty="0" smtClean="0"/>
          </a:p>
          <a:p>
            <a:pPr lvl="1"/>
            <a:r>
              <a:rPr lang="zh-CN" altLang="en-US" dirty="0" smtClean="0"/>
              <a:t>当前研究方向：</a:t>
            </a:r>
            <a:r>
              <a:rPr lang="zh-CN" altLang="zh-CN" dirty="0"/>
              <a:t>对搜索意图和</a:t>
            </a:r>
            <a:r>
              <a:rPr lang="zh-CN" altLang="zh-CN" dirty="0" smtClean="0"/>
              <a:t>用户</a:t>
            </a:r>
            <a:r>
              <a:rPr lang="en-US" altLang="zh-CN" dirty="0" smtClean="0"/>
              <a:t/>
            </a:r>
            <a:br>
              <a:rPr lang="en-US" altLang="zh-CN" dirty="0" smtClean="0"/>
            </a:br>
            <a:r>
              <a:rPr lang="zh-CN" altLang="en-US" dirty="0" smtClean="0"/>
              <a:t>知识背景、</a:t>
            </a:r>
            <a:r>
              <a:rPr lang="zh-CN" altLang="zh-CN" dirty="0" smtClean="0"/>
              <a:t>行为</a:t>
            </a:r>
            <a:r>
              <a:rPr lang="zh-CN" altLang="zh-CN" dirty="0"/>
              <a:t>习惯的协同</a:t>
            </a:r>
            <a:r>
              <a:rPr lang="zh-CN" altLang="zh-CN" dirty="0" smtClean="0"/>
              <a:t>建模</a:t>
            </a:r>
            <a:endParaRPr lang="en-US" altLang="zh-CN" dirty="0" smtClean="0"/>
          </a:p>
          <a:p>
            <a:pPr lvl="2"/>
            <a:r>
              <a:rPr lang="zh-CN" altLang="en-US" dirty="0" smtClean="0"/>
              <a:t>多样化搜索、个性化搜索、交互搜索</a:t>
            </a:r>
            <a:endParaRPr lang="en-US" altLang="zh-CN" dirty="0" smtClean="0"/>
          </a:p>
          <a:p>
            <a:pPr lvl="2"/>
            <a:r>
              <a:rPr lang="zh-CN" altLang="en-US" dirty="0" smtClean="0"/>
              <a:t>考虑用户差异的行为模型</a:t>
            </a:r>
            <a:r>
              <a:rPr lang="en-US" altLang="zh-CN" dirty="0" smtClean="0"/>
              <a:t>(Xing, CIKM 2013)</a:t>
            </a:r>
            <a:endParaRPr lang="zh-CN" altLang="en-US" dirty="0"/>
          </a:p>
        </p:txBody>
      </p:sp>
      <p:pic>
        <p:nvPicPr>
          <p:cNvPr id="4" name="图片 3"/>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b="15515"/>
          <a:stretch/>
        </p:blipFill>
        <p:spPr>
          <a:xfrm>
            <a:off x="6308725" y="4594225"/>
            <a:ext cx="2619375" cy="2212975"/>
          </a:xfrm>
          <a:prstGeom prst="rect">
            <a:avLst/>
          </a:prstGeom>
        </p:spPr>
      </p:pic>
    </p:spTree>
    <p:extLst>
      <p:ext uri="{BB962C8B-B14F-4D97-AF65-F5344CB8AC3E}">
        <p14:creationId xmlns:p14="http://schemas.microsoft.com/office/powerpoint/2010/main" xmlns="" val="2159009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搜索意图理解：用户画像</a:t>
            </a:r>
            <a:endParaRPr lang="zh-CN" altLang="en-US" dirty="0"/>
          </a:p>
        </p:txBody>
      </p:sp>
      <p:sp>
        <p:nvSpPr>
          <p:cNvPr id="3" name="内容占位符 2"/>
          <p:cNvSpPr>
            <a:spLocks noGrp="1"/>
          </p:cNvSpPr>
          <p:nvPr>
            <p:ph idx="1"/>
          </p:nvPr>
        </p:nvSpPr>
        <p:spPr/>
        <p:txBody>
          <a:bodyPr/>
          <a:lstStyle/>
          <a:p>
            <a:r>
              <a:rPr lang="zh-CN" altLang="en-US" dirty="0" smtClean="0"/>
              <a:t>互联网用户建模</a:t>
            </a:r>
            <a:r>
              <a:rPr lang="en-US" altLang="zh-CN" dirty="0" smtClean="0"/>
              <a:t>/</a:t>
            </a:r>
            <a:r>
              <a:rPr lang="zh-CN" altLang="en-US" dirty="0" smtClean="0"/>
              <a:t>画像</a:t>
            </a:r>
            <a:r>
              <a:rPr lang="en-US" altLang="zh-CN" dirty="0" smtClean="0"/>
              <a:t>(User Profiling)</a:t>
            </a:r>
          </a:p>
          <a:p>
            <a:pPr lvl="1"/>
            <a:r>
              <a:rPr lang="zh-CN" altLang="en-US" dirty="0" smtClean="0"/>
              <a:t>人口属性、</a:t>
            </a:r>
            <a:r>
              <a:rPr lang="en-US" altLang="zh-CN" dirty="0" smtClean="0"/>
              <a:t>Web2.0</a:t>
            </a:r>
            <a:r>
              <a:rPr lang="zh-CN" altLang="en-US" dirty="0" smtClean="0"/>
              <a:t>内容</a:t>
            </a:r>
            <a:r>
              <a:rPr lang="zh-CN" altLang="en-US" dirty="0"/>
              <a:t>、浏览行为</a:t>
            </a:r>
            <a:r>
              <a:rPr lang="zh-CN" altLang="en-US" dirty="0" smtClean="0"/>
              <a:t>、</a:t>
            </a:r>
            <a:r>
              <a:rPr lang="zh-CN" altLang="en-US" dirty="0" smtClean="0">
                <a:solidFill>
                  <a:srgbClr val="C00000"/>
                </a:solidFill>
              </a:rPr>
              <a:t>搜索行为</a:t>
            </a:r>
            <a:endParaRPr lang="en-US" altLang="zh-CN" dirty="0" smtClean="0">
              <a:solidFill>
                <a:srgbClr val="C00000"/>
              </a:solidFill>
            </a:endParaRPr>
          </a:p>
          <a:p>
            <a:pPr lvl="1"/>
            <a:r>
              <a:rPr lang="zh-CN" altLang="en-US" dirty="0" smtClean="0"/>
              <a:t>搜索行为：反映用户信息需求</a:t>
            </a:r>
            <a:endParaRPr lang="en-US" altLang="zh-CN" dirty="0" smtClean="0"/>
          </a:p>
          <a:p>
            <a:r>
              <a:rPr lang="zh-CN" altLang="en-US" dirty="0" smtClean="0"/>
              <a:t>基于搜索行为分析的互联网应用服务</a:t>
            </a:r>
            <a:endParaRPr lang="en-US" altLang="zh-CN" dirty="0" smtClean="0"/>
          </a:p>
          <a:p>
            <a:pPr lvl="1"/>
            <a:r>
              <a:rPr lang="zh-CN" altLang="en-US" dirty="0" smtClean="0"/>
              <a:t>传统方法：在单一应用平台中收集用户行为信息</a:t>
            </a:r>
            <a:endParaRPr lang="en-US" altLang="zh-CN" dirty="0" smtClean="0"/>
          </a:p>
          <a:p>
            <a:pPr lvl="2"/>
            <a:r>
              <a:rPr lang="zh-CN" altLang="en-US" dirty="0" smtClean="0"/>
              <a:t>面向在线购物、社交交友、论文资料等的协同推荐</a:t>
            </a:r>
            <a:endParaRPr lang="en-US" altLang="zh-CN" dirty="0" smtClean="0"/>
          </a:p>
          <a:p>
            <a:pPr lvl="1"/>
            <a:r>
              <a:rPr lang="zh-CN" altLang="en-US" dirty="0" smtClean="0"/>
              <a:t>当前研究方向：跨平台构建</a:t>
            </a:r>
            <a:r>
              <a:rPr lang="en-US" altLang="zh-CN" dirty="0" smtClean="0"/>
              <a:t/>
            </a:r>
            <a:br>
              <a:rPr lang="en-US" altLang="zh-CN" dirty="0" smtClean="0"/>
            </a:br>
            <a:r>
              <a:rPr lang="zh-CN" altLang="en-US" dirty="0" smtClean="0"/>
              <a:t>用户画像，提升各类互联网</a:t>
            </a:r>
            <a:r>
              <a:rPr lang="en-US" altLang="zh-CN" dirty="0" smtClean="0"/>
              <a:t/>
            </a:r>
            <a:br>
              <a:rPr lang="en-US" altLang="zh-CN" dirty="0" smtClean="0"/>
            </a:br>
            <a:r>
              <a:rPr lang="zh-CN" altLang="en-US" dirty="0" smtClean="0"/>
              <a:t>应用质量。</a:t>
            </a:r>
            <a:endParaRPr lang="en-US" altLang="zh-CN" dirty="0" smtClean="0"/>
          </a:p>
          <a:p>
            <a:pPr lvl="2"/>
            <a:r>
              <a:rPr lang="zh-CN" altLang="en-US" dirty="0" smtClean="0"/>
              <a:t>融合多种行为信息的推荐方法</a:t>
            </a:r>
            <a:r>
              <a:rPr lang="en-US" altLang="zh-CN" dirty="0" smtClean="0"/>
              <a:t/>
            </a:r>
            <a:br>
              <a:rPr lang="en-US" altLang="zh-CN" dirty="0" smtClean="0"/>
            </a:br>
            <a:r>
              <a:rPr lang="zh-CN" altLang="en-US" dirty="0" smtClean="0"/>
              <a:t>（</a:t>
            </a:r>
            <a:r>
              <a:rPr lang="en-US" altLang="zh-CN" dirty="0" smtClean="0"/>
              <a:t>Zhang, SIGIR 2013, SIGIR 2014</a:t>
            </a:r>
            <a:r>
              <a:rPr lang="zh-CN" altLang="en-US" dirty="0" smtClean="0"/>
              <a:t>）</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569758" y="5005121"/>
            <a:ext cx="3358342" cy="1662379"/>
          </a:xfrm>
          <a:prstGeom prst="rect">
            <a:avLst/>
          </a:prstGeom>
        </p:spPr>
      </p:pic>
    </p:spTree>
    <p:extLst>
      <p:ext uri="{BB962C8B-B14F-4D97-AF65-F5344CB8AC3E}">
        <p14:creationId xmlns:p14="http://schemas.microsoft.com/office/powerpoint/2010/main" xmlns="" val="448574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搜索意图理解：评测</a:t>
            </a:r>
            <a:endParaRPr lang="zh-CN" altLang="en-US" dirty="0"/>
          </a:p>
        </p:txBody>
      </p:sp>
      <p:sp>
        <p:nvSpPr>
          <p:cNvPr id="3" name="内容占位符 2"/>
          <p:cNvSpPr>
            <a:spLocks noGrp="1"/>
          </p:cNvSpPr>
          <p:nvPr>
            <p:ph idx="1"/>
          </p:nvPr>
        </p:nvSpPr>
        <p:spPr/>
        <p:txBody>
          <a:bodyPr>
            <a:normAutofit/>
          </a:bodyPr>
          <a:lstStyle/>
          <a:p>
            <a:r>
              <a:rPr lang="zh-CN" altLang="en-US" dirty="0" smtClean="0"/>
              <a:t>搜索技术研究的重要传统：评测</a:t>
            </a:r>
            <a:endParaRPr lang="en-US" altLang="zh-CN" dirty="0" smtClean="0"/>
          </a:p>
          <a:p>
            <a:pPr lvl="1"/>
            <a:r>
              <a:rPr lang="en-US" altLang="zh-CN" dirty="0" err="1" smtClean="0"/>
              <a:t>Cranfield</a:t>
            </a:r>
            <a:r>
              <a:rPr lang="zh-CN" altLang="en-US" dirty="0" smtClean="0"/>
              <a:t>范式：检索</a:t>
            </a:r>
            <a:r>
              <a:rPr lang="en-US" altLang="zh-CN" dirty="0" smtClean="0"/>
              <a:t>/</a:t>
            </a:r>
            <a:r>
              <a:rPr lang="zh-CN" altLang="en-US" dirty="0" smtClean="0"/>
              <a:t>搜索系统是可以评测比较的</a:t>
            </a:r>
            <a:endParaRPr lang="en-US" altLang="zh-CN" dirty="0" smtClean="0"/>
          </a:p>
          <a:p>
            <a:pPr lvl="1"/>
            <a:r>
              <a:rPr lang="zh-CN" altLang="en-US" dirty="0"/>
              <a:t>黄昌宁教授：有评测才会有鉴别</a:t>
            </a:r>
            <a:r>
              <a:rPr lang="zh-CN" altLang="en-US" dirty="0" smtClean="0"/>
              <a:t>。评判</a:t>
            </a:r>
            <a:r>
              <a:rPr lang="zh-CN" altLang="en-US" dirty="0"/>
              <a:t>一种方法优劣的惟一标准是相互可比的评测</a:t>
            </a:r>
            <a:endParaRPr lang="en-US" altLang="zh-CN" dirty="0" smtClean="0"/>
          </a:p>
          <a:p>
            <a:r>
              <a:rPr lang="zh-CN" altLang="en-US" dirty="0" smtClean="0"/>
              <a:t>搜索意图理解方面的国际评测</a:t>
            </a:r>
            <a:endParaRPr lang="en-US" altLang="zh-CN" dirty="0" smtClean="0"/>
          </a:p>
          <a:p>
            <a:pPr lvl="1"/>
            <a:r>
              <a:rPr lang="en-US" altLang="zh-CN" dirty="0" smtClean="0"/>
              <a:t>TREC Diversity/Session tracks (10+ teams)</a:t>
            </a:r>
          </a:p>
          <a:p>
            <a:pPr lvl="1"/>
            <a:r>
              <a:rPr lang="en-US" altLang="zh-CN" dirty="0" smtClean="0"/>
              <a:t>NTCIR INTENT/INTENT2/</a:t>
            </a:r>
            <a:r>
              <a:rPr lang="en-US" altLang="zh-CN" dirty="0" err="1" smtClean="0"/>
              <a:t>IMine</a:t>
            </a:r>
            <a:r>
              <a:rPr lang="en-US" altLang="zh-CN" dirty="0" smtClean="0"/>
              <a:t> tasks (10+ teams)</a:t>
            </a:r>
          </a:p>
          <a:p>
            <a:r>
              <a:rPr lang="zh-CN" altLang="en-US" dirty="0" smtClean="0"/>
              <a:t>参与搜索意图理解国际评测的体会</a:t>
            </a:r>
            <a:endParaRPr lang="en-US" altLang="zh-CN" dirty="0" smtClean="0"/>
          </a:p>
          <a:p>
            <a:pPr lvl="1"/>
            <a:r>
              <a:rPr lang="zh-CN" altLang="en-US" dirty="0" smtClean="0"/>
              <a:t>从“跟跑”到“领跑”；从“领跑”到“裁判”：</a:t>
            </a:r>
            <a:r>
              <a:rPr lang="en-US" altLang="zh-CN" dirty="0" smtClean="0"/>
              <a:t>TREC 2002-2011, NTCIR 2011-2012, NTCIR2012-2014</a:t>
            </a:r>
            <a:endParaRPr lang="zh-CN" altLang="en-US" dirty="0"/>
          </a:p>
        </p:txBody>
      </p:sp>
    </p:spTree>
    <p:extLst>
      <p:ext uri="{BB962C8B-B14F-4D97-AF65-F5344CB8AC3E}">
        <p14:creationId xmlns:p14="http://schemas.microsoft.com/office/powerpoint/2010/main" xmlns="" val="3462938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lnDef>
      <a:spPr>
        <a:ln>
          <a:tailEnd type="arrow"/>
        </a:ln>
      </a:spPr>
      <a:bodyPr/>
      <a:lstStyle/>
      <a:style>
        <a:lnRef idx="3">
          <a:schemeClr val="accent1"/>
        </a:lnRef>
        <a:fillRef idx="0">
          <a:schemeClr val="accent1"/>
        </a:fillRef>
        <a:effectRef idx="2">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User Behavior Analysis for Commercial Search Engines - 201403English</Template>
  <TotalTime>3948</TotalTime>
  <Words>1602</Words>
  <Application>Microsoft Office PowerPoint</Application>
  <PresentationFormat>全屏显示(4:3)</PresentationFormat>
  <Paragraphs>127</Paragraphs>
  <Slides>10</Slides>
  <Notes>8</Notes>
  <HiddenSlides>0</HiddenSlides>
  <MMClips>0</MMClips>
  <ScaleCrop>false</ScaleCrop>
  <HeadingPairs>
    <vt:vector size="4" baseType="variant">
      <vt:variant>
        <vt:lpstr>主题</vt:lpstr>
      </vt:variant>
      <vt:variant>
        <vt:i4>3</vt:i4>
      </vt:variant>
      <vt:variant>
        <vt:lpstr>幻灯片标题</vt:lpstr>
      </vt:variant>
      <vt:variant>
        <vt:i4>10</vt:i4>
      </vt:variant>
    </vt:vector>
  </HeadingPairs>
  <TitlesOfParts>
    <vt:vector size="13" baseType="lpstr">
      <vt:lpstr>波形</vt:lpstr>
      <vt:lpstr>Office ​​テーマ</vt:lpstr>
      <vt:lpstr>template</vt:lpstr>
      <vt:lpstr>搜索用户意图理解与认知行为建模</vt:lpstr>
      <vt:lpstr>搜索引擎与用户认知行为</vt:lpstr>
      <vt:lpstr>搜索意图理解的演变</vt:lpstr>
      <vt:lpstr>搜索意图理解的演变</vt:lpstr>
      <vt:lpstr>搜索意图理解</vt:lpstr>
      <vt:lpstr>搜索意图理解：认知模型构建</vt:lpstr>
      <vt:lpstr>搜索意图理解：用户偏好协同分析</vt:lpstr>
      <vt:lpstr>搜索意图理解：用户画像</vt:lpstr>
      <vt:lpstr>搜索意图理解：评测</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搜索意图分析 与用户认知行为模型构建</dc:title>
  <dc:creator>Yiqun Liu</dc:creator>
  <cp:lastModifiedBy>T420</cp:lastModifiedBy>
  <cp:revision>26</cp:revision>
  <dcterms:created xsi:type="dcterms:W3CDTF">2014-09-22T03:05:26Z</dcterms:created>
  <dcterms:modified xsi:type="dcterms:W3CDTF">2014-09-28T14:41:09Z</dcterms:modified>
</cp:coreProperties>
</file>