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05" r:id="rId2"/>
  </p:sldMasterIdLst>
  <p:notesMasterIdLst>
    <p:notesMasterId r:id="rId25"/>
  </p:notesMasterIdLst>
  <p:sldIdLst>
    <p:sldId id="422" r:id="rId3"/>
    <p:sldId id="504" r:id="rId4"/>
    <p:sldId id="505" r:id="rId5"/>
    <p:sldId id="506" r:id="rId6"/>
    <p:sldId id="507" r:id="rId7"/>
    <p:sldId id="508" r:id="rId8"/>
    <p:sldId id="329" r:id="rId9"/>
    <p:sldId id="330" r:id="rId10"/>
    <p:sldId id="515" r:id="rId11"/>
    <p:sldId id="516" r:id="rId12"/>
    <p:sldId id="511" r:id="rId13"/>
    <p:sldId id="512" r:id="rId14"/>
    <p:sldId id="514" r:id="rId15"/>
    <p:sldId id="297" r:id="rId16"/>
    <p:sldId id="473" r:id="rId17"/>
    <p:sldId id="476" r:id="rId18"/>
    <p:sldId id="477" r:id="rId19"/>
    <p:sldId id="479" r:id="rId20"/>
    <p:sldId id="513" r:id="rId21"/>
    <p:sldId id="484" r:id="rId22"/>
    <p:sldId id="485" r:id="rId23"/>
    <p:sldId id="50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00FF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0690" autoAdjust="0"/>
  </p:normalViewPr>
  <p:slideViewPr>
    <p:cSldViewPr>
      <p:cViewPr>
        <p:scale>
          <a:sx n="100" d="100"/>
          <a:sy n="100" d="100"/>
        </p:scale>
        <p:origin x="-11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BE67D8E-EF2D-4312-ABE1-3D8A3F5AA4C6}" type="datetimeFigureOut">
              <a:rPr lang="en-US"/>
              <a:pPr>
                <a:defRPr/>
              </a:pPr>
              <a:t>9/28/2014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AU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6E1199C-A154-4EE7-8804-0413C0651B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4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0A15A09A-25EB-4546-86F9-E6C59F2DFBAD}" type="slidenum">
              <a:rPr lang="en-AU" smtClean="0"/>
              <a:pPr eaLnBrk="1" hangingPunct="1"/>
              <a:t>1</a:t>
            </a:fld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E1199C-A154-4EE7-8804-0413C0651BDC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54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E1199C-A154-4EE7-8804-0413C0651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E1199C-A154-4EE7-8804-0413C0651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E1199C-A154-4EE7-8804-0413C0651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913"/>
            <a:ext cx="7772400" cy="1800225"/>
          </a:xfrm>
        </p:spPr>
        <p:txBody>
          <a:bodyPr/>
          <a:lstStyle>
            <a:lvl1pPr algn="ctr">
              <a:defRPr sz="3200" b="1">
                <a:latin typeface="Arial Unicode MS" pitchFamily="34" charset="-122"/>
              </a:defRPr>
            </a:lvl1pPr>
          </a:lstStyle>
          <a:p>
            <a:r>
              <a:rPr 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13100"/>
            <a:ext cx="6400800" cy="2209800"/>
          </a:xfrm>
        </p:spPr>
        <p:txBody>
          <a:bodyPr/>
          <a:lstStyle>
            <a:lvl1pPr marL="0" indent="0">
              <a:defRPr sz="1600">
                <a:latin typeface="Arial Unicode MS" pitchFamily="34" charset="-122"/>
              </a:defRPr>
            </a:lvl1pPr>
          </a:lstStyle>
          <a:p>
            <a:r>
              <a:rPr 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14373E6-426B-4862-BEF8-06FA05582E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Picture 2" descr="C:\Users\shyboy\Desktop\Picture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UNSWbannerTOPb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4558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2231838"/>
            <a:ext cx="5527675" cy="180975"/>
            <a:chOff x="238" y="1842"/>
            <a:chExt cx="3482" cy="114"/>
          </a:xfrm>
        </p:grpSpPr>
        <p:pic>
          <p:nvPicPr>
            <p:cNvPr id="6" name="Picture 9" descr="unswBanner-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" y="1842"/>
              <a:ext cx="297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" descr="unswBanner-1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" y="1842"/>
              <a:ext cx="5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5" descr="images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120071" cy="16678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22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5D3A2-6BE8-4E53-B982-044615EDDB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0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990600"/>
            <a:ext cx="2076450" cy="5140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90600"/>
            <a:ext cx="6076950" cy="5140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4249D-2C8F-4793-A149-A15207195D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6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6524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1C7D8-BFEF-44A1-AEBC-EB6490AF8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58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900">
                <a:solidFill>
                  <a:srgbClr val="3366FF"/>
                </a:solidFill>
                <a:latin typeface="Comic Sans MS"/>
                <a:cs typeface="Comic Sans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89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00">
                <a:solidFill>
                  <a:srgbClr val="3366FF"/>
                </a:solidFill>
                <a:latin typeface="Comic Sans MS"/>
                <a:cs typeface="Comic Sans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1pPr>
            <a:lvl2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2pPr>
            <a:lvl3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3pPr>
            <a:lvl4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4pPr>
            <a:lvl5pPr>
              <a:defRPr>
                <a:solidFill>
                  <a:srgbClr val="3366FF"/>
                </a:solidFill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C7002-E2F6-5349-8674-DF5DFD6D580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214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E8F62-8C8E-A345-9119-4D92E896ABA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6084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8DC76-2F23-9F48-8775-3CE7C493A85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425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44A95-094F-444C-896A-A62189462E9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53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9CACF-3F57-A143-BCFC-C6A0545F7111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85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DF8AB-430B-914D-8C9F-60083CC491FE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61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76200"/>
            <a:ext cx="2362200" cy="276225"/>
          </a:xfrm>
          <a:ln/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5C795DAD-BE80-484D-ADD5-0F34BD73B72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42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715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27D3-2142-6248-8C86-921B9911A4D8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929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235CE-B0AA-4B42-8433-C13ED0EAD2F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24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13 February 2013 </a:t>
            </a:r>
            <a:endParaRPr lang="en-US" altLang="zh-CN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003CE-7800-5244-84BA-E9D5F19EA05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504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7B8B7-9EB4-48B1-80A9-89CD6CE5A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1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554CF-8B20-4E58-B43A-30367908BE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04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FAC9B-1C3A-4CB5-AB6D-63745D9A7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82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CD816-628A-460C-AF41-E363BEB3DA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2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FB2CE-1953-42B3-8F88-C9818C1E7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8CDD1-8E76-48AE-ABA4-6FA7A3AC5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9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04D1C-F805-4636-8D29-0BED3BC5F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5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90600"/>
            <a:ext cx="82296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fld id="{27D5BED4-79C6-4DDE-96C6-9C9A9B98476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127" name="Picture 8" descr="UNSW_Crest_Strip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2009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banner_lion_croppe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-26988"/>
            <a:ext cx="7448550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UNSWbannerTOPb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10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0" name="Group 11"/>
          <p:cNvGrpSpPr>
            <a:grpSpLocks/>
          </p:cNvGrpSpPr>
          <p:nvPr/>
        </p:nvGrpSpPr>
        <p:grpSpPr bwMode="auto">
          <a:xfrm>
            <a:off x="628650" y="6642100"/>
            <a:ext cx="5527675" cy="180975"/>
            <a:chOff x="238" y="1842"/>
            <a:chExt cx="3482" cy="114"/>
          </a:xfrm>
        </p:grpSpPr>
        <p:pic>
          <p:nvPicPr>
            <p:cNvPr id="5131" name="Picture 12" descr="unswBanner-2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" y="1842"/>
              <a:ext cx="297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3" descr="unswBanner-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" y="1842"/>
              <a:ext cx="5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―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kumimoji="1" lang="en-AU" smtClean="0">
                <a:solidFill>
                  <a:prstClr val="black">
                    <a:tint val="75000"/>
                  </a:prstClr>
                </a:solidFill>
                <a:latin typeface="Times New Roman" charset="0"/>
                <a:ea typeface="ＭＳ Ｐゴシック" charset="-128"/>
              </a:rPr>
              <a:t>13 February 2013 </a:t>
            </a:r>
            <a:endParaRPr kumimoji="1" lang="en-US" altLang="zh-CN" sz="1400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6E0FEE-FDFA-874B-9162-254A6275B5A2}" type="slidenum">
              <a:rPr kumimoji="1" lang="en-US" altLang="zh-CN" smtClean="0">
                <a:solidFill>
                  <a:prstClr val="black">
                    <a:tint val="75000"/>
                  </a:prstClr>
                </a:solidFill>
                <a:latin typeface="Times New Roman" charset="0"/>
                <a:ea typeface="ＭＳ Ｐゴシック" charset="-128"/>
              </a:rPr>
              <a:pPr>
                <a:defRPr/>
              </a:pPr>
              <a:t>‹#›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6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900" b="0" kern="1200">
          <a:solidFill>
            <a:srgbClr val="3366FF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366FF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66FF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66FF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66FF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66FF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466725" y="-175119"/>
            <a:ext cx="9620250" cy="7048619"/>
            <a:chOff x="-290181" y="-133588"/>
            <a:chExt cx="9453231" cy="7048619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28600" y="-133588"/>
              <a:ext cx="9391650" cy="7048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7" descr="UNSWbannerTOPb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0181" y="2207043"/>
              <a:ext cx="9434181" cy="23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99076" y="2229656"/>
              <a:ext cx="5609600" cy="183158"/>
              <a:chOff x="238" y="1842"/>
              <a:chExt cx="3482" cy="114"/>
            </a:xfrm>
          </p:grpSpPr>
          <p:pic>
            <p:nvPicPr>
              <p:cNvPr id="10" name="Picture 9" descr="unswBanner-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" y="1842"/>
                <a:ext cx="297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unswBanner-1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" y="1842"/>
                <a:ext cx="504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9" name="Rectangle 409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905000" y="2971800"/>
            <a:ext cx="1155058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3127" y="2533768"/>
            <a:ext cx="4800600" cy="409563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2200" b="1" dirty="0" err="1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Xuemin</a:t>
            </a: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Lin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School of Computer Science</a:t>
            </a:r>
            <a:b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 and Engineering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University of New South Wales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Sydney, Australia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&amp;</a:t>
            </a:r>
            <a:endParaRPr lang="en-US" altLang="zh-CN" sz="2200" b="1" dirty="0" smtClean="0">
              <a:solidFill>
                <a:schemeClr val="bg1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SEI</a:t>
            </a:r>
            <a:endParaRPr lang="en-US" altLang="zh-CN" sz="2200" b="1" dirty="0" smtClean="0">
              <a:solidFill>
                <a:schemeClr val="bg1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East China Normal University</a:t>
            </a:r>
          </a:p>
          <a:p>
            <a:pPr algn="ctr" eaLnBrk="1" hangingPunct="1">
              <a:buFontTx/>
              <a:buNone/>
            </a:pPr>
            <a:r>
              <a:rPr lang="en-US" altLang="zh-CN" sz="2200" b="1" dirty="0" smtClean="0">
                <a:solidFill>
                  <a:schemeClr val="bg1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Shanghai, China</a:t>
            </a:r>
          </a:p>
          <a:p>
            <a:pPr algn="ctr" eaLnBrk="1" hangingPunct="1">
              <a:buFontTx/>
              <a:buNone/>
            </a:pP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 algn="ctr" eaLnBrk="1" hangingPunct="1">
              <a:buFontTx/>
              <a:buNone/>
            </a:pP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 algn="ctr"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ea typeface="Arial Unicode MS" pitchFamily="34" charset="-12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  <a:p>
            <a:pPr eaLnBrk="1" hangingPunct="1">
              <a:buFontTx/>
              <a:buNone/>
            </a:pPr>
            <a:endParaRPr lang="en-US" altLang="zh-CN" dirty="0" smtClean="0">
              <a:ea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47263" y="761775"/>
            <a:ext cx="9180990" cy="95410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搜索意图在搜</a:t>
            </a:r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索空间的快速准确匹配</a:t>
            </a:r>
            <a:endParaRPr lang="en-US" altLang="zh-CN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>
              <a:defRPr/>
            </a:pPr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方法和技术</a:t>
            </a:r>
            <a:endParaRPr lang="en-US" altLang="zh-CN" sz="28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4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086600" cy="5334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+mn-lt"/>
                <a:ea typeface="宋体" pitchFamily="2" charset="-122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419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  <a:tabLst>
                <a:tab pos="5646738" algn="l"/>
              </a:tabLst>
            </a:pPr>
            <a:r>
              <a:rPr lang="en-US" altLang="zh-CN" sz="3400" dirty="0" smtClean="0">
                <a:latin typeface="Franklin Gothic Book" pitchFamily="34" charset="0"/>
                <a:ea typeface="宋体" pitchFamily="2" charset="-122"/>
              </a:rPr>
              <a:t>Many breakthroughs from UIUC, UNSW, CUHK, Edinburgh, Google, Microsoft, etc</a:t>
            </a:r>
            <a:r>
              <a:rPr lang="en-US" altLang="zh-CN" sz="3400" dirty="0" smtClean="0">
                <a:latin typeface="Franklin Gothic Book" pitchFamily="34" charset="0"/>
                <a:ea typeface="宋体" pitchFamily="2" charset="-122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endParaRPr lang="en-US" altLang="zh-CN" sz="3400" dirty="0" smtClean="0">
              <a:latin typeface="Franklin Gothic Book" pitchFamily="34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  <a:tabLst>
                <a:tab pos="5646738" algn="l"/>
              </a:tabLst>
            </a:pPr>
            <a:r>
              <a:rPr lang="en-US" altLang="zh-CN" sz="3400" b="1" dirty="0" smtClean="0">
                <a:solidFill>
                  <a:srgbClr val="FF0000"/>
                </a:solidFill>
                <a:latin typeface="Franklin Gothic Book" pitchFamily="34" charset="0"/>
                <a:ea typeface="宋体" pitchFamily="2" charset="-122"/>
              </a:rPr>
              <a:t>UNSW: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Substructure Search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VLDB’08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Substructure Similarity Search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SIGMOD’10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Superstructure Similarity Search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ICDE’10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Edit Distance based Graph </a:t>
            </a:r>
            <a:r>
              <a:rPr lang="en-US" altLang="zh-CN" dirty="0">
                <a:latin typeface="Franklin Gothic Book" pitchFamily="34" charset="0"/>
                <a:ea typeface="宋体" pitchFamily="2" charset="-122"/>
              </a:rPr>
              <a:t>Similarity 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Join 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ICDE’12,VLDBJ2013,VLDB2014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  <a:endParaRPr lang="en-US" altLang="zh-CN" dirty="0">
              <a:latin typeface="Franklin Gothic Book" pitchFamily="34" charset="0"/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Similarity All-Matching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SIGMOD’12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b="1" dirty="0" err="1" smtClean="0">
                <a:latin typeface="Franklin Gothic Book" pitchFamily="34" charset="0"/>
                <a:ea typeface="宋体" pitchFamily="2" charset="-122"/>
              </a:rPr>
              <a:t>SimRank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 </a:t>
            </a:r>
            <a:r>
              <a:rPr lang="en-US" altLang="zh-CN" b="1" dirty="0">
                <a:latin typeface="Franklin Gothic Book" pitchFamily="34" charset="0"/>
                <a:ea typeface="宋体" pitchFamily="2" charset="-122"/>
              </a:rPr>
              <a:t>Similarity 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Search</a:t>
            </a:r>
            <a:r>
              <a:rPr lang="en-US" altLang="zh-CN" dirty="0">
                <a:latin typeface="Franklin Gothic Book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ICDE13,VLDB14,ICDE2014)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err="1" smtClean="0">
                <a:latin typeface="Franklin Gothic Book" pitchFamily="34" charset="0"/>
                <a:ea typeface="宋体" pitchFamily="2" charset="-122"/>
              </a:rPr>
              <a:t>SimFusion</a:t>
            </a:r>
            <a:r>
              <a:rPr lang="en-US" altLang="zh-CN" dirty="0">
                <a:latin typeface="Franklin Gothic Book" pitchFamily="34" charset="0"/>
                <a:ea typeface="宋体" pitchFamily="2" charset="-122"/>
              </a:rPr>
              <a:t>+ Similarity Search 	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SIGIR’12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Connectivity                                              (</a:t>
            </a:r>
            <a:r>
              <a:rPr lang="en-US" altLang="zh-CN" b="1" dirty="0" smtClean="0">
                <a:latin typeface="Franklin Gothic Book" pitchFamily="34" charset="0"/>
                <a:ea typeface="宋体" pitchFamily="2" charset="-122"/>
              </a:rPr>
              <a:t>2x SIGMOD13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)  </a:t>
            </a:r>
            <a:endParaRPr lang="en-US" altLang="zh-CN" dirty="0" smtClean="0">
              <a:latin typeface="Franklin Gothic Book" pitchFamily="34" charset="0"/>
              <a:ea typeface="宋体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endParaRPr lang="en-US" altLang="zh-CN" dirty="0" smtClean="0">
              <a:latin typeface="Franklin Gothic Book" pitchFamily="34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  <a:tabLst>
                <a:tab pos="5646738" algn="l"/>
              </a:tabLst>
            </a:pPr>
            <a:r>
              <a:rPr lang="en-US" altLang="zh-CN" sz="3800" dirty="0" smtClean="0">
                <a:latin typeface="Franklin Gothic Book" pitchFamily="34" charset="0"/>
                <a:ea typeface="宋体" pitchFamily="2" charset="-122"/>
              </a:rPr>
              <a:t>Not well studied: </a:t>
            </a:r>
            <a:r>
              <a:rPr lang="en-US" altLang="zh-CN" sz="3800" dirty="0">
                <a:latin typeface="Franklin Gothic Book" pitchFamily="34" charset="0"/>
                <a:ea typeface="宋体" pitchFamily="2" charset="-122"/>
              </a:rPr>
              <a:t> </a:t>
            </a:r>
            <a:r>
              <a:rPr lang="en-US" altLang="zh-CN" sz="3800" dirty="0" smtClean="0">
                <a:latin typeface="Franklin Gothic Book" pitchFamily="34" charset="0"/>
                <a:ea typeface="宋体" pitchFamily="2" charset="-122"/>
              </a:rPr>
              <a:t>unlabeled </a:t>
            </a:r>
            <a:r>
              <a:rPr lang="en-US" altLang="zh-CN" sz="3800" dirty="0">
                <a:latin typeface="Franklin Gothic Book" pitchFamily="34" charset="0"/>
                <a:ea typeface="宋体" pitchFamily="2" charset="-122"/>
              </a:rPr>
              <a:t>graphs, ranking search (e.g. top-k), etc.      </a:t>
            </a:r>
            <a:endParaRPr lang="en-US" altLang="zh-CN" sz="3800" dirty="0" smtClean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>
                <a:solidFill>
                  <a:srgbClr val="FFFFFF"/>
                </a:solidFill>
              </a:rPr>
              <a:pPr/>
              <a:t>10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9525"/>
            <a:ext cx="6400800" cy="6524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Other Operators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Reachability between two nodes in a directed graph.</a:t>
            </a:r>
          </a:p>
          <a:p>
            <a:pPr lvl="1"/>
            <a:r>
              <a:rPr lang="en-US" altLang="zh-CN" dirty="0" smtClean="0"/>
              <a:t>UNSW, AT&amp;T Lab, Oxford, Tokyo U, CUHK,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Shortest paths in a graph.</a:t>
            </a:r>
          </a:p>
          <a:p>
            <a:pPr lvl="1"/>
            <a:r>
              <a:rPr lang="en-US" altLang="zh-CN" dirty="0" smtClean="0"/>
              <a:t>GIT,  Tokyo, Boston University, HKUST,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 Pattern match extends the existing model of substructure. </a:t>
            </a:r>
          </a:p>
          <a:p>
            <a:pPr lvl="1"/>
            <a:r>
              <a:rPr lang="en-US" altLang="zh-CN" dirty="0" smtClean="0"/>
              <a:t>UNSW, Waterloo, HKUST, Arizona </a:t>
            </a:r>
            <a:r>
              <a:rPr lang="en-US" altLang="zh-CN" dirty="0"/>
              <a:t>State </a:t>
            </a:r>
            <a:r>
              <a:rPr lang="en-US" altLang="zh-CN" dirty="0" smtClean="0"/>
              <a:t>University, CUHK,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Graph Simulation (Edinburgh, etc.)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29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010400" cy="6524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Other Operators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keyword search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UNSW, Hebrew U of Jerusalem,  UCSD, UIUC,  CUHK, Google,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dense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mining: cliques or quasi-cliques  </a:t>
            </a:r>
          </a:p>
          <a:p>
            <a:pPr lvl="1"/>
            <a:r>
              <a:rPr lang="en-US" altLang="zh-CN" dirty="0" smtClean="0"/>
              <a:t>UNSW, Brown University, CUHK, SFU,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community search: densely connected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containing specific query nodes</a:t>
            </a:r>
          </a:p>
          <a:p>
            <a:pPr lvl="1"/>
            <a:r>
              <a:rPr lang="en-US" altLang="zh-CN" dirty="0" smtClean="0"/>
              <a:t>Cornell, Stanford, KAIST, Microsoft, UBC,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 graph clustering/partition:  </a:t>
            </a:r>
          </a:p>
          <a:p>
            <a:pPr lvl="1"/>
            <a:r>
              <a:rPr lang="en-US" altLang="zh-CN" dirty="0" smtClean="0"/>
              <a:t>CMU, </a:t>
            </a:r>
            <a:r>
              <a:rPr lang="en-US" altLang="zh-CN" dirty="0"/>
              <a:t>Cornell </a:t>
            </a:r>
            <a:r>
              <a:rPr lang="en-US" altLang="zh-CN" dirty="0" smtClean="0"/>
              <a:t>University, UC Berkeley, UCSB, etc.  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4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并</a:t>
            </a:r>
            <a:r>
              <a:rPr lang="zh-CN" altLang="en-US" sz="6000" dirty="0" smtClean="0"/>
              <a:t>行化计算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3786971" y="2770989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3366FF"/>
                </a:solidFill>
                <a:latin typeface="Comic Sans MS"/>
                <a:ea typeface="ＭＳ Ｐゴシック" charset="-128"/>
                <a:cs typeface="Comic Sans MS"/>
              </a:rPr>
              <a:t>1.23 billon active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3366FF"/>
                </a:solidFill>
                <a:latin typeface="Comic Sans MS"/>
                <a:ea typeface="ＭＳ Ｐゴシック" charset="-128"/>
                <a:cs typeface="Comic Sans MS"/>
              </a:rPr>
              <a:t>117 billion friendships in 2013</a:t>
            </a:r>
          </a:p>
        </p:txBody>
      </p:sp>
      <p:pic>
        <p:nvPicPr>
          <p:cNvPr id="11" name="Picture 10" descr="Goog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52" y="1700808"/>
            <a:ext cx="1921126" cy="6962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9661" y="1703063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2.1 billion webpages in 2000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15 billion </a:t>
            </a:r>
            <a:r>
              <a:rPr kumimoji="1" lang="en-US" sz="2000" dirty="0" smtClean="0">
                <a:solidFill>
                  <a:srgbClr val="008000"/>
                </a:solidFill>
                <a:latin typeface="Comic Sans MS"/>
                <a:ea typeface="ＭＳ Ｐゴシック" charset="-128"/>
                <a:cs typeface="Comic Sans MS"/>
              </a:rPr>
              <a:t>links in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2750" y="3995125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DF31FF"/>
                </a:solidFill>
                <a:latin typeface="Comic Sans MS"/>
                <a:ea typeface="ＭＳ Ｐゴシック" charset="-128"/>
                <a:cs typeface="Comic Sans MS"/>
              </a:rPr>
              <a:t>645 million users in 2013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DF31FF"/>
                </a:solidFill>
                <a:latin typeface="Comic Sans MS"/>
                <a:ea typeface="ＭＳ Ｐゴシック" charset="-128"/>
                <a:cs typeface="Comic Sans MS"/>
              </a:rPr>
              <a:t>1.7 billion tweets/month in 2013</a:t>
            </a:r>
            <a:endParaRPr kumimoji="1" lang="en-US" sz="2000" dirty="0">
              <a:solidFill>
                <a:srgbClr val="DF31FF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2750" y="5231455"/>
            <a:ext cx="382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FF0000"/>
                </a:solidFill>
                <a:latin typeface="Comic Sans MS"/>
                <a:ea typeface="ＭＳ Ｐゴシック" charset="-128"/>
                <a:cs typeface="Comic Sans MS"/>
              </a:rPr>
              <a:t>1.4 billion webpages in 2002</a:t>
            </a:r>
          </a:p>
          <a:p>
            <a:pPr marL="342900" indent="-342900">
              <a:buFont typeface="Arial"/>
              <a:buChar char="•"/>
            </a:pPr>
            <a:r>
              <a:rPr kumimoji="1" lang="en-US" sz="2000" dirty="0" smtClean="0">
                <a:solidFill>
                  <a:srgbClr val="FF0000"/>
                </a:solidFill>
                <a:latin typeface="Comic Sans MS"/>
                <a:ea typeface="ＭＳ Ｐゴシック" charset="-128"/>
                <a:cs typeface="Comic Sans MS"/>
              </a:rPr>
              <a:t>6.6 billion links in 2002</a:t>
            </a:r>
            <a:endParaRPr kumimoji="1" lang="en-US" sz="2000" dirty="0">
              <a:solidFill>
                <a:srgbClr val="FF0000"/>
              </a:solidFill>
              <a:latin typeface="Comic Sans MS"/>
              <a:ea typeface="ＭＳ Ｐゴシック" charset="-128"/>
              <a:cs typeface="Comic Sans MS"/>
            </a:endParaRPr>
          </a:p>
        </p:txBody>
      </p:sp>
      <p:pic>
        <p:nvPicPr>
          <p:cNvPr id="7" name="Picture 6" descr="twitter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52" y="3995125"/>
            <a:ext cx="2033827" cy="765106"/>
          </a:xfrm>
          <a:prstGeom prst="rect">
            <a:avLst/>
          </a:prstGeom>
        </p:spPr>
      </p:pic>
      <p:pic>
        <p:nvPicPr>
          <p:cNvPr id="10" name="Picture 9" descr="facebook_logo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30803"/>
            <a:ext cx="2051720" cy="609136"/>
          </a:xfrm>
          <a:prstGeom prst="rect">
            <a:avLst/>
          </a:prstGeom>
        </p:spPr>
      </p:pic>
      <p:pic>
        <p:nvPicPr>
          <p:cNvPr id="13" name="Picture 12" descr="AltaVista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1" y="5259955"/>
            <a:ext cx="1619675" cy="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603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553200" cy="5334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+mn-lt"/>
                <a:ea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bg1"/>
                </a:solidFill>
                <a:latin typeface="+mn-lt"/>
                <a:ea typeface="宋体" pitchFamily="2" charset="-122"/>
              </a:rPr>
              <a:t>并行化计算</a:t>
            </a:r>
            <a:endParaRPr lang="en-US" altLang="zh-CN" b="1" dirty="0" smtClean="0">
              <a:solidFill>
                <a:schemeClr val="bg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err="1" smtClean="0">
                <a:latin typeface="Franklin Gothic Book" pitchFamily="34" charset="0"/>
                <a:ea typeface="宋体" pitchFamily="2" charset="-122"/>
              </a:rPr>
              <a:t>MapReduce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, BSP, etc.  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Many algorithms developed.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Challenges: Positive and Negative Results</a:t>
            </a:r>
          </a:p>
          <a:p>
            <a:pPr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Positive Results: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Poly-logarithmic algorithms: relational operator and PRAM model (VLDB2013)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Optimal Computation Class for Spatial Data on </a:t>
            </a:r>
            <a:r>
              <a:rPr lang="en-US" altLang="zh-CN" dirty="0" err="1" smtClean="0">
                <a:latin typeface="Franklin Gothic Book" pitchFamily="34" charset="0"/>
                <a:ea typeface="宋体" pitchFamily="2" charset="-122"/>
              </a:rPr>
              <a:t>MapReduce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 (SIGMOD2013)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5646738" algn="l"/>
              </a:tabLst>
            </a:pP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Optimal Computational Class for Graph Data on </a:t>
            </a:r>
            <a:r>
              <a:rPr lang="en-US" altLang="zh-CN" dirty="0" err="1" smtClean="0">
                <a:latin typeface="Franklin Gothic Book" pitchFamily="34" charset="0"/>
                <a:ea typeface="宋体" pitchFamily="2" charset="-122"/>
              </a:rPr>
              <a:t>MapReduce</a:t>
            </a:r>
            <a:r>
              <a:rPr lang="en-US" altLang="zh-CN" dirty="0" smtClean="0">
                <a:latin typeface="Franklin Gothic Book" pitchFamily="34" charset="0"/>
                <a:ea typeface="宋体" pitchFamily="2" charset="-122"/>
              </a:rPr>
              <a:t> (SIGMOD2014)             </a:t>
            </a:r>
            <a:endParaRPr lang="en-US" altLang="zh-CN" dirty="0">
              <a:latin typeface="Franklin Gothic Book" pitchFamily="34" charset="0"/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5646738" algn="l"/>
              </a:tabLst>
            </a:pPr>
            <a:endParaRPr lang="en-US" altLang="zh-CN" dirty="0" smtClean="0">
              <a:latin typeface="Franklin Gothic Book" pitchFamily="34" charset="0"/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3200" dirty="0" smtClean="0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>
                <a:latin typeface="Comic Sans MS"/>
                <a:cs typeface="Comic Sans MS"/>
              </a:rPr>
              <a:t>Why </a:t>
            </a:r>
            <a:r>
              <a:rPr lang="en-US" sz="3900" dirty="0" err="1" smtClean="0">
                <a:latin typeface="Comic Sans MS"/>
                <a:cs typeface="Comic Sans MS"/>
              </a:rPr>
              <a:t>MapReduce</a:t>
            </a:r>
            <a:r>
              <a:rPr lang="en-US" sz="3900" dirty="0" smtClean="0">
                <a:latin typeface="Comic Sans MS"/>
                <a:cs typeface="Comic Sans MS"/>
              </a:rPr>
              <a:t>?</a:t>
            </a:r>
            <a:endParaRPr lang="en-US" sz="3900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8072" y="1440160"/>
            <a:ext cx="7884368" cy="4941168"/>
          </a:xfrm>
        </p:spPr>
        <p:txBody>
          <a:bodyPr>
            <a:normAutofit/>
          </a:bodyPr>
          <a:lstStyle/>
          <a:p>
            <a:pPr>
              <a:spcBef>
                <a:spcPts val="11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Scalability for big data</a:t>
            </a:r>
            <a:endParaRPr lang="en-US" sz="2400" dirty="0">
              <a:solidFill>
                <a:srgbClr val="800000"/>
              </a:solidFill>
            </a:endParaRPr>
          </a:p>
          <a:p>
            <a:pPr lvl="1">
              <a:spcBef>
                <a:spcPts val="1100"/>
              </a:spcBef>
            </a:pPr>
            <a:r>
              <a:rPr lang="en-US" sz="1800" dirty="0">
                <a:solidFill>
                  <a:srgbClr val="800000"/>
                </a:solidFill>
              </a:rPr>
              <a:t>W</a:t>
            </a:r>
            <a:r>
              <a:rPr lang="en-US" sz="1800" dirty="0" smtClean="0">
                <a:solidFill>
                  <a:srgbClr val="800000"/>
                </a:solidFill>
              </a:rPr>
              <a:t>idely used in Google</a:t>
            </a:r>
            <a:r>
              <a:rPr lang="zh-CN" altLang="en-US" sz="1800" dirty="0" smtClean="0">
                <a:solidFill>
                  <a:srgbClr val="800000"/>
                </a:solidFill>
              </a:rPr>
              <a:t>（</a:t>
            </a:r>
            <a:r>
              <a:rPr lang="en-US" altLang="zh-CN" sz="1800" dirty="0" smtClean="0">
                <a:solidFill>
                  <a:srgbClr val="800000"/>
                </a:solidFill>
              </a:rPr>
              <a:t>X</a:t>
            </a:r>
            <a:r>
              <a:rPr lang="zh-CN" altLang="en-US" sz="1800" dirty="0" smtClean="0">
                <a:solidFill>
                  <a:srgbClr val="800000"/>
                </a:solidFill>
              </a:rPr>
              <a:t>）</a:t>
            </a:r>
            <a:r>
              <a:rPr lang="en-US" sz="1800" dirty="0" smtClean="0">
                <a:solidFill>
                  <a:srgbClr val="800000"/>
                </a:solidFill>
              </a:rPr>
              <a:t>, Facebook, Yahoo, Amazon, etc.</a:t>
            </a:r>
            <a:endParaRPr lang="en-US" sz="1800" dirty="0">
              <a:solidFill>
                <a:srgbClr val="800000"/>
              </a:solidFill>
            </a:endParaRPr>
          </a:p>
          <a:p>
            <a:pPr lvl="1">
              <a:spcBef>
                <a:spcPts val="11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Scalable to hundreds/thousands of machines</a:t>
            </a:r>
          </a:p>
          <a:p>
            <a:pPr>
              <a:spcBef>
                <a:spcPts val="1100"/>
              </a:spcBef>
            </a:pPr>
            <a:r>
              <a:rPr lang="en-US" sz="2400" b="1" dirty="0" smtClean="0">
                <a:solidFill>
                  <a:srgbClr val="3366FF"/>
                </a:solidFill>
                <a:latin typeface="Comic Sans MS"/>
                <a:cs typeface="Comic Sans MS"/>
              </a:rPr>
              <a:t>Stability</a:t>
            </a:r>
            <a:r>
              <a:rPr lang="en-US" sz="2400" dirty="0" smtClean="0">
                <a:solidFill>
                  <a:srgbClr val="3366FF"/>
                </a:solidFill>
                <a:latin typeface="Comic Sans MS"/>
                <a:cs typeface="Comic Sans MS"/>
              </a:rPr>
              <a:t> </a:t>
            </a:r>
          </a:p>
          <a:p>
            <a:pPr lvl="1">
              <a:spcBef>
                <a:spcPts val="1100"/>
              </a:spcBef>
            </a:pPr>
            <a:r>
              <a:rPr lang="en-US" sz="1800" dirty="0"/>
              <a:t>F</a:t>
            </a:r>
            <a:r>
              <a:rPr lang="en-US" sz="1800" dirty="0" smtClean="0">
                <a:solidFill>
                  <a:srgbClr val="3366FF"/>
                </a:solidFill>
              </a:rPr>
              <a:t>undamental algorithms for scans, joins, and sorts</a:t>
            </a:r>
            <a:endParaRPr lang="en-US" sz="1800" dirty="0"/>
          </a:p>
          <a:p>
            <a:pPr lvl="1">
              <a:spcBef>
                <a:spcPts val="1100"/>
              </a:spcBef>
            </a:pPr>
            <a:r>
              <a:rPr lang="en-US" sz="1800" dirty="0" smtClean="0"/>
              <a:t>U</a:t>
            </a:r>
            <a:r>
              <a:rPr lang="en-US" sz="1800" dirty="0" smtClean="0">
                <a:solidFill>
                  <a:srgbClr val="3366FF"/>
                </a:solidFill>
              </a:rPr>
              <a:t>sually small number of round</a:t>
            </a:r>
            <a:r>
              <a:rPr lang="en-US" sz="1600" dirty="0" smtClean="0">
                <a:solidFill>
                  <a:srgbClr val="3366FF"/>
                </a:solidFill>
                <a:latin typeface="Comic Sans MS"/>
                <a:cs typeface="Comic Sans MS"/>
              </a:rPr>
              <a:t>s</a:t>
            </a:r>
          </a:p>
          <a:p>
            <a:pPr>
              <a:spcBef>
                <a:spcPts val="1100"/>
              </a:spcBef>
            </a:pPr>
            <a:r>
              <a:rPr lang="en-US" sz="2400" b="1" dirty="0" smtClean="0">
                <a:solidFill>
                  <a:schemeClr val="accent6"/>
                </a:solidFill>
                <a:latin typeface="Comic Sans MS"/>
                <a:cs typeface="Comic Sans MS"/>
              </a:rPr>
              <a:t>Simplicity</a:t>
            </a:r>
            <a:r>
              <a:rPr lang="en-US" sz="2000" dirty="0" smtClean="0">
                <a:solidFill>
                  <a:schemeClr val="accent6"/>
                </a:solidFill>
                <a:latin typeface="Comic Sans MS"/>
                <a:cs typeface="Comic Sans MS"/>
              </a:rPr>
              <a:t> </a:t>
            </a:r>
          </a:p>
          <a:p>
            <a:pPr lvl="1">
              <a:spcBef>
                <a:spcPts val="1100"/>
              </a:spcBef>
            </a:pPr>
            <a:r>
              <a:rPr lang="en-US" sz="1800" dirty="0">
                <a:solidFill>
                  <a:schemeClr val="accent6"/>
                </a:solidFill>
              </a:rPr>
              <a:t>O</a:t>
            </a:r>
            <a:r>
              <a:rPr lang="en-US" sz="1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nly two functions need to be implemented</a:t>
            </a:r>
            <a:r>
              <a:rPr lang="en-US" sz="1800" dirty="0" smtClean="0">
                <a:solidFill>
                  <a:schemeClr val="accent6"/>
                </a:solidFill>
              </a:rPr>
              <a:t>: </a:t>
            </a:r>
            <a:r>
              <a:rPr lang="en-US" sz="1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Map and Reduce</a:t>
            </a:r>
            <a:endParaRPr lang="en-US" sz="2200" dirty="0">
              <a:solidFill>
                <a:schemeClr val="accent6"/>
              </a:solidFill>
            </a:endParaRPr>
          </a:p>
          <a:p>
            <a:pPr lvl="1">
              <a:spcBef>
                <a:spcPts val="1100"/>
              </a:spcBef>
            </a:pPr>
            <a:r>
              <a:rPr lang="en-US" sz="1800" dirty="0" smtClean="0">
                <a:solidFill>
                  <a:schemeClr val="accent6"/>
                </a:solidFill>
                <a:latin typeface="Comic Sans MS"/>
                <a:cs typeface="Comic Sans MS"/>
              </a:rPr>
              <a:t>Easy to be integrated with various information (e.g., structure, text, location, etc.)</a:t>
            </a:r>
          </a:p>
        </p:txBody>
      </p:sp>
    </p:spTree>
    <p:extLst>
      <p:ext uri="{BB962C8B-B14F-4D97-AF65-F5344CB8AC3E}">
        <p14:creationId xmlns:p14="http://schemas.microsoft.com/office/powerpoint/2010/main" val="40786696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 err="1" smtClean="0">
                <a:latin typeface="Comic Sans MS"/>
                <a:cs typeface="Comic Sans MS"/>
              </a:rPr>
              <a:t>MapReduce</a:t>
            </a:r>
            <a:r>
              <a:rPr lang="en-US" sz="3900" dirty="0" smtClean="0">
                <a:latin typeface="Comic Sans MS"/>
                <a:cs typeface="Comic Sans MS"/>
              </a:rPr>
              <a:t> Class (</a:t>
            </a:r>
            <a:r>
              <a:rPr lang="en-US" sz="3900" dirty="0" smtClean="0">
                <a:latin typeface="Lucida Calligraphy"/>
                <a:ea typeface="メイリオ"/>
                <a:cs typeface="Lucida Calligraphy"/>
              </a:rPr>
              <a:t>MRC</a:t>
            </a:r>
            <a:r>
              <a:rPr lang="en-US" sz="3900" dirty="0" smtClean="0">
                <a:latin typeface="Comic Sans MS"/>
                <a:cs typeface="Comic Sans MS"/>
              </a:rPr>
              <a:t>)</a:t>
            </a:r>
            <a:endParaRPr lang="en-US" sz="3900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884368" cy="486916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Proposed by </a:t>
            </a:r>
            <a:r>
              <a:rPr lang="en-US" sz="2000" dirty="0">
                <a:solidFill>
                  <a:srgbClr val="800000"/>
                </a:solidFill>
                <a:latin typeface="Comic Sans MS"/>
                <a:cs typeface="Comic Sans MS"/>
              </a:rPr>
              <a:t>Karloff et 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al. </a:t>
            </a:r>
            <a:r>
              <a:rPr lang="en-US" sz="2000" dirty="0">
                <a:solidFill>
                  <a:srgbClr val="800000"/>
                </a:solidFill>
                <a:latin typeface="Comic Sans MS"/>
                <a:cs typeface="Comic Sans MS"/>
              </a:rPr>
              <a:t>SODA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’10 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</a:rPr>
              <a:t>To d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efine </a:t>
            </a:r>
            <a:r>
              <a:rPr lang="en-US" sz="2000" dirty="0" smtClean="0">
                <a:solidFill>
                  <a:srgbClr val="800000"/>
                </a:solidFill>
              </a:rPr>
              <a:t>basic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 requirements for </a:t>
            </a:r>
            <a:r>
              <a:rPr lang="en-US" sz="2000" dirty="0" err="1" smtClean="0">
                <a:solidFill>
                  <a:srgbClr val="800000"/>
                </a:solidFill>
                <a:latin typeface="Comic Sans MS"/>
                <a:cs typeface="Comic Sans MS"/>
              </a:rPr>
              <a:t>MapReduce</a:t>
            </a:r>
            <a:endParaRPr lang="en-US" sz="2000" dirty="0" smtClean="0">
              <a:solidFill>
                <a:srgbClr val="80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S: size of objects in the problem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t: number of machines in the system</a:t>
            </a:r>
          </a:p>
          <a:p>
            <a:pPr>
              <a:spcBef>
                <a:spcPts val="900"/>
              </a:spcBef>
            </a:pPr>
            <a:r>
              <a:rPr lang="en-US" sz="2000" dirty="0" err="1" smtClean="0">
                <a:solidFill>
                  <a:srgbClr val="800000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800000"/>
                </a:solidFill>
                <a:latin typeface="Lucida Grande"/>
                <a:ea typeface="Lucida Grande"/>
                <a:cs typeface="Lucida Grande"/>
              </a:rPr>
              <a:t>: </a:t>
            </a:r>
            <a:r>
              <a:rPr lang="en-US" sz="2000" dirty="0" smtClean="0">
                <a:solidFill>
                  <a:srgbClr val="800000"/>
                </a:solidFill>
                <a:ea typeface="Lucida Grande"/>
              </a:rPr>
              <a:t>a constant with </a:t>
            </a:r>
            <a:r>
              <a:rPr lang="en-US" sz="2000" dirty="0">
                <a:solidFill>
                  <a:srgbClr val="800000"/>
                </a:solidFill>
                <a:ea typeface="Lucida Grande"/>
              </a:rPr>
              <a:t>0&lt;</a:t>
            </a:r>
            <a:r>
              <a:rPr lang="en-US" sz="2000" dirty="0" err="1" smtClean="0">
                <a:solidFill>
                  <a:srgbClr val="800000"/>
                </a:solidFill>
                <a:ea typeface="Lucida Grande"/>
              </a:rPr>
              <a:t>ε</a:t>
            </a:r>
            <a:r>
              <a:rPr lang="en-US" sz="2000" dirty="0" smtClean="0">
                <a:solidFill>
                  <a:srgbClr val="800000"/>
                </a:solidFill>
                <a:ea typeface="Lucida Grande"/>
              </a:rPr>
              <a:t>&lt;1</a:t>
            </a:r>
            <a:endParaRPr lang="en-US" sz="2000" dirty="0" smtClean="0">
              <a:solidFill>
                <a:srgbClr val="80000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Disk: 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O(|S|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1-</a:t>
            </a:r>
            <a:r>
              <a:rPr lang="en-US" sz="2000" baseline="300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)/machine, O(|S|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2-2</a:t>
            </a:r>
            <a:r>
              <a:rPr lang="en-US" sz="2000" baseline="30000" dirty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2A1B3"/>
                </a:solidFill>
                <a:latin typeface="Comic Sans MS"/>
                <a:cs typeface="Comic Sans MS"/>
              </a:rPr>
              <a:t>Memory: 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O(|S|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1-ε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)/machine, O(|S|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2-2</a:t>
            </a:r>
            <a:r>
              <a:rPr lang="en-US" sz="2000" baseline="30000" dirty="0" smtClean="0">
                <a:solidFill>
                  <a:srgbClr val="02A1B3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 total</a:t>
            </a:r>
            <a:endParaRPr lang="en-US" sz="2000" dirty="0">
              <a:solidFill>
                <a:srgbClr val="02A1B3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Comic Sans MS"/>
                <a:cs typeface="Comic Sans MS"/>
              </a:rPr>
              <a:t>Communication/round: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 O(|S|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1-</a:t>
            </a:r>
            <a:r>
              <a:rPr lang="en-US" sz="2000" baseline="30000" dirty="0" smtClean="0">
                <a:solidFill>
                  <a:schemeClr val="accent2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)/machine, O(|S|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2-2</a:t>
            </a:r>
            <a:r>
              <a:rPr lang="en-US" sz="2000" baseline="30000" dirty="0" smtClean="0">
                <a:solidFill>
                  <a:schemeClr val="accent2"/>
                </a:solidFill>
                <a:latin typeface="Lucida Grande"/>
                <a:ea typeface="Lucida Grande"/>
                <a:cs typeface="Lucida Grande"/>
              </a:rPr>
              <a:t>ε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CPU/round: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 O(poly(|S|))/machine</a:t>
            </a:r>
            <a:endParaRPr lang="en-US" sz="2000" b="1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0090"/>
                </a:solidFill>
                <a:latin typeface="Comic Sans MS"/>
                <a:cs typeface="Comic Sans MS"/>
              </a:rPr>
              <a:t>Number of Rounds: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 O(poly(</a:t>
            </a:r>
            <a:r>
              <a:rPr lang="en-US" sz="2000" dirty="0" err="1" smtClean="0">
                <a:solidFill>
                  <a:srgbClr val="000090"/>
                </a:solidFill>
                <a:latin typeface="Comic Sans MS"/>
                <a:cs typeface="Comic Sans MS"/>
              </a:rPr>
              <a:t>log|S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|))</a:t>
            </a:r>
          </a:p>
        </p:txBody>
      </p:sp>
    </p:spTree>
    <p:extLst>
      <p:ext uri="{BB962C8B-B14F-4D97-AF65-F5344CB8AC3E}">
        <p14:creationId xmlns:p14="http://schemas.microsoft.com/office/powerpoint/2010/main" val="21886022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388424" cy="1143000"/>
          </a:xfrm>
        </p:spPr>
        <p:txBody>
          <a:bodyPr>
            <a:noAutofit/>
          </a:bodyPr>
          <a:lstStyle/>
          <a:p>
            <a:r>
              <a:rPr lang="en-US" sz="3900" dirty="0" smtClean="0">
                <a:latin typeface="Comic Sans MS"/>
                <a:cs typeface="Comic Sans MS"/>
              </a:rPr>
              <a:t>Minimal </a:t>
            </a:r>
            <a:r>
              <a:rPr lang="en-US" sz="3900" dirty="0" err="1" smtClean="0">
                <a:latin typeface="Comic Sans MS"/>
                <a:cs typeface="Comic Sans MS"/>
              </a:rPr>
              <a:t>MapReduce</a:t>
            </a:r>
            <a:r>
              <a:rPr lang="en-US" sz="3900" dirty="0" smtClean="0">
                <a:latin typeface="Comic Sans MS"/>
                <a:cs typeface="Comic Sans MS"/>
              </a:rPr>
              <a:t> Class (</a:t>
            </a:r>
            <a:r>
              <a:rPr lang="en-US" dirty="0" smtClean="0">
                <a:latin typeface="Lucida Calligraphy"/>
                <a:ea typeface="メイリオ"/>
                <a:cs typeface="Lucida Calligraphy"/>
              </a:rPr>
              <a:t>MMC</a:t>
            </a:r>
            <a:r>
              <a:rPr lang="en-US" sz="3900" dirty="0" smtClean="0">
                <a:latin typeface="Comic Sans MS"/>
                <a:cs typeface="Comic Sans MS"/>
              </a:rPr>
              <a:t>)</a:t>
            </a:r>
            <a:endParaRPr lang="en-US" sz="3900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5616" y="1512168"/>
            <a:ext cx="7344816" cy="4869160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Proposed by Tao </a:t>
            </a:r>
            <a:r>
              <a:rPr lang="en-US" sz="2000" dirty="0">
                <a:solidFill>
                  <a:srgbClr val="800000"/>
                </a:solidFill>
                <a:latin typeface="Comic Sans MS"/>
                <a:cs typeface="Comic Sans MS"/>
              </a:rPr>
              <a:t>et 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al. SIGMOD’13 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To define the minimal requirements for </a:t>
            </a:r>
            <a:r>
              <a:rPr lang="en-US" sz="2000" dirty="0" err="1" smtClean="0">
                <a:solidFill>
                  <a:srgbClr val="800000"/>
                </a:solidFill>
                <a:latin typeface="Comic Sans MS"/>
                <a:cs typeface="Comic Sans MS"/>
              </a:rPr>
              <a:t>MapReduce</a:t>
            </a:r>
            <a:endParaRPr lang="en-US" sz="2000" dirty="0" smtClean="0">
              <a:solidFill>
                <a:srgbClr val="80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S: size of objects in the problem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t: number of machines in the system</a:t>
            </a:r>
          </a:p>
          <a:p>
            <a:pPr>
              <a:spcBef>
                <a:spcPts val="900"/>
              </a:spcBef>
            </a:pPr>
            <a:r>
              <a:rPr lang="en-US" sz="2000" dirty="0" err="1" smtClean="0">
                <a:solidFill>
                  <a:srgbClr val="800000"/>
                </a:solidFill>
                <a:ea typeface="Lucida Grande"/>
              </a:rPr>
              <a:t>T</a:t>
            </a:r>
            <a:r>
              <a:rPr lang="en-US" sz="2000" baseline="-25000" dirty="0" err="1" smtClean="0">
                <a:solidFill>
                  <a:srgbClr val="800000"/>
                </a:solidFill>
                <a:ea typeface="Lucida Grande"/>
              </a:rPr>
              <a:t>seq</a:t>
            </a:r>
            <a:r>
              <a:rPr lang="en-US" sz="2000" dirty="0" smtClean="0">
                <a:solidFill>
                  <a:srgbClr val="800000"/>
                </a:solidFill>
                <a:ea typeface="Lucida Grande"/>
              </a:rPr>
              <a:t>: the time to solve the same problem on a single sequential machine</a:t>
            </a:r>
            <a:endParaRPr lang="en-US" sz="2000" dirty="0" smtClean="0">
              <a:solidFill>
                <a:srgbClr val="800000"/>
              </a:solidFill>
            </a:endParaRP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Disk: 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O(|S|/t)/machine, O(|S|)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2A1B3"/>
                </a:solidFill>
                <a:latin typeface="Comic Sans MS"/>
                <a:cs typeface="Comic Sans MS"/>
              </a:rPr>
              <a:t>Memory: 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O(|S|/t)/machine, O(|S|) total</a:t>
            </a:r>
            <a:endParaRPr lang="en-US" sz="2000" dirty="0">
              <a:solidFill>
                <a:srgbClr val="02A1B3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Comic Sans MS"/>
                <a:cs typeface="Comic Sans MS"/>
              </a:rPr>
              <a:t>Communication/round: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 O(|S|/t)/machine, O(|S|)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CPU/round: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 O(</a:t>
            </a:r>
            <a:r>
              <a:rPr lang="en-US" sz="20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2000" baseline="-250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seq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/t)/machine</a:t>
            </a:r>
            <a:endParaRPr lang="en-US" sz="2000" b="1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0090"/>
                </a:solidFill>
                <a:latin typeface="Comic Sans MS"/>
                <a:cs typeface="Comic Sans MS"/>
              </a:rPr>
              <a:t>Number of Rounds: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 O(1)</a:t>
            </a:r>
          </a:p>
        </p:txBody>
      </p:sp>
    </p:spTree>
    <p:extLst>
      <p:ext uri="{BB962C8B-B14F-4D97-AF65-F5344CB8AC3E}">
        <p14:creationId xmlns:p14="http://schemas.microsoft.com/office/powerpoint/2010/main" val="7838241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alligraphy"/>
                <a:cs typeface="Lucida Calligraphy"/>
              </a:rPr>
              <a:t>MMC</a:t>
            </a:r>
            <a:r>
              <a:rPr lang="en-US" dirty="0" smtClean="0">
                <a:latin typeface="Comic Sans MS"/>
                <a:cs typeface="Comic Sans MS"/>
              </a:rPr>
              <a:t>: Not Suitable for Graph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488832" cy="3744416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sz="3400" dirty="0" smtClean="0">
                <a:solidFill>
                  <a:srgbClr val="800000"/>
                </a:solidFill>
              </a:rPr>
              <a:t>Bound for communications unrealistic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Graph G(V,E) with n=|V| nodes and m=|E| edges</a:t>
            </a:r>
            <a:endParaRPr lang="en-US" dirty="0" smtClean="0">
              <a:solidFill>
                <a:srgbClr val="000090"/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 smtClean="0">
                <a:solidFill>
                  <a:srgbClr val="000090"/>
                </a:solidFill>
              </a:rPr>
              <a:t>Memory constraint in</a:t>
            </a:r>
            <a:r>
              <a:rPr lang="en-US" b="1" dirty="0" smtClean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  <a:latin typeface="Lucida Calligraphy"/>
                <a:cs typeface="Lucida Calligraphy"/>
              </a:rPr>
              <a:t>MMC</a:t>
            </a:r>
            <a:r>
              <a:rPr lang="en-US" dirty="0" smtClean="0">
                <a:solidFill>
                  <a:srgbClr val="000090"/>
                </a:solidFill>
              </a:rPr>
              <a:t> : all edges/nodes are distributed evenly in all machines</a:t>
            </a:r>
            <a:endParaRPr lang="en-US" dirty="0" smtClean="0">
              <a:solidFill>
                <a:srgbClr val="008000"/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 smtClean="0">
                <a:solidFill>
                  <a:srgbClr val="008000"/>
                </a:solidFill>
              </a:rPr>
              <a:t>A common graph operation: exchange data among all adjacent nodes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Communication is dependent on the number of cross-machine edges</a:t>
            </a:r>
          </a:p>
          <a:p>
            <a:pPr lvl="1">
              <a:spcBef>
                <a:spcPts val="900"/>
              </a:spcBef>
            </a:pPr>
            <a:endParaRPr lang="en-US" sz="16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3186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/>
                <a:cs typeface="Lucida Calligraphy"/>
              </a:rPr>
              <a:t>MRC</a:t>
            </a:r>
            <a:r>
              <a:rPr lang="en-US" dirty="0" smtClean="0"/>
              <a:t>: Not </a:t>
            </a:r>
            <a:r>
              <a:rPr lang="en-US" dirty="0"/>
              <a:t>S</a:t>
            </a:r>
            <a:r>
              <a:rPr lang="en-US" dirty="0" smtClean="0"/>
              <a:t>calable for Big </a:t>
            </a:r>
            <a:r>
              <a:rPr lang="en-US" dirty="0"/>
              <a:t>G</a:t>
            </a:r>
            <a:r>
              <a:rPr lang="en-US" dirty="0" smtClean="0"/>
              <a:t>raph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6064" y="1484784"/>
            <a:ext cx="8244408" cy="496855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A class for graph is defined in </a:t>
            </a:r>
            <a:r>
              <a:rPr lang="en-US" sz="2000" dirty="0" smtClean="0">
                <a:solidFill>
                  <a:srgbClr val="800000"/>
                </a:solidFill>
                <a:latin typeface="Apple Chancery"/>
                <a:cs typeface="Apple Chancery"/>
              </a:rPr>
              <a:t>MRC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 (Karloff et al. in SODA’10)</a:t>
            </a: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Graph G(V,E) with n=|V| nodes and m=|E| edges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800000"/>
                </a:solidFill>
              </a:rPr>
              <a:t>c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: a constant with n</a:t>
            </a:r>
            <a:r>
              <a:rPr lang="en-US" sz="2000" baseline="30000" dirty="0" smtClean="0">
                <a:solidFill>
                  <a:srgbClr val="800000"/>
                </a:solidFill>
                <a:latin typeface="Comic Sans MS"/>
                <a:cs typeface="Comic Sans MS"/>
              </a:rPr>
              <a:t>1+c</a:t>
            </a:r>
            <a:r>
              <a:rPr lang="en-US" sz="20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≤</a:t>
            </a:r>
            <a:r>
              <a:rPr lang="en-US" sz="2000" dirty="0" smtClean="0">
                <a:solidFill>
                  <a:srgbClr val="800000"/>
                </a:solidFill>
                <a:latin typeface="Comic Sans MS"/>
                <a:cs typeface="Comic Sans MS"/>
              </a:rPr>
              <a:t>m</a:t>
            </a:r>
          </a:p>
          <a:p>
            <a:pPr>
              <a:spcBef>
                <a:spcPts val="900"/>
              </a:spcBef>
            </a:pP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omic Sans MS"/>
                <a:cs typeface="Comic Sans MS"/>
              </a:rPr>
              <a:t>Disk: 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O(n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)/machine, O(m</a:t>
            </a:r>
            <a:r>
              <a:rPr lang="en-US" sz="2000" baseline="30000" dirty="0" smtClean="0">
                <a:solidFill>
                  <a:srgbClr val="FF0000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FF0000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2A1B3"/>
                </a:solidFill>
                <a:latin typeface="Comic Sans MS"/>
                <a:cs typeface="Comic Sans MS"/>
              </a:rPr>
              <a:t>Memory: 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O(n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)/machine, O(m</a:t>
            </a:r>
            <a:r>
              <a:rPr lang="en-US" sz="2000" baseline="30000" dirty="0" smtClean="0">
                <a:solidFill>
                  <a:srgbClr val="02A1B3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02A1B3"/>
                </a:solidFill>
                <a:latin typeface="Comic Sans MS"/>
                <a:cs typeface="Comic Sans MS"/>
              </a:rPr>
              <a:t>) total</a:t>
            </a:r>
            <a:endParaRPr lang="en-US" sz="2000" dirty="0">
              <a:solidFill>
                <a:srgbClr val="02A1B3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chemeClr val="accent2"/>
                </a:solidFill>
                <a:latin typeface="Comic Sans MS"/>
                <a:cs typeface="Comic Sans MS"/>
              </a:rPr>
              <a:t>Communication/round: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 O(n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)/machine, O(m</a:t>
            </a:r>
            <a:r>
              <a:rPr lang="en-US" sz="20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) total</a:t>
            </a: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CPU/round:</a:t>
            </a:r>
            <a:r>
              <a:rPr lang="en-US" sz="2000" dirty="0" smtClean="0">
                <a:solidFill>
                  <a:srgbClr val="008000"/>
                </a:solidFill>
                <a:latin typeface="Comic Sans MS"/>
                <a:cs typeface="Comic Sans MS"/>
              </a:rPr>
              <a:t> O(poly(m))/machine</a:t>
            </a:r>
            <a:endParaRPr lang="en-US" sz="2000" b="1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pPr>
              <a:spcBef>
                <a:spcPts val="900"/>
              </a:spcBef>
            </a:pPr>
            <a:r>
              <a:rPr lang="en-US" sz="2000" b="1" dirty="0" smtClean="0">
                <a:solidFill>
                  <a:srgbClr val="000090"/>
                </a:solidFill>
                <a:latin typeface="Comic Sans MS"/>
                <a:cs typeface="Comic Sans MS"/>
              </a:rPr>
              <a:t>Number of Rounds:</a:t>
            </a:r>
            <a:r>
              <a:rPr lang="en-US" sz="2000" dirty="0" smtClean="0">
                <a:solidFill>
                  <a:srgbClr val="000090"/>
                </a:solidFill>
                <a:latin typeface="Comic Sans MS"/>
                <a:cs typeface="Comic Sans MS"/>
              </a:rPr>
              <a:t> O(1)</a:t>
            </a:r>
          </a:p>
          <a:p>
            <a:pPr>
              <a:spcBef>
                <a:spcPts val="900"/>
              </a:spcBef>
            </a:pPr>
            <a:endParaRPr lang="en-US" sz="2000" dirty="0">
              <a:solidFill>
                <a:srgbClr val="00009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dirty="0" smtClean="0">
                <a:solidFill>
                  <a:srgbClr val="B42EC6"/>
                </a:solidFill>
                <a:latin typeface="Comic Sans MS"/>
                <a:cs typeface="Comic Sans MS"/>
              </a:rPr>
              <a:t>However: cannot process graph with large n, due to O(n</a:t>
            </a:r>
            <a:r>
              <a:rPr lang="en-US" sz="2000" baseline="30000" dirty="0" smtClean="0">
                <a:solidFill>
                  <a:srgbClr val="B42EC6"/>
                </a:solidFill>
                <a:latin typeface="Comic Sans MS"/>
                <a:cs typeface="Comic Sans MS"/>
              </a:rPr>
              <a:t>1+c/2</a:t>
            </a:r>
            <a:r>
              <a:rPr lang="en-US" sz="2000" dirty="0" smtClean="0">
                <a:solidFill>
                  <a:srgbClr val="B42EC6"/>
                </a:solidFill>
                <a:latin typeface="Comic Sans MS"/>
                <a:cs typeface="Comic Sans MS"/>
              </a:rPr>
              <a:t>) memory per machine</a:t>
            </a:r>
          </a:p>
        </p:txBody>
      </p:sp>
    </p:spTree>
    <p:extLst>
      <p:ext uri="{BB962C8B-B14F-4D97-AF65-F5344CB8AC3E}">
        <p14:creationId xmlns:p14="http://schemas.microsoft.com/office/powerpoint/2010/main" val="188610651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>
            <a:off x="3962400" y="3124200"/>
            <a:ext cx="0" cy="114300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-38100" y="9525"/>
            <a:ext cx="9108504" cy="828675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   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用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户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意图在搜索空间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的</a:t>
            </a:r>
            <a:r>
              <a:rPr kumimoji="1" lang="zh-CN" altLang="en-US" sz="3600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匹配</a:t>
            </a:r>
            <a:endParaRPr kumimoji="1" lang="zh-CN" altLang="en-US" sz="3600" b="1" dirty="0" smtClean="0"/>
          </a:p>
        </p:txBody>
      </p:sp>
      <p:sp>
        <p:nvSpPr>
          <p:cNvPr id="59" name="圆角矩形 58"/>
          <p:cNvSpPr/>
          <p:nvPr/>
        </p:nvSpPr>
        <p:spPr>
          <a:xfrm>
            <a:off x="312081" y="4276725"/>
            <a:ext cx="8640960" cy="172066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</a:t>
            </a:r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战：</a:t>
            </a:r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</a:t>
            </a:r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据的多源、异构、多态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</a:t>
            </a:r>
            <a:r>
              <a:rPr lang="zh-CN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定、海量性</a:t>
            </a:r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05564"/>
            <a:ext cx="5628085" cy="34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8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Class for Graph: </a:t>
            </a:r>
            <a:r>
              <a:rPr lang="en-US" dirty="0" smtClean="0">
                <a:latin typeface="Lucida Calligraphy"/>
                <a:cs typeface="Lucida Calligraphy"/>
              </a:rPr>
              <a:t>SGC </a:t>
            </a:r>
            <a:endParaRPr lang="en-US" dirty="0">
              <a:latin typeface="Lucida Calligraphy"/>
              <a:cs typeface="Lucida Calligraphy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6064" y="1484784"/>
            <a:ext cx="8244408" cy="4968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FF0000"/>
                </a:solidFill>
              </a:rPr>
              <a:t>Disk: </a:t>
            </a:r>
            <a:r>
              <a:rPr lang="en-US" sz="2000" dirty="0">
                <a:solidFill>
                  <a:srgbClr val="FF0000"/>
                </a:solidFill>
              </a:rPr>
              <a:t>O</a:t>
            </a:r>
            <a:r>
              <a:rPr lang="en-US" sz="2000" dirty="0" smtClean="0">
                <a:solidFill>
                  <a:srgbClr val="FF0000"/>
                </a:solidFill>
              </a:rPr>
              <a:t>(m/t)</a:t>
            </a:r>
            <a:r>
              <a:rPr lang="en-US" sz="2000" dirty="0">
                <a:solidFill>
                  <a:srgbClr val="FF0000"/>
                </a:solidFill>
              </a:rPr>
              <a:t>/machine, O(</a:t>
            </a:r>
            <a:r>
              <a:rPr lang="en-US" sz="2000" dirty="0" smtClean="0">
                <a:solidFill>
                  <a:srgbClr val="FF0000"/>
                </a:solidFill>
              </a:rPr>
              <a:t>m) 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Same as </a:t>
            </a:r>
            <a:r>
              <a:rPr lang="en-US" sz="1600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MMC</a:t>
            </a:r>
            <a:endParaRPr lang="en-US" sz="1600" dirty="0">
              <a:solidFill>
                <a:srgbClr val="FF0000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2A1B3"/>
                </a:solidFill>
              </a:rPr>
              <a:t>Memory: </a:t>
            </a:r>
            <a:r>
              <a:rPr lang="en-US" sz="2000" dirty="0">
                <a:solidFill>
                  <a:srgbClr val="02A1B3"/>
                </a:solidFill>
              </a:rPr>
              <a:t>O</a:t>
            </a:r>
            <a:r>
              <a:rPr lang="en-US" sz="2000" dirty="0" smtClean="0">
                <a:solidFill>
                  <a:srgbClr val="02A1B3"/>
                </a:solidFill>
              </a:rPr>
              <a:t>(1)</a:t>
            </a:r>
            <a:r>
              <a:rPr lang="en-US" sz="2000" dirty="0">
                <a:solidFill>
                  <a:srgbClr val="02A1B3"/>
                </a:solidFill>
              </a:rPr>
              <a:t>/machine, O</a:t>
            </a:r>
            <a:r>
              <a:rPr lang="en-US" sz="2000" dirty="0" smtClean="0">
                <a:solidFill>
                  <a:srgbClr val="02A1B3"/>
                </a:solidFill>
              </a:rPr>
              <a:t>(t) 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To ensure the robustness requirement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Only consider the memory used in map and reduce phases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2A1B3"/>
                </a:solidFill>
              </a:rPr>
              <a:t>Even stronger than </a:t>
            </a:r>
            <a:r>
              <a:rPr lang="en-US" sz="1600" dirty="0" smtClean="0">
                <a:solidFill>
                  <a:srgbClr val="02A1B3"/>
                </a:solidFill>
                <a:latin typeface="Lucida Calligraphy"/>
                <a:cs typeface="Lucida Calligraphy"/>
              </a:rPr>
              <a:t>MMC</a:t>
            </a:r>
            <a:endParaRPr lang="en-US" sz="1600" dirty="0">
              <a:solidFill>
                <a:srgbClr val="02A1B3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Communication/round: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Õ</a:t>
            </a:r>
            <a:r>
              <a:rPr lang="en-US" sz="2000" dirty="0" smtClean="0">
                <a:solidFill>
                  <a:schemeClr val="accent2"/>
                </a:solidFill>
              </a:rPr>
              <a:t>(m/t)</a:t>
            </a:r>
            <a:r>
              <a:rPr lang="en-US" sz="2000" dirty="0">
                <a:solidFill>
                  <a:schemeClr val="accent2"/>
                </a:solidFill>
              </a:rPr>
              <a:t>/machine, O</a:t>
            </a:r>
            <a:r>
              <a:rPr lang="en-US" sz="2000" dirty="0" smtClean="0">
                <a:solidFill>
                  <a:schemeClr val="accent2"/>
                </a:solidFill>
              </a:rPr>
              <a:t>(m) 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Relax </a:t>
            </a:r>
            <a:r>
              <a:rPr lang="en-US" sz="1600" dirty="0" smtClean="0">
                <a:solidFill>
                  <a:schemeClr val="accent2"/>
                </a:solidFill>
                <a:latin typeface="Lucida Calligraphy"/>
                <a:cs typeface="Lucida Calligraphy"/>
              </a:rPr>
              <a:t>MMC</a:t>
            </a:r>
            <a:endParaRPr lang="en-US" sz="1600" dirty="0">
              <a:solidFill>
                <a:schemeClr val="accent2"/>
              </a:solidFill>
              <a:latin typeface="Lucida Calligraphy"/>
              <a:cs typeface="Lucida Calligraphy"/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08000"/>
                </a:solidFill>
              </a:rPr>
              <a:t>CPU/round: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Õ</a:t>
            </a:r>
            <a:r>
              <a:rPr lang="en-US" sz="2000" dirty="0">
                <a:solidFill>
                  <a:srgbClr val="008000"/>
                </a:solidFill>
              </a:rPr>
              <a:t>(m/t)/machine, O(m) </a:t>
            </a:r>
            <a:r>
              <a:rPr lang="en-US" sz="2000" dirty="0" smtClean="0">
                <a:solidFill>
                  <a:srgbClr val="008000"/>
                </a:solidFill>
              </a:rPr>
              <a:t>total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Relax </a:t>
            </a:r>
            <a:r>
              <a:rPr lang="en-US" sz="1600" dirty="0" smtClean="0">
                <a:solidFill>
                  <a:srgbClr val="008000"/>
                </a:solidFill>
                <a:latin typeface="Lucida Calligraphy"/>
                <a:cs typeface="Lucida Calligraphy"/>
              </a:rPr>
              <a:t>MMC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8000"/>
                </a:solidFill>
              </a:rPr>
              <a:t>Only consider the CPU used in map and reduce phases</a:t>
            </a:r>
            <a:endParaRPr lang="en-US" sz="1600" dirty="0">
              <a:solidFill>
                <a:srgbClr val="008000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00090"/>
                </a:solidFill>
              </a:rPr>
              <a:t>Number of Rounds:</a:t>
            </a:r>
            <a:r>
              <a:rPr lang="en-US" sz="2000" dirty="0">
                <a:solidFill>
                  <a:srgbClr val="000090"/>
                </a:solidFill>
              </a:rPr>
              <a:t> O</a:t>
            </a:r>
            <a:r>
              <a:rPr lang="en-US" sz="2000" dirty="0" smtClean="0">
                <a:solidFill>
                  <a:srgbClr val="000090"/>
                </a:solidFill>
              </a:rPr>
              <a:t>(log(n))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0090"/>
                </a:solidFill>
              </a:rPr>
              <a:t>Relax </a:t>
            </a:r>
            <a:r>
              <a:rPr lang="en-US" sz="1600" dirty="0" smtClean="0">
                <a:solidFill>
                  <a:srgbClr val="000090"/>
                </a:solidFill>
                <a:latin typeface="Lucida Calligraphy"/>
                <a:cs typeface="Lucida Calligraphy"/>
              </a:rPr>
              <a:t>MMC</a:t>
            </a:r>
          </a:p>
          <a:p>
            <a:pPr lvl="1">
              <a:spcBef>
                <a:spcPts val="900"/>
              </a:spcBef>
            </a:pPr>
            <a:r>
              <a:rPr lang="en-US" sz="1600" dirty="0" smtClean="0">
                <a:solidFill>
                  <a:srgbClr val="000090"/>
                </a:solidFill>
              </a:rPr>
              <a:t>Given the above constraints, O(1) round is impossible for most graph problems.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3086018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Comparison (Classes for Graph)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69725"/>
              </p:ext>
            </p:extLst>
          </p:nvPr>
        </p:nvGraphicFramePr>
        <p:xfrm>
          <a:off x="611560" y="1844824"/>
          <a:ext cx="80648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1744194"/>
                <a:gridCol w="1568174"/>
                <a:gridCol w="201622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alligraphy"/>
                          <a:cs typeface="Lucida Calligraphy"/>
                        </a:rPr>
                        <a:t>MRC</a:t>
                      </a:r>
                      <a:endParaRPr lang="en-US" dirty="0">
                        <a:solidFill>
                          <a:srgbClr val="800000"/>
                        </a:solidFill>
                        <a:latin typeface="Lucida Calligraphy"/>
                        <a:cs typeface="Lucida Calligraph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alligraphy"/>
                          <a:cs typeface="Lucida Calligraphy"/>
                        </a:rPr>
                        <a:t>MMC</a:t>
                      </a:r>
                      <a:endParaRPr lang="en-US" dirty="0">
                        <a:solidFill>
                          <a:srgbClr val="800000"/>
                        </a:solidFill>
                        <a:latin typeface="Lucida Calligraphy"/>
                        <a:cs typeface="Lucida Calligraph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alligraphy"/>
                          <a:cs typeface="Lucida Calligraphy"/>
                        </a:rPr>
                        <a:t>SGC</a:t>
                      </a:r>
                      <a:endParaRPr lang="en-US" dirty="0">
                        <a:solidFill>
                          <a:srgbClr val="800000"/>
                        </a:solidFill>
                        <a:latin typeface="Lucida Calligraphy"/>
                        <a:cs typeface="Lucida Calligraphy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Disk/machine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Disk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Memory/machine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Memory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Communication/machine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O(n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Õ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(m/t)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Communication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O(m</a:t>
                      </a:r>
                      <a:r>
                        <a:rPr lang="en-US" baseline="3000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1+c/2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CPU/machine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O(poly(m))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lang="en-US" b="1" baseline="-25000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seq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/t)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Õ</a:t>
                      </a:r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(m/t)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CPU</a:t>
                      </a:r>
                      <a:r>
                        <a:rPr lang="en-US" baseline="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 total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O(poly(m))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lang="en-US" b="1" baseline="-25000" dirty="0" err="1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seq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O(m)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Number</a:t>
                      </a:r>
                      <a:r>
                        <a:rPr lang="en-US" baseline="0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 of rounds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O(1)</a:t>
                      </a:r>
                      <a:endParaRPr lang="en-US" b="1" dirty="0">
                        <a:solidFill>
                          <a:srgbClr val="FF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Comic Sans MS"/>
                          <a:cs typeface="Comic Sans MS"/>
                        </a:rPr>
                        <a:t>O(log(n))</a:t>
                      </a:r>
                      <a:endParaRPr lang="en-US" dirty="0">
                        <a:solidFill>
                          <a:srgbClr val="800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2649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199" y="5631597"/>
            <a:ext cx="336251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kumimoji="1" lang="en-US" sz="4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/>
                <a:ea typeface="ＭＳ Ｐゴシック" charset="-128"/>
                <a:cs typeface="Comic Sans MS"/>
              </a:rPr>
              <a:t>Thank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076504"/>
            <a:ext cx="777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Conclusions and Remarks:</a:t>
            </a:r>
          </a:p>
          <a:p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600" dirty="0" smtClean="0">
                <a:latin typeface="Times" panose="02020603050405020304" pitchFamily="18" charset="0"/>
                <a:cs typeface="Times" panose="02020603050405020304" pitchFamily="18" charset="0"/>
              </a:rPr>
              <a:t>Develop </a:t>
            </a:r>
            <a:r>
              <a:rPr lang="zh-CN" altLang="en-US" sz="2600" dirty="0" smtClean="0">
                <a:latin typeface="Times" panose="02020603050405020304" pitchFamily="18" charset="0"/>
                <a:cs typeface="Times" panose="02020603050405020304" pitchFamily="18" charset="0"/>
              </a:rPr>
              <a:t>搜索空间的快速精准匹配</a:t>
            </a:r>
            <a:r>
              <a:rPr lang="en-US" altLang="zh-CN" sz="2600" dirty="0" smtClean="0">
                <a:latin typeface="Times" panose="02020603050405020304" pitchFamily="18" charset="0"/>
                <a:cs typeface="Times" panose="02020603050405020304" pitchFamily="18" charset="0"/>
              </a:rPr>
              <a:t>technology </a:t>
            </a:r>
            <a:r>
              <a:rPr lang="zh-CN" altLang="en-US" sz="2600" dirty="0" smtClean="0">
                <a:latin typeface="Times" panose="02020603050405020304" pitchFamily="18" charset="0"/>
                <a:cs typeface="Times" panose="02020603050405020304" pitchFamily="18" charset="0"/>
              </a:rPr>
              <a:t>是一个极大的挑战：</a:t>
            </a:r>
            <a:endParaRPr lang="en-US" altLang="zh-CN" sz="2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" panose="02020603050405020304" pitchFamily="18" charset="0"/>
                <a:cs typeface="Times" panose="02020603050405020304" pitchFamily="18" charset="0"/>
              </a:rPr>
              <a:t>Semantically, many issues need to be resolved including matching models, fusion models, approximation, and evaluations.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" panose="02020603050405020304" pitchFamily="18" charset="0"/>
                <a:cs typeface="Times" panose="02020603050405020304" pitchFamily="18" charset="0"/>
              </a:rPr>
              <a:t>Computationally, indexing, parallel processing techniques, evaluating parallel programing models, and positive &amp; negative results.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" panose="02020603050405020304" pitchFamily="18" charset="0"/>
                <a:cs typeface="Times" panose="02020603050405020304" pitchFamily="18" charset="0"/>
              </a:rPr>
              <a:t>Systems.   </a:t>
            </a:r>
          </a:p>
        </p:txBody>
      </p:sp>
    </p:spTree>
    <p:extLst>
      <p:ext uri="{BB962C8B-B14F-4D97-AF65-F5344CB8AC3E}">
        <p14:creationId xmlns:p14="http://schemas.microsoft.com/office/powerpoint/2010/main" val="18724303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-95214" y="-123112"/>
            <a:ext cx="9108504" cy="82867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</a:t>
            </a:r>
            <a:r>
              <a:rPr kumimoji="1" lang="zh-CN" altLang="en-US" sz="36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多源、异构、多态、不确定、海量</a:t>
            </a:r>
            <a:endParaRPr kumimoji="1"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958334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源：各数据来源不同</a:t>
            </a:r>
            <a:endParaRPr lang="en-US" altLang="zh-CN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400" dirty="0" smtClean="0"/>
              <a:t>带来</a:t>
            </a:r>
            <a:r>
              <a:rPr lang="zh-CN" altLang="en-US" sz="2400" dirty="0"/>
              <a:t>数</a:t>
            </a:r>
            <a:r>
              <a:rPr lang="zh-CN" altLang="en-US" sz="2400" dirty="0" smtClean="0"/>
              <a:t>据间可能的</a:t>
            </a:r>
            <a:r>
              <a:rPr lang="en-US" altLang="zh-CN" sz="2400" dirty="0" smtClean="0"/>
              <a:t>conflict, duplications, etc.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400" dirty="0" smtClean="0"/>
              <a:t>匹配结果冗余及有错。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400" dirty="0" smtClean="0"/>
              <a:t>异构：各数据用不同的数据模型来表</a:t>
            </a:r>
            <a:r>
              <a:rPr lang="zh-CN" altLang="en-US" sz="2400" dirty="0" smtClean="0"/>
              <a:t>达；多</a:t>
            </a:r>
            <a:r>
              <a:rPr lang="zh-CN" altLang="en-US" sz="2400" dirty="0"/>
              <a:t>态</a:t>
            </a:r>
            <a:r>
              <a:rPr lang="zh-CN" altLang="en-US" sz="2400" dirty="0" smtClean="0"/>
              <a:t>：各</a:t>
            </a:r>
            <a:r>
              <a:rPr lang="zh-CN" altLang="en-US" sz="2400" dirty="0"/>
              <a:t>数据来源于不同的模态</a:t>
            </a:r>
            <a:endParaRPr lang="en-US" altLang="zh-CN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400" dirty="0"/>
              <a:t>怎</a:t>
            </a:r>
            <a:r>
              <a:rPr lang="zh-CN" altLang="en-US" sz="2400" dirty="0" smtClean="0"/>
              <a:t>样进行精准快速的</a:t>
            </a:r>
            <a:r>
              <a:rPr lang="en-US" altLang="zh-CN" sz="2400" dirty="0" smtClean="0"/>
              <a:t>cross</a:t>
            </a:r>
            <a:r>
              <a:rPr lang="zh-CN" altLang="en-US" sz="2400" dirty="0" smtClean="0"/>
              <a:t>查询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400" dirty="0"/>
              <a:t>不确</a:t>
            </a:r>
            <a:r>
              <a:rPr lang="zh-CN" altLang="en-US" sz="2400" dirty="0" smtClean="0"/>
              <a:t>定：数据</a:t>
            </a:r>
            <a:r>
              <a:rPr lang="en-US" altLang="zh-CN" sz="2400" dirty="0" smtClean="0"/>
              <a:t>recording</a:t>
            </a:r>
            <a:r>
              <a:rPr lang="zh-CN" altLang="en-US" sz="2400" dirty="0" smtClean="0"/>
              <a:t>手段的</a:t>
            </a:r>
            <a:r>
              <a:rPr lang="en-US" altLang="zh-CN" sz="2400" dirty="0" smtClean="0"/>
              <a:t>limits </a:t>
            </a:r>
            <a:r>
              <a:rPr lang="zh-CN" altLang="en-US" sz="2400" dirty="0" smtClean="0"/>
              <a:t>导致不确定性</a:t>
            </a:r>
            <a:endParaRPr lang="en-US" altLang="zh-CN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400" dirty="0"/>
              <a:t>怎</a:t>
            </a:r>
            <a:r>
              <a:rPr lang="zh-CN" altLang="en-US" sz="2400" dirty="0" smtClean="0"/>
              <a:t>样进行有效的概化查询。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400" dirty="0"/>
              <a:t>海</a:t>
            </a:r>
            <a:r>
              <a:rPr lang="zh-CN" altLang="en-US" sz="2400" dirty="0" smtClean="0"/>
              <a:t>量：巨大的数据量</a:t>
            </a:r>
            <a:endParaRPr lang="en-US" altLang="zh-CN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400" dirty="0" smtClean="0"/>
              <a:t>结合复杂的匹配问题使得实时查询更具挑战。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-95214" y="-123112"/>
            <a:ext cx="9108504" cy="82867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</a:t>
            </a:r>
            <a:endParaRPr kumimoji="1"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958334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000000"/>
                </a:solidFill>
              </a:rPr>
              <a:t>多</a:t>
            </a:r>
            <a:r>
              <a:rPr lang="zh-CN" altLang="en-US" sz="2000" dirty="0" smtClean="0">
                <a:solidFill>
                  <a:srgbClr val="000000"/>
                </a:solidFill>
              </a:rPr>
              <a:t>源、异构、多态：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rgbClr val="000000"/>
                </a:solidFill>
              </a:rPr>
              <a:t>Data preprocessing: data cleansing and integration - may lose information, may not always possible, and cannot support dynamic data.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rgbClr val="000000"/>
                </a:solidFill>
              </a:rPr>
              <a:t>Challenge: Real-time fusion - indexing, fusion model,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etc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000000"/>
                </a:solidFill>
              </a:rPr>
              <a:t>不确</a:t>
            </a:r>
            <a:r>
              <a:rPr lang="zh-CN" altLang="en-US" sz="2000" dirty="0" smtClean="0">
                <a:solidFill>
                  <a:srgbClr val="000000"/>
                </a:solidFill>
              </a:rPr>
              <a:t>定</a:t>
            </a:r>
            <a:r>
              <a:rPr lang="zh-CN" altLang="en-US" sz="2000" dirty="0">
                <a:solidFill>
                  <a:srgbClr val="000000"/>
                </a:solidFill>
              </a:rPr>
              <a:t>：概化查询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rgbClr val="000000"/>
                </a:solidFill>
              </a:rPr>
              <a:t>Independent Probabilistic Distribution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and Possible World are well studied: many limits.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rgbClr val="000000"/>
                </a:solidFill>
              </a:rPr>
              <a:t>Challenge: New probabilistic model and correlation model.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000000"/>
                </a:solidFill>
              </a:rPr>
              <a:t>海</a:t>
            </a:r>
            <a:r>
              <a:rPr lang="zh-CN" altLang="en-US" sz="2000" dirty="0" smtClean="0">
                <a:solidFill>
                  <a:srgbClr val="000000"/>
                </a:solidFill>
              </a:rPr>
              <a:t>量：实时查询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- even </a:t>
            </a:r>
            <a:r>
              <a:rPr lang="en-US" altLang="zh-CN" sz="2000" dirty="0">
                <a:solidFill>
                  <a:srgbClr val="000000"/>
                </a:solidFill>
              </a:rPr>
              <a:t>linear time not practical when data volume is PB. 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000" dirty="0" smtClean="0">
                <a:solidFill>
                  <a:srgbClr val="000000"/>
                </a:solidFill>
              </a:rPr>
              <a:t>Challenge: indexing, volume reduction, and parallel computation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</a:rPr>
              <a:t>positive and negative results.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-95214" y="-123112"/>
            <a:ext cx="9108504" cy="82867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</a:t>
            </a:r>
            <a:endParaRPr kumimoji="1"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958334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000000"/>
                </a:solidFill>
              </a:rPr>
              <a:t>面向用户意图模型的高效智能化的排</a:t>
            </a:r>
            <a:r>
              <a:rPr lang="zh-CN" altLang="en-US" sz="3200" dirty="0" smtClean="0">
                <a:solidFill>
                  <a:srgbClr val="000000"/>
                </a:solidFill>
              </a:rPr>
              <a:t>序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000000"/>
                </a:solidFill>
              </a:rPr>
              <a:t>面向实体动态属性的搜索意图匹</a:t>
            </a:r>
            <a:r>
              <a:rPr lang="zh-CN" altLang="en-US" sz="3200" dirty="0" smtClean="0">
                <a:solidFill>
                  <a:srgbClr val="000000"/>
                </a:solidFill>
              </a:rPr>
              <a:t>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32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rgbClr val="000000"/>
                </a:solidFill>
              </a:rPr>
              <a:t>多目标混合准则的搜索的匹</a:t>
            </a:r>
            <a:r>
              <a:rPr lang="zh-CN" altLang="en-US" sz="3200" dirty="0" smtClean="0">
                <a:solidFill>
                  <a:srgbClr val="000000"/>
                </a:solidFill>
              </a:rPr>
              <a:t>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zh-CN" altLang="en-US" sz="32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3200" b="1" i="1" dirty="0">
                <a:solidFill>
                  <a:srgbClr val="000000"/>
                </a:solidFill>
              </a:rPr>
              <a:t>基于图模型的搜索意图匹</a:t>
            </a:r>
            <a:r>
              <a:rPr lang="zh-CN" altLang="en-US" sz="3200" b="1" i="1" dirty="0" smtClean="0">
                <a:solidFill>
                  <a:srgbClr val="000000"/>
                </a:solidFill>
              </a:rPr>
              <a:t>配</a:t>
            </a:r>
            <a:endParaRPr lang="en-US" altLang="zh-CN" sz="3200" b="1" i="1" dirty="0" smtClean="0">
              <a:solidFill>
                <a:srgbClr val="000000"/>
              </a:solidFill>
            </a:endParaRPr>
          </a:p>
          <a:p>
            <a:endParaRPr lang="zh-CN" altLang="en-US" sz="32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z="3200" b="1" i="1" dirty="0">
                <a:solidFill>
                  <a:srgbClr val="000000"/>
                </a:solidFill>
              </a:rPr>
              <a:t>搜索匹配方法的并行化计算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7620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	</a:t>
            </a:r>
            <a:r>
              <a:rPr lang="zh-CN" altLang="en-US" sz="4400" dirty="0" smtClean="0">
                <a:solidFill>
                  <a:schemeClr val="bg1"/>
                </a:solidFill>
              </a:rPr>
              <a:t>研究内容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-95214" y="-123112"/>
            <a:ext cx="9108504" cy="82867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b="1" dirty="0" smtClean="0">
                <a:solidFill>
                  <a:srgbClr val="FF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            </a:t>
            </a:r>
            <a:endParaRPr kumimoji="1" lang="zh-CN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958334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ranking mechanisms have been studied over Web data, Relational data, Spatial/-Temporal data, Graph data, Uncertain data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MM data,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Semantically: applications &amp; contexts aware ranking mechanisms, fuse information together, etc.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Computationally: Indexing and real-time ranking technologies (high dimensional data, data in complex forms, complex ranking models, etc.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</a:rPr>
              <a:t>面向实体动态属性和多目标混合准则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make the challenges tougher!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zh-CN" alt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762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</a:rPr>
              <a:t>面向用户意图模型的高效智能化的排序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1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Graphs Can Model Complex Data Structures in Real World!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5122" name="Picture 2" descr="C:\Users\shyboy\Desktop\PPT\06b1OOOPIC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542"/>
            <a:ext cx="3429000" cy="19255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hyboy\Desktop\PPT\social-net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42691"/>
            <a:ext cx="3200399" cy="1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hyboy\Desktop\PPT\GB-Ro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45147"/>
            <a:ext cx="3208361" cy="22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 descr="Kleinberg_ne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7" y="3880838"/>
            <a:ext cx="3265488" cy="232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1154638" y="6209221"/>
            <a:ext cx="24913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Graph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56021" y="3511506"/>
            <a:ext cx="26885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Compounds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24076" y="3542833"/>
            <a:ext cx="19143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45685" y="6209221"/>
            <a:ext cx="18076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6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90601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Graphs Can Model Complex Data Structures in Real World!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5122" name="Picture 2" descr="C:\Users\shyboy\Desktop\PPT\06b1OOOPIC5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8542"/>
            <a:ext cx="3429000" cy="19255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hyboy\Desktop\PPT\social-net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42691"/>
            <a:ext cx="3200399" cy="1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hyboy\Desktop\PPT\GB-Roa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45147"/>
            <a:ext cx="3208361" cy="222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 descr="Kleinberg_ne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7" y="3880838"/>
            <a:ext cx="3265488" cy="232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1154638" y="6209221"/>
            <a:ext cx="24913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Graph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56021" y="3511506"/>
            <a:ext cx="26885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Compounds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24076" y="3542833"/>
            <a:ext cx="19143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45685" y="6209221"/>
            <a:ext cx="18076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Network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9144000" cy="52069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2938" y="3352800"/>
            <a:ext cx="908133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Supporting Primitive Graph Operators </a:t>
            </a:r>
            <a:b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Important and Imperative!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4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839200" cy="381000"/>
          </a:xfrm>
        </p:spPr>
        <p:txBody>
          <a:bodyPr/>
          <a:lstStyle/>
          <a:p>
            <a:pPr algn="ctr"/>
            <a:r>
              <a:rPr lang="en-US" altLang="zh-CN" sz="2000" b="1" dirty="0" smtClean="0">
                <a:latin typeface="+mn-lt"/>
              </a:rPr>
              <a:t>Graph Structure Search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376" y="1371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Substructure Search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graphs in DB which contain the query graph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Substructure </a:t>
            </a:r>
            <a:r>
              <a:rPr lang="en-US" altLang="zh-CN" b="1" dirty="0">
                <a:solidFill>
                  <a:srgbClr val="000000"/>
                </a:solidFill>
              </a:rPr>
              <a:t>Similarity </a:t>
            </a:r>
            <a:r>
              <a:rPr lang="en-US" altLang="zh-CN" b="1" dirty="0" smtClean="0">
                <a:solidFill>
                  <a:srgbClr val="000000"/>
                </a:solidFill>
              </a:rPr>
              <a:t>Search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graphs in DB which have some components of the query graph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Superstructure Search</a:t>
            </a:r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Retrieve graphs in DB which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are contained in the 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 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0000"/>
                </a:solidFill>
              </a:rPr>
              <a:t>Pair-wise Structure Search</a:t>
            </a:r>
          </a:p>
          <a:p>
            <a:pPr marL="742950" lvl="3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Rank node-pairs in a graph based on link structure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7" y="4797504"/>
            <a:ext cx="6869750" cy="112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267591" y="6085865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Graph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993841" y="5978143"/>
            <a:ext cx="137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Substructure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620391" y="5870421"/>
            <a:ext cx="16792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Substructure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Similarity Search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525391" y="5978143"/>
            <a:ext cx="1679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Superstructure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058269"/>
            <a:ext cx="888792" cy="85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 bwMode="auto">
          <a:xfrm>
            <a:off x="7496798" y="5924162"/>
            <a:ext cx="1371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Pair-wise Structure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6264" y="5233731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33593" y="5233730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89197" y="4935158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65357" y="573192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5DAD-BE80-484D-ADD5-0F34BD73B728}" type="slidenum">
              <a:rPr lang="en-US" altLang="zh-CN" smtClean="0">
                <a:solidFill>
                  <a:srgbClr val="FFFFFF"/>
                </a:solidFill>
              </a:rPr>
              <a:pPr/>
              <a:t>9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78">
  <a:themeElements>
    <a:clrScheme name="1020377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0203778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20377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0377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0377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0377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</Template>
  <TotalTime>14993</TotalTime>
  <Words>1574</Words>
  <Application>Microsoft Office PowerPoint</Application>
  <PresentationFormat>On-screen Show (4:3)</PresentationFormat>
  <Paragraphs>266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10203778</vt:lpstr>
      <vt:lpstr>4_Office Theme</vt:lpstr>
      <vt:lpstr>PowerPoint Presentation</vt:lpstr>
      <vt:lpstr>                 用户意图在搜索空间的匹配</vt:lpstr>
      <vt:lpstr>              多源、异构、多态、不确定、海量</vt:lpstr>
      <vt:lpstr>              </vt:lpstr>
      <vt:lpstr>              </vt:lpstr>
      <vt:lpstr>              </vt:lpstr>
      <vt:lpstr>Graphs Can Model Complex Data Structures in Real World!</vt:lpstr>
      <vt:lpstr>Graphs Can Model Complex Data Structures in Real World!</vt:lpstr>
      <vt:lpstr>Graph Structure Search</vt:lpstr>
      <vt:lpstr>Results</vt:lpstr>
      <vt:lpstr>Other Operators</vt:lpstr>
      <vt:lpstr>Other Operators</vt:lpstr>
      <vt:lpstr>并行化计算</vt:lpstr>
      <vt:lpstr>      并行化计算</vt:lpstr>
      <vt:lpstr>Why MapReduce?</vt:lpstr>
      <vt:lpstr>MapReduce Class (MRC)</vt:lpstr>
      <vt:lpstr>Minimal MapReduce Class (MMC)</vt:lpstr>
      <vt:lpstr>MMC: Not Suitable for Graph</vt:lpstr>
      <vt:lpstr>MRC: Not Scalable for Big Graph</vt:lpstr>
      <vt:lpstr>A New Class for Graph: SGC </vt:lpstr>
      <vt:lpstr>A Comparison (Classes for Graph)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</cp:lastModifiedBy>
  <cp:revision>462</cp:revision>
  <dcterms:created xsi:type="dcterms:W3CDTF">2008-08-15T10:29:09Z</dcterms:created>
  <dcterms:modified xsi:type="dcterms:W3CDTF">2014-09-28T05:37:40Z</dcterms:modified>
</cp:coreProperties>
</file>