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8" r:id="rId1"/>
  </p:sldMasterIdLst>
  <p:notesMasterIdLst>
    <p:notesMasterId r:id="rId30"/>
  </p:notesMasterIdLst>
  <p:handoutMasterIdLst>
    <p:handoutMasterId r:id="rId31"/>
  </p:handoutMasterIdLst>
  <p:sldIdLst>
    <p:sldId id="256" r:id="rId2"/>
    <p:sldId id="257" r:id="rId3"/>
    <p:sldId id="280" r:id="rId4"/>
    <p:sldId id="281" r:id="rId5"/>
    <p:sldId id="285" r:id="rId6"/>
    <p:sldId id="286" r:id="rId7"/>
    <p:sldId id="287" r:id="rId8"/>
    <p:sldId id="288" r:id="rId9"/>
    <p:sldId id="289" r:id="rId10"/>
    <p:sldId id="291" r:id="rId11"/>
    <p:sldId id="290" r:id="rId12"/>
    <p:sldId id="258" r:id="rId13"/>
    <p:sldId id="259" r:id="rId14"/>
    <p:sldId id="260" r:id="rId15"/>
    <p:sldId id="261" r:id="rId16"/>
    <p:sldId id="263" r:id="rId17"/>
    <p:sldId id="262" r:id="rId18"/>
    <p:sldId id="271" r:id="rId19"/>
    <p:sldId id="270" r:id="rId20"/>
    <p:sldId id="294" r:id="rId21"/>
    <p:sldId id="295" r:id="rId22"/>
    <p:sldId id="296" r:id="rId23"/>
    <p:sldId id="297" r:id="rId24"/>
    <p:sldId id="272" r:id="rId25"/>
    <p:sldId id="292" r:id="rId26"/>
    <p:sldId id="293" r:id="rId27"/>
    <p:sldId id="298" r:id="rId28"/>
    <p:sldId id="284" r:id="rId29"/>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68" autoAdjust="0"/>
  </p:normalViewPr>
  <p:slideViewPr>
    <p:cSldViewPr snapToGrid="0" snapToObjects="1">
      <p:cViewPr varScale="1">
        <p:scale>
          <a:sx n="67" d="100"/>
          <a:sy n="67" d="100"/>
        </p:scale>
        <p:origin x="-14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83491F-BB60-C64D-BE4B-7033F4BC1691}" type="datetimeFigureOut">
              <a:rPr kumimoji="1" lang="zh-CN" altLang="en-US" smtClean="0"/>
              <a:t>9/28/14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D29447-6A06-7645-8775-F6854B1DEC56}" type="slidenum">
              <a:rPr kumimoji="1" lang="zh-CN" altLang="en-US" smtClean="0"/>
              <a:t>‹#›</a:t>
            </a:fld>
            <a:endParaRPr kumimoji="1" lang="zh-CN" altLang="en-US"/>
          </a:p>
        </p:txBody>
      </p:sp>
    </p:spTree>
    <p:extLst>
      <p:ext uri="{BB962C8B-B14F-4D97-AF65-F5344CB8AC3E}">
        <p14:creationId xmlns:p14="http://schemas.microsoft.com/office/powerpoint/2010/main" val="18998549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C9E9B4-29C8-3748-B74D-50F5FCCD57A6}" type="datetimeFigureOut">
              <a:rPr kumimoji="1" lang="zh-CN" altLang="en-US" smtClean="0"/>
              <a:t>9/28/14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AA7EC-A066-0B48-B5F4-69BEC02052FA}" type="slidenum">
              <a:rPr kumimoji="1" lang="zh-CN" altLang="en-US" smtClean="0"/>
              <a:t>‹#›</a:t>
            </a:fld>
            <a:endParaRPr kumimoji="1" lang="zh-CN" altLang="en-US"/>
          </a:p>
        </p:txBody>
      </p:sp>
    </p:spTree>
    <p:extLst>
      <p:ext uri="{BB962C8B-B14F-4D97-AF65-F5344CB8AC3E}">
        <p14:creationId xmlns:p14="http://schemas.microsoft.com/office/powerpoint/2010/main" val="39692954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0CE7A3-ABC5-4FB5-9BA2-A84AE21343BD}" type="slidenum">
              <a:rPr lang="zh-CN" altLang="en-US" smtClean="0"/>
              <a:t>3</a:t>
            </a:fld>
            <a:endParaRPr lang="zh-CN" altLang="en-US"/>
          </a:p>
        </p:txBody>
      </p:sp>
    </p:spTree>
    <p:extLst>
      <p:ext uri="{BB962C8B-B14F-4D97-AF65-F5344CB8AC3E}">
        <p14:creationId xmlns:p14="http://schemas.microsoft.com/office/powerpoint/2010/main" val="290921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工程及运输领域，实时地对工作部件在运行过程中快速产生的大量数据进行处理和分析，可以及时了解部件的当前工作状态，在异常产生时立即发出报警信号，有利于对作业环境中风险的控制。一个典型的例子是波音</a:t>
            </a:r>
            <a:r>
              <a:rPr lang="en-US" altLang="zh-CN" sz="1200" kern="1200" dirty="0" smtClean="0">
                <a:solidFill>
                  <a:schemeClr val="tx1"/>
                </a:solidFill>
                <a:effectLst/>
                <a:latin typeface="+mn-lt"/>
                <a:ea typeface="+mn-ea"/>
                <a:cs typeface="+mn-cs"/>
              </a:rPr>
              <a:t>737</a:t>
            </a:r>
            <a:r>
              <a:rPr lang="zh-CN" altLang="zh-CN" sz="1200" kern="1200" dirty="0" smtClean="0">
                <a:solidFill>
                  <a:schemeClr val="tx1"/>
                </a:solidFill>
                <a:effectLst/>
                <a:latin typeface="+mn-lt"/>
                <a:ea typeface="+mn-ea"/>
                <a:cs typeface="+mn-cs"/>
              </a:rPr>
              <a:t>飞机。在飞行状态下，</a:t>
            </a:r>
            <a:r>
              <a:rPr lang="en-US" altLang="zh-CN" sz="1200" kern="1200" dirty="0" smtClean="0">
                <a:solidFill>
                  <a:schemeClr val="tx1"/>
                </a:solidFill>
                <a:effectLst/>
                <a:latin typeface="+mn-lt"/>
                <a:ea typeface="+mn-ea"/>
                <a:cs typeface="+mn-cs"/>
              </a:rPr>
              <a:t>737</a:t>
            </a:r>
            <a:r>
              <a:rPr lang="zh-CN" altLang="zh-CN" sz="1200" kern="1200" dirty="0" smtClean="0">
                <a:solidFill>
                  <a:schemeClr val="tx1"/>
                </a:solidFill>
                <a:effectLst/>
                <a:latin typeface="+mn-lt"/>
                <a:ea typeface="+mn-ea"/>
                <a:cs typeface="+mn-cs"/>
              </a:rPr>
              <a:t>飞机的引擎每个小时将会产生高达</a:t>
            </a:r>
            <a:r>
              <a:rPr lang="en-US" altLang="zh-CN" sz="1200" kern="1200" dirty="0" smtClean="0">
                <a:solidFill>
                  <a:schemeClr val="tx1"/>
                </a:solidFill>
                <a:effectLst/>
                <a:latin typeface="+mn-lt"/>
                <a:ea typeface="+mn-ea"/>
                <a:cs typeface="+mn-cs"/>
              </a:rPr>
              <a:t>20TB</a:t>
            </a:r>
            <a:r>
              <a:rPr lang="zh-CN" altLang="zh-CN" sz="1200" kern="1200" dirty="0" smtClean="0">
                <a:solidFill>
                  <a:schemeClr val="tx1"/>
                </a:solidFill>
                <a:effectLst/>
                <a:latin typeface="+mn-lt"/>
                <a:ea typeface="+mn-ea"/>
                <a:cs typeface="+mn-cs"/>
              </a:rPr>
              <a:t>的数据，这些数据为了解引擎运行状态提供了一个全方位视角，如能对这些数据进行实时分析，可以推断出目前引擎工作是否正常，从而为飞行安全提供强有力的保障。</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在移动通信领域，世界范围内，每年由电信诈骗行为造成的损失约为</a:t>
            </a:r>
            <a:r>
              <a:rPr lang="en-US" altLang="zh-CN" sz="1200" kern="1200" dirty="0" smtClean="0">
                <a:solidFill>
                  <a:schemeClr val="tx1"/>
                </a:solidFill>
                <a:effectLst/>
                <a:latin typeface="+mn-lt"/>
                <a:ea typeface="+mn-ea"/>
                <a:cs typeface="+mn-cs"/>
              </a:rPr>
              <a:t>400</a:t>
            </a:r>
            <a:r>
              <a:rPr lang="zh-CN" altLang="zh-CN" sz="1200" kern="1200" dirty="0" smtClean="0">
                <a:solidFill>
                  <a:schemeClr val="tx1"/>
                </a:solidFill>
                <a:effectLst/>
                <a:latin typeface="+mn-lt"/>
                <a:ea typeface="+mn-ea"/>
                <a:cs typeface="+mn-cs"/>
              </a:rPr>
              <a:t>亿美元，很大程度上是由于发现诈骗行为的滞后性。究其原因，主要是由于电信数据种类繁多、数量巨大，在一个大型城市中，平均每分钟会产生超过</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万条位置更新数据，每天网络承载流量更是可高达</a:t>
            </a:r>
            <a:r>
              <a:rPr lang="en-US" altLang="zh-CN" sz="1200" kern="1200" dirty="0" smtClean="0">
                <a:solidFill>
                  <a:schemeClr val="tx1"/>
                </a:solidFill>
                <a:effectLst/>
                <a:latin typeface="+mn-lt"/>
                <a:ea typeface="+mn-ea"/>
                <a:cs typeface="+mn-cs"/>
              </a:rPr>
              <a:t>100TB</a:t>
            </a:r>
            <a:r>
              <a:rPr lang="zh-CN" altLang="zh-CN" sz="1200" kern="1200" dirty="0" smtClean="0">
                <a:solidFill>
                  <a:schemeClr val="tx1"/>
                </a:solidFill>
                <a:effectLst/>
                <a:latin typeface="+mn-lt"/>
                <a:ea typeface="+mn-ea"/>
                <a:cs typeface="+mn-cs"/>
              </a:rPr>
              <a:t>。若能对这些海量数据进行实时挖掘分析，便可较为准确地识别出涉及电信诈骗的通信请求，降低由于发现滞后引起的损失。</a:t>
            </a:r>
            <a:endParaRPr lang="zh-CN" altLang="en-US" dirty="0"/>
          </a:p>
        </p:txBody>
      </p:sp>
      <p:sp>
        <p:nvSpPr>
          <p:cNvPr id="4" name="灯片编号占位符 3"/>
          <p:cNvSpPr>
            <a:spLocks noGrp="1"/>
          </p:cNvSpPr>
          <p:nvPr>
            <p:ph type="sldNum" sz="quarter" idx="10"/>
          </p:nvPr>
        </p:nvSpPr>
        <p:spPr/>
        <p:txBody>
          <a:bodyPr/>
          <a:lstStyle/>
          <a:p>
            <a:fld id="{1D0CE7A3-ABC5-4FB5-9BA2-A84AE21343BD}" type="slidenum">
              <a:rPr lang="zh-CN" altLang="en-US" smtClean="0"/>
              <a:t>4</a:t>
            </a:fld>
            <a:endParaRPr lang="zh-CN" altLang="en-US"/>
          </a:p>
        </p:txBody>
      </p:sp>
    </p:spTree>
    <p:extLst>
      <p:ext uri="{BB962C8B-B14F-4D97-AF65-F5344CB8AC3E}">
        <p14:creationId xmlns:p14="http://schemas.microsoft.com/office/powerpoint/2010/main" val="349912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陈锡林教授</a:t>
            </a:r>
            <a:endParaRPr lang="zh-CN" altLang="en-US" dirty="0"/>
          </a:p>
        </p:txBody>
      </p:sp>
      <p:sp>
        <p:nvSpPr>
          <p:cNvPr id="4" name="灯片编号占位符 3"/>
          <p:cNvSpPr>
            <a:spLocks noGrp="1"/>
          </p:cNvSpPr>
          <p:nvPr>
            <p:ph type="sldNum" sz="quarter" idx="10"/>
          </p:nvPr>
        </p:nvSpPr>
        <p:spPr/>
        <p:txBody>
          <a:bodyPr/>
          <a:lstStyle/>
          <a:p>
            <a:fld id="{BF8ED914-A5B8-4FFA-943B-E64444601020}" type="slidenum">
              <a:rPr lang="zh-CN" altLang="en-US" smtClean="0"/>
              <a:t>6</a:t>
            </a:fld>
            <a:endParaRPr lang="zh-CN" altLang="en-US"/>
          </a:p>
        </p:txBody>
      </p:sp>
    </p:spTree>
    <p:extLst>
      <p:ext uri="{BB962C8B-B14F-4D97-AF65-F5344CB8AC3E}">
        <p14:creationId xmlns:p14="http://schemas.microsoft.com/office/powerpoint/2010/main" val="337335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具体讲一下，这个平台在整个数据通路中的位置以及作用</a:t>
            </a:r>
            <a:endParaRPr lang="zh-CN" altLang="en-US" dirty="0"/>
          </a:p>
        </p:txBody>
      </p:sp>
      <p:sp>
        <p:nvSpPr>
          <p:cNvPr id="4" name="灯片编号占位符 3"/>
          <p:cNvSpPr>
            <a:spLocks noGrp="1"/>
          </p:cNvSpPr>
          <p:nvPr>
            <p:ph type="sldNum" sz="quarter" idx="10"/>
          </p:nvPr>
        </p:nvSpPr>
        <p:spPr/>
        <p:txBody>
          <a:bodyPr/>
          <a:lstStyle/>
          <a:p>
            <a:fld id="{BF8ED914-A5B8-4FFA-943B-E64444601020}" type="slidenum">
              <a:rPr lang="zh-CN" altLang="en-US" smtClean="0"/>
              <a:t>7</a:t>
            </a:fld>
            <a:endParaRPr lang="zh-CN" altLang="en-US"/>
          </a:p>
        </p:txBody>
      </p:sp>
    </p:spTree>
    <p:extLst>
      <p:ext uri="{BB962C8B-B14F-4D97-AF65-F5344CB8AC3E}">
        <p14:creationId xmlns:p14="http://schemas.microsoft.com/office/powerpoint/2010/main" val="2742422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这是系统截图展示和一些与系统相关的数据</a:t>
            </a:r>
            <a:endParaRPr lang="zh-CN" altLang="en-US" dirty="0"/>
          </a:p>
        </p:txBody>
      </p:sp>
      <p:sp>
        <p:nvSpPr>
          <p:cNvPr id="4" name="灯片编号占位符 3"/>
          <p:cNvSpPr>
            <a:spLocks noGrp="1"/>
          </p:cNvSpPr>
          <p:nvPr>
            <p:ph type="sldNum" sz="quarter" idx="10"/>
          </p:nvPr>
        </p:nvSpPr>
        <p:spPr/>
        <p:txBody>
          <a:bodyPr/>
          <a:lstStyle/>
          <a:p>
            <a:fld id="{BF8ED914-A5B8-4FFA-943B-E64444601020}" type="slidenum">
              <a:rPr lang="zh-CN" altLang="en-US" smtClean="0"/>
              <a:t>8</a:t>
            </a:fld>
            <a:endParaRPr lang="zh-CN" altLang="en-US"/>
          </a:p>
        </p:txBody>
      </p:sp>
    </p:spTree>
    <p:extLst>
      <p:ext uri="{BB962C8B-B14F-4D97-AF65-F5344CB8AC3E}">
        <p14:creationId xmlns:p14="http://schemas.microsoft.com/office/powerpoint/2010/main" val="173981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这是系统截图展示和一些与系统相关的数据</a:t>
            </a:r>
            <a:endParaRPr lang="zh-CN" altLang="en-US" dirty="0"/>
          </a:p>
        </p:txBody>
      </p:sp>
      <p:sp>
        <p:nvSpPr>
          <p:cNvPr id="4" name="灯片编号占位符 3"/>
          <p:cNvSpPr>
            <a:spLocks noGrp="1"/>
          </p:cNvSpPr>
          <p:nvPr>
            <p:ph type="sldNum" sz="quarter" idx="10"/>
          </p:nvPr>
        </p:nvSpPr>
        <p:spPr/>
        <p:txBody>
          <a:bodyPr/>
          <a:lstStyle/>
          <a:p>
            <a:fld id="{BF8ED914-A5B8-4FFA-943B-E64444601020}" type="slidenum">
              <a:rPr lang="zh-CN" altLang="en-US" smtClean="0"/>
              <a:t>9</a:t>
            </a:fld>
            <a:endParaRPr lang="zh-CN" altLang="en-US"/>
          </a:p>
        </p:txBody>
      </p:sp>
    </p:spTree>
    <p:extLst>
      <p:ext uri="{BB962C8B-B14F-4D97-AF65-F5344CB8AC3E}">
        <p14:creationId xmlns:p14="http://schemas.microsoft.com/office/powerpoint/2010/main" val="173981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因此，应研究适用于海量高速数据实时处理和分析的新型计算模型并设计相应的体系架构，既能够“原生”地面向海量、高速动态数据，又能够满足实时处理对数据存取以及诸如连接、迭代等复杂计算的需求，同时还应充分考虑分布式环境。</a:t>
            </a:r>
            <a:r>
              <a:rPr lang="en-US" altLang="zh-CN" dirty="0" smtClean="0">
                <a:effectLst/>
              </a:rPr>
              <a:t> </a:t>
            </a:r>
            <a:endParaRPr kumimoji="1" lang="zh-CN" altLang="en-US" dirty="0"/>
          </a:p>
        </p:txBody>
      </p:sp>
      <p:sp>
        <p:nvSpPr>
          <p:cNvPr id="4" name="幻灯片编号占位符 3"/>
          <p:cNvSpPr>
            <a:spLocks noGrp="1"/>
          </p:cNvSpPr>
          <p:nvPr>
            <p:ph type="sldNum" sz="quarter" idx="10"/>
          </p:nvPr>
        </p:nvSpPr>
        <p:spPr/>
        <p:txBody>
          <a:bodyPr/>
          <a:lstStyle/>
          <a:p>
            <a:fld id="{2DBAA7EC-A066-0B48-B5F4-69BEC02052FA}" type="slidenum">
              <a:rPr kumimoji="1" lang="zh-CN" altLang="en-US" smtClean="0"/>
              <a:t>17</a:t>
            </a:fld>
            <a:endParaRPr kumimoji="1" lang="zh-CN" altLang="en-US"/>
          </a:p>
        </p:txBody>
      </p:sp>
    </p:spTree>
    <p:extLst>
      <p:ext uri="{BB962C8B-B14F-4D97-AF65-F5344CB8AC3E}">
        <p14:creationId xmlns:p14="http://schemas.microsoft.com/office/powerpoint/2010/main" val="260514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地，研究基本算子的界定和语义描述、算子的执行策略、算子之间的作用关系以及查询语言到对应基本操作的转换。此外，有别于传统单机式实时处理，海量高速数据实时处理查询模型在设计时需要充分考虑处理场景的分布式特性，需要研究底层的算子定义和分布式查询优化，为查询处理提供高效支持。</a:t>
            </a:r>
            <a:endParaRPr lang="en-US" altLang="zh-CN" sz="120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2DBAA7EC-A066-0B48-B5F4-69BEC02052FA}" type="slidenum">
              <a:rPr kumimoji="1" lang="zh-CN" altLang="en-US" smtClean="0"/>
              <a:t>18</a:t>
            </a:fld>
            <a:endParaRPr kumimoji="1" lang="zh-CN" altLang="en-US"/>
          </a:p>
        </p:txBody>
      </p:sp>
    </p:spTree>
    <p:extLst>
      <p:ext uri="{BB962C8B-B14F-4D97-AF65-F5344CB8AC3E}">
        <p14:creationId xmlns:p14="http://schemas.microsoft.com/office/powerpoint/2010/main" val="376836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EE118D7-129D-164A-926E-523CFE01BC41}" type="datetime1">
              <a:rPr kumimoji="1" lang="en-US" altLang="zh-CN" smtClean="0"/>
              <a:t>9/28/14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92602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54A10EC-9D6A-A346-A4B5-1F1FF3495982}" type="datetime1">
              <a:rPr kumimoji="1" lang="en-US" altLang="zh-CN" smtClean="0"/>
              <a:t>9/28/14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390896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6251C2F-F050-084E-8DFF-DC775483A75B}" type="datetime1">
              <a:rPr kumimoji="1" lang="en-US" altLang="zh-CN" smtClean="0"/>
              <a:t>9/28/14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394429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9144001" cy="1187675"/>
          </a:xfrm>
        </p:spPr>
        <p:txBody>
          <a:bodyPr lIns="360000"/>
          <a:lstStyle>
            <a:lvl1pPr algn="l">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214823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5DCAAAF5-79F5-9E4A-AE8E-7330EAA29755}" type="datetime1">
              <a:rPr kumimoji="1" lang="en-US" altLang="zh-CN" smtClean="0"/>
              <a:t>9/28/14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138592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CF52A21-D78D-9945-981D-290F5DFB0B9B}" type="datetime1">
              <a:rPr kumimoji="1" lang="en-US" altLang="zh-CN" smtClean="0"/>
              <a:t>9/28/14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50699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F2600137-9C7E-EB40-832E-B277B6B6B1B5}" type="datetime1">
              <a:rPr kumimoji="1" lang="en-US" altLang="zh-CN" smtClean="0"/>
              <a:t>9/28/14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214562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A14436E-B02B-6C44-9282-2B8E19B7AE89}" type="datetime1">
              <a:rPr kumimoji="1" lang="en-US" altLang="zh-CN" smtClean="0"/>
              <a:t>9/28/14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231794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42661-E81F-FD45-BB78-83B8913ADD1A}" type="datetime1">
              <a:rPr kumimoji="1" lang="en-US" altLang="zh-CN" smtClean="0"/>
              <a:t>9/28/14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17565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FB10EBF5-53DF-AE48-9F32-A48FED3AB2DB}" type="datetime1">
              <a:rPr kumimoji="1" lang="en-US" altLang="zh-CN" smtClean="0"/>
              <a:t>9/28/14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50578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8AC9FA58-C695-644C-8A32-6E2689063EAE}" type="datetime1">
              <a:rPr kumimoji="1" lang="en-US" altLang="zh-CN" smtClean="0"/>
              <a:t>9/28/14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2475927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1187675"/>
          </a:xfrm>
          <a:prstGeom prst="rect">
            <a:avLst/>
          </a:prstGeom>
          <a:solidFill>
            <a:srgbClr val="993232"/>
          </a:solidFill>
          <a:ln>
            <a:solidFill>
              <a:schemeClr val="accent1"/>
            </a:solidFill>
          </a:ln>
        </p:spPr>
        <p:txBody>
          <a:bodyPr vert="horz" lIns="91440" tIns="45720" rIns="91440" bIns="45720" rtlCol="0" anchor="ctr">
            <a:normAutofit/>
          </a:bodyPr>
          <a:lstStyle/>
          <a:p>
            <a:r>
              <a:rPr kumimoji="1" lang="zh-CN" altLang="en-US" dirty="0" smtClean="0"/>
              <a:t>单击此处编辑母版标题样式</a:t>
            </a:r>
            <a:endParaRPr kumimoji="1"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81073-D32D-7941-9E46-7270D2670D81}" type="datetime1">
              <a:rPr kumimoji="1" lang="en-US" altLang="zh-CN" smtClean="0"/>
              <a:t>9/28/14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54A40-9F9D-6641-8C0A-2F452B2A8C46}" type="slidenum">
              <a:rPr kumimoji="1" lang="zh-CN" altLang="en-US" smtClean="0"/>
              <a:t>‹#›</a:t>
            </a:fld>
            <a:endParaRPr kumimoji="1" lang="zh-CN" altLang="en-US"/>
          </a:p>
        </p:txBody>
      </p:sp>
    </p:spTree>
    <p:extLst>
      <p:ext uri="{BB962C8B-B14F-4D97-AF65-F5344CB8AC3E}">
        <p14:creationId xmlns:p14="http://schemas.microsoft.com/office/powerpoint/2010/main" val="165909079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ftr="0"/>
  <p:txStyles>
    <p:titleStyle>
      <a:lvl1pPr algn="ctr" defTabSz="457200" rtl="0" eaLnBrk="1" latinLnBrk="0" hangingPunct="1">
        <a:spcBef>
          <a:spcPct val="0"/>
        </a:spcBef>
        <a:buNone/>
        <a:defRPr sz="4400" kern="1200">
          <a:solidFill>
            <a:schemeClr val="bg1"/>
          </a:solidFill>
          <a:latin typeface="+mj-lt"/>
          <a:ea typeface="黑体"/>
          <a:cs typeface="+mj-cs"/>
        </a:defRPr>
      </a:lvl1pPr>
    </p:titleStyle>
    <p:bodyStyle>
      <a:lvl1pPr marL="342900" indent="-342900" algn="l" defTabSz="457200" rtl="0" eaLnBrk="1" latinLnBrk="0" hangingPunct="1">
        <a:spcBef>
          <a:spcPct val="20000"/>
        </a:spcBef>
        <a:buFont typeface="Arial"/>
        <a:buChar char="•"/>
        <a:defRPr sz="3200" kern="1200">
          <a:solidFill>
            <a:schemeClr val="tx2"/>
          </a:solidFill>
          <a:latin typeface="+mn-lt"/>
          <a:ea typeface="黑体"/>
          <a:cs typeface="+mn-cs"/>
        </a:defRPr>
      </a:lvl1pPr>
      <a:lvl2pPr marL="742950" indent="-285750" algn="l" defTabSz="457200" rtl="0" eaLnBrk="1" latinLnBrk="0" hangingPunct="1">
        <a:spcBef>
          <a:spcPct val="20000"/>
        </a:spcBef>
        <a:buFont typeface="Arial"/>
        <a:buChar char="–"/>
        <a:defRPr sz="2800" kern="1200">
          <a:solidFill>
            <a:schemeClr val="tx2"/>
          </a:solidFill>
          <a:latin typeface="+mn-lt"/>
          <a:ea typeface="黑体"/>
          <a:cs typeface="+mn-cs"/>
        </a:defRPr>
      </a:lvl2pPr>
      <a:lvl3pPr marL="1143000" indent="-228600" algn="l" defTabSz="457200" rtl="0" eaLnBrk="1" latinLnBrk="0" hangingPunct="1">
        <a:spcBef>
          <a:spcPct val="20000"/>
        </a:spcBef>
        <a:buFont typeface="Arial"/>
        <a:buChar char="•"/>
        <a:defRPr sz="2400" kern="1200">
          <a:solidFill>
            <a:schemeClr val="tx2"/>
          </a:solidFill>
          <a:latin typeface="+mn-lt"/>
          <a:ea typeface="黑体"/>
          <a:cs typeface="+mn-cs"/>
        </a:defRPr>
      </a:lvl3pPr>
      <a:lvl4pPr marL="1600200" indent="-228600" algn="l" defTabSz="457200" rtl="0" eaLnBrk="1" latinLnBrk="0" hangingPunct="1">
        <a:spcBef>
          <a:spcPct val="20000"/>
        </a:spcBef>
        <a:buFont typeface="Arial"/>
        <a:buChar char="–"/>
        <a:defRPr sz="2000" kern="1200">
          <a:solidFill>
            <a:schemeClr val="tx2"/>
          </a:solidFill>
          <a:latin typeface="+mn-lt"/>
          <a:ea typeface="黑体"/>
          <a:cs typeface="+mn-cs"/>
        </a:defRPr>
      </a:lvl4pPr>
      <a:lvl5pPr marL="2057400" indent="-228600" algn="l" defTabSz="457200" rtl="0" eaLnBrk="1" latinLnBrk="0" hangingPunct="1">
        <a:spcBef>
          <a:spcPct val="20000"/>
        </a:spcBef>
        <a:buFont typeface="Arial"/>
        <a:buChar char="»"/>
        <a:defRPr sz="2000" kern="1200">
          <a:solidFill>
            <a:schemeClr val="tx2"/>
          </a:solidFill>
          <a:latin typeface="+mn-lt"/>
          <a:ea typeface="黑体"/>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eg"/><Relationship Id="rId7"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microsoft.com/office/2007/relationships/hdphoto" Target="../media/hdphoto1.wdp"/><Relationship Id="rId6" Type="http://schemas.openxmlformats.org/officeDocument/2006/relationships/image" Target="../media/image14.png"/><Relationship Id="rId7" Type="http://schemas.openxmlformats.org/officeDocument/2006/relationships/image" Target="../media/image15.png"/><Relationship Id="rId8"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 y="1111394"/>
            <a:ext cx="9144001" cy="2686601"/>
          </a:xfrm>
        </p:spPr>
        <p:txBody>
          <a:bodyPr>
            <a:normAutofit/>
          </a:bodyPr>
          <a:lstStyle/>
          <a:p>
            <a:r>
              <a:rPr kumimoji="1" lang="zh-CN" altLang="en-US" sz="4000" dirty="0" smtClean="0"/>
              <a:t>海量高速网络空间数据的实时搜索</a:t>
            </a:r>
            <a:endParaRPr kumimoji="1" lang="zh-CN" altLang="en-US" sz="4000" dirty="0"/>
          </a:p>
        </p:txBody>
      </p:sp>
      <p:sp>
        <p:nvSpPr>
          <p:cNvPr id="3" name="副标题 2"/>
          <p:cNvSpPr>
            <a:spLocks noGrp="1"/>
          </p:cNvSpPr>
          <p:nvPr>
            <p:ph type="subTitle" idx="1"/>
          </p:nvPr>
        </p:nvSpPr>
        <p:spPr>
          <a:xfrm>
            <a:off x="1522800" y="5329076"/>
            <a:ext cx="6400800" cy="1752600"/>
          </a:xfrm>
        </p:spPr>
        <p:txBody>
          <a:bodyPr>
            <a:normAutofit/>
          </a:bodyPr>
          <a:lstStyle/>
          <a:p>
            <a:r>
              <a:rPr kumimoji="1" lang="zh-CN" altLang="en-US" sz="2400" dirty="0" smtClean="0"/>
              <a:t>北京</a:t>
            </a:r>
            <a:r>
              <a:rPr kumimoji="1" lang="en-US" altLang="zh-CN" sz="2400" dirty="0" smtClean="0"/>
              <a:t> 2014/09/28</a:t>
            </a:r>
            <a:endParaRPr kumimoji="1" lang="zh-CN" altLang="en-US" sz="2400" dirty="0"/>
          </a:p>
        </p:txBody>
      </p:sp>
      <p:sp>
        <p:nvSpPr>
          <p:cNvPr id="5" name="文本框 4"/>
          <p:cNvSpPr txBox="1"/>
          <p:nvPr/>
        </p:nvSpPr>
        <p:spPr>
          <a:xfrm>
            <a:off x="2812378" y="4202864"/>
            <a:ext cx="3810315" cy="1384995"/>
          </a:xfrm>
          <a:prstGeom prst="rect">
            <a:avLst/>
          </a:prstGeom>
          <a:noFill/>
        </p:spPr>
        <p:txBody>
          <a:bodyPr wrap="square" rtlCol="0">
            <a:spAutoFit/>
          </a:bodyPr>
          <a:lstStyle/>
          <a:p>
            <a:pPr algn="ctr"/>
            <a:r>
              <a:rPr kumimoji="1" lang="zh-CN" altLang="en-US" sz="2800" dirty="0" smtClean="0"/>
              <a:t>孟小峰（中国人民大学）</a:t>
            </a:r>
            <a:endParaRPr kumimoji="1" lang="en-US" altLang="zh-CN" sz="2800" dirty="0" smtClean="0"/>
          </a:p>
          <a:p>
            <a:pPr algn="ctr"/>
            <a:r>
              <a:rPr kumimoji="1" lang="zh-CN" altLang="en-US" sz="2800" dirty="0" smtClean="0"/>
              <a:t>禹晓辉（山东大学）</a:t>
            </a:r>
            <a:endParaRPr kumimoji="1" lang="en-US" altLang="zh-CN" sz="2800" dirty="0" smtClean="0"/>
          </a:p>
          <a:p>
            <a:pPr algn="ctr"/>
            <a:endParaRPr kumimoji="1" lang="zh-CN" altLang="en-US" sz="2800" dirty="0"/>
          </a:p>
        </p:txBody>
      </p:sp>
    </p:spTree>
    <p:extLst>
      <p:ext uri="{BB962C8B-B14F-4D97-AF65-F5344CB8AC3E}">
        <p14:creationId xmlns:p14="http://schemas.microsoft.com/office/powerpoint/2010/main" val="151922839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r>
              <a:rPr lang="zh-TW" altLang="en-US" dirty="0"/>
              <a:t>－交通</a:t>
            </a:r>
            <a:r>
              <a:rPr lang="zh-CN" altLang="en-US" dirty="0"/>
              <a:t>数据处理</a:t>
            </a:r>
            <a:endParaRPr kumimoji="1" lang="zh-CN" altLang="en-US" dirty="0"/>
          </a:p>
        </p:txBody>
      </p:sp>
      <p:sp>
        <p:nvSpPr>
          <p:cNvPr id="3" name="内容占位符 2"/>
          <p:cNvSpPr>
            <a:spLocks noGrp="1"/>
          </p:cNvSpPr>
          <p:nvPr>
            <p:ph idx="1"/>
          </p:nvPr>
        </p:nvSpPr>
        <p:spPr/>
        <p:txBody>
          <a:bodyPr/>
          <a:lstStyle/>
          <a:p>
            <a:r>
              <a:rPr kumimoji="1" lang="zh-CN" altLang="en-US" dirty="0" smtClean="0"/>
              <a:t>实时搜索需求</a:t>
            </a:r>
            <a:endParaRPr kumimoji="1" lang="en-US" altLang="zh-CN" dirty="0" smtClean="0"/>
          </a:p>
          <a:p>
            <a:pPr lvl="1"/>
            <a:r>
              <a:rPr kumimoji="1" lang="zh-CN" altLang="en-US" dirty="0" smtClean="0"/>
              <a:t>实时“伴随车”发现</a:t>
            </a:r>
            <a:endParaRPr kumimoji="1" lang="en-US" altLang="zh-CN" dirty="0" smtClean="0"/>
          </a:p>
          <a:p>
            <a:pPr lvl="1"/>
            <a:r>
              <a:rPr kumimoji="1" lang="zh-CN" altLang="en-US" dirty="0" smtClean="0"/>
              <a:t>实时“套牌车”报警</a:t>
            </a:r>
            <a:endParaRPr kumimoji="1" lang="en-US" altLang="zh-CN" dirty="0" smtClean="0"/>
          </a:p>
          <a:p>
            <a:pPr lvl="1"/>
            <a:r>
              <a:rPr kumimoji="1" lang="zh-CN" altLang="en-US" dirty="0" smtClean="0"/>
              <a:t>人</a:t>
            </a:r>
            <a:r>
              <a:rPr kumimoji="1" lang="zh-CN" altLang="en-US" dirty="0" smtClean="0"/>
              <a:t>、车</a:t>
            </a:r>
            <a:r>
              <a:rPr kumimoji="1" lang="zh-CN" altLang="en-US" dirty="0" smtClean="0"/>
              <a:t>匹配</a:t>
            </a:r>
            <a:r>
              <a:rPr kumimoji="1" lang="en-US" altLang="zh-CN" dirty="0" smtClean="0"/>
              <a:t> </a:t>
            </a:r>
            <a:r>
              <a:rPr kumimoji="1" lang="zh-CN" altLang="en-US" dirty="0" smtClean="0"/>
              <a:t>（反恐）</a:t>
            </a:r>
            <a:endParaRPr kumimoji="1" lang="en-US" altLang="zh-CN" dirty="0" smtClean="0"/>
          </a:p>
          <a:p>
            <a:pPr lvl="1"/>
            <a:r>
              <a:rPr kumimoji="1" lang="zh-CN" altLang="en-US" dirty="0" smtClean="0"/>
              <a:t>车辆布控</a:t>
            </a:r>
            <a:endParaRPr kumimoji="1" lang="en-US" altLang="zh-CN" dirty="0" smtClean="0"/>
          </a:p>
          <a:p>
            <a:pPr lvl="1"/>
            <a:r>
              <a:rPr kumimoji="1" lang="en-US" altLang="zh-CN" dirty="0" smtClean="0"/>
              <a:t>……</a:t>
            </a:r>
          </a:p>
          <a:p>
            <a:pPr lvl="1"/>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10</a:t>
            </a:fld>
            <a:endParaRPr kumimoji="1" lang="zh-CN" altLang="en-US"/>
          </a:p>
        </p:txBody>
      </p:sp>
      <p:pic>
        <p:nvPicPr>
          <p:cNvPr id="6" name="Picture 3" descr="C:\Users\yestin\Desktop\图片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719" y="1561159"/>
            <a:ext cx="2428668" cy="5011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95167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mj-ea"/>
              </a:rPr>
              <a:t>实例：盗窃雅阁车案件</a:t>
            </a:r>
            <a:endParaRPr lang="zh-CN" altLang="en-US" dirty="0">
              <a:latin typeface="+mj-ea"/>
            </a:endParaRPr>
          </a:p>
        </p:txBody>
      </p:sp>
      <p:pic>
        <p:nvPicPr>
          <p:cNvPr id="481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4313"/>
            <a:ext cx="85915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期占位符 3"/>
          <p:cNvSpPr>
            <a:spLocks noGrp="1"/>
          </p:cNvSpPr>
          <p:nvPr>
            <p:ph type="dt" sz="half" idx="10"/>
          </p:nvPr>
        </p:nvSpPr>
        <p:spPr/>
        <p:txBody>
          <a:bodyPr/>
          <a:lstStyle/>
          <a:p>
            <a:fld id="{6678F4CE-C3EC-C645-BFED-F456ECAA2751}" type="datetime1">
              <a:rPr lang="en-US" altLang="zh-CN" smtClean="0"/>
              <a:t>9/28/14</a:t>
            </a:fld>
            <a:endParaRPr lang="zh-CN" altLang="en-US"/>
          </a:p>
        </p:txBody>
      </p:sp>
      <p:sp>
        <p:nvSpPr>
          <p:cNvPr id="5" name="幻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764311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背景与动机</a:t>
            </a:r>
            <a:endParaRPr kumimoji="1" lang="zh-CN" altLang="en-US" dirty="0"/>
          </a:p>
        </p:txBody>
      </p:sp>
      <p:sp>
        <p:nvSpPr>
          <p:cNvPr id="3" name="内容占位符 2"/>
          <p:cNvSpPr>
            <a:spLocks noGrp="1"/>
          </p:cNvSpPr>
          <p:nvPr>
            <p:ph idx="1"/>
          </p:nvPr>
        </p:nvSpPr>
        <p:spPr/>
        <p:txBody>
          <a:bodyPr>
            <a:normAutofit lnSpcReduction="10000"/>
          </a:bodyPr>
          <a:lstStyle/>
          <a:p>
            <a:r>
              <a:rPr kumimoji="1" lang="zh-CN" altLang="en-US" dirty="0" smtClean="0"/>
              <a:t>互联网、物联网的发展使得“海量高速”数据日益普遍</a:t>
            </a:r>
            <a:endParaRPr kumimoji="1" lang="en-US" altLang="zh-CN" dirty="0" smtClean="0"/>
          </a:p>
          <a:p>
            <a:pPr lvl="1"/>
            <a:r>
              <a:rPr kumimoji="1" lang="zh-CN" altLang="en-US" dirty="0" smtClean="0"/>
              <a:t>海量：数据规模大</a:t>
            </a:r>
            <a:endParaRPr kumimoji="1" lang="en-US" altLang="zh-CN" dirty="0" smtClean="0"/>
          </a:p>
          <a:p>
            <a:pPr lvl="1"/>
            <a:r>
              <a:rPr kumimoji="1" lang="zh-CN" altLang="en-US" dirty="0" smtClean="0"/>
              <a:t>高速：数据产生、到达速率高</a:t>
            </a:r>
            <a:endParaRPr kumimoji="1" lang="en-US" altLang="zh-CN" dirty="0" smtClean="0"/>
          </a:p>
          <a:p>
            <a:r>
              <a:rPr kumimoji="1" lang="zh-CN" altLang="en-US" dirty="0" smtClean="0"/>
              <a:t>对海量高速数据进行</a:t>
            </a:r>
            <a:r>
              <a:rPr kumimoji="1" lang="zh-CN" altLang="en-US" b="1" dirty="0" smtClean="0">
                <a:solidFill>
                  <a:schemeClr val="accent1"/>
                </a:solidFill>
              </a:rPr>
              <a:t>实时搜索</a:t>
            </a:r>
            <a:r>
              <a:rPr kumimoji="1" lang="zh-CN" altLang="en-US" dirty="0" smtClean="0"/>
              <a:t>的需求呈爆炸式增长</a:t>
            </a:r>
            <a:endParaRPr kumimoji="1" lang="en-US" altLang="zh-CN" dirty="0" smtClean="0"/>
          </a:p>
          <a:p>
            <a:pPr lvl="1"/>
            <a:r>
              <a:rPr kumimoji="1" lang="zh-CN" altLang="en-US" dirty="0" smtClean="0"/>
              <a:t>工程及运输领域：对</a:t>
            </a:r>
            <a:r>
              <a:rPr lang="zh-CN" altLang="zh-CN" dirty="0" smtClean="0"/>
              <a:t>工作部</a:t>
            </a:r>
            <a:r>
              <a:rPr lang="zh-CN" altLang="zh-CN" dirty="0"/>
              <a:t>件在运行过程中快速产生的大量数据进行处理和</a:t>
            </a:r>
            <a:r>
              <a:rPr lang="zh-CN" altLang="zh-CN" dirty="0" smtClean="0"/>
              <a:t>分析</a:t>
            </a:r>
            <a:r>
              <a:rPr lang="zh-CN" altLang="en-US" dirty="0" smtClean="0"/>
              <a:t>，搜索发现异常</a:t>
            </a:r>
            <a:endParaRPr lang="en-US" altLang="zh-CN" dirty="0" smtClean="0"/>
          </a:p>
          <a:p>
            <a:pPr lvl="2"/>
            <a:r>
              <a:rPr lang="zh-CN" altLang="en-US" dirty="0" smtClean="0"/>
              <a:t>波音</a:t>
            </a:r>
            <a:r>
              <a:rPr lang="en-US" altLang="zh-CN" dirty="0" smtClean="0"/>
              <a:t>737: </a:t>
            </a:r>
            <a:r>
              <a:rPr lang="zh-CN" altLang="en-US" dirty="0" smtClean="0"/>
              <a:t>引擎每小时产生</a:t>
            </a:r>
            <a:r>
              <a:rPr lang="en-US" altLang="zh-CN" dirty="0" smtClean="0"/>
              <a:t>20TB</a:t>
            </a:r>
            <a:r>
              <a:rPr lang="zh-CN" altLang="en-US" dirty="0" smtClean="0"/>
              <a:t>数据</a:t>
            </a:r>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12</a:t>
            </a:fld>
            <a:endParaRPr kumimoji="1" lang="zh-CN" altLang="en-US"/>
          </a:p>
        </p:txBody>
      </p:sp>
    </p:spTree>
    <p:extLst>
      <p:ext uri="{BB962C8B-B14F-4D97-AF65-F5344CB8AC3E}">
        <p14:creationId xmlns:p14="http://schemas.microsoft.com/office/powerpoint/2010/main" val="3230528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应用场景的特点</a:t>
            </a:r>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13</a:t>
            </a:fld>
            <a:endParaRPr kumimoji="1" lang="zh-CN" altLang="en-US"/>
          </a:p>
        </p:txBody>
      </p:sp>
      <p:sp>
        <p:nvSpPr>
          <p:cNvPr id="7" name="内容占位符 6"/>
          <p:cNvSpPr>
            <a:spLocks noGrp="1"/>
          </p:cNvSpPr>
          <p:nvPr>
            <p:ph idx="1"/>
          </p:nvPr>
        </p:nvSpPr>
        <p:spPr/>
        <p:txBody>
          <a:bodyPr/>
          <a:lstStyle/>
          <a:p>
            <a:r>
              <a:rPr kumimoji="1" lang="zh-CN" altLang="en-US" dirty="0" smtClean="0"/>
              <a:t>数据</a:t>
            </a:r>
            <a:r>
              <a:rPr kumimoji="1" lang="zh-CN" altLang="en-US" dirty="0" smtClean="0">
                <a:solidFill>
                  <a:srgbClr val="993232"/>
                </a:solidFill>
              </a:rPr>
              <a:t>规模庞大</a:t>
            </a:r>
            <a:endParaRPr kumimoji="1" lang="en-US" altLang="zh-CN" dirty="0" smtClean="0">
              <a:solidFill>
                <a:srgbClr val="993232"/>
              </a:solidFill>
            </a:endParaRPr>
          </a:p>
          <a:p>
            <a:endParaRPr kumimoji="1" lang="en-US" altLang="zh-CN" dirty="0" smtClean="0"/>
          </a:p>
          <a:p>
            <a:r>
              <a:rPr kumimoji="1" lang="zh-CN" altLang="en-US" dirty="0" smtClean="0"/>
              <a:t>数据</a:t>
            </a:r>
            <a:r>
              <a:rPr kumimoji="1" lang="zh-CN" altLang="en-US" dirty="0" smtClean="0">
                <a:solidFill>
                  <a:srgbClr val="993232"/>
                </a:solidFill>
              </a:rPr>
              <a:t>到达极快</a:t>
            </a:r>
            <a:endParaRPr kumimoji="1" lang="en-US" altLang="zh-CN" dirty="0" smtClean="0">
              <a:solidFill>
                <a:srgbClr val="993232"/>
              </a:solidFill>
            </a:endParaRPr>
          </a:p>
          <a:p>
            <a:endParaRPr kumimoji="1" lang="en-US" altLang="zh-CN" dirty="0" smtClean="0"/>
          </a:p>
          <a:p>
            <a:r>
              <a:rPr kumimoji="1" lang="zh-CN" altLang="en-US" dirty="0" smtClean="0"/>
              <a:t>搜索</a:t>
            </a:r>
            <a:r>
              <a:rPr kumimoji="1" lang="zh-CN" altLang="en-US" dirty="0" smtClean="0">
                <a:solidFill>
                  <a:srgbClr val="993232"/>
                </a:solidFill>
              </a:rPr>
              <a:t>模型复杂</a:t>
            </a:r>
            <a:endParaRPr kumimoji="1" lang="en-US" altLang="zh-CN" dirty="0" smtClean="0">
              <a:solidFill>
                <a:srgbClr val="993232"/>
              </a:solidFill>
            </a:endParaRPr>
          </a:p>
          <a:p>
            <a:endParaRPr kumimoji="1" lang="en-US" altLang="zh-CN" dirty="0" smtClean="0"/>
          </a:p>
          <a:p>
            <a:r>
              <a:rPr kumimoji="1" lang="zh-CN" altLang="en-US" dirty="0" smtClean="0"/>
              <a:t>任务</a:t>
            </a:r>
            <a:r>
              <a:rPr kumimoji="1" lang="zh-CN" altLang="en-US" dirty="0" smtClean="0">
                <a:solidFill>
                  <a:srgbClr val="993232"/>
                </a:solidFill>
              </a:rPr>
              <a:t>时效性强</a:t>
            </a:r>
            <a:endParaRPr kumimoji="1" lang="zh-CN" altLang="en-US" dirty="0">
              <a:solidFill>
                <a:srgbClr val="993232"/>
              </a:solidFill>
            </a:endParaRPr>
          </a:p>
        </p:txBody>
      </p:sp>
      <p:pic>
        <p:nvPicPr>
          <p:cNvPr id="9" name="Picture 3" descr="C:\Users\xccui\Desktop\120613100001027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035" y="1403775"/>
            <a:ext cx="3600400" cy="480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6017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现有技术不能满足需求</a:t>
            </a:r>
            <a:endParaRPr kumimoji="1" lang="zh-CN" altLang="en-US" dirty="0"/>
          </a:p>
        </p:txBody>
      </p:sp>
      <p:sp>
        <p:nvSpPr>
          <p:cNvPr id="3" name="内容占位符 2"/>
          <p:cNvSpPr>
            <a:spLocks noGrp="1"/>
          </p:cNvSpPr>
          <p:nvPr>
            <p:ph idx="1"/>
          </p:nvPr>
        </p:nvSpPr>
        <p:spPr/>
        <p:txBody>
          <a:bodyPr/>
          <a:lstStyle/>
          <a:p>
            <a:r>
              <a:rPr kumimoji="1" lang="en-US" altLang="zh-CN" dirty="0" err="1" smtClean="0"/>
              <a:t>Hadoop</a:t>
            </a:r>
            <a:r>
              <a:rPr kumimoji="1" lang="en-US" altLang="zh-CN" dirty="0" smtClean="0"/>
              <a:t>/</a:t>
            </a:r>
            <a:r>
              <a:rPr kumimoji="1" lang="en-US" altLang="zh-CN" dirty="0" err="1" smtClean="0"/>
              <a:t>MapReduce</a:t>
            </a:r>
            <a:endParaRPr kumimoji="1" lang="en-US" altLang="zh-CN" dirty="0" smtClean="0"/>
          </a:p>
          <a:p>
            <a:pPr lvl="1"/>
            <a:r>
              <a:rPr kumimoji="1" lang="zh-CN" altLang="en-US" dirty="0" smtClean="0"/>
              <a:t>主要面向（相对）静态数据的批处理</a:t>
            </a:r>
            <a:endParaRPr kumimoji="1" lang="en-US" altLang="zh-CN" dirty="0" smtClean="0"/>
          </a:p>
          <a:p>
            <a:pPr lvl="1"/>
            <a:r>
              <a:rPr kumimoji="1" lang="zh-CN" altLang="en-US" dirty="0" smtClean="0"/>
              <a:t>实时性不够</a:t>
            </a:r>
            <a:endParaRPr kumimoji="1" lang="en-US" altLang="zh-CN" dirty="0" smtClean="0"/>
          </a:p>
          <a:p>
            <a:r>
              <a:rPr kumimoji="1" lang="zh-CN" altLang="en-US" dirty="0" smtClean="0"/>
              <a:t>分布式内存数据库</a:t>
            </a:r>
            <a:endParaRPr kumimoji="1" lang="en-US" altLang="zh-CN" dirty="0" smtClean="0"/>
          </a:p>
          <a:p>
            <a:pPr lvl="1"/>
            <a:r>
              <a:rPr kumimoji="1" lang="zh-CN" altLang="en-US" dirty="0" smtClean="0"/>
              <a:t>减少</a:t>
            </a:r>
            <a:r>
              <a:rPr kumimoji="1" lang="en-US" altLang="zh-CN" dirty="0" smtClean="0"/>
              <a:t>I/O</a:t>
            </a:r>
            <a:r>
              <a:rPr kumimoji="1" lang="zh-CN" altLang="en-US" dirty="0" smtClean="0"/>
              <a:t>，提高了搜索速度</a:t>
            </a:r>
            <a:endParaRPr kumimoji="1" lang="en-US" altLang="zh-CN" dirty="0" smtClean="0"/>
          </a:p>
          <a:p>
            <a:pPr lvl="1"/>
            <a:r>
              <a:rPr kumimoji="1" lang="zh-CN" altLang="en-US" dirty="0" smtClean="0"/>
              <a:t>主要面向事务处理及简单查询</a:t>
            </a:r>
            <a:endParaRPr kumimoji="1" lang="en-US" altLang="zh-CN" dirty="0" smtClean="0"/>
          </a:p>
          <a:p>
            <a:pPr lvl="1"/>
            <a:r>
              <a:rPr kumimoji="1" lang="zh-CN" altLang="en-US" dirty="0" smtClean="0"/>
              <a:t>对复杂模式搜索支持不足</a:t>
            </a:r>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14</a:t>
            </a:fld>
            <a:endParaRPr kumimoji="1" lang="zh-CN" altLang="en-US"/>
          </a:p>
        </p:txBody>
      </p:sp>
    </p:spTree>
    <p:extLst>
      <p:ext uri="{BB962C8B-B14F-4D97-AF65-F5344CB8AC3E}">
        <p14:creationId xmlns:p14="http://schemas.microsoft.com/office/powerpoint/2010/main" val="10894245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现有技术不能满足需求</a:t>
            </a:r>
          </a:p>
        </p:txBody>
      </p:sp>
      <p:sp>
        <p:nvSpPr>
          <p:cNvPr id="3" name="内容占位符 2"/>
          <p:cNvSpPr>
            <a:spLocks noGrp="1"/>
          </p:cNvSpPr>
          <p:nvPr>
            <p:ph idx="1"/>
          </p:nvPr>
        </p:nvSpPr>
        <p:spPr/>
        <p:txBody>
          <a:bodyPr/>
          <a:lstStyle/>
          <a:p>
            <a:r>
              <a:rPr kumimoji="1" lang="zh-CN" altLang="en-US" dirty="0" smtClean="0"/>
              <a:t>流式计算模型</a:t>
            </a:r>
            <a:endParaRPr kumimoji="1" lang="en-US" altLang="zh-CN" dirty="0" smtClean="0"/>
          </a:p>
          <a:p>
            <a:pPr lvl="1"/>
            <a:r>
              <a:rPr kumimoji="1" lang="en-US" altLang="zh-CN" dirty="0" err="1" smtClean="0"/>
              <a:t>StreamBase</a:t>
            </a:r>
            <a:r>
              <a:rPr kumimoji="1" lang="zh-CN" altLang="en-US" dirty="0" smtClean="0"/>
              <a:t>：单机处理，</a:t>
            </a:r>
            <a:r>
              <a:rPr kumimoji="1" lang="en-US" altLang="zh-CN" dirty="0"/>
              <a:t>s</a:t>
            </a:r>
            <a:r>
              <a:rPr kumimoji="1" lang="en-US" altLang="zh-CN" dirty="0" smtClean="0"/>
              <a:t>cale-up</a:t>
            </a:r>
          </a:p>
          <a:p>
            <a:pPr lvl="1"/>
            <a:r>
              <a:rPr kumimoji="1" lang="en-US" altLang="zh-CN" dirty="0" smtClean="0"/>
              <a:t>S4</a:t>
            </a:r>
            <a:r>
              <a:rPr kumimoji="1" lang="zh-CN" altLang="en-US" dirty="0" smtClean="0"/>
              <a:t>、</a:t>
            </a:r>
            <a:r>
              <a:rPr kumimoji="1" lang="en-US" altLang="zh-CN" dirty="0" smtClean="0"/>
              <a:t>Storm,…</a:t>
            </a:r>
            <a:r>
              <a:rPr kumimoji="1" lang="zh-CN" altLang="en-US" dirty="0" smtClean="0"/>
              <a:t>：分布式计算</a:t>
            </a:r>
            <a:endParaRPr kumimoji="1" lang="en-US" altLang="zh-CN" dirty="0" smtClean="0"/>
          </a:p>
          <a:p>
            <a:pPr lvl="2"/>
            <a:r>
              <a:rPr kumimoji="1" lang="zh-CN" altLang="en-US" dirty="0" smtClean="0"/>
              <a:t>利用内存，减少</a:t>
            </a:r>
            <a:r>
              <a:rPr kumimoji="1" lang="en-US" altLang="zh-CN" dirty="0" smtClean="0"/>
              <a:t>I/O</a:t>
            </a:r>
          </a:p>
          <a:p>
            <a:pPr lvl="2"/>
            <a:r>
              <a:rPr kumimoji="1" lang="zh-CN" altLang="en-US" dirty="0" smtClean="0"/>
              <a:t>提供面向动态数据处理的原语</a:t>
            </a:r>
            <a:endParaRPr kumimoji="1" lang="en-US" altLang="zh-CN" dirty="0" smtClean="0"/>
          </a:p>
          <a:p>
            <a:pPr lvl="2"/>
            <a:r>
              <a:rPr kumimoji="1" lang="zh-CN" altLang="en-US" dirty="0" smtClean="0"/>
              <a:t>表达能力不足，无法较好支持复杂算法</a:t>
            </a:r>
            <a:endParaRPr kumimoji="1" lang="en-US" altLang="zh-CN" dirty="0" smtClean="0"/>
          </a:p>
          <a:p>
            <a:pPr lvl="2"/>
            <a:r>
              <a:rPr kumimoji="1" lang="zh-CN" altLang="en-US" dirty="0" smtClean="0"/>
              <a:t>容错机制、负载均衡等还需完善</a:t>
            </a:r>
            <a:endParaRPr kumimoji="1" lang="en-US" altLang="zh-CN" dirty="0" smtClean="0"/>
          </a:p>
          <a:p>
            <a:pPr lvl="2"/>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15</a:t>
            </a:fld>
            <a:endParaRPr kumimoji="1" lang="zh-CN" altLang="en-US"/>
          </a:p>
        </p:txBody>
      </p:sp>
      <p:sp>
        <p:nvSpPr>
          <p:cNvPr id="6" name="文本框 5"/>
          <p:cNvSpPr txBox="1"/>
          <p:nvPr/>
        </p:nvSpPr>
        <p:spPr>
          <a:xfrm>
            <a:off x="457200" y="5520044"/>
            <a:ext cx="8255000" cy="58477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zh-CN" altLang="en-US" sz="3200" dirty="0" smtClean="0">
                <a:latin typeface="黑体"/>
                <a:ea typeface="黑体"/>
                <a:cs typeface="黑体"/>
              </a:rPr>
              <a:t>需要对海量高速数据实时搜索展开研究！</a:t>
            </a:r>
            <a:endParaRPr kumimoji="1" lang="zh-CN" altLang="en-US" sz="3200" dirty="0">
              <a:latin typeface="黑体"/>
              <a:ea typeface="黑体"/>
              <a:cs typeface="黑体"/>
            </a:endParaRPr>
          </a:p>
        </p:txBody>
      </p:sp>
    </p:spTree>
    <p:extLst>
      <p:ext uri="{BB962C8B-B14F-4D97-AF65-F5344CB8AC3E}">
        <p14:creationId xmlns:p14="http://schemas.microsoft.com/office/powerpoint/2010/main" val="35036345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4000" dirty="0" smtClean="0"/>
              <a:t>一、背景动机</a:t>
            </a:r>
            <a:endParaRPr kumimoji="1" lang="en-US" altLang="zh-CN" sz="4000" dirty="0" smtClean="0"/>
          </a:p>
          <a:p>
            <a:endParaRPr kumimoji="1" lang="en-US" altLang="zh-CN" sz="4000" dirty="0" smtClean="0"/>
          </a:p>
          <a:p>
            <a:pPr marL="0" indent="0">
              <a:buNone/>
            </a:pPr>
            <a:r>
              <a:rPr kumimoji="1" lang="zh-CN" altLang="en-US" sz="4000" dirty="0" smtClean="0"/>
              <a:t>二、研究内容</a:t>
            </a:r>
            <a:endParaRPr kumimoji="1" lang="en-US" altLang="zh-CN" sz="4000" dirty="0" smtClean="0"/>
          </a:p>
          <a:p>
            <a:endParaRPr kumimoji="1" lang="en-US" altLang="zh-CN" sz="4000" dirty="0" smtClean="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16</a:t>
            </a:fld>
            <a:endParaRPr kumimoji="1" lang="zh-CN" altLang="en-US"/>
          </a:p>
        </p:txBody>
      </p:sp>
    </p:spTree>
    <p:extLst>
      <p:ext uri="{BB962C8B-B14F-4D97-AF65-F5344CB8AC3E}">
        <p14:creationId xmlns:p14="http://schemas.microsoft.com/office/powerpoint/2010/main" val="24417171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研究内容一：实时搜索的计算模型</a:t>
            </a:r>
            <a:endParaRPr kumimoji="1" lang="zh-CN" altLang="en-US" dirty="0"/>
          </a:p>
        </p:txBody>
      </p:sp>
      <p:sp>
        <p:nvSpPr>
          <p:cNvPr id="3" name="内容占位符 2"/>
          <p:cNvSpPr>
            <a:spLocks noGrp="1"/>
          </p:cNvSpPr>
          <p:nvPr>
            <p:ph idx="1"/>
          </p:nvPr>
        </p:nvSpPr>
        <p:spPr>
          <a:xfrm>
            <a:off x="457200" y="1600201"/>
            <a:ext cx="8229600" cy="3313219"/>
          </a:xfrm>
          <a:ln>
            <a:solidFill>
              <a:schemeClr val="accent1"/>
            </a:solidFill>
          </a:ln>
        </p:spPr>
        <p:txBody>
          <a:bodyPr>
            <a:normAutofit/>
          </a:bodyPr>
          <a:lstStyle/>
          <a:p>
            <a:r>
              <a:rPr kumimoji="1" lang="en-US" altLang="zh-CN" sz="2800" dirty="0" err="1" smtClean="0"/>
              <a:t>MapReduce</a:t>
            </a:r>
            <a:r>
              <a:rPr kumimoji="1" lang="zh-CN" altLang="en-US" sz="2800" dirty="0" smtClean="0"/>
              <a:t>计算模型针对批处理做了大量优化，但</a:t>
            </a:r>
            <a:r>
              <a:rPr lang="zh-CN" altLang="zh-CN" sz="2800" dirty="0" smtClean="0"/>
              <a:t>与实时处</a:t>
            </a:r>
            <a:r>
              <a:rPr lang="zh-CN" altLang="zh-CN" sz="2800" dirty="0"/>
              <a:t>理中数据的高度动态</a:t>
            </a:r>
            <a:r>
              <a:rPr lang="zh-CN" altLang="zh-CN" sz="2800" dirty="0" smtClean="0"/>
              <a:t>性之间存在错配。</a:t>
            </a:r>
            <a:endParaRPr lang="en-US" altLang="zh-CN" sz="2800" dirty="0" smtClean="0"/>
          </a:p>
          <a:p>
            <a:r>
              <a:rPr kumimoji="1" lang="en-US" altLang="zh-CN" sz="2800" dirty="0" smtClean="0"/>
              <a:t>Spark Streaming</a:t>
            </a:r>
            <a:r>
              <a:rPr kumimoji="1" lang="zh-CN" altLang="en-US" sz="2800" dirty="0" smtClean="0"/>
              <a:t>采用</a:t>
            </a:r>
            <a:r>
              <a:rPr lang="en-US" altLang="zh-CN" sz="2800" dirty="0"/>
              <a:t>mini-batch</a:t>
            </a:r>
            <a:r>
              <a:rPr lang="zh-CN" altLang="zh-CN" sz="2800" dirty="0" smtClean="0"/>
              <a:t>处理模式</a:t>
            </a:r>
            <a:r>
              <a:rPr lang="zh-CN" altLang="en-US" sz="2800" dirty="0" smtClean="0"/>
              <a:t>进行“适配”，实时性仍无保证。</a:t>
            </a:r>
            <a:endParaRPr lang="en-US" altLang="zh-CN" sz="2800" dirty="0" smtClean="0"/>
          </a:p>
          <a:p>
            <a:r>
              <a:rPr lang="en-US" altLang="zh-CN" sz="2800" dirty="0" smtClean="0"/>
              <a:t>S4</a:t>
            </a:r>
            <a:r>
              <a:rPr lang="zh-CN" altLang="en-US" sz="2800" dirty="0" smtClean="0"/>
              <a:t>、</a:t>
            </a:r>
            <a:r>
              <a:rPr lang="en-US" altLang="zh-CN" sz="2800" dirty="0" smtClean="0"/>
              <a:t>Storm</a:t>
            </a:r>
            <a:r>
              <a:rPr lang="zh-CN" altLang="en-US" sz="2800" dirty="0" smtClean="0"/>
              <a:t>采用事件驱动计算模型</a:t>
            </a:r>
            <a:r>
              <a:rPr lang="en-US" altLang="zh-CN" sz="2800" dirty="0" smtClean="0"/>
              <a:t>Actor Model</a:t>
            </a:r>
            <a:r>
              <a:rPr lang="zh-CN" altLang="zh-CN" sz="2800" dirty="0" smtClean="0"/>
              <a:t>，</a:t>
            </a:r>
            <a:r>
              <a:rPr lang="zh-CN" altLang="en-US" sz="2800" dirty="0" smtClean="0"/>
              <a:t>具有“一过性”，不能支持对数据的反复处理，对连接、迭代的支持不足。</a:t>
            </a:r>
            <a:endParaRPr lang="en-US" altLang="zh-CN" sz="2800" dirty="0" smtClean="0"/>
          </a:p>
          <a:p>
            <a:endParaRPr kumimoji="1" lang="zh-CN" altLang="en-US" sz="2800"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17</a:t>
            </a:fld>
            <a:endParaRPr kumimoji="1" lang="zh-CN" altLang="en-US"/>
          </a:p>
        </p:txBody>
      </p:sp>
      <p:sp>
        <p:nvSpPr>
          <p:cNvPr id="6" name="文本框 5"/>
          <p:cNvSpPr txBox="1"/>
          <p:nvPr/>
        </p:nvSpPr>
        <p:spPr>
          <a:xfrm>
            <a:off x="457200" y="5298949"/>
            <a:ext cx="8229600" cy="107721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kumimoji="1" lang="zh-CN" altLang="en-US" sz="3200" dirty="0" smtClean="0">
                <a:latin typeface="黑体"/>
                <a:ea typeface="黑体"/>
                <a:cs typeface="黑体"/>
              </a:rPr>
              <a:t>研究适用于</a:t>
            </a:r>
            <a:r>
              <a:rPr kumimoji="1" lang="zh-CN" altLang="en-US" sz="3200" dirty="0">
                <a:latin typeface="黑体"/>
                <a:ea typeface="黑体"/>
                <a:cs typeface="黑体"/>
              </a:rPr>
              <a:t>海</a:t>
            </a:r>
            <a:r>
              <a:rPr kumimoji="1" lang="zh-CN" altLang="en-US" sz="3200" dirty="0" smtClean="0">
                <a:latin typeface="黑体"/>
                <a:ea typeface="黑体"/>
                <a:cs typeface="黑体"/>
              </a:rPr>
              <a:t>量高速数据实时搜索的</a:t>
            </a:r>
            <a:endParaRPr kumimoji="1" lang="en-US" altLang="zh-CN" sz="3200" dirty="0" smtClean="0">
              <a:latin typeface="黑体"/>
              <a:ea typeface="黑体"/>
              <a:cs typeface="黑体"/>
            </a:endParaRPr>
          </a:p>
          <a:p>
            <a:pPr algn="ctr"/>
            <a:r>
              <a:rPr kumimoji="1" lang="zh-CN" altLang="en-US" sz="3200" dirty="0" smtClean="0">
                <a:latin typeface="黑体"/>
                <a:ea typeface="黑体"/>
                <a:cs typeface="黑体"/>
              </a:rPr>
              <a:t>计算模型和体系架构</a:t>
            </a:r>
            <a:endParaRPr kumimoji="1" lang="zh-CN" altLang="en-US" sz="3200" dirty="0">
              <a:latin typeface="黑体"/>
              <a:ea typeface="黑体"/>
              <a:cs typeface="黑体"/>
            </a:endParaRPr>
          </a:p>
        </p:txBody>
      </p:sp>
      <p:sp>
        <p:nvSpPr>
          <p:cNvPr id="7" name="下箭头 6"/>
          <p:cNvSpPr/>
          <p:nvPr/>
        </p:nvSpPr>
        <p:spPr>
          <a:xfrm>
            <a:off x="4188322" y="4913420"/>
            <a:ext cx="483850" cy="3855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7090964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zh-CN" altLang="en-US" sz="2800" dirty="0" smtClean="0"/>
              <a:t>研究内容二：支持实时搜索的查询处理模型与查询优化</a:t>
            </a:r>
            <a:endParaRPr kumimoji="1" lang="zh-CN" altLang="en-US" sz="2800" dirty="0"/>
          </a:p>
        </p:txBody>
      </p:sp>
      <p:sp>
        <p:nvSpPr>
          <p:cNvPr id="3" name="内容占位符 2"/>
          <p:cNvSpPr>
            <a:spLocks noGrp="1"/>
          </p:cNvSpPr>
          <p:nvPr>
            <p:ph idx="1"/>
          </p:nvPr>
        </p:nvSpPr>
        <p:spPr/>
        <p:txBody>
          <a:bodyPr/>
          <a:lstStyle/>
          <a:p>
            <a:r>
              <a:rPr kumimoji="1" lang="zh-CN" altLang="en-US" dirty="0" smtClean="0"/>
              <a:t>现有的分布式海量数据搜索基本算子缺乏足够的表达能力</a:t>
            </a:r>
            <a:endParaRPr kumimoji="1" lang="en-US" altLang="zh-CN" dirty="0" smtClean="0"/>
          </a:p>
          <a:p>
            <a:pPr lvl="1"/>
            <a:r>
              <a:rPr kumimoji="1" lang="en-US" altLang="zh-CN" dirty="0" err="1" smtClean="0"/>
              <a:t>MapReduce</a:t>
            </a:r>
            <a:r>
              <a:rPr kumimoji="1" lang="en-US" altLang="zh-CN" dirty="0" smtClean="0"/>
              <a:t>, Pig, Hive</a:t>
            </a:r>
            <a:r>
              <a:rPr kumimoji="1" lang="zh-CN" altLang="en-US" dirty="0" smtClean="0"/>
              <a:t>等</a:t>
            </a:r>
            <a:r>
              <a:rPr lang="zh-CN" altLang="zh-CN" dirty="0" smtClean="0"/>
              <a:t>无法作用于</a:t>
            </a:r>
            <a:r>
              <a:rPr lang="zh-CN" altLang="en-US" dirty="0" smtClean="0"/>
              <a:t>实时</a:t>
            </a:r>
            <a:r>
              <a:rPr lang="zh-CN" altLang="zh-CN" dirty="0" smtClean="0"/>
              <a:t>环</a:t>
            </a:r>
            <a:r>
              <a:rPr lang="zh-CN" altLang="zh-CN" dirty="0"/>
              <a:t>境中无界的数据流</a:t>
            </a:r>
            <a:r>
              <a:rPr lang="en-US" altLang="zh-CN" dirty="0"/>
              <a:t> </a:t>
            </a:r>
            <a:endParaRPr lang="en-US" altLang="zh-CN" dirty="0" smtClean="0"/>
          </a:p>
          <a:p>
            <a:r>
              <a:rPr lang="zh-CN" altLang="zh-CN" dirty="0"/>
              <a:t>应面向海</a:t>
            </a:r>
            <a:r>
              <a:rPr lang="zh-CN" altLang="zh-CN" dirty="0" smtClean="0"/>
              <a:t>量高速数据实时</a:t>
            </a:r>
            <a:r>
              <a:rPr lang="zh-CN" altLang="en-US" dirty="0" smtClean="0"/>
              <a:t>搜索</a:t>
            </a:r>
            <a:r>
              <a:rPr lang="zh-CN" altLang="zh-CN" dirty="0" smtClean="0"/>
              <a:t>的应用场景</a:t>
            </a:r>
            <a:r>
              <a:rPr lang="zh-CN" altLang="zh-CN" dirty="0"/>
              <a:t>，</a:t>
            </a:r>
            <a:r>
              <a:rPr lang="zh-CN" altLang="zh-CN" dirty="0" smtClean="0"/>
              <a:t>设计</a:t>
            </a:r>
            <a:r>
              <a:rPr lang="zh-CN" altLang="en-US" dirty="0" smtClean="0"/>
              <a:t>适合分布式</a:t>
            </a:r>
            <a:r>
              <a:rPr lang="zh-CN" altLang="zh-CN" dirty="0" smtClean="0"/>
              <a:t>的查询处</a:t>
            </a:r>
            <a:r>
              <a:rPr lang="zh-CN" altLang="zh-CN" dirty="0"/>
              <a:t>理模型，提供</a:t>
            </a:r>
            <a:r>
              <a:rPr lang="zh-CN" altLang="zh-CN" dirty="0" smtClean="0"/>
              <a:t>基本的处理算子和</a:t>
            </a:r>
            <a:r>
              <a:rPr lang="zh-CN" altLang="zh-CN" dirty="0"/>
              <a:t>方便易用的查询语</a:t>
            </a:r>
            <a:r>
              <a:rPr lang="zh-CN" altLang="zh-CN" dirty="0" smtClean="0"/>
              <a:t>言</a:t>
            </a:r>
            <a:r>
              <a:rPr lang="zh-CN" altLang="en-US" dirty="0" smtClean="0"/>
              <a:t>，研究分布式查询优化</a:t>
            </a:r>
            <a:r>
              <a:rPr lang="zh-CN" altLang="zh-CN" dirty="0" smtClean="0"/>
              <a:t>。</a:t>
            </a:r>
            <a:r>
              <a:rPr lang="en-US" altLang="zh-CN" dirty="0" smtClean="0"/>
              <a:t> </a:t>
            </a:r>
            <a:endParaRPr kumimoji="1" lang="en-US" altLang="zh-CN" dirty="0" smtClean="0"/>
          </a:p>
          <a:p>
            <a:pPr lvl="1"/>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dirty="0"/>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18</a:t>
            </a:fld>
            <a:endParaRPr kumimoji="1" lang="zh-CN" altLang="en-US"/>
          </a:p>
        </p:txBody>
      </p:sp>
    </p:spTree>
    <p:extLst>
      <p:ext uri="{BB962C8B-B14F-4D97-AF65-F5344CB8AC3E}">
        <p14:creationId xmlns:p14="http://schemas.microsoft.com/office/powerpoint/2010/main" val="40497934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研究内容三：支持实时搜索的在线分析算法</a:t>
            </a:r>
            <a:endParaRPr kumimoji="1" lang="zh-CN" altLang="en-US" sz="3600" dirty="0"/>
          </a:p>
        </p:txBody>
      </p:sp>
      <p:sp>
        <p:nvSpPr>
          <p:cNvPr id="3" name="内容占位符 2"/>
          <p:cNvSpPr>
            <a:spLocks noGrp="1"/>
          </p:cNvSpPr>
          <p:nvPr>
            <p:ph idx="1"/>
          </p:nvPr>
        </p:nvSpPr>
        <p:spPr/>
        <p:txBody>
          <a:bodyPr/>
          <a:lstStyle/>
          <a:p>
            <a:r>
              <a:rPr kumimoji="1" lang="zh-CN" altLang="en-US" dirty="0" smtClean="0"/>
              <a:t>在线分析挖掘是实时复杂模式搜索的基础</a:t>
            </a:r>
            <a:endParaRPr kumimoji="1" lang="en-US" altLang="zh-CN" dirty="0" smtClean="0"/>
          </a:p>
          <a:p>
            <a:pPr lvl="1"/>
            <a:r>
              <a:rPr kumimoji="1" lang="zh-CN" altLang="en-US" dirty="0" smtClean="0"/>
              <a:t>例如，实时搜索“伴随车辆”</a:t>
            </a:r>
            <a:endParaRPr kumimoji="1" lang="en-US" altLang="zh-CN" dirty="0" smtClean="0"/>
          </a:p>
          <a:p>
            <a:r>
              <a:rPr kumimoji="1" lang="zh-CN" altLang="en-US" dirty="0" smtClean="0"/>
              <a:t>要求</a:t>
            </a:r>
            <a:endParaRPr kumimoji="1" lang="en-US" altLang="zh-CN" dirty="0" smtClean="0"/>
          </a:p>
          <a:p>
            <a:pPr lvl="1"/>
            <a:r>
              <a:rPr kumimoji="1" lang="zh-CN" altLang="en-US" dirty="0" smtClean="0"/>
              <a:t>算法应支持模型的增量更新</a:t>
            </a:r>
            <a:endParaRPr kumimoji="1" lang="en-US" altLang="zh-CN" dirty="0" smtClean="0"/>
          </a:p>
          <a:p>
            <a:pPr lvl="1"/>
            <a:r>
              <a:rPr kumimoji="1" lang="zh-CN" altLang="en-US" dirty="0" smtClean="0"/>
              <a:t>所有分析和挖掘操作</a:t>
            </a:r>
            <a:r>
              <a:rPr lang="zh-CN" altLang="zh-CN" dirty="0"/>
              <a:t>如聚集、去重等，都需要在线完成</a:t>
            </a:r>
            <a:r>
              <a:rPr lang="en-US" altLang="zh-CN" dirty="0"/>
              <a:t> </a:t>
            </a:r>
            <a:endParaRPr lang="en-US" altLang="zh-CN" dirty="0" smtClean="0"/>
          </a:p>
          <a:p>
            <a:pPr lvl="1"/>
            <a:r>
              <a:rPr kumimoji="1" lang="zh-CN" altLang="en-US" dirty="0" smtClean="0"/>
              <a:t>支持分布式处理</a:t>
            </a:r>
            <a:endParaRPr kumimoji="1" lang="en-US" altLang="zh-CN" dirty="0" smtClean="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19</a:t>
            </a:fld>
            <a:endParaRPr kumimoji="1" lang="zh-CN" altLang="en-US"/>
          </a:p>
        </p:txBody>
      </p:sp>
    </p:spTree>
    <p:extLst>
      <p:ext uri="{BB962C8B-B14F-4D97-AF65-F5344CB8AC3E}">
        <p14:creationId xmlns:p14="http://schemas.microsoft.com/office/powerpoint/2010/main" val="36026346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提纲</a:t>
            </a:r>
            <a:endParaRPr kumimoji="1" lang="zh-CN" altLang="en-US" dirty="0"/>
          </a:p>
        </p:txBody>
      </p:sp>
      <p:sp>
        <p:nvSpPr>
          <p:cNvPr id="3" name="内容占位符 2"/>
          <p:cNvSpPr>
            <a:spLocks noGrp="1"/>
          </p:cNvSpPr>
          <p:nvPr>
            <p:ph idx="1"/>
          </p:nvPr>
        </p:nvSpPr>
        <p:spPr/>
        <p:txBody>
          <a:bodyPr>
            <a:normAutofit/>
          </a:bodyPr>
          <a:lstStyle/>
          <a:p>
            <a:pPr marL="0" indent="0">
              <a:buNone/>
            </a:pPr>
            <a:r>
              <a:rPr kumimoji="1" lang="zh-CN" altLang="en-US" sz="4000" dirty="0" smtClean="0"/>
              <a:t>一、背景动机</a:t>
            </a:r>
            <a:endParaRPr kumimoji="1" lang="en-US" altLang="zh-CN" sz="4000" dirty="0" smtClean="0"/>
          </a:p>
          <a:p>
            <a:endParaRPr kumimoji="1" lang="en-US" altLang="zh-CN" sz="4000" dirty="0" smtClean="0"/>
          </a:p>
          <a:p>
            <a:pPr marL="0" indent="0">
              <a:buNone/>
            </a:pPr>
            <a:r>
              <a:rPr kumimoji="1" lang="zh-CN" altLang="en-US" sz="4000" dirty="0" smtClean="0"/>
              <a:t>二、研究内容</a:t>
            </a:r>
            <a:endParaRPr kumimoji="1" lang="en-US" altLang="zh-CN" sz="4000" dirty="0" smtClean="0"/>
          </a:p>
          <a:p>
            <a:endParaRPr kumimoji="1" lang="en-US" altLang="zh-CN" sz="4000" dirty="0" smtClean="0"/>
          </a:p>
          <a:p>
            <a:pPr marL="0" indent="0">
              <a:buNone/>
            </a:pPr>
            <a:endParaRPr kumimoji="1" lang="zh-CN" altLang="en-US" sz="4000"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2</a:t>
            </a:fld>
            <a:endParaRPr kumimoji="1" lang="zh-CN" altLang="en-US"/>
          </a:p>
        </p:txBody>
      </p:sp>
    </p:spTree>
    <p:extLst>
      <p:ext uri="{BB962C8B-B14F-4D97-AF65-F5344CB8AC3E}">
        <p14:creationId xmlns:p14="http://schemas.microsoft.com/office/powerpoint/2010/main" val="296455762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例子：分布式时空</a:t>
            </a:r>
            <a:r>
              <a:rPr lang="en-US" altLang="zh-CN" dirty="0" smtClean="0"/>
              <a:t>K</a:t>
            </a:r>
            <a:r>
              <a:rPr lang="zh-CN" altLang="en-US" dirty="0" smtClean="0"/>
              <a:t>近邻搜索</a:t>
            </a:r>
            <a:endParaRPr lang="zh-CN" altLang="en-US" dirty="0"/>
          </a:p>
        </p:txBody>
      </p:sp>
      <p:sp>
        <p:nvSpPr>
          <p:cNvPr id="4" name="内容占位符 1"/>
          <p:cNvSpPr txBox="1">
            <a:spLocks/>
          </p:cNvSpPr>
          <p:nvPr/>
        </p:nvSpPr>
        <p:spPr>
          <a:xfrm>
            <a:off x="611560" y="1700808"/>
            <a:ext cx="7408333" cy="34506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2"/>
                </a:solidFill>
                <a:latin typeface="黑体" panose="02010609060101010101" pitchFamily="49" charset="-122"/>
                <a:ea typeface="黑体" panose="02010609060101010101" pitchFamily="49" charset="-122"/>
                <a:cs typeface="+mn-cs"/>
              </a:defRPr>
            </a:lvl1pPr>
            <a:lvl2pPr marL="742950" indent="-285750" algn="l" defTabSz="457200" rtl="0" eaLnBrk="1" latinLnBrk="0" hangingPunct="1">
              <a:spcBef>
                <a:spcPct val="20000"/>
              </a:spcBef>
              <a:buFont typeface="Arial"/>
              <a:buChar char="–"/>
              <a:defRPr sz="2400" kern="1200">
                <a:solidFill>
                  <a:schemeClr val="tx2"/>
                </a:solidFill>
                <a:latin typeface="黑体" panose="02010609060101010101" pitchFamily="49" charset="-122"/>
                <a:ea typeface="黑体" panose="02010609060101010101" pitchFamily="49" charset="-122"/>
                <a:cs typeface="+mn-cs"/>
              </a:defRPr>
            </a:lvl2pPr>
            <a:lvl3pPr marL="1143000" indent="-228600" algn="l" defTabSz="457200" rtl="0" eaLnBrk="1" latinLnBrk="0" hangingPunct="1">
              <a:spcBef>
                <a:spcPct val="20000"/>
              </a:spcBef>
              <a:buFont typeface="Arial"/>
              <a:buChar char="•"/>
              <a:defRPr sz="2000" kern="1200">
                <a:solidFill>
                  <a:schemeClr val="tx2"/>
                </a:solidFill>
                <a:latin typeface="黑体" panose="02010609060101010101" pitchFamily="49" charset="-122"/>
                <a:ea typeface="黑体" panose="02010609060101010101" pitchFamily="49" charset="-122"/>
                <a:cs typeface="+mn-cs"/>
              </a:defRPr>
            </a:lvl3pPr>
            <a:lvl4pPr marL="1600200" indent="-228600" algn="l" defTabSz="457200" rtl="0" eaLnBrk="1" latinLnBrk="0" hangingPunct="1">
              <a:spcBef>
                <a:spcPct val="20000"/>
              </a:spcBef>
              <a:buFont typeface="Arial"/>
              <a:buChar char="–"/>
              <a:defRPr sz="1800" kern="1200">
                <a:solidFill>
                  <a:schemeClr val="tx2"/>
                </a:solidFill>
                <a:latin typeface="黑体" panose="02010609060101010101" pitchFamily="49" charset="-122"/>
                <a:ea typeface="黑体" panose="02010609060101010101" pitchFamily="49" charset="-122"/>
                <a:cs typeface="+mn-cs"/>
              </a:defRPr>
            </a:lvl4pPr>
            <a:lvl5pPr marL="2057400" indent="-228600" algn="l" defTabSz="457200" rtl="0" eaLnBrk="1" latinLnBrk="0" hangingPunct="1">
              <a:spcBef>
                <a:spcPct val="20000"/>
              </a:spcBef>
              <a:buFont typeface="Arial"/>
              <a:buChar char="»"/>
              <a:defRPr sz="1800" kern="1200">
                <a:solidFill>
                  <a:schemeClr val="tx2"/>
                </a:solidFill>
                <a:latin typeface="黑体" panose="02010609060101010101" pitchFamily="49" charset="-122"/>
                <a:ea typeface="黑体" panose="02010609060101010101" pitchFamily="49" charset="-122"/>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kumimoji="1" lang="zh-CN" altLang="en-US" sz="2800" dirty="0" smtClean="0"/>
              <a:t>问题</a:t>
            </a:r>
            <a:endParaRPr kumimoji="1" lang="en-US" altLang="zh-CN" sz="2800" dirty="0" smtClean="0"/>
          </a:p>
          <a:p>
            <a:pPr lvl="1"/>
            <a:r>
              <a:rPr kumimoji="1" lang="zh-CN" altLang="en-US" sz="2800" dirty="0" smtClean="0"/>
              <a:t>海量的时空数据和大规模的并发搜索。</a:t>
            </a:r>
            <a:endParaRPr kumimoji="1" lang="en-US" altLang="zh-CN" sz="2800" dirty="0" smtClean="0"/>
          </a:p>
          <a:p>
            <a:r>
              <a:rPr kumimoji="1" lang="zh-CN" altLang="en-US" sz="2800" dirty="0" smtClean="0"/>
              <a:t>挑战</a:t>
            </a:r>
            <a:endParaRPr kumimoji="1" lang="en-US" altLang="zh-CN" sz="2800" dirty="0" smtClean="0"/>
          </a:p>
          <a:p>
            <a:pPr lvl="1"/>
            <a:r>
              <a:rPr kumimoji="1" lang="zh-CN" altLang="en-US" sz="2800" dirty="0" smtClean="0"/>
              <a:t>集中式的</a:t>
            </a:r>
            <a:r>
              <a:rPr kumimoji="1" lang="en-US" altLang="zh-CN" sz="2800" dirty="0" smtClean="0"/>
              <a:t>K</a:t>
            </a:r>
            <a:r>
              <a:rPr kumimoji="1" lang="zh-CN" altLang="en-US" sz="2800" dirty="0" smtClean="0"/>
              <a:t>近邻搜索算法难以应对时空大数据。</a:t>
            </a:r>
            <a:endParaRPr kumimoji="1" lang="zh-CN" altLang="en-US" sz="2800" dirty="0"/>
          </a:p>
        </p:txBody>
      </p:sp>
      <p:pic>
        <p:nvPicPr>
          <p:cNvPr id="5" name="图片 4" descr="1237191101_ddvip_560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857" y="4131862"/>
            <a:ext cx="4300607" cy="2547283"/>
          </a:xfrm>
          <a:prstGeom prst="rect">
            <a:avLst/>
          </a:prstGeom>
        </p:spPr>
      </p:pic>
    </p:spTree>
    <p:extLst>
      <p:ext uri="{BB962C8B-B14F-4D97-AF65-F5344CB8AC3E}">
        <p14:creationId xmlns:p14="http://schemas.microsoft.com/office/powerpoint/2010/main" val="3499636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例子：分布式时</a:t>
            </a:r>
            <a:r>
              <a:rPr lang="zh-CN" altLang="en-US" dirty="0"/>
              <a:t>空</a:t>
            </a:r>
            <a:r>
              <a:rPr lang="en-US" altLang="zh-CN" dirty="0"/>
              <a:t>K</a:t>
            </a:r>
            <a:r>
              <a:rPr lang="zh-CN" altLang="en-US" dirty="0"/>
              <a:t>近邻搜索</a:t>
            </a:r>
          </a:p>
        </p:txBody>
      </p:sp>
      <p:pic>
        <p:nvPicPr>
          <p:cNvPr id="4" name="内容占位符 3" descr="DHVS_ONS4_cropped.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3620123"/>
            <a:ext cx="4536504" cy="2315664"/>
          </a:xfrm>
          <a:prstGeom prst="rect">
            <a:avLst/>
          </a:prstGeom>
        </p:spPr>
      </p:pic>
      <p:sp>
        <p:nvSpPr>
          <p:cNvPr id="5" name="矩形 4"/>
          <p:cNvSpPr/>
          <p:nvPr/>
        </p:nvSpPr>
        <p:spPr>
          <a:xfrm>
            <a:off x="467544" y="1720298"/>
            <a:ext cx="7848872" cy="1569660"/>
          </a:xfrm>
          <a:prstGeom prst="rect">
            <a:avLst/>
          </a:prstGeom>
        </p:spPr>
        <p:txBody>
          <a:bodyPr wrap="square">
            <a:spAutoFit/>
          </a:bodyPr>
          <a:lstStyle/>
          <a:p>
            <a:r>
              <a:rPr kumimoji="1" lang="zh-CN" altLang="en-US" sz="2400" dirty="0" smtClean="0">
                <a:solidFill>
                  <a:schemeClr val="tx2"/>
                </a:solidFill>
                <a:latin typeface="+mj-lt"/>
                <a:ea typeface="黑体" pitchFamily="49" charset="-122"/>
              </a:rPr>
              <a:t>基于主从分布式模型</a:t>
            </a:r>
            <a:r>
              <a:rPr kumimoji="1" lang="zh-CN" altLang="en-US" sz="2400" dirty="0">
                <a:solidFill>
                  <a:schemeClr val="tx2"/>
                </a:solidFill>
                <a:latin typeface="+mj-lt"/>
                <a:ea typeface="黑体" pitchFamily="49" charset="-122"/>
              </a:rPr>
              <a:t>，通过建立分布式的动态</a:t>
            </a:r>
            <a:r>
              <a:rPr kumimoji="1" lang="en-US" altLang="zh-CN" sz="2400" dirty="0">
                <a:solidFill>
                  <a:schemeClr val="tx2"/>
                </a:solidFill>
                <a:latin typeface="+mj-lt"/>
                <a:ea typeface="黑体" pitchFamily="49" charset="-122"/>
              </a:rPr>
              <a:t>Strip</a:t>
            </a:r>
            <a:r>
              <a:rPr kumimoji="1" lang="zh-CN" altLang="en-US" sz="2400" dirty="0" smtClean="0">
                <a:solidFill>
                  <a:schemeClr val="tx2"/>
                </a:solidFill>
                <a:latin typeface="+mj-lt"/>
                <a:ea typeface="黑体" pitchFamily="49" charset="-122"/>
              </a:rPr>
              <a:t>索引结构（</a:t>
            </a:r>
            <a:r>
              <a:rPr kumimoji="1" lang="en-US" altLang="zh-CN" sz="2400" dirty="0">
                <a:solidFill>
                  <a:schemeClr val="tx2"/>
                </a:solidFill>
                <a:latin typeface="+mj-lt"/>
                <a:ea typeface="黑体" pitchFamily="49" charset="-122"/>
              </a:rPr>
              <a:t>DSI</a:t>
            </a:r>
            <a:r>
              <a:rPr kumimoji="1" lang="zh-CN" altLang="en-US" sz="2400" dirty="0">
                <a:solidFill>
                  <a:schemeClr val="tx2"/>
                </a:solidFill>
                <a:latin typeface="+mj-lt"/>
                <a:ea typeface="黑体" pitchFamily="49" charset="-122"/>
              </a:rPr>
              <a:t>），实现对海量数据的分布式实时索引；</a:t>
            </a:r>
            <a:r>
              <a:rPr kumimoji="1" lang="zh-CN" altLang="en-US" sz="2400" dirty="0" smtClean="0">
                <a:solidFill>
                  <a:schemeClr val="tx2"/>
                </a:solidFill>
                <a:latin typeface="+mj-lt"/>
                <a:ea typeface="黑体" pitchFamily="49" charset="-122"/>
              </a:rPr>
              <a:t>设计分布式搜索算法</a:t>
            </a:r>
            <a:r>
              <a:rPr kumimoji="1" lang="zh-CN" altLang="en-US" sz="2400" dirty="0">
                <a:solidFill>
                  <a:schemeClr val="tx2"/>
                </a:solidFill>
                <a:latin typeface="+mj-lt"/>
                <a:ea typeface="黑体" pitchFamily="49" charset="-122"/>
              </a:rPr>
              <a:t>（</a:t>
            </a:r>
            <a:r>
              <a:rPr kumimoji="1" lang="en-US" altLang="zh-CN" sz="2400" dirty="0">
                <a:solidFill>
                  <a:schemeClr val="tx2"/>
                </a:solidFill>
                <a:latin typeface="+mj-lt"/>
                <a:ea typeface="黑体" pitchFamily="49" charset="-122"/>
              </a:rPr>
              <a:t>DKNN</a:t>
            </a:r>
            <a:r>
              <a:rPr kumimoji="1" lang="zh-CN" altLang="en-US" sz="2400" dirty="0">
                <a:solidFill>
                  <a:schemeClr val="tx2"/>
                </a:solidFill>
                <a:latin typeface="+mj-lt"/>
                <a:ea typeface="黑体" pitchFamily="49" charset="-122"/>
              </a:rPr>
              <a:t>），</a:t>
            </a:r>
            <a:r>
              <a:rPr kumimoji="1" lang="zh-CN" altLang="en-US" sz="2400" dirty="0" smtClean="0">
                <a:solidFill>
                  <a:schemeClr val="tx2"/>
                </a:solidFill>
                <a:latin typeface="+mj-lt"/>
                <a:ea typeface="黑体" pitchFamily="49" charset="-122"/>
              </a:rPr>
              <a:t>通过最多两次迭代计算</a:t>
            </a:r>
            <a:r>
              <a:rPr kumimoji="1" lang="zh-CN" altLang="en-US" sz="2400" dirty="0">
                <a:solidFill>
                  <a:schemeClr val="tx2"/>
                </a:solidFill>
                <a:latin typeface="+mj-lt"/>
                <a:ea typeface="黑体" pitchFamily="49" charset="-122"/>
              </a:rPr>
              <a:t>，得到准确</a:t>
            </a:r>
            <a:r>
              <a:rPr kumimoji="1" lang="zh-CN" altLang="en-US" sz="2400" dirty="0" smtClean="0">
                <a:solidFill>
                  <a:schemeClr val="tx2"/>
                </a:solidFill>
                <a:latin typeface="+mj-lt"/>
                <a:ea typeface="黑体" pitchFamily="49" charset="-122"/>
              </a:rPr>
              <a:t>的</a:t>
            </a:r>
            <a:r>
              <a:rPr kumimoji="1" lang="en-US" altLang="zh-CN" sz="2400" dirty="0">
                <a:solidFill>
                  <a:schemeClr val="tx2"/>
                </a:solidFill>
                <a:latin typeface="+mj-lt"/>
                <a:ea typeface="黑体" pitchFamily="49" charset="-122"/>
              </a:rPr>
              <a:t>K</a:t>
            </a:r>
            <a:r>
              <a:rPr kumimoji="1" lang="zh-CN" altLang="en-US" sz="2400" dirty="0" smtClean="0">
                <a:solidFill>
                  <a:schemeClr val="tx2"/>
                </a:solidFill>
                <a:latin typeface="+mj-lt"/>
                <a:ea typeface="黑体" pitchFamily="49" charset="-122"/>
              </a:rPr>
              <a:t>近邻搜索结果</a:t>
            </a:r>
            <a:r>
              <a:rPr kumimoji="1" lang="zh-CN" altLang="en-US" sz="2400" dirty="0">
                <a:solidFill>
                  <a:schemeClr val="tx2"/>
                </a:solidFill>
                <a:latin typeface="+mj-lt"/>
                <a:ea typeface="黑体" pitchFamily="49" charset="-122"/>
              </a:rPr>
              <a:t>。</a:t>
            </a:r>
            <a:endParaRPr kumimoji="1" lang="en-US" altLang="zh-CN" sz="2400" dirty="0">
              <a:solidFill>
                <a:schemeClr val="tx2"/>
              </a:solidFill>
              <a:latin typeface="+mj-lt"/>
              <a:ea typeface="黑体" pitchFamily="49" charset="-122"/>
            </a:endParaRPr>
          </a:p>
        </p:txBody>
      </p:sp>
      <p:sp>
        <p:nvSpPr>
          <p:cNvPr id="6" name="文本框 5"/>
          <p:cNvSpPr txBox="1"/>
          <p:nvPr/>
        </p:nvSpPr>
        <p:spPr>
          <a:xfrm>
            <a:off x="457200" y="6102085"/>
            <a:ext cx="8510426" cy="646331"/>
          </a:xfrm>
          <a:prstGeom prst="rect">
            <a:avLst/>
          </a:prstGeom>
          <a:noFill/>
        </p:spPr>
        <p:txBody>
          <a:bodyPr wrap="square" rtlCol="0">
            <a:spAutoFit/>
          </a:bodyPr>
          <a:lstStyle/>
          <a:p>
            <a:r>
              <a:rPr lang="en-US" altLang="zh-CN" dirty="0" smtClean="0"/>
              <a:t>Z. </a:t>
            </a:r>
            <a:r>
              <a:rPr lang="en-US" altLang="zh-CN" dirty="0"/>
              <a:t>Yu, </a:t>
            </a:r>
            <a:r>
              <a:rPr lang="en-US" altLang="zh-CN" dirty="0" smtClean="0"/>
              <a:t>X. Yu</a:t>
            </a:r>
            <a:r>
              <a:rPr lang="en-US" altLang="zh-CN" dirty="0"/>
              <a:t>, </a:t>
            </a:r>
            <a:r>
              <a:rPr lang="en-US" altLang="zh-CN" dirty="0" smtClean="0"/>
              <a:t>Y. Liu</a:t>
            </a:r>
            <a:r>
              <a:rPr lang="en-US" altLang="zh-CN" dirty="0"/>
              <a:t>, </a:t>
            </a:r>
            <a:r>
              <a:rPr lang="en-US" altLang="zh-CN" dirty="0" smtClean="0"/>
              <a:t>K. </a:t>
            </a:r>
            <a:r>
              <a:rPr lang="en-US" altLang="zh-CN" dirty="0"/>
              <a:t>Q. </a:t>
            </a:r>
            <a:r>
              <a:rPr lang="en-US" altLang="zh-CN" dirty="0" err="1"/>
              <a:t>Pu</a:t>
            </a:r>
            <a:r>
              <a:rPr lang="en-US" altLang="zh-CN" dirty="0"/>
              <a:t>. </a:t>
            </a:r>
            <a:r>
              <a:rPr lang="en-US" altLang="zh-CN" i="1" dirty="0"/>
              <a:t>Scalable Distributed Processing of K Nearest Neighbor Queries over Moving Objects</a:t>
            </a:r>
            <a:r>
              <a:rPr lang="en-US" altLang="zh-CN" dirty="0"/>
              <a:t>. </a:t>
            </a:r>
            <a:r>
              <a:rPr lang="en-US" altLang="zh-CN" dirty="0" smtClean="0"/>
              <a:t>In TKDE, </a:t>
            </a:r>
            <a:r>
              <a:rPr lang="en-US" altLang="zh-CN" dirty="0"/>
              <a:t>2014.</a:t>
            </a:r>
            <a:endParaRPr kumimoji="1" lang="zh-CN" altLang="en-US" dirty="0"/>
          </a:p>
        </p:txBody>
      </p:sp>
    </p:spTree>
    <p:extLst>
      <p:ext uri="{BB962C8B-B14F-4D97-AF65-F5344CB8AC3E}">
        <p14:creationId xmlns:p14="http://schemas.microsoft.com/office/powerpoint/2010/main" val="3646750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mn-lt"/>
                <a:cs typeface="Times New Roman" panose="02020603050405020304" pitchFamily="18" charset="0"/>
              </a:rPr>
              <a:t>例子：</a:t>
            </a:r>
            <a:r>
              <a:rPr lang="zh-CN" altLang="en-US" dirty="0" smtClean="0"/>
              <a:t>社交</a:t>
            </a:r>
            <a:r>
              <a:rPr lang="zh-CN" altLang="en-US" dirty="0"/>
              <a:t>媒体中的连续</a:t>
            </a:r>
            <a:r>
              <a:rPr lang="en-US" altLang="zh-CN" dirty="0"/>
              <a:t>K</a:t>
            </a:r>
            <a:r>
              <a:rPr lang="zh-CN" altLang="en-US" dirty="0" smtClean="0"/>
              <a:t>近邻搜索</a:t>
            </a:r>
            <a:endParaRPr lang="zh-CN" altLang="en-US" dirty="0">
              <a:latin typeface="+mn-lt"/>
            </a:endParaRPr>
          </a:p>
        </p:txBody>
      </p:sp>
      <p:sp>
        <p:nvSpPr>
          <p:cNvPr id="3" name="内容占位符 2"/>
          <p:cNvSpPr>
            <a:spLocks noGrp="1"/>
          </p:cNvSpPr>
          <p:nvPr>
            <p:ph idx="1"/>
          </p:nvPr>
        </p:nvSpPr>
        <p:spPr>
          <a:xfrm>
            <a:off x="467544" y="1772816"/>
            <a:ext cx="8229600" cy="4525963"/>
          </a:xfrm>
        </p:spPr>
        <p:txBody>
          <a:bodyPr/>
          <a:lstStyle/>
          <a:p>
            <a:r>
              <a:rPr lang="zh-CN" altLang="en-US" dirty="0">
                <a:latin typeface="Times New Roman" panose="02020603050405020304" pitchFamily="18" charset="0"/>
                <a:cs typeface="Times New Roman" panose="02020603050405020304" pitchFamily="18" charset="0"/>
              </a:rPr>
              <a:t>问题</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用户抽象为基于内容的特征向量</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实时推荐与用户特征最接近的</a:t>
            </a:r>
            <a:r>
              <a:rPr lang="en-US" altLang="zh-CN" dirty="0" smtClean="0">
                <a:latin typeface="Times New Roman" panose="02020603050405020304" pitchFamily="18" charset="0"/>
                <a:cs typeface="Times New Roman" panose="02020603050405020304" pitchFamily="18" charset="0"/>
              </a:rPr>
              <a:t>K</a:t>
            </a:r>
            <a:r>
              <a:rPr lang="zh-CN" altLang="en-US" dirty="0" smtClean="0">
                <a:latin typeface="Times New Roman" panose="02020603050405020304" pitchFamily="18" charset="0"/>
                <a:cs typeface="Times New Roman" panose="02020603050405020304" pitchFamily="18" charset="0"/>
              </a:rPr>
              <a:t>个用户</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挑战：</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数据维度很</a:t>
            </a:r>
            <a:r>
              <a:rPr lang="zh-CN" altLang="en-US" dirty="0">
                <a:latin typeface="Times New Roman" panose="02020603050405020304" pitchFamily="18" charset="0"/>
                <a:cs typeface="Times New Roman" panose="02020603050405020304" pitchFamily="18" charset="0"/>
              </a:rPr>
              <a:t>大，需要减小“维度灾难”</a:t>
            </a:r>
            <a:r>
              <a:rPr lang="zh-CN" altLang="en-US" dirty="0" smtClean="0">
                <a:latin typeface="Times New Roman" panose="02020603050405020304" pitchFamily="18" charset="0"/>
                <a:cs typeface="Times New Roman" panose="02020603050405020304" pitchFamily="18" charset="0"/>
              </a:rPr>
              <a:t>影响</a:t>
            </a:r>
            <a:endParaRPr lang="en-US" altLang="zh-CN" dirty="0" smtClean="0">
              <a:latin typeface="Times New Roman" panose="02020603050405020304" pitchFamily="18" charset="0"/>
              <a:cs typeface="Times New Roman" panose="02020603050405020304" pitchFamily="18" charset="0"/>
            </a:endParaRPr>
          </a:p>
          <a:p>
            <a:pPr lvl="1"/>
            <a:r>
              <a:rPr lang="zh-CN" altLang="en-US" dirty="0" smtClean="0">
                <a:latin typeface="Times New Roman" panose="02020603050405020304" pitchFamily="18" charset="0"/>
                <a:cs typeface="Times New Roman" panose="02020603050405020304" pitchFamily="18" charset="0"/>
              </a:rPr>
              <a:t>数据集连续变化</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需要实时更新</a:t>
            </a:r>
            <a:r>
              <a:rPr lang="en-US" altLang="zh-CN" dirty="0" smtClean="0">
                <a:latin typeface="Times New Roman" panose="02020603050405020304" pitchFamily="18" charset="0"/>
                <a:cs typeface="Times New Roman" panose="02020603050405020304" pitchFamily="18" charset="0"/>
              </a:rPr>
              <a:t>KNN</a:t>
            </a:r>
            <a:r>
              <a:rPr lang="zh-CN" altLang="en-US" dirty="0" smtClean="0">
                <a:latin typeface="Times New Roman" panose="02020603050405020304" pitchFamily="18" charset="0"/>
                <a:cs typeface="Times New Roman" panose="02020603050405020304" pitchFamily="18" charset="0"/>
              </a:rPr>
              <a:t>结果</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250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cs typeface="Times New Roman" panose="02020603050405020304" pitchFamily="18" charset="0"/>
              </a:rPr>
              <a:t>例子：</a:t>
            </a:r>
            <a:r>
              <a:rPr lang="zh-CN" altLang="en-US" dirty="0" smtClean="0"/>
              <a:t>社交</a:t>
            </a:r>
            <a:r>
              <a:rPr lang="zh-CN" altLang="en-US" dirty="0"/>
              <a:t>媒体中的连续</a:t>
            </a:r>
            <a:r>
              <a:rPr lang="en-US" altLang="zh-CN" dirty="0"/>
              <a:t>K</a:t>
            </a:r>
            <a:r>
              <a:rPr lang="zh-CN" altLang="en-US" dirty="0"/>
              <a:t>近邻搜索</a:t>
            </a:r>
          </a:p>
        </p:txBody>
      </p:sp>
      <p:pic>
        <p:nvPicPr>
          <p:cNvPr id="4" name="Picture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6428"/>
          <a:stretch/>
        </p:blipFill>
        <p:spPr bwMode="auto">
          <a:xfrm>
            <a:off x="1780940" y="3567792"/>
            <a:ext cx="5677399" cy="276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39552" y="1628800"/>
            <a:ext cx="7848872" cy="1569660"/>
          </a:xfrm>
          <a:prstGeom prst="rect">
            <a:avLst/>
          </a:prstGeom>
        </p:spPr>
        <p:txBody>
          <a:bodyPr wrap="square">
            <a:spAutoFit/>
          </a:bodyPr>
          <a:lstStyle/>
          <a:p>
            <a:r>
              <a:rPr lang="zh-CN" altLang="en-US" sz="2400" dirty="0" smtClean="0">
                <a:solidFill>
                  <a:schemeClr val="tx2"/>
                </a:solidFill>
                <a:ea typeface="黑体" pitchFamily="49" charset="-122"/>
              </a:rPr>
              <a:t>建立</a:t>
            </a:r>
            <a:r>
              <a:rPr lang="zh-CN" altLang="en-US" sz="2400" dirty="0">
                <a:solidFill>
                  <a:schemeClr val="tx2"/>
                </a:solidFill>
                <a:ea typeface="黑体" pitchFamily="49" charset="-122"/>
              </a:rPr>
              <a:t>索引</a:t>
            </a:r>
            <a:r>
              <a:rPr lang="en-US" altLang="zh-CN" sz="2400" dirty="0">
                <a:solidFill>
                  <a:schemeClr val="tx2"/>
                </a:solidFill>
                <a:ea typeface="黑体" pitchFamily="49" charset="-122"/>
                <a:cs typeface="Times New Roman" panose="02020603050405020304" pitchFamily="18" charset="0"/>
              </a:rPr>
              <a:t>HDR-</a:t>
            </a:r>
            <a:r>
              <a:rPr lang="en-US" altLang="zh-CN" sz="2400" dirty="0" smtClean="0">
                <a:solidFill>
                  <a:schemeClr val="tx2"/>
                </a:solidFill>
                <a:ea typeface="黑体" pitchFamily="49" charset="-122"/>
                <a:cs typeface="Times New Roman" panose="02020603050405020304" pitchFamily="18" charset="0"/>
              </a:rPr>
              <a:t>tree</a:t>
            </a:r>
            <a:r>
              <a:rPr lang="zh-CN" altLang="en-US" sz="2400" dirty="0" smtClean="0">
                <a:solidFill>
                  <a:schemeClr val="tx2"/>
                </a:solidFill>
                <a:ea typeface="黑体" pitchFamily="49" charset="-122"/>
                <a:cs typeface="Times New Roman" panose="02020603050405020304" pitchFamily="18" charset="0"/>
              </a:rPr>
              <a:t>来快速得到受数据变化影响的搜索请求</a:t>
            </a:r>
            <a:r>
              <a:rPr lang="zh-CN" altLang="en-US" sz="2400" dirty="0" smtClean="0">
                <a:solidFill>
                  <a:schemeClr val="tx2"/>
                </a:solidFill>
                <a:ea typeface="黑体" pitchFamily="49" charset="-122"/>
              </a:rPr>
              <a:t>。</a:t>
            </a:r>
            <a:endParaRPr lang="en-US" altLang="zh-CN" sz="2400" dirty="0">
              <a:solidFill>
                <a:schemeClr val="tx2"/>
              </a:solidFill>
              <a:ea typeface="黑体" pitchFamily="49" charset="-122"/>
            </a:endParaRPr>
          </a:p>
          <a:p>
            <a:r>
              <a:rPr lang="en-US" altLang="zh-CN" sz="2400" dirty="0" smtClean="0">
                <a:solidFill>
                  <a:schemeClr val="tx2"/>
                </a:solidFill>
                <a:ea typeface="黑体" pitchFamily="49" charset="-122"/>
              </a:rPr>
              <a:t>1</a:t>
            </a:r>
            <a:r>
              <a:rPr lang="zh-CN" altLang="en-US" sz="2400" dirty="0" smtClean="0">
                <a:solidFill>
                  <a:schemeClr val="tx2"/>
                </a:solidFill>
                <a:ea typeface="黑体" pitchFamily="49" charset="-122"/>
              </a:rPr>
              <a:t>、利用降维技术 </a:t>
            </a:r>
            <a:r>
              <a:rPr lang="en-US" altLang="zh-CN" sz="2400" dirty="0">
                <a:solidFill>
                  <a:schemeClr val="tx2"/>
                </a:solidFill>
                <a:ea typeface="黑体" pitchFamily="49" charset="-122"/>
              </a:rPr>
              <a:t>(</a:t>
            </a:r>
            <a:r>
              <a:rPr lang="en-US" altLang="zh-CN" sz="2400" dirty="0">
                <a:solidFill>
                  <a:schemeClr val="tx2"/>
                </a:solidFill>
                <a:ea typeface="黑体" pitchFamily="49" charset="-122"/>
                <a:cs typeface="Times New Roman" panose="02020603050405020304" pitchFamily="18" charset="0"/>
              </a:rPr>
              <a:t>PCA</a:t>
            </a:r>
            <a:r>
              <a:rPr lang="en-US" altLang="zh-CN" sz="2400" dirty="0">
                <a:solidFill>
                  <a:schemeClr val="tx2"/>
                </a:solidFill>
                <a:ea typeface="黑体" pitchFamily="49" charset="-122"/>
              </a:rPr>
              <a:t>, </a:t>
            </a:r>
            <a:r>
              <a:rPr lang="zh-CN" altLang="en-US" sz="2400" dirty="0">
                <a:solidFill>
                  <a:schemeClr val="tx2"/>
                </a:solidFill>
                <a:ea typeface="黑体" pitchFamily="49" charset="-122"/>
              </a:rPr>
              <a:t>随机投影</a:t>
            </a:r>
            <a:r>
              <a:rPr lang="en-US" altLang="zh-CN" sz="2400" dirty="0">
                <a:solidFill>
                  <a:schemeClr val="tx2"/>
                </a:solidFill>
                <a:ea typeface="黑体" pitchFamily="49" charset="-122"/>
              </a:rPr>
              <a:t>)</a:t>
            </a:r>
            <a:r>
              <a:rPr lang="zh-CN" altLang="en-US" sz="2400" dirty="0">
                <a:solidFill>
                  <a:schemeClr val="tx2"/>
                </a:solidFill>
                <a:ea typeface="黑体" pitchFamily="49" charset="-122"/>
              </a:rPr>
              <a:t>减少了计算量</a:t>
            </a:r>
            <a:r>
              <a:rPr lang="zh-CN" altLang="en-US" sz="2400" dirty="0" smtClean="0">
                <a:solidFill>
                  <a:schemeClr val="tx2"/>
                </a:solidFill>
                <a:ea typeface="黑体" pitchFamily="49" charset="-122"/>
              </a:rPr>
              <a:t>；</a:t>
            </a:r>
            <a:endParaRPr lang="en-US" altLang="zh-CN" sz="2400" dirty="0">
              <a:solidFill>
                <a:schemeClr val="tx2"/>
              </a:solidFill>
              <a:ea typeface="黑体" pitchFamily="49" charset="-122"/>
            </a:endParaRPr>
          </a:p>
          <a:p>
            <a:r>
              <a:rPr lang="en-US" altLang="zh-CN" sz="2400" dirty="0" smtClean="0">
                <a:solidFill>
                  <a:schemeClr val="tx2"/>
                </a:solidFill>
                <a:ea typeface="黑体" pitchFamily="49" charset="-122"/>
              </a:rPr>
              <a:t>2</a:t>
            </a:r>
            <a:r>
              <a:rPr lang="zh-CN" altLang="zh-CN" sz="2400" dirty="0" smtClean="0">
                <a:solidFill>
                  <a:schemeClr val="tx2"/>
                </a:solidFill>
                <a:ea typeface="黑体" pitchFamily="49" charset="-122"/>
              </a:rPr>
              <a:t>、</a:t>
            </a:r>
            <a:r>
              <a:rPr lang="zh-CN" altLang="en-US" sz="2400" dirty="0" smtClean="0">
                <a:solidFill>
                  <a:schemeClr val="tx2"/>
                </a:solidFill>
                <a:ea typeface="黑体" pitchFamily="49" charset="-122"/>
              </a:rPr>
              <a:t>支持索引增量更新和结果的增量计算。</a:t>
            </a:r>
            <a:endParaRPr lang="en-US" altLang="zh-CN" sz="2400" dirty="0">
              <a:solidFill>
                <a:schemeClr val="tx2"/>
              </a:solidFill>
              <a:ea typeface="黑体" pitchFamily="49" charset="-122"/>
            </a:endParaRPr>
          </a:p>
        </p:txBody>
      </p:sp>
      <p:sp>
        <p:nvSpPr>
          <p:cNvPr id="3" name="矩形 2"/>
          <p:cNvSpPr/>
          <p:nvPr/>
        </p:nvSpPr>
        <p:spPr>
          <a:xfrm>
            <a:off x="272165" y="6104846"/>
            <a:ext cx="8871835" cy="646331"/>
          </a:xfrm>
          <a:prstGeom prst="rect">
            <a:avLst/>
          </a:prstGeom>
        </p:spPr>
        <p:txBody>
          <a:bodyPr wrap="square">
            <a:spAutoFit/>
          </a:bodyPr>
          <a:lstStyle/>
          <a:p>
            <a:r>
              <a:rPr lang="en-US" altLang="zh-CN" dirty="0" smtClean="0"/>
              <a:t>C</a:t>
            </a:r>
            <a:r>
              <a:rPr lang="en-US" altLang="zh-CN" dirty="0"/>
              <a:t>.</a:t>
            </a:r>
            <a:r>
              <a:rPr lang="en-US" altLang="zh-CN" dirty="0" smtClean="0"/>
              <a:t> </a:t>
            </a:r>
            <a:r>
              <a:rPr lang="en-US" altLang="zh-CN" dirty="0"/>
              <a:t>Yang, </a:t>
            </a:r>
            <a:r>
              <a:rPr lang="en-US" altLang="zh-CN" dirty="0" smtClean="0"/>
              <a:t>X. Yu</a:t>
            </a:r>
            <a:r>
              <a:rPr lang="en-US" altLang="zh-CN" dirty="0"/>
              <a:t>, </a:t>
            </a:r>
            <a:r>
              <a:rPr lang="en-US" altLang="zh-CN" dirty="0" smtClean="0"/>
              <a:t>Y. Liu</a:t>
            </a:r>
            <a:r>
              <a:rPr lang="en-US" altLang="zh-CN" dirty="0"/>
              <a:t>. </a:t>
            </a:r>
            <a:r>
              <a:rPr lang="en-US" altLang="zh-CN" i="1" dirty="0"/>
              <a:t>Continuous KNN Join Processing for Real-time Recommendation</a:t>
            </a:r>
            <a:r>
              <a:rPr lang="en-US" altLang="zh-CN" dirty="0"/>
              <a:t>. </a:t>
            </a:r>
            <a:r>
              <a:rPr lang="en-US" altLang="zh-CN" dirty="0" smtClean="0"/>
              <a:t>In ICDM 2014. </a:t>
            </a:r>
            <a:endParaRPr lang="zh-CN" altLang="en-US" dirty="0"/>
          </a:p>
        </p:txBody>
      </p:sp>
    </p:spTree>
    <p:extLst>
      <p:ext uri="{BB962C8B-B14F-4D97-AF65-F5344CB8AC3E}">
        <p14:creationId xmlns:p14="http://schemas.microsoft.com/office/powerpoint/2010/main" val="97794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研究内容四：实时搜索的系统支撑</a:t>
            </a:r>
            <a:endParaRPr kumimoji="1" lang="zh-CN" altLang="en-US" dirty="0"/>
          </a:p>
        </p:txBody>
      </p:sp>
      <p:sp>
        <p:nvSpPr>
          <p:cNvPr id="3" name="内容占位符 2"/>
          <p:cNvSpPr>
            <a:spLocks noGrp="1"/>
          </p:cNvSpPr>
          <p:nvPr>
            <p:ph idx="1"/>
          </p:nvPr>
        </p:nvSpPr>
        <p:spPr/>
        <p:txBody>
          <a:bodyPr/>
          <a:lstStyle/>
          <a:p>
            <a:r>
              <a:rPr kumimoji="1" lang="zh-CN" altLang="en-US" dirty="0" smtClean="0"/>
              <a:t>实时高可用技术</a:t>
            </a:r>
            <a:endParaRPr kumimoji="1" lang="en-US" altLang="zh-CN" dirty="0" smtClean="0"/>
          </a:p>
          <a:p>
            <a:pPr lvl="1"/>
            <a:r>
              <a:rPr kumimoji="1" lang="zh-CN" altLang="en-US" dirty="0" smtClean="0"/>
              <a:t>提高内存数据的高可用性</a:t>
            </a:r>
            <a:endParaRPr kumimoji="1" lang="en-US" altLang="zh-CN" dirty="0" smtClean="0"/>
          </a:p>
          <a:p>
            <a:pPr lvl="1"/>
            <a:r>
              <a:rPr kumimoji="1" lang="zh-CN" altLang="en-US" dirty="0" smtClean="0"/>
              <a:t>降低高可用策略对外存的依赖</a:t>
            </a:r>
            <a:endParaRPr kumimoji="1" lang="en-US" altLang="zh-CN" dirty="0" smtClean="0"/>
          </a:p>
          <a:p>
            <a:r>
              <a:rPr lang="zh-CN" altLang="zh-CN" dirty="0"/>
              <a:t>海量高速数据实时处理的负载均衡方法</a:t>
            </a:r>
            <a:r>
              <a:rPr lang="en-US" altLang="zh-CN" dirty="0"/>
              <a:t> </a:t>
            </a:r>
            <a:endParaRPr lang="en-US" altLang="zh-CN" dirty="0" smtClean="0"/>
          </a:p>
          <a:p>
            <a:pPr lvl="1"/>
            <a:r>
              <a:rPr kumimoji="1" lang="zh-CN" altLang="en-US" dirty="0" smtClean="0"/>
              <a:t>现有</a:t>
            </a:r>
            <a:r>
              <a:rPr lang="zh-CN" altLang="en-US" dirty="0" smtClean="0"/>
              <a:t>方法主要</a:t>
            </a:r>
            <a:r>
              <a:rPr lang="zh-CN" altLang="zh-CN" dirty="0" smtClean="0"/>
              <a:t>考虑负载失衡后</a:t>
            </a:r>
            <a:r>
              <a:rPr lang="zh-CN" altLang="en-US" dirty="0" smtClean="0"/>
              <a:t>的调整</a:t>
            </a:r>
            <a:endParaRPr lang="en-US" altLang="zh-CN" dirty="0" smtClean="0"/>
          </a:p>
          <a:p>
            <a:pPr lvl="1"/>
            <a:r>
              <a:rPr kumimoji="1" lang="zh-CN" altLang="en-US" dirty="0" smtClean="0"/>
              <a:t>为保证实时性，需要</a:t>
            </a:r>
            <a:r>
              <a:rPr lang="zh-CN" altLang="zh-CN" dirty="0"/>
              <a:t>研究具有“前瞻性”的负载均衡</a:t>
            </a:r>
            <a:r>
              <a:rPr lang="zh-CN" altLang="zh-CN" dirty="0" smtClean="0"/>
              <a:t>方法</a:t>
            </a:r>
            <a:r>
              <a:rPr lang="zh-CN" altLang="en-US" dirty="0" smtClean="0"/>
              <a:t>，避免失衡的发生</a:t>
            </a:r>
            <a:r>
              <a:rPr lang="en-US" altLang="zh-CN" dirty="0" smtClean="0"/>
              <a:t> </a:t>
            </a:r>
            <a:endParaRPr kumimoji="1" lang="en-US" altLang="zh-CN" dirty="0" smtClean="0"/>
          </a:p>
          <a:p>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24</a:t>
            </a:fld>
            <a:endParaRPr kumimoji="1" lang="zh-CN" altLang="en-US"/>
          </a:p>
        </p:txBody>
      </p:sp>
    </p:spTree>
    <p:extLst>
      <p:ext uri="{BB962C8B-B14F-4D97-AF65-F5344CB8AC3E}">
        <p14:creationId xmlns:p14="http://schemas.microsoft.com/office/powerpoint/2010/main" val="8217025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例子：分布式实时微博搜索</a:t>
            </a:r>
            <a:endParaRPr lang="zh-CN" altLang="en-US" dirty="0"/>
          </a:p>
        </p:txBody>
      </p:sp>
      <p:sp>
        <p:nvSpPr>
          <p:cNvPr id="3" name="内容占位符 2"/>
          <p:cNvSpPr>
            <a:spLocks noGrp="1"/>
          </p:cNvSpPr>
          <p:nvPr>
            <p:ph idx="1"/>
          </p:nvPr>
        </p:nvSpPr>
        <p:spPr/>
        <p:txBody>
          <a:bodyPr/>
          <a:lstStyle/>
          <a:p>
            <a:r>
              <a:rPr lang="zh-CN" altLang="en-US" dirty="0" smtClean="0"/>
              <a:t>问题</a:t>
            </a:r>
            <a:endParaRPr lang="en-US" altLang="zh-CN" dirty="0" smtClean="0"/>
          </a:p>
          <a:p>
            <a:pPr lvl="1"/>
            <a:r>
              <a:rPr lang="zh-CN" altLang="en-US" dirty="0"/>
              <a:t>微博发布后，</a:t>
            </a:r>
            <a:r>
              <a:rPr lang="zh-CN" altLang="en-US" dirty="0" smtClean="0"/>
              <a:t>应立即可搜</a:t>
            </a:r>
            <a:endParaRPr lang="en-US" altLang="zh-CN" dirty="0" smtClean="0"/>
          </a:p>
          <a:p>
            <a:pPr lvl="1"/>
            <a:r>
              <a:rPr lang="zh-CN" altLang="en-US" dirty="0"/>
              <a:t>支持各种结果排序</a:t>
            </a:r>
            <a:r>
              <a:rPr lang="zh-CN" altLang="en-US" dirty="0" smtClean="0"/>
              <a:t>策略</a:t>
            </a:r>
            <a:endParaRPr lang="en-US" altLang="zh-CN" dirty="0" smtClean="0"/>
          </a:p>
          <a:p>
            <a:r>
              <a:rPr lang="zh-CN" altLang="en-US" dirty="0" smtClean="0"/>
              <a:t>挑战</a:t>
            </a:r>
            <a:endParaRPr lang="en-US" altLang="zh-CN" dirty="0" smtClean="0"/>
          </a:p>
          <a:p>
            <a:pPr lvl="1"/>
            <a:r>
              <a:rPr lang="zh-CN" altLang="en-US" dirty="0" smtClean="0"/>
              <a:t>微博数据呈现海量高速的特点</a:t>
            </a:r>
            <a:endParaRPr lang="en-US" altLang="zh-CN" dirty="0" smtClean="0"/>
          </a:p>
          <a:p>
            <a:pPr lvl="2"/>
            <a:r>
              <a:rPr lang="en-US" altLang="zh-CN" dirty="0" smtClean="0"/>
              <a:t>Twitter</a:t>
            </a:r>
            <a:r>
              <a:rPr lang="zh-CN" altLang="en-US" dirty="0" smtClean="0"/>
              <a:t>峰值</a:t>
            </a:r>
            <a:r>
              <a:rPr lang="en-US" altLang="zh-CN" dirty="0" smtClean="0"/>
              <a:t>25000</a:t>
            </a:r>
            <a:r>
              <a:rPr lang="zh-CN" altLang="en-US" dirty="0" smtClean="0"/>
              <a:t>条</a:t>
            </a:r>
            <a:r>
              <a:rPr lang="en-US" altLang="zh-CN" dirty="0" smtClean="0"/>
              <a:t>/</a:t>
            </a:r>
            <a:r>
              <a:rPr lang="zh-CN" altLang="en-US" dirty="0" smtClean="0"/>
              <a:t>秒</a:t>
            </a:r>
            <a:endParaRPr lang="en-US" altLang="zh-CN" dirty="0" smtClean="0"/>
          </a:p>
          <a:p>
            <a:pPr lvl="1"/>
            <a:r>
              <a:rPr lang="zh-CN" altLang="en-US" dirty="0" smtClean="0"/>
              <a:t>基于内存的高可用</a:t>
            </a:r>
            <a:endParaRPr lang="en-US" altLang="zh-CN" dirty="0" smtClean="0"/>
          </a:p>
        </p:txBody>
      </p:sp>
      <p:pic>
        <p:nvPicPr>
          <p:cNvPr id="1026" name="Picture 2" descr="C:\Users\xccui\Desktop\新建文件夹 (2)\c3cf66b121d115a92c1af4d3ddb22f6b.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405"/>
          <a:stretch/>
        </p:blipFill>
        <p:spPr bwMode="auto">
          <a:xfrm>
            <a:off x="4679504" y="4251665"/>
            <a:ext cx="4464496" cy="224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879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例子：分布式实时微博搜索</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方案</a:t>
            </a:r>
            <a:r>
              <a:rPr lang="zh-CN" altLang="zh-CN" dirty="0"/>
              <a:t>：</a:t>
            </a:r>
            <a:r>
              <a:rPr lang="zh-CN" altLang="en-US" dirty="0" smtClean="0"/>
              <a:t>基于</a:t>
            </a:r>
            <a:r>
              <a:rPr lang="en-US" altLang="zh-CN" dirty="0" smtClean="0"/>
              <a:t>S4</a:t>
            </a:r>
            <a:r>
              <a:rPr lang="zh-CN" altLang="en-US" dirty="0" smtClean="0"/>
              <a:t>构建分布式微博搜索系统</a:t>
            </a:r>
            <a:endParaRPr lang="en-US" altLang="zh-CN" dirty="0" smtClean="0"/>
          </a:p>
          <a:p>
            <a:pPr marL="0" indent="0">
              <a:buNone/>
            </a:pPr>
            <a:r>
              <a:rPr lang="en-US" altLang="zh-CN" dirty="0" smtClean="0"/>
              <a:t>1.</a:t>
            </a:r>
            <a:r>
              <a:rPr lang="zh-CN" altLang="en-US" dirty="0" smtClean="0"/>
              <a:t>通过同步冗余节点的方式实现热备</a:t>
            </a:r>
            <a:endParaRPr lang="en-US" altLang="zh-CN" dirty="0" smtClean="0"/>
          </a:p>
          <a:p>
            <a:pPr marL="0" indent="0">
              <a:buNone/>
            </a:pPr>
            <a:r>
              <a:rPr lang="en-US" altLang="zh-CN" dirty="0" smtClean="0"/>
              <a:t>2.</a:t>
            </a:r>
            <a:r>
              <a:rPr lang="zh-CN" altLang="en-US" dirty="0" smtClean="0"/>
              <a:t>利用全局存储解决信息共享问题</a:t>
            </a:r>
            <a:endParaRPr lang="zh-CN" altLang="en-US" dirty="0"/>
          </a:p>
        </p:txBody>
      </p:sp>
      <p:pic>
        <p:nvPicPr>
          <p:cNvPr id="2050" name="Picture 2" descr="C:\Users\xccui\Desktop\新建文件夹 (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21820"/>
            <a:ext cx="7943024" cy="258373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57200" y="5905551"/>
            <a:ext cx="8510426" cy="646331"/>
          </a:xfrm>
          <a:prstGeom prst="rect">
            <a:avLst/>
          </a:prstGeom>
          <a:noFill/>
        </p:spPr>
        <p:txBody>
          <a:bodyPr wrap="square" rtlCol="0">
            <a:spAutoFit/>
          </a:bodyPr>
          <a:lstStyle/>
          <a:p>
            <a:r>
              <a:rPr lang="en-US" altLang="zh-CN" dirty="0" smtClean="0"/>
              <a:t>L</a:t>
            </a:r>
            <a:r>
              <a:rPr lang="en-US" altLang="zh-CN" dirty="0"/>
              <a:t>. Lin, X. Yu, N. </a:t>
            </a:r>
            <a:r>
              <a:rPr lang="en-US" altLang="zh-CN" dirty="0" err="1"/>
              <a:t>Koudas</a:t>
            </a:r>
            <a:r>
              <a:rPr lang="en-US" altLang="zh-CN" dirty="0"/>
              <a:t>. </a:t>
            </a:r>
            <a:r>
              <a:rPr lang="en-US" altLang="zh-CN" i="1" dirty="0" err="1"/>
              <a:t>Pollux</a:t>
            </a:r>
            <a:r>
              <a:rPr lang="en-US" altLang="zh-CN" i="1" dirty="0"/>
              <a:t>: Towards Scalable Distributed Real-time Search on </a:t>
            </a:r>
            <a:r>
              <a:rPr lang="en-US" altLang="zh-CN" i="1" dirty="0" err="1"/>
              <a:t>Microblogs</a:t>
            </a:r>
            <a:r>
              <a:rPr lang="en-US" altLang="zh-CN" dirty="0"/>
              <a:t>, in </a:t>
            </a:r>
            <a:r>
              <a:rPr lang="en-US" altLang="zh-CN" dirty="0" smtClean="0"/>
              <a:t>EDBT 2013.</a:t>
            </a:r>
            <a:endParaRPr kumimoji="1" lang="zh-CN" altLang="en-US" dirty="0"/>
          </a:p>
        </p:txBody>
      </p:sp>
    </p:spTree>
    <p:extLst>
      <p:ext uri="{BB962C8B-B14F-4D97-AF65-F5344CB8AC3E}">
        <p14:creationId xmlns:p14="http://schemas.microsoft.com/office/powerpoint/2010/main" val="10976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sp>
        <p:nvSpPr>
          <p:cNvPr id="3" name="内容占位符 2"/>
          <p:cNvSpPr>
            <a:spLocks noGrp="1"/>
          </p:cNvSpPr>
          <p:nvPr>
            <p:ph idx="1"/>
          </p:nvPr>
        </p:nvSpPr>
        <p:spPr/>
        <p:txBody>
          <a:bodyPr/>
          <a:lstStyle/>
          <a:p>
            <a:r>
              <a:rPr kumimoji="1" lang="zh-CN" altLang="en-US" dirty="0" smtClean="0"/>
              <a:t>海量高速网络空间数据的实时搜索是重要的现实需求</a:t>
            </a:r>
            <a:endParaRPr kumimoji="1" lang="en-US" altLang="zh-CN" dirty="0" smtClean="0"/>
          </a:p>
          <a:p>
            <a:endParaRPr kumimoji="1" lang="en-US" altLang="zh-CN" dirty="0" smtClean="0"/>
          </a:p>
          <a:p>
            <a:r>
              <a:rPr kumimoji="1" lang="zh-CN" altLang="en-US" dirty="0" smtClean="0"/>
              <a:t>海</a:t>
            </a:r>
            <a:r>
              <a:rPr kumimoji="1" lang="zh-CN" altLang="en-US" dirty="0"/>
              <a:t>量高速网络空间数据</a:t>
            </a:r>
            <a:r>
              <a:rPr kumimoji="1" lang="zh-CN" altLang="en-US" dirty="0" smtClean="0"/>
              <a:t>的实时搜索涉及多个科学问题</a:t>
            </a:r>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27</a:t>
            </a:fld>
            <a:endParaRPr kumimoji="1" lang="zh-CN" altLang="en-US"/>
          </a:p>
        </p:txBody>
      </p:sp>
    </p:spTree>
    <p:extLst>
      <p:ext uri="{BB962C8B-B14F-4D97-AF65-F5344CB8AC3E}">
        <p14:creationId xmlns:p14="http://schemas.microsoft.com/office/powerpoint/2010/main" val="28056774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日期占位符 2"/>
          <p:cNvSpPr>
            <a:spLocks noGrp="1"/>
          </p:cNvSpPr>
          <p:nvPr>
            <p:ph type="dt" sz="half" idx="10"/>
          </p:nvPr>
        </p:nvSpPr>
        <p:spPr/>
        <p:txBody>
          <a:bodyPr/>
          <a:lstStyle/>
          <a:p>
            <a:fld id="{DA14436E-B02B-6C44-9282-2B8E19B7AE89}" type="datetime1">
              <a:rPr kumimoji="1" lang="en-US" altLang="zh-CN" smtClean="0"/>
              <a:t>9/28/14</a:t>
            </a:fld>
            <a:endParaRPr kumimoji="1" lang="zh-CN" altLang="en-US"/>
          </a:p>
        </p:txBody>
      </p:sp>
      <p:sp>
        <p:nvSpPr>
          <p:cNvPr id="4" name="幻灯片编号占位符 3"/>
          <p:cNvSpPr>
            <a:spLocks noGrp="1"/>
          </p:cNvSpPr>
          <p:nvPr>
            <p:ph type="sldNum" sz="quarter" idx="12"/>
          </p:nvPr>
        </p:nvSpPr>
        <p:spPr/>
        <p:txBody>
          <a:bodyPr/>
          <a:lstStyle/>
          <a:p>
            <a:fld id="{59254A40-9F9D-6641-8C0A-2F452B2A8C46}" type="slidenum">
              <a:rPr kumimoji="1" lang="zh-CN" altLang="en-US" smtClean="0"/>
              <a:t>28</a:t>
            </a:fld>
            <a:endParaRPr kumimoji="1" lang="zh-CN" altLang="en-US"/>
          </a:p>
        </p:txBody>
      </p:sp>
      <p:sp>
        <p:nvSpPr>
          <p:cNvPr id="6" name="文本框 5"/>
          <p:cNvSpPr txBox="1"/>
          <p:nvPr/>
        </p:nvSpPr>
        <p:spPr>
          <a:xfrm>
            <a:off x="2050143" y="3099235"/>
            <a:ext cx="5228771" cy="769441"/>
          </a:xfrm>
          <a:prstGeom prst="rect">
            <a:avLst/>
          </a:prstGeom>
          <a:noFill/>
        </p:spPr>
        <p:txBody>
          <a:bodyPr wrap="square" rtlCol="0">
            <a:spAutoFit/>
          </a:bodyPr>
          <a:lstStyle/>
          <a:p>
            <a:pPr algn="ctr"/>
            <a:r>
              <a:rPr kumimoji="1" lang="zh-CN" altLang="en-US" sz="4400" dirty="0" smtClean="0">
                <a:latin typeface="黑体"/>
                <a:ea typeface="黑体"/>
                <a:cs typeface="黑体"/>
              </a:rPr>
              <a:t>谢谢！请批评指正！</a:t>
            </a:r>
            <a:endParaRPr kumimoji="1" lang="zh-CN" altLang="en-US" sz="4400" dirty="0">
              <a:latin typeface="黑体"/>
              <a:ea typeface="黑体"/>
              <a:cs typeface="黑体"/>
            </a:endParaRPr>
          </a:p>
        </p:txBody>
      </p:sp>
    </p:spTree>
    <p:extLst>
      <p:ext uri="{BB962C8B-B14F-4D97-AF65-F5344CB8AC3E}">
        <p14:creationId xmlns:p14="http://schemas.microsoft.com/office/powerpoint/2010/main" val="7945761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xccui\Desktop\新建文件夹 (2)\201302041802194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575" y="3202983"/>
            <a:ext cx="2498349" cy="168453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研究背景</a:t>
            </a:r>
            <a:endParaRPr lang="zh-CN" altLang="en-US" dirty="0"/>
          </a:p>
        </p:txBody>
      </p:sp>
      <p:grpSp>
        <p:nvGrpSpPr>
          <p:cNvPr id="6" name="组合 5"/>
          <p:cNvGrpSpPr/>
          <p:nvPr/>
        </p:nvGrpSpPr>
        <p:grpSpPr>
          <a:xfrm>
            <a:off x="557042" y="1613153"/>
            <a:ext cx="2376264" cy="1665476"/>
            <a:chOff x="323528" y="2636912"/>
            <a:chExt cx="2376264" cy="1665476"/>
          </a:xfrm>
        </p:grpSpPr>
        <p:pic>
          <p:nvPicPr>
            <p:cNvPr id="2050" name="Picture 2" descr="C:\Users\xccui\Desktop\新建文件夹 (2)\20120417131913-237095844.jpg"/>
            <p:cNvPicPr>
              <a:picLocks noChangeAspect="1" noChangeArrowheads="1"/>
            </p:cNvPicPr>
            <p:nvPr/>
          </p:nvPicPr>
          <p:blipFill rotWithShape="1">
            <a:blip r:embed="rId4">
              <a:extLst>
                <a:ext uri="{28A0092B-C50C-407E-A947-70E740481C1C}">
                  <a14:useLocalDpi xmlns:a14="http://schemas.microsoft.com/office/drawing/2010/main" val="0"/>
                </a:ext>
              </a:extLst>
            </a:blip>
            <a:srcRect b="2748"/>
            <a:stretch/>
          </p:blipFill>
          <p:spPr bwMode="auto">
            <a:xfrm>
              <a:off x="323528" y="2636912"/>
              <a:ext cx="2376264" cy="1234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27584" y="3933056"/>
              <a:ext cx="1872208" cy="369332"/>
            </a:xfrm>
            <a:prstGeom prst="rect">
              <a:avLst/>
            </a:prstGeom>
            <a:noFill/>
          </p:spPr>
          <p:txBody>
            <a:bodyPr wrap="square" rtlCol="0">
              <a:spAutoFit/>
            </a:bodyPr>
            <a:lstStyle/>
            <a:p>
              <a:r>
                <a:rPr lang="zh-CN" altLang="en-US" dirty="0" smtClean="0"/>
                <a:t>电子商务</a:t>
              </a:r>
              <a:endParaRPr lang="zh-CN" altLang="en-US" dirty="0"/>
            </a:p>
          </p:txBody>
        </p:sp>
      </p:grpSp>
      <p:grpSp>
        <p:nvGrpSpPr>
          <p:cNvPr id="5" name="组合 4"/>
          <p:cNvGrpSpPr/>
          <p:nvPr/>
        </p:nvGrpSpPr>
        <p:grpSpPr>
          <a:xfrm>
            <a:off x="557042" y="4730323"/>
            <a:ext cx="2057265" cy="1737484"/>
            <a:chOff x="3314383" y="4437112"/>
            <a:chExt cx="2057265" cy="1737484"/>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314383" y="4437112"/>
              <a:ext cx="2057265" cy="13489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067944" y="5805264"/>
              <a:ext cx="1224136" cy="369332"/>
            </a:xfrm>
            <a:prstGeom prst="rect">
              <a:avLst/>
            </a:prstGeom>
            <a:noFill/>
          </p:spPr>
          <p:txBody>
            <a:bodyPr wrap="square" rtlCol="0">
              <a:spAutoFit/>
            </a:bodyPr>
            <a:lstStyle/>
            <a:p>
              <a:r>
                <a:rPr lang="zh-CN" altLang="en-US" dirty="0" smtClean="0"/>
                <a:t>金融</a:t>
              </a:r>
              <a:endParaRPr lang="zh-CN" altLang="en-US" dirty="0"/>
            </a:p>
          </p:txBody>
        </p:sp>
      </p:grpSp>
      <p:grpSp>
        <p:nvGrpSpPr>
          <p:cNvPr id="8" name="组合 7"/>
          <p:cNvGrpSpPr/>
          <p:nvPr/>
        </p:nvGrpSpPr>
        <p:grpSpPr>
          <a:xfrm>
            <a:off x="4527793" y="4766573"/>
            <a:ext cx="1728192" cy="1640762"/>
            <a:chOff x="4964845" y="4749858"/>
            <a:chExt cx="1728192" cy="1640762"/>
          </a:xfrm>
        </p:grpSpPr>
        <p:pic>
          <p:nvPicPr>
            <p:cNvPr id="2052" name="Picture 4" descr="C:\Users\xccui\Desktop\新建文件夹 (2)\2531170_150846243000_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2281"/>
            <a:stretch/>
          </p:blipFill>
          <p:spPr bwMode="auto">
            <a:xfrm>
              <a:off x="4964845" y="4749858"/>
              <a:ext cx="1728192" cy="1273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364088" y="6021288"/>
              <a:ext cx="1224136" cy="369332"/>
            </a:xfrm>
            <a:prstGeom prst="rect">
              <a:avLst/>
            </a:prstGeom>
            <a:noFill/>
          </p:spPr>
          <p:txBody>
            <a:bodyPr wrap="square" rtlCol="0">
              <a:spAutoFit/>
            </a:bodyPr>
            <a:lstStyle/>
            <a:p>
              <a:r>
                <a:rPr lang="zh-CN" altLang="en-US" dirty="0"/>
                <a:t>社交网络</a:t>
              </a:r>
            </a:p>
          </p:txBody>
        </p:sp>
      </p:grpSp>
      <p:grpSp>
        <p:nvGrpSpPr>
          <p:cNvPr id="9" name="组合 8"/>
          <p:cNvGrpSpPr/>
          <p:nvPr/>
        </p:nvGrpSpPr>
        <p:grpSpPr>
          <a:xfrm>
            <a:off x="4311769" y="1541145"/>
            <a:ext cx="1944216" cy="1737484"/>
            <a:chOff x="6300192" y="2420888"/>
            <a:chExt cx="1944216" cy="1737484"/>
          </a:xfrm>
        </p:grpSpPr>
        <p:pic>
          <p:nvPicPr>
            <p:cNvPr id="2053" name="Picture 5" descr="C:\Users\xccui\Desktop\新建文件夹 (2)\20130109120043134313.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00192" y="2420888"/>
              <a:ext cx="1944216" cy="12754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732240" y="3789040"/>
              <a:ext cx="1224136" cy="369332"/>
            </a:xfrm>
            <a:prstGeom prst="rect">
              <a:avLst/>
            </a:prstGeom>
            <a:noFill/>
          </p:spPr>
          <p:txBody>
            <a:bodyPr wrap="square" rtlCol="0">
              <a:spAutoFit/>
            </a:bodyPr>
            <a:lstStyle/>
            <a:p>
              <a:r>
                <a:rPr lang="zh-CN" altLang="en-US" dirty="0" smtClean="0"/>
                <a:t>公共安全</a:t>
              </a:r>
              <a:endParaRPr lang="zh-CN" altLang="en-US" dirty="0"/>
            </a:p>
          </p:txBody>
        </p:sp>
      </p:grpSp>
      <p:sp>
        <p:nvSpPr>
          <p:cNvPr id="13" name="文本框 12"/>
          <p:cNvSpPr txBox="1"/>
          <p:nvPr/>
        </p:nvSpPr>
        <p:spPr>
          <a:xfrm>
            <a:off x="7112570" y="2524576"/>
            <a:ext cx="1799316" cy="76944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kumimoji="1" lang="zh-CN" altLang="en-US" sz="4400" dirty="0" smtClean="0">
                <a:latin typeface="黑体"/>
                <a:ea typeface="黑体"/>
                <a:cs typeface="黑体"/>
              </a:rPr>
              <a:t>海量</a:t>
            </a:r>
            <a:endParaRPr kumimoji="1" lang="zh-CN" altLang="en-US" sz="4400" dirty="0">
              <a:latin typeface="黑体"/>
              <a:ea typeface="黑体"/>
              <a:cs typeface="黑体"/>
            </a:endParaRPr>
          </a:p>
        </p:txBody>
      </p:sp>
      <p:sp>
        <p:nvSpPr>
          <p:cNvPr id="23" name="文本框 22"/>
          <p:cNvSpPr txBox="1"/>
          <p:nvPr/>
        </p:nvSpPr>
        <p:spPr>
          <a:xfrm>
            <a:off x="7112570" y="4524310"/>
            <a:ext cx="1799316" cy="76944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kumimoji="1" lang="zh-CN" altLang="en-US" sz="4400" dirty="0" smtClean="0">
                <a:latin typeface="黑体"/>
                <a:ea typeface="黑体"/>
                <a:cs typeface="黑体"/>
              </a:rPr>
              <a:t>高速</a:t>
            </a:r>
            <a:endParaRPr kumimoji="1" lang="zh-CN" altLang="en-US" sz="4400" dirty="0">
              <a:latin typeface="黑体"/>
              <a:ea typeface="黑体"/>
              <a:cs typeface="黑体"/>
            </a:endParaRPr>
          </a:p>
        </p:txBody>
      </p:sp>
      <p:cxnSp>
        <p:nvCxnSpPr>
          <p:cNvPr id="16" name="直线连接符 15"/>
          <p:cNvCxnSpPr/>
          <p:nvPr/>
        </p:nvCxnSpPr>
        <p:spPr>
          <a:xfrm>
            <a:off x="1796143" y="3278629"/>
            <a:ext cx="452432" cy="259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flipV="1">
            <a:off x="4527793" y="3278629"/>
            <a:ext cx="615267" cy="259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flipV="1">
            <a:off x="1796143" y="4502798"/>
            <a:ext cx="452432" cy="22752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线连接符 26"/>
          <p:cNvCxnSpPr/>
          <p:nvPr/>
        </p:nvCxnSpPr>
        <p:spPr>
          <a:xfrm flipH="1" flipV="1">
            <a:off x="4743817" y="4502798"/>
            <a:ext cx="553897" cy="227525"/>
          </a:xfrm>
          <a:prstGeom prst="line">
            <a:avLst/>
          </a:prstGeom>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6024742" y="2591276"/>
            <a:ext cx="616857" cy="2646878"/>
          </a:xfrm>
          <a:prstGeom prst="rect">
            <a:avLst/>
          </a:prstGeom>
          <a:noFill/>
        </p:spPr>
        <p:txBody>
          <a:bodyPr wrap="square" rtlCol="0">
            <a:spAutoFit/>
          </a:bodyPr>
          <a:lstStyle/>
          <a:p>
            <a:r>
              <a:rPr kumimoji="1" lang="zh-CN" altLang="en-US" sz="16600" dirty="0" smtClean="0"/>
              <a:t>｝</a:t>
            </a:r>
            <a:endParaRPr kumimoji="1" lang="zh-CN" altLang="en-US" sz="16600" dirty="0"/>
          </a:p>
        </p:txBody>
      </p:sp>
    </p:spTree>
    <p:extLst>
      <p:ext uri="{BB962C8B-B14F-4D97-AF65-F5344CB8AC3E}">
        <p14:creationId xmlns:p14="http://schemas.microsoft.com/office/powerpoint/2010/main" val="850966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endParaRPr lang="zh-CN" altLang="en-US" dirty="0"/>
          </a:p>
        </p:txBody>
      </p:sp>
      <p:grpSp>
        <p:nvGrpSpPr>
          <p:cNvPr id="4" name="组合 3"/>
          <p:cNvGrpSpPr/>
          <p:nvPr/>
        </p:nvGrpSpPr>
        <p:grpSpPr>
          <a:xfrm>
            <a:off x="827584" y="1412776"/>
            <a:ext cx="7632848" cy="2246650"/>
            <a:chOff x="827584" y="1412776"/>
            <a:chExt cx="7632848" cy="2246650"/>
          </a:xfrm>
        </p:grpSpPr>
        <p:grpSp>
          <p:nvGrpSpPr>
            <p:cNvPr id="18" name="组合 17"/>
            <p:cNvGrpSpPr/>
            <p:nvPr/>
          </p:nvGrpSpPr>
          <p:grpSpPr>
            <a:xfrm>
              <a:off x="4932040" y="2420888"/>
              <a:ext cx="2088232" cy="1008112"/>
              <a:chOff x="1691680" y="3573016"/>
              <a:chExt cx="2088232" cy="1008112"/>
            </a:xfrm>
          </p:grpSpPr>
          <p:sp>
            <p:nvSpPr>
              <p:cNvPr id="5" name="流程图: 多文档 4"/>
              <p:cNvSpPr/>
              <p:nvPr/>
            </p:nvSpPr>
            <p:spPr>
              <a:xfrm>
                <a:off x="2555776" y="3573016"/>
                <a:ext cx="1224136" cy="1008112"/>
              </a:xfrm>
              <a:prstGeom prst="flowChartMultidocumen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20TB</a:t>
                </a:r>
                <a:endParaRPr lang="zh-CN" altLang="en-US" dirty="0"/>
              </a:p>
            </p:txBody>
          </p:sp>
          <p:cxnSp>
            <p:nvCxnSpPr>
              <p:cNvPr id="8" name="直接连接符 7"/>
              <p:cNvCxnSpPr/>
              <p:nvPr/>
            </p:nvCxnSpPr>
            <p:spPr>
              <a:xfrm>
                <a:off x="1979712" y="3861048"/>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1691680" y="4005064"/>
                <a:ext cx="4956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a:off x="1907704" y="4365104"/>
                <a:ext cx="5040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p:cNvCxnSpPr/>
              <p:nvPr/>
            </p:nvCxnSpPr>
            <p:spPr>
              <a:xfrm>
                <a:off x="1763688" y="4149080"/>
                <a:ext cx="495672" cy="0"/>
              </a:xfrm>
              <a:prstGeom prst="line">
                <a:avLst/>
              </a:prstGeom>
            </p:spPr>
            <p:style>
              <a:lnRef idx="2">
                <a:schemeClr val="accent1"/>
              </a:lnRef>
              <a:fillRef idx="0">
                <a:schemeClr val="accent1"/>
              </a:fillRef>
              <a:effectRef idx="1">
                <a:schemeClr val="accent1"/>
              </a:effectRef>
              <a:fontRef idx="minor">
                <a:schemeClr val="tx1"/>
              </a:fontRef>
            </p:style>
          </p:cxnSp>
        </p:grpSp>
        <p:pic>
          <p:nvPicPr>
            <p:cNvPr id="1026" name="Picture 2" descr="C:\Users\xccui\Desktop\新建文件夹 (2)\72c0fc1d9762c2f83b3d039ed27aa1c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2808312" cy="22466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499992" y="1484784"/>
              <a:ext cx="3960440" cy="461665"/>
            </a:xfrm>
            <a:prstGeom prst="rect">
              <a:avLst/>
            </a:prstGeom>
            <a:noFill/>
          </p:spPr>
          <p:txBody>
            <a:bodyPr wrap="square" rtlCol="0">
              <a:spAutoFit/>
            </a:bodyPr>
            <a:lstStyle/>
            <a:p>
              <a:r>
                <a:rPr lang="zh-CN" altLang="en-US" sz="2400" dirty="0" smtClean="0">
                  <a:solidFill>
                    <a:schemeClr val="tx2"/>
                  </a:solidFill>
                  <a:latin typeface="黑体"/>
                  <a:ea typeface="黑体"/>
                  <a:cs typeface="黑体"/>
                </a:rPr>
                <a:t>每小时超过 </a:t>
              </a:r>
              <a:r>
                <a:rPr lang="en-US" altLang="zh-CN" sz="2400" i="1" dirty="0" smtClean="0">
                  <a:solidFill>
                    <a:schemeClr val="accent1"/>
                  </a:solidFill>
                  <a:latin typeface="黑体"/>
                  <a:ea typeface="黑体"/>
                  <a:cs typeface="黑体"/>
                </a:rPr>
                <a:t>20TB </a:t>
              </a:r>
              <a:r>
                <a:rPr lang="zh-CN" altLang="en-US" sz="2400" dirty="0" smtClean="0">
                  <a:solidFill>
                    <a:schemeClr val="tx2"/>
                  </a:solidFill>
                  <a:latin typeface="黑体"/>
                  <a:ea typeface="黑体"/>
                  <a:cs typeface="黑体"/>
                </a:rPr>
                <a:t>状态数据</a:t>
              </a:r>
              <a:endParaRPr lang="zh-CN" altLang="en-US" sz="2400" dirty="0">
                <a:solidFill>
                  <a:schemeClr val="tx2"/>
                </a:solidFill>
                <a:latin typeface="黑体"/>
                <a:ea typeface="黑体"/>
                <a:cs typeface="黑体"/>
              </a:endParaRPr>
            </a:p>
          </p:txBody>
        </p:sp>
      </p:grpSp>
      <p:grpSp>
        <p:nvGrpSpPr>
          <p:cNvPr id="3" name="组合 2"/>
          <p:cNvGrpSpPr/>
          <p:nvPr/>
        </p:nvGrpSpPr>
        <p:grpSpPr>
          <a:xfrm>
            <a:off x="1115616" y="4209143"/>
            <a:ext cx="7632848" cy="2428570"/>
            <a:chOff x="1115616" y="4077072"/>
            <a:chExt cx="7632848" cy="2560641"/>
          </a:xfrm>
        </p:grpSpPr>
        <p:sp>
          <p:nvSpPr>
            <p:cNvPr id="22" name="TextBox 21"/>
            <p:cNvSpPr txBox="1"/>
            <p:nvPr/>
          </p:nvSpPr>
          <p:spPr>
            <a:xfrm>
              <a:off x="4499992" y="4354491"/>
              <a:ext cx="4248472" cy="461665"/>
            </a:xfrm>
            <a:prstGeom prst="rect">
              <a:avLst/>
            </a:prstGeom>
            <a:noFill/>
          </p:spPr>
          <p:txBody>
            <a:bodyPr wrap="square" rtlCol="0">
              <a:spAutoFit/>
            </a:bodyPr>
            <a:lstStyle/>
            <a:p>
              <a:r>
                <a:rPr lang="zh-CN" altLang="en-US" sz="2400" dirty="0" smtClean="0">
                  <a:solidFill>
                    <a:schemeClr val="tx2"/>
                  </a:solidFill>
                  <a:latin typeface="黑体"/>
                  <a:ea typeface="黑体"/>
                  <a:cs typeface="黑体"/>
                </a:rPr>
                <a:t>每分钟超过</a:t>
              </a:r>
              <a:r>
                <a:rPr lang="zh-CN" altLang="en-US" sz="2400" dirty="0" smtClean="0">
                  <a:solidFill>
                    <a:schemeClr val="accent1"/>
                  </a:solidFill>
                  <a:latin typeface="黑体"/>
                  <a:ea typeface="黑体"/>
                  <a:cs typeface="黑体"/>
                </a:rPr>
                <a:t> </a:t>
              </a:r>
              <a:r>
                <a:rPr lang="en-US" altLang="zh-CN" sz="2400" b="1" i="1" dirty="0" smtClean="0">
                  <a:solidFill>
                    <a:schemeClr val="accent1"/>
                  </a:solidFill>
                  <a:latin typeface="黑体"/>
                  <a:ea typeface="黑体"/>
                  <a:cs typeface="黑体"/>
                </a:rPr>
                <a:t>8</a:t>
              </a:r>
              <a:r>
                <a:rPr lang="zh-CN" altLang="en-US" sz="2400" b="1" i="1" dirty="0" smtClean="0">
                  <a:solidFill>
                    <a:schemeClr val="accent1"/>
                  </a:solidFill>
                  <a:latin typeface="黑体"/>
                  <a:ea typeface="黑体"/>
                  <a:cs typeface="黑体"/>
                </a:rPr>
                <a:t>万条 </a:t>
              </a:r>
              <a:r>
                <a:rPr lang="zh-CN" altLang="en-US" sz="2400" dirty="0" smtClean="0">
                  <a:solidFill>
                    <a:schemeClr val="tx2"/>
                  </a:solidFill>
                  <a:latin typeface="黑体"/>
                  <a:ea typeface="黑体"/>
                  <a:cs typeface="黑体"/>
                </a:rPr>
                <a:t>位置更新</a:t>
              </a:r>
              <a:endParaRPr lang="zh-CN" altLang="en-US" sz="2400" dirty="0">
                <a:solidFill>
                  <a:schemeClr val="tx2"/>
                </a:solidFill>
                <a:latin typeface="黑体"/>
                <a:ea typeface="黑体"/>
                <a:cs typeface="黑体"/>
              </a:endParaRPr>
            </a:p>
          </p:txBody>
        </p:sp>
        <p:pic>
          <p:nvPicPr>
            <p:cNvPr id="4098" name="Picture 2" descr="C:\Users\xccui\Desktop\新建文件夹 (2)\图片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077072"/>
              <a:ext cx="2232248" cy="25439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xccui\Desktop\新建文件夹 (2)\155205ppwseanbwuzimoyu.jpg.middle.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000" t="11110" r="16222" b="9556"/>
            <a:stretch/>
          </p:blipFill>
          <p:spPr bwMode="auto">
            <a:xfrm>
              <a:off x="5652120" y="5085184"/>
              <a:ext cx="1365530" cy="1552529"/>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3305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p:sp>
        <p:nvSpPr>
          <p:cNvPr id="3" name="内容占位符 2"/>
          <p:cNvSpPr>
            <a:spLocks noGrp="1"/>
          </p:cNvSpPr>
          <p:nvPr>
            <p:ph idx="1"/>
          </p:nvPr>
        </p:nvSpPr>
        <p:spPr/>
        <p:txBody>
          <a:bodyPr>
            <a:normAutofit fontScale="92500"/>
          </a:bodyPr>
          <a:lstStyle/>
          <a:p>
            <a:r>
              <a:rPr lang="zh-CN" altLang="en-US" dirty="0" smtClean="0"/>
              <a:t>电子商务</a:t>
            </a:r>
            <a:endParaRPr lang="en-US" altLang="zh-CN" dirty="0" smtClean="0"/>
          </a:p>
          <a:p>
            <a:pPr lvl="1"/>
            <a:r>
              <a:rPr lang="zh-CN" altLang="zh-CN" dirty="0" smtClean="0"/>
              <a:t>根据对</a:t>
            </a:r>
            <a:r>
              <a:rPr lang="zh-CN" altLang="zh-CN" dirty="0"/>
              <a:t>大量不断变化的用户行为数据的分析实时地产生个</a:t>
            </a:r>
            <a:r>
              <a:rPr lang="zh-CN" altLang="zh-CN" dirty="0" smtClean="0"/>
              <a:t>性化</a:t>
            </a:r>
            <a:r>
              <a:rPr lang="zh-CN" altLang="en-US" dirty="0" smtClean="0"/>
              <a:t>搜索和</a:t>
            </a:r>
            <a:r>
              <a:rPr lang="zh-CN" altLang="zh-CN" dirty="0" smtClean="0"/>
              <a:t>推荐结果</a:t>
            </a:r>
            <a:endParaRPr lang="en-US" altLang="zh-CN" dirty="0"/>
          </a:p>
          <a:p>
            <a:r>
              <a:rPr lang="zh-CN" altLang="zh-CN" dirty="0" smtClean="0"/>
              <a:t>金融</a:t>
            </a:r>
            <a:endParaRPr lang="en-US" altLang="zh-CN" dirty="0"/>
          </a:p>
          <a:p>
            <a:pPr lvl="1"/>
            <a:r>
              <a:rPr lang="zh-CN" altLang="zh-CN" dirty="0" smtClean="0"/>
              <a:t>通过对海量快速演变</a:t>
            </a:r>
            <a:r>
              <a:rPr lang="zh-CN" altLang="zh-CN" dirty="0"/>
              <a:t>的衍生产品价格间复杂依赖关系的实时分析，及时发现重大结构</a:t>
            </a:r>
            <a:r>
              <a:rPr lang="zh-CN" altLang="zh-CN" dirty="0" smtClean="0"/>
              <a:t>性风险</a:t>
            </a:r>
            <a:endParaRPr lang="en-US" altLang="zh-CN" dirty="0" smtClean="0"/>
          </a:p>
          <a:p>
            <a:r>
              <a:rPr lang="zh-CN" altLang="zh-CN" dirty="0" smtClean="0"/>
              <a:t>公共安全</a:t>
            </a:r>
            <a:endParaRPr lang="en-US" altLang="zh-CN" dirty="0" smtClean="0"/>
          </a:p>
          <a:p>
            <a:pPr lvl="1"/>
            <a:r>
              <a:rPr lang="zh-CN" altLang="zh-CN" dirty="0" smtClean="0"/>
              <a:t>对城市</a:t>
            </a:r>
            <a:r>
              <a:rPr lang="zh-CN" altLang="en-US" dirty="0" smtClean="0"/>
              <a:t>监控</a:t>
            </a:r>
            <a:r>
              <a:rPr lang="zh-CN" altLang="zh-CN" dirty="0" smtClean="0"/>
              <a:t>视频和图像进行实时分析和比对</a:t>
            </a:r>
            <a:r>
              <a:rPr lang="zh-CN" altLang="zh-CN" dirty="0"/>
              <a:t>，</a:t>
            </a:r>
            <a:r>
              <a:rPr lang="zh-CN" altLang="zh-CN" dirty="0" smtClean="0"/>
              <a:t>有助于</a:t>
            </a:r>
            <a:r>
              <a:rPr lang="zh-CN" altLang="en-US" dirty="0" smtClean="0"/>
              <a:t>及时发现犯罪线索，</a:t>
            </a:r>
            <a:r>
              <a:rPr lang="zh-CN" altLang="zh-CN" dirty="0" smtClean="0"/>
              <a:t>实现案件的事前预警</a:t>
            </a:r>
            <a:r>
              <a:rPr lang="en-US" altLang="zh-CN" dirty="0" smtClean="0"/>
              <a:t> </a:t>
            </a:r>
            <a:endParaRPr kumimoji="1" lang="zh-CN" altLang="en-US" dirty="0"/>
          </a:p>
        </p:txBody>
      </p:sp>
      <p:sp>
        <p:nvSpPr>
          <p:cNvPr id="4" name="日期占位符 3"/>
          <p:cNvSpPr>
            <a:spLocks noGrp="1"/>
          </p:cNvSpPr>
          <p:nvPr>
            <p:ph type="dt" sz="half" idx="10"/>
          </p:nvPr>
        </p:nvSpPr>
        <p:spPr/>
        <p:txBody>
          <a:bodyPr/>
          <a:lstStyle/>
          <a:p>
            <a:fld id="{AA2418FF-6E55-1C47-B2BB-5C7F17901C91}" type="datetime1">
              <a:rPr kumimoji="1" lang="en-US" altLang="zh-CN" smtClean="0"/>
              <a:t>9/28/14</a:t>
            </a:fld>
            <a:endParaRPr kumimoji="1" lang="zh-CN" altLang="en-US"/>
          </a:p>
        </p:txBody>
      </p:sp>
      <p:sp>
        <p:nvSpPr>
          <p:cNvPr id="5" name="幻灯片编号占位符 4"/>
          <p:cNvSpPr>
            <a:spLocks noGrp="1"/>
          </p:cNvSpPr>
          <p:nvPr>
            <p:ph type="sldNum" sz="quarter" idx="12"/>
          </p:nvPr>
        </p:nvSpPr>
        <p:spPr/>
        <p:txBody>
          <a:bodyPr/>
          <a:lstStyle/>
          <a:p>
            <a:fld id="{59254A40-9F9D-6641-8C0A-2F452B2A8C46}" type="slidenum">
              <a:rPr kumimoji="1" lang="zh-CN" altLang="en-US" smtClean="0"/>
              <a:t>5</a:t>
            </a:fld>
            <a:endParaRPr kumimoji="1" lang="zh-CN" altLang="en-US"/>
          </a:p>
        </p:txBody>
      </p:sp>
    </p:spTree>
    <p:extLst>
      <p:ext uri="{BB962C8B-B14F-4D97-AF65-F5344CB8AC3E}">
        <p14:creationId xmlns:p14="http://schemas.microsoft.com/office/powerpoint/2010/main" val="6711195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研究背景</a:t>
            </a:r>
            <a:r>
              <a:rPr lang="zh-TW" altLang="en-US" dirty="0" smtClean="0"/>
              <a:t>－交通</a:t>
            </a:r>
            <a:r>
              <a:rPr lang="zh-CN" altLang="en-US" dirty="0" smtClean="0"/>
              <a:t>数据</a:t>
            </a:r>
            <a:endParaRPr lang="zh-CN" alt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6" y="1473201"/>
            <a:ext cx="9062534" cy="512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标注 10"/>
          <p:cNvSpPr/>
          <p:nvPr/>
        </p:nvSpPr>
        <p:spPr>
          <a:xfrm>
            <a:off x="5103585" y="2146722"/>
            <a:ext cx="2899229" cy="2107097"/>
          </a:xfrm>
          <a:prstGeom prst="wedgeRectCallout">
            <a:avLst>
              <a:gd name="adj1" fmla="val -84037"/>
              <a:gd name="adj2" fmla="val 82304"/>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9" name="Picture 3" descr="C:\Users\xccui\Desktop\20120518111339-91239556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249" y="2214634"/>
            <a:ext cx="2743901" cy="1984756"/>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0BD8E4A2-5BED-8C4F-8BF0-AD6661D7CF7C}" type="datetime1">
              <a:rPr lang="en-US" altLang="zh-CN" smtClean="0"/>
              <a:t>9/28/14</a:t>
            </a:fld>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1057379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研究背景－交通数据处理</a:t>
            </a:r>
            <a:endParaRPr lang="zh-CN" altLang="en-US"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2778" b="22937"/>
          <a:stretch/>
        </p:blipFill>
        <p:spPr bwMode="auto">
          <a:xfrm>
            <a:off x="572096" y="2276872"/>
            <a:ext cx="3001934" cy="135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2937"/>
          <a:stretch/>
        </p:blipFill>
        <p:spPr bwMode="auto">
          <a:xfrm>
            <a:off x="568580" y="2276872"/>
            <a:ext cx="8064896" cy="135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9552" y="3717032"/>
            <a:ext cx="1656184" cy="400110"/>
          </a:xfrm>
          <a:prstGeom prst="rect">
            <a:avLst/>
          </a:prstGeom>
          <a:noFill/>
        </p:spPr>
        <p:txBody>
          <a:bodyPr wrap="square" rtlCol="0">
            <a:spAutoFit/>
          </a:bodyPr>
          <a:lstStyle/>
          <a:p>
            <a:r>
              <a:rPr lang="zh-CN" altLang="en-US" sz="2000" dirty="0" smtClean="0"/>
              <a:t>捕获和识别</a:t>
            </a:r>
            <a:endParaRPr lang="zh-CN" altLang="en-US" sz="2000" dirty="0"/>
          </a:p>
        </p:txBody>
      </p:sp>
      <p:sp>
        <p:nvSpPr>
          <p:cNvPr id="7" name="TextBox 6"/>
          <p:cNvSpPr txBox="1"/>
          <p:nvPr/>
        </p:nvSpPr>
        <p:spPr>
          <a:xfrm>
            <a:off x="2195736" y="3717032"/>
            <a:ext cx="1656184" cy="400110"/>
          </a:xfrm>
          <a:prstGeom prst="rect">
            <a:avLst/>
          </a:prstGeom>
          <a:noFill/>
        </p:spPr>
        <p:txBody>
          <a:bodyPr wrap="square" rtlCol="0">
            <a:spAutoFit/>
          </a:bodyPr>
          <a:lstStyle/>
          <a:p>
            <a:r>
              <a:rPr lang="zh-CN" altLang="en-US" sz="2000" dirty="0" smtClean="0"/>
              <a:t>网络传输</a:t>
            </a:r>
            <a:endParaRPr lang="zh-CN" altLang="en-US" sz="2000" dirty="0"/>
          </a:p>
        </p:txBody>
      </p:sp>
      <p:sp>
        <p:nvSpPr>
          <p:cNvPr id="8" name="左大括号 7"/>
          <p:cNvSpPr/>
          <p:nvPr/>
        </p:nvSpPr>
        <p:spPr>
          <a:xfrm rot="16200000">
            <a:off x="5616116" y="1736813"/>
            <a:ext cx="432048" cy="424847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797025" y="4149080"/>
            <a:ext cx="211523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dirty="0" smtClean="0"/>
              <a:t>交通数据处理</a:t>
            </a:r>
            <a:endParaRPr lang="zh-CN" altLang="en-US" sz="2400" dirty="0"/>
          </a:p>
        </p:txBody>
      </p:sp>
      <p:sp>
        <p:nvSpPr>
          <p:cNvPr id="10" name="日期占位符 9"/>
          <p:cNvSpPr>
            <a:spLocks noGrp="1"/>
          </p:cNvSpPr>
          <p:nvPr>
            <p:ph type="dt" sz="half" idx="10"/>
          </p:nvPr>
        </p:nvSpPr>
        <p:spPr/>
        <p:txBody>
          <a:bodyPr/>
          <a:lstStyle/>
          <a:p>
            <a:fld id="{AE721D6B-1044-784E-99E6-DF59497A46A5}" type="datetime1">
              <a:rPr lang="en-US" altLang="zh-CN" smtClean="0"/>
              <a:t>9/28/14</a:t>
            </a:fld>
            <a:endParaRPr lang="zh-CN" altLang="en-US"/>
          </a:p>
        </p:txBody>
      </p:sp>
      <p:sp>
        <p:nvSpPr>
          <p:cNvPr id="11" name="幻灯片编号占位符 10"/>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41315309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out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研究背景</a:t>
            </a:r>
            <a:r>
              <a:rPr lang="zh-TW" altLang="en-US" dirty="0" smtClean="0"/>
              <a:t>－交通</a:t>
            </a:r>
            <a:r>
              <a:rPr lang="zh-CN" altLang="en-US" dirty="0" smtClean="0"/>
              <a:t>数据处理</a:t>
            </a:r>
            <a:endParaRPr lang="zh-CN" altLang="en-US" dirty="0"/>
          </a:p>
        </p:txBody>
      </p:sp>
      <p:sp>
        <p:nvSpPr>
          <p:cNvPr id="8" name="矩形 7"/>
          <p:cNvSpPr/>
          <p:nvPr/>
        </p:nvSpPr>
        <p:spPr>
          <a:xfrm>
            <a:off x="1945597" y="1880182"/>
            <a:ext cx="3071273" cy="523220"/>
          </a:xfrm>
          <a:prstGeom prst="rect">
            <a:avLst/>
          </a:prstGeom>
        </p:spPr>
        <p:txBody>
          <a:bodyPr wrap="none">
            <a:spAutoFit/>
          </a:bodyPr>
          <a:lstStyle/>
          <a:p>
            <a:r>
              <a:rPr lang="en-US" altLang="zh-CN" sz="2800" dirty="0" smtClean="0">
                <a:solidFill>
                  <a:srgbClr val="FF0000"/>
                </a:solidFill>
              </a:rPr>
              <a:t>1000</a:t>
            </a:r>
            <a:r>
              <a:rPr lang="zh-CN" altLang="en-US" sz="2800" dirty="0" smtClean="0"/>
              <a:t>多处卡口点位</a:t>
            </a:r>
            <a:endParaRPr lang="zh-CN" altLang="en-US" sz="2800" dirty="0"/>
          </a:p>
        </p:txBody>
      </p:sp>
      <p:sp>
        <p:nvSpPr>
          <p:cNvPr id="9" name="TextBox 8"/>
          <p:cNvSpPr txBox="1"/>
          <p:nvPr/>
        </p:nvSpPr>
        <p:spPr>
          <a:xfrm>
            <a:off x="1444099" y="2816933"/>
            <a:ext cx="504056" cy="584775"/>
          </a:xfrm>
          <a:prstGeom prst="rect">
            <a:avLst/>
          </a:prstGeom>
          <a:noFill/>
        </p:spPr>
        <p:txBody>
          <a:bodyPr wrap="square" rtlCol="0">
            <a:spAutoFit/>
          </a:bodyPr>
          <a:lstStyle/>
          <a:p>
            <a:pPr marL="285750" indent="-285750">
              <a:buFont typeface="Wingdings" pitchFamily="2" charset="2"/>
              <a:buChar char="Ø"/>
            </a:pPr>
            <a:r>
              <a:rPr lang="en-US" altLang="zh-CN" sz="3200" dirty="0"/>
              <a:t> </a:t>
            </a:r>
            <a:endParaRPr lang="zh-CN" altLang="en-US" sz="3200" dirty="0"/>
          </a:p>
        </p:txBody>
      </p:sp>
      <p:sp>
        <p:nvSpPr>
          <p:cNvPr id="10" name="矩形 9"/>
          <p:cNvSpPr/>
          <p:nvPr/>
        </p:nvSpPr>
        <p:spPr>
          <a:xfrm>
            <a:off x="1945818" y="2849877"/>
            <a:ext cx="3426840" cy="523220"/>
          </a:xfrm>
          <a:prstGeom prst="rect">
            <a:avLst/>
          </a:prstGeom>
        </p:spPr>
        <p:txBody>
          <a:bodyPr wrap="none">
            <a:spAutoFit/>
          </a:bodyPr>
          <a:lstStyle/>
          <a:p>
            <a:r>
              <a:rPr lang="zh-CN" altLang="zh-CN" sz="2800" dirty="0" smtClean="0">
                <a:solidFill>
                  <a:srgbClr val="FF0000"/>
                </a:solidFill>
              </a:rPr>
              <a:t>3</a:t>
            </a:r>
            <a:r>
              <a:rPr lang="en-US" altLang="zh-CN" sz="2800" smtClean="0">
                <a:solidFill>
                  <a:srgbClr val="FF0000"/>
                </a:solidFill>
              </a:rPr>
              <a:t>000</a:t>
            </a:r>
            <a:r>
              <a:rPr lang="zh-CN" altLang="en-US" sz="2800" smtClean="0"/>
              <a:t>多个高清摄像头</a:t>
            </a:r>
            <a:endParaRPr lang="zh-CN" altLang="en-US" sz="2800" dirty="0"/>
          </a:p>
        </p:txBody>
      </p:sp>
      <p:pic>
        <p:nvPicPr>
          <p:cNvPr id="3074" name="Picture 2" descr="G:\金山快盘\各种素材\web_img\Iconshock_Transportation\png\barrier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5269" y="1628800"/>
            <a:ext cx="946459" cy="94645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xccui\Desktop\2.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769743" y="2636912"/>
            <a:ext cx="1097512" cy="9448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444099" y="1844824"/>
            <a:ext cx="504056" cy="584775"/>
          </a:xfrm>
          <a:prstGeom prst="rect">
            <a:avLst/>
          </a:prstGeom>
          <a:noFill/>
        </p:spPr>
        <p:txBody>
          <a:bodyPr wrap="square" rtlCol="0">
            <a:spAutoFit/>
          </a:bodyPr>
          <a:lstStyle/>
          <a:p>
            <a:pPr marL="285750" indent="-285750">
              <a:buFont typeface="Wingdings" pitchFamily="2" charset="2"/>
              <a:buChar char="Ø"/>
            </a:pPr>
            <a:r>
              <a:rPr lang="en-US" altLang="zh-CN" sz="3200" dirty="0"/>
              <a:t> </a:t>
            </a:r>
            <a:endParaRPr lang="zh-CN" altLang="en-US" sz="3200" dirty="0"/>
          </a:p>
        </p:txBody>
      </p:sp>
      <p:sp>
        <p:nvSpPr>
          <p:cNvPr id="14" name="矩形 13"/>
          <p:cNvSpPr/>
          <p:nvPr/>
        </p:nvSpPr>
        <p:spPr>
          <a:xfrm>
            <a:off x="1940670" y="3801770"/>
            <a:ext cx="3430346" cy="523220"/>
          </a:xfrm>
          <a:prstGeom prst="rect">
            <a:avLst/>
          </a:prstGeom>
        </p:spPr>
        <p:txBody>
          <a:bodyPr wrap="none">
            <a:spAutoFit/>
          </a:bodyPr>
          <a:lstStyle/>
          <a:p>
            <a:r>
              <a:rPr lang="zh-CN" altLang="en-US" sz="2800" dirty="0" smtClean="0"/>
              <a:t>每日</a:t>
            </a:r>
            <a:r>
              <a:rPr lang="en-US" altLang="zh-CN" sz="2800" dirty="0" smtClean="0">
                <a:solidFill>
                  <a:srgbClr val="FF0000"/>
                </a:solidFill>
              </a:rPr>
              <a:t>2200</a:t>
            </a:r>
            <a:r>
              <a:rPr lang="zh-CN" altLang="en-US" sz="2800" dirty="0" smtClean="0">
                <a:solidFill>
                  <a:srgbClr val="FF0000"/>
                </a:solidFill>
              </a:rPr>
              <a:t>万</a:t>
            </a:r>
            <a:r>
              <a:rPr lang="zh-CN" altLang="en-US" sz="2800" dirty="0" smtClean="0"/>
              <a:t>过车记录</a:t>
            </a:r>
            <a:endParaRPr lang="zh-CN" altLang="en-US" sz="2800" dirty="0"/>
          </a:p>
        </p:txBody>
      </p:sp>
      <p:sp>
        <p:nvSpPr>
          <p:cNvPr id="15" name="TextBox 14"/>
          <p:cNvSpPr txBox="1"/>
          <p:nvPr/>
        </p:nvSpPr>
        <p:spPr>
          <a:xfrm>
            <a:off x="1444099" y="3740215"/>
            <a:ext cx="504056" cy="584775"/>
          </a:xfrm>
          <a:prstGeom prst="rect">
            <a:avLst/>
          </a:prstGeom>
          <a:noFill/>
        </p:spPr>
        <p:txBody>
          <a:bodyPr wrap="square" rtlCol="0">
            <a:spAutoFit/>
          </a:bodyPr>
          <a:lstStyle/>
          <a:p>
            <a:pPr marL="285750" indent="-285750">
              <a:buFont typeface="Wingdings" pitchFamily="2" charset="2"/>
              <a:buChar char="Ø"/>
            </a:pPr>
            <a:r>
              <a:rPr lang="en-US" altLang="zh-CN" sz="3200" dirty="0"/>
              <a:t> </a:t>
            </a:r>
            <a:endParaRPr lang="zh-CN" altLang="en-US" sz="3200" dirty="0"/>
          </a:p>
        </p:txBody>
      </p:sp>
      <p:pic>
        <p:nvPicPr>
          <p:cNvPr id="3076" name="Picture 4" descr="G:\金山快盘\各种素材\web_img\Iconshock_Transportation\png\black_car_256.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69743" y="3506040"/>
            <a:ext cx="1053124" cy="105312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948155" y="4709472"/>
            <a:ext cx="3151048" cy="523220"/>
          </a:xfrm>
          <a:prstGeom prst="rect">
            <a:avLst/>
          </a:prstGeom>
        </p:spPr>
        <p:txBody>
          <a:bodyPr wrap="none">
            <a:spAutoFit/>
          </a:bodyPr>
          <a:lstStyle/>
          <a:p>
            <a:r>
              <a:rPr lang="en-US" altLang="zh-CN" sz="2800" dirty="0" smtClean="0">
                <a:solidFill>
                  <a:srgbClr val="FF0000"/>
                </a:solidFill>
              </a:rPr>
              <a:t>PB</a:t>
            </a:r>
            <a:r>
              <a:rPr lang="zh-CN" altLang="en-US" sz="2800" dirty="0" smtClean="0"/>
              <a:t>级别的异构数据</a:t>
            </a:r>
            <a:endParaRPr lang="zh-CN" altLang="en-US" sz="2800" dirty="0"/>
          </a:p>
        </p:txBody>
      </p:sp>
      <p:sp>
        <p:nvSpPr>
          <p:cNvPr id="18" name="TextBox 17"/>
          <p:cNvSpPr txBox="1"/>
          <p:nvPr/>
        </p:nvSpPr>
        <p:spPr>
          <a:xfrm>
            <a:off x="1444099" y="4676492"/>
            <a:ext cx="504056" cy="584775"/>
          </a:xfrm>
          <a:prstGeom prst="rect">
            <a:avLst/>
          </a:prstGeom>
          <a:noFill/>
        </p:spPr>
        <p:txBody>
          <a:bodyPr wrap="square" rtlCol="0">
            <a:spAutoFit/>
          </a:bodyPr>
          <a:lstStyle/>
          <a:p>
            <a:pPr marL="285750" indent="-285750">
              <a:buFont typeface="Wingdings" pitchFamily="2" charset="2"/>
              <a:buChar char="Ø"/>
            </a:pPr>
            <a:r>
              <a:rPr lang="en-US" altLang="zh-CN" sz="3200" dirty="0"/>
              <a:t> </a:t>
            </a:r>
            <a:endParaRPr lang="zh-CN" altLang="en-US" sz="3200" dirty="0"/>
          </a:p>
        </p:txBody>
      </p:sp>
      <p:pic>
        <p:nvPicPr>
          <p:cNvPr id="3077" name="Picture 5" descr="C:\Users\xccui\Desktop\200811194034617.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667" r="96167"/>
                    </a14:imgEffect>
                  </a14:imgLayer>
                </a14:imgProps>
              </a:ext>
              <a:ext uri="{28A0092B-C50C-407E-A947-70E740481C1C}">
                <a14:useLocalDpi xmlns:a14="http://schemas.microsoft.com/office/drawing/2010/main" val="0"/>
              </a:ext>
            </a:extLst>
          </a:blip>
          <a:srcRect/>
          <a:stretch>
            <a:fillRect/>
          </a:stretch>
        </p:blipFill>
        <p:spPr bwMode="auto">
          <a:xfrm>
            <a:off x="5769126" y="4581128"/>
            <a:ext cx="1053124" cy="877603"/>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fld id="{E8989170-9709-1042-A4D3-F78749E165D8}" type="datetime1">
              <a:rPr lang="en-US" altLang="zh-CN" smtClean="0"/>
              <a:t>9/28/14</a:t>
            </a:fld>
            <a:endParaRPr lang="zh-CN" altLang="en-US"/>
          </a:p>
        </p:txBody>
      </p:sp>
      <p:sp>
        <p:nvSpPr>
          <p:cNvPr id="6" name="幻灯片编号占位符 5"/>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6789531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25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13">
                                            <p:txEl>
                                              <p:pRg st="0" end="0"/>
                                            </p:txEl>
                                          </p:spTgt>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250"/>
                                        <p:tgtEl>
                                          <p:spTgt spid="8"/>
                                        </p:tgtEl>
                                      </p:cBhvr>
                                    </p:animEffect>
                                  </p:childTnLst>
                                </p:cTn>
                              </p:par>
                              <p:par>
                                <p:cTn id="12" presetID="23" presetClass="entr" presetSubtype="32" fill="hold" nodeType="withEffect">
                                  <p:stCondLst>
                                    <p:cond delay="0"/>
                                  </p:stCondLst>
                                  <p:childTnLst>
                                    <p:set>
                                      <p:cBhvr>
                                        <p:cTn id="13" dur="1" fill="hold">
                                          <p:stCondLst>
                                            <p:cond delay="0"/>
                                          </p:stCondLst>
                                        </p:cTn>
                                        <p:tgtEl>
                                          <p:spTgt spid="3074"/>
                                        </p:tgtEl>
                                        <p:attrNameLst>
                                          <p:attrName>style.visibility</p:attrName>
                                        </p:attrNameLst>
                                      </p:cBhvr>
                                      <p:to>
                                        <p:strVal val="visible"/>
                                      </p:to>
                                    </p:set>
                                    <p:anim calcmode="lin" valueType="num">
                                      <p:cBhvr>
                                        <p:cTn id="14" dur="250" fill="hold"/>
                                        <p:tgtEl>
                                          <p:spTgt spid="3074"/>
                                        </p:tgtEl>
                                        <p:attrNameLst>
                                          <p:attrName>ppt_w</p:attrName>
                                        </p:attrNameLst>
                                      </p:cBhvr>
                                      <p:tavLst>
                                        <p:tav tm="0">
                                          <p:val>
                                            <p:strVal val="4*#ppt_w"/>
                                          </p:val>
                                        </p:tav>
                                        <p:tav tm="100000">
                                          <p:val>
                                            <p:strVal val="#ppt_w"/>
                                          </p:val>
                                        </p:tav>
                                      </p:tavLst>
                                    </p:anim>
                                    <p:anim calcmode="lin" valueType="num">
                                      <p:cBhvr>
                                        <p:cTn id="15" dur="250" fill="hold"/>
                                        <p:tgtEl>
                                          <p:spTgt spid="3074"/>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2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1" dur="2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250"/>
                                        <p:tgtEl>
                                          <p:spTgt spid="10"/>
                                        </p:tgtEl>
                                      </p:cBhvr>
                                    </p:animEffect>
                                  </p:childTnLst>
                                </p:cTn>
                              </p:par>
                              <p:par>
                                <p:cTn id="25" presetID="23" presetClass="entr" presetSubtype="32" fill="hold" nodeType="with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p:cTn id="27" dur="250" fill="hold"/>
                                        <p:tgtEl>
                                          <p:spTgt spid="3075"/>
                                        </p:tgtEl>
                                        <p:attrNameLst>
                                          <p:attrName>ppt_w</p:attrName>
                                        </p:attrNameLst>
                                      </p:cBhvr>
                                      <p:tavLst>
                                        <p:tav tm="0">
                                          <p:val>
                                            <p:strVal val="4*#ppt_w"/>
                                          </p:val>
                                        </p:tav>
                                        <p:tav tm="100000">
                                          <p:val>
                                            <p:strVal val="#ppt_w"/>
                                          </p:val>
                                        </p:tav>
                                      </p:tavLst>
                                    </p:anim>
                                    <p:anim calcmode="lin" valueType="num">
                                      <p:cBhvr>
                                        <p:cTn id="28" dur="250" fill="hold"/>
                                        <p:tgtEl>
                                          <p:spTgt spid="3075"/>
                                        </p:tgtEl>
                                        <p:attrNameLst>
                                          <p:attrName>ppt_h</p:attrName>
                                        </p:attrNameLst>
                                      </p:cBhvr>
                                      <p:tavLst>
                                        <p:tav tm="0">
                                          <p:val>
                                            <p:strVal val="4*#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2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25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250"/>
                                        <p:tgtEl>
                                          <p:spTgt spid="14"/>
                                        </p:tgtEl>
                                      </p:cBhvr>
                                    </p:animEffect>
                                  </p:childTnLst>
                                </p:cTn>
                              </p:par>
                              <p:par>
                                <p:cTn id="38" presetID="23" presetClass="entr" presetSubtype="32" fill="hold" nodeType="withEffect">
                                  <p:stCondLst>
                                    <p:cond delay="0"/>
                                  </p:stCondLst>
                                  <p:childTnLst>
                                    <p:set>
                                      <p:cBhvr>
                                        <p:cTn id="39" dur="1" fill="hold">
                                          <p:stCondLst>
                                            <p:cond delay="0"/>
                                          </p:stCondLst>
                                        </p:cTn>
                                        <p:tgtEl>
                                          <p:spTgt spid="3076"/>
                                        </p:tgtEl>
                                        <p:attrNameLst>
                                          <p:attrName>style.visibility</p:attrName>
                                        </p:attrNameLst>
                                      </p:cBhvr>
                                      <p:to>
                                        <p:strVal val="visible"/>
                                      </p:to>
                                    </p:set>
                                    <p:anim calcmode="lin" valueType="num">
                                      <p:cBhvr>
                                        <p:cTn id="40" dur="250" fill="hold"/>
                                        <p:tgtEl>
                                          <p:spTgt spid="3076"/>
                                        </p:tgtEl>
                                        <p:attrNameLst>
                                          <p:attrName>ppt_w</p:attrName>
                                        </p:attrNameLst>
                                      </p:cBhvr>
                                      <p:tavLst>
                                        <p:tav tm="0">
                                          <p:val>
                                            <p:strVal val="4*#ppt_w"/>
                                          </p:val>
                                        </p:tav>
                                        <p:tav tm="100000">
                                          <p:val>
                                            <p:strVal val="#ppt_w"/>
                                          </p:val>
                                        </p:tav>
                                      </p:tavLst>
                                    </p:anim>
                                    <p:anim calcmode="lin" valueType="num">
                                      <p:cBhvr>
                                        <p:cTn id="41" dur="250" fill="hold"/>
                                        <p:tgtEl>
                                          <p:spTgt spid="3076"/>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 calcmode="lin" valueType="num">
                                      <p:cBhvr additive="base">
                                        <p:cTn id="46" dur="2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47" dur="250" fill="hold"/>
                                        <p:tgtEl>
                                          <p:spTgt spid="18">
                                            <p:txEl>
                                              <p:pRg st="0" end="0"/>
                                            </p:txEl>
                                          </p:spTgt>
                                        </p:tgtEl>
                                        <p:attrNameLst>
                                          <p:attrName>ppt_y</p:attrName>
                                        </p:attrNameLst>
                                      </p:cBhvr>
                                      <p:tavLst>
                                        <p:tav tm="0">
                                          <p:val>
                                            <p:strVal val="#ppt_y"/>
                                          </p:val>
                                        </p:tav>
                                        <p:tav tm="100000">
                                          <p:val>
                                            <p:strVal val="#ppt_y"/>
                                          </p:val>
                                        </p:tav>
                                      </p:tavLst>
                                    </p:anim>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250"/>
                                        <p:tgtEl>
                                          <p:spTgt spid="11"/>
                                        </p:tgtEl>
                                      </p:cBhvr>
                                    </p:animEffect>
                                  </p:childTnLst>
                                </p:cTn>
                              </p:par>
                              <p:par>
                                <p:cTn id="51" presetID="23" presetClass="entr" presetSubtype="32" fill="hold" nodeType="withEffect">
                                  <p:stCondLst>
                                    <p:cond delay="0"/>
                                  </p:stCondLst>
                                  <p:childTnLst>
                                    <p:set>
                                      <p:cBhvr>
                                        <p:cTn id="52" dur="1" fill="hold">
                                          <p:stCondLst>
                                            <p:cond delay="0"/>
                                          </p:stCondLst>
                                        </p:cTn>
                                        <p:tgtEl>
                                          <p:spTgt spid="3077"/>
                                        </p:tgtEl>
                                        <p:attrNameLst>
                                          <p:attrName>style.visibility</p:attrName>
                                        </p:attrNameLst>
                                      </p:cBhvr>
                                      <p:to>
                                        <p:strVal val="visible"/>
                                      </p:to>
                                    </p:set>
                                    <p:anim calcmode="lin" valueType="num">
                                      <p:cBhvr>
                                        <p:cTn id="53" dur="250" fill="hold"/>
                                        <p:tgtEl>
                                          <p:spTgt spid="3077"/>
                                        </p:tgtEl>
                                        <p:attrNameLst>
                                          <p:attrName>ppt_w</p:attrName>
                                        </p:attrNameLst>
                                      </p:cBhvr>
                                      <p:tavLst>
                                        <p:tav tm="0">
                                          <p:val>
                                            <p:strVal val="4*#ppt_w"/>
                                          </p:val>
                                        </p:tav>
                                        <p:tav tm="100000">
                                          <p:val>
                                            <p:strVal val="#ppt_w"/>
                                          </p:val>
                                        </p:tav>
                                      </p:tavLst>
                                    </p:anim>
                                    <p:anim calcmode="lin" valueType="num">
                                      <p:cBhvr>
                                        <p:cTn id="54" dur="250" fill="hold"/>
                                        <p:tgtEl>
                                          <p:spTgt spid="307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r>
              <a:rPr lang="zh-TW" altLang="en-US" dirty="0"/>
              <a:t>－交通</a:t>
            </a:r>
            <a:r>
              <a:rPr lang="zh-CN" altLang="en-US" dirty="0"/>
              <a:t>数据处理</a:t>
            </a:r>
          </a:p>
        </p:txBody>
      </p:sp>
      <p:pic>
        <p:nvPicPr>
          <p:cNvPr id="4" name="Picture 2" descr="C:\Users\xccui\Desktop\jnits\系统部分功能截图\03-预警-套牌.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29888"/>
            <a:ext cx="6516256" cy="3558658"/>
          </a:xfrm>
          <a:prstGeom prst="rect">
            <a:avLst/>
          </a:prstGeom>
          <a:noFill/>
          <a:extLst>
            <a:ext uri="{909E8E84-426E-40dd-AFC4-6F175D3DCCD1}">
              <a14:hiddenFill xmlns:a14="http://schemas.microsoft.com/office/drawing/2010/main">
                <a:solidFill>
                  <a:srgbClr val="FFFFFF"/>
                </a:solidFill>
              </a14:hiddenFill>
            </a:ext>
          </a:extLst>
        </p:spPr>
      </p:pic>
      <p:pic>
        <p:nvPicPr>
          <p:cNvPr id="5" name="内容占位符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9028" y="2027940"/>
            <a:ext cx="6182123" cy="3376181"/>
          </a:xfrm>
        </p:spPr>
      </p:pic>
      <p:pic>
        <p:nvPicPr>
          <p:cNvPr id="6" name="Picture 2" descr="C:\Users\xccui\Desktop\jnits\系统部分功能截图\08-外埠车辆分析-图形.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379785"/>
            <a:ext cx="6272392" cy="3425479"/>
          </a:xfrm>
          <a:prstGeom prst="rect">
            <a:avLst/>
          </a:prstGeom>
          <a:noFill/>
          <a:extLst>
            <a:ext uri="{909E8E84-426E-40dd-AFC4-6F175D3DCCD1}">
              <a14:hiddenFill xmlns:a14="http://schemas.microsoft.com/office/drawing/2010/main">
                <a:solidFill>
                  <a:srgbClr val="FFFFFF"/>
                </a:solidFill>
              </a14:hiddenFill>
            </a:ext>
          </a:extLst>
        </p:spPr>
      </p:pic>
      <p:sp>
        <p:nvSpPr>
          <p:cNvPr id="7" name="日期占位符 6"/>
          <p:cNvSpPr>
            <a:spLocks noGrp="1"/>
          </p:cNvSpPr>
          <p:nvPr>
            <p:ph type="dt" sz="half" idx="10"/>
          </p:nvPr>
        </p:nvSpPr>
        <p:spPr/>
        <p:txBody>
          <a:bodyPr/>
          <a:lstStyle/>
          <a:p>
            <a:fld id="{7F15034C-0F9B-E54C-984C-AA67F6487BEC}" type="datetime1">
              <a:rPr lang="en-US" altLang="zh-CN" smtClean="0"/>
              <a:t>9/28/14</a:t>
            </a:fld>
            <a:endParaRPr lang="zh-CN" altLang="en-US"/>
          </a:p>
        </p:txBody>
      </p:sp>
      <p:sp>
        <p:nvSpPr>
          <p:cNvPr id="8" name="幻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6220257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verview of the School">
  <a:themeElements>
    <a:clrScheme name="自定义 1">
      <a:dk1>
        <a:srgbClr val="68131A"/>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对开">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Overview of the School.potx</Template>
  <TotalTime>3068</TotalTime>
  <Words>956</Words>
  <Application>Microsoft Macintosh PowerPoint</Application>
  <PresentationFormat>全屏显示(4:3)</PresentationFormat>
  <Paragraphs>202</Paragraphs>
  <Slides>28</Slides>
  <Notes>8</Notes>
  <HiddenSlides>2</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Overview of the School</vt:lpstr>
      <vt:lpstr>海量高速网络空间数据的实时搜索</vt:lpstr>
      <vt:lpstr>提纲</vt:lpstr>
      <vt:lpstr>研究背景</vt:lpstr>
      <vt:lpstr>研究背景</vt:lpstr>
      <vt:lpstr>研究背景</vt:lpstr>
      <vt:lpstr>研究背景－交通数据</vt:lpstr>
      <vt:lpstr>研究背景－交通数据处理</vt:lpstr>
      <vt:lpstr>研究背景－交通数据处理</vt:lpstr>
      <vt:lpstr>研究背景－交通数据处理</vt:lpstr>
      <vt:lpstr>研究背景－交通数据处理</vt:lpstr>
      <vt:lpstr>实例：盗窃雅阁车案件</vt:lpstr>
      <vt:lpstr>背景与动机</vt:lpstr>
      <vt:lpstr>应用场景的特点</vt:lpstr>
      <vt:lpstr>现有技术不能满足需求</vt:lpstr>
      <vt:lpstr>现有技术不能满足需求</vt:lpstr>
      <vt:lpstr>提纲</vt:lpstr>
      <vt:lpstr>研究内容一：实时搜索的计算模型</vt:lpstr>
      <vt:lpstr>研究内容二：支持实时搜索的查询处理模型与查询优化</vt:lpstr>
      <vt:lpstr>研究内容三：支持实时搜索的在线分析算法</vt:lpstr>
      <vt:lpstr>例子：分布式时空K近邻搜索</vt:lpstr>
      <vt:lpstr>例子：分布式时空K近邻搜索</vt:lpstr>
      <vt:lpstr>例子：社交媒体中的连续K近邻搜索</vt:lpstr>
      <vt:lpstr>例子：社交媒体中的连续K近邻搜索</vt:lpstr>
      <vt:lpstr>研究内容四：实时搜索的系统支撑</vt:lpstr>
      <vt:lpstr>例子：分布式实时微博搜索</vt:lpstr>
      <vt:lpstr>例子：分布式实时微博搜索</vt:lpstr>
      <vt:lpstr>总结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 Xiaohui</dc:creator>
  <cp:lastModifiedBy>Yu Xiaohui</cp:lastModifiedBy>
  <cp:revision>184</cp:revision>
  <dcterms:created xsi:type="dcterms:W3CDTF">2014-03-17T23:51:57Z</dcterms:created>
  <dcterms:modified xsi:type="dcterms:W3CDTF">2014-09-28T08:01:24Z</dcterms:modified>
</cp:coreProperties>
</file>