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07" r:id="rId3"/>
    <p:sldId id="306" r:id="rId4"/>
    <p:sldId id="308" r:id="rId5"/>
    <p:sldId id="313" r:id="rId6"/>
    <p:sldId id="309" r:id="rId7"/>
    <p:sldId id="310" r:id="rId8"/>
    <p:sldId id="278" r:id="rId9"/>
    <p:sldId id="280" r:id="rId10"/>
    <p:sldId id="282" r:id="rId11"/>
    <p:sldId id="258" r:id="rId12"/>
    <p:sldId id="259" r:id="rId13"/>
    <p:sldId id="260" r:id="rId14"/>
    <p:sldId id="290" r:id="rId15"/>
    <p:sldId id="318" r:id="rId16"/>
    <p:sldId id="317" r:id="rId17"/>
    <p:sldId id="316" r:id="rId18"/>
    <p:sldId id="314" r:id="rId19"/>
    <p:sldId id="315" r:id="rId20"/>
    <p:sldId id="293" r:id="rId21"/>
    <p:sldId id="294" r:id="rId22"/>
    <p:sldId id="311" r:id="rId23"/>
    <p:sldId id="312" r:id="rId24"/>
    <p:sldId id="291" r:id="rId25"/>
    <p:sldId id="276" r:id="rId26"/>
    <p:sldId id="272"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4F81BD"/>
    <a:srgbClr val="9BBB59"/>
    <a:srgbClr val="00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63" autoAdjust="0"/>
  </p:normalViewPr>
  <p:slideViewPr>
    <p:cSldViewPr>
      <p:cViewPr>
        <p:scale>
          <a:sx n="75" d="100"/>
          <a:sy n="75" d="100"/>
        </p:scale>
        <p:origin x="-123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1" sz="1200" smtClean="0">
                <a:latin typeface="+mn-lt"/>
                <a:ea typeface="+mn-ea"/>
              </a:defRPr>
            </a:lvl1pPr>
          </a:lstStyle>
          <a:p>
            <a:pPr>
              <a:defRPr/>
            </a:pPr>
            <a:fld id="{8C5ECD1C-75BC-4652-8DDB-7A4A64869D95}" type="datetimeFigureOut">
              <a:rPr lang="zh-CN" altLang="en-US"/>
              <a:pPr>
                <a:defRPr/>
              </a:pPr>
              <a:t>2014-9-26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1" sz="1200" smtClean="0">
                <a:latin typeface="+mn-lt"/>
                <a:ea typeface="+mn-ea"/>
              </a:defRPr>
            </a:lvl1pPr>
          </a:lstStyle>
          <a:p>
            <a:pPr>
              <a:defRPr/>
            </a:pPr>
            <a:fld id="{1F64E0BB-BC21-442E-956A-92E0A7ED31C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A453CDB-BBE9-429F-94E1-70E1A2668373}" type="slidenum">
              <a:rPr kumimoji="0" lang="en-US" altLang="zh-CN"/>
              <a:pPr fontAlgn="base">
                <a:spcBef>
                  <a:spcPct val="0"/>
                </a:spcBef>
                <a:spcAft>
                  <a:spcPct val="0"/>
                </a:spcAft>
              </a:pPr>
              <a:t>6</a:t>
            </a:fld>
            <a:endParaRPr kumimoji="0" lang="en-US" altLang="zh-CN"/>
          </a:p>
        </p:txBody>
      </p:sp>
      <p:sp>
        <p:nvSpPr>
          <p:cNvPr id="204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CN" sz="24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0777177-D53C-48A0-A364-C5A3355052D4}" type="slidenum">
              <a:rPr kumimoji="0" lang="de-DE" altLang="zh-CN"/>
              <a:pPr fontAlgn="base">
                <a:spcBef>
                  <a:spcPct val="0"/>
                </a:spcBef>
                <a:spcAft>
                  <a:spcPct val="0"/>
                </a:spcAft>
              </a:pPr>
              <a:t>7</a:t>
            </a:fld>
            <a:endParaRPr kumimoji="0" lang="de-DE" altLang="zh-CN"/>
          </a:p>
        </p:txBody>
      </p:sp>
      <p:sp>
        <p:nvSpPr>
          <p:cNvPr id="23554" name="Rectangle 2"/>
          <p:cNvSpPr>
            <a:spLocks noGrp="1" noRot="1" noChangeAspect="1" noChangeArrowheads="1" noTextEdit="1"/>
          </p:cNvSpPr>
          <p:nvPr>
            <p:ph type="sldImg"/>
          </p:nvPr>
        </p:nvSpPr>
        <p:spPr bwMode="auto">
          <a:xfrm>
            <a:off x="1150938" y="695325"/>
            <a:ext cx="4554537" cy="3414713"/>
          </a:xfrm>
          <a:noFill/>
          <a:ln>
            <a:solidFill>
              <a:srgbClr val="000000"/>
            </a:solidFill>
            <a:miter lim="800000"/>
            <a:headEnd/>
            <a:tailEnd/>
          </a:ln>
        </p:spPr>
      </p:sp>
      <p:sp>
        <p:nvSpPr>
          <p:cNvPr id="23555" name="Rectangle 3"/>
          <p:cNvSpPr>
            <a:spLocks noGrp="1" noChangeArrowheads="1"/>
          </p:cNvSpPr>
          <p:nvPr>
            <p:ph type="body" idx="1"/>
          </p:nvPr>
        </p:nvSpPr>
        <p:spPr bwMode="auto">
          <a:xfrm>
            <a:off x="992188" y="4359275"/>
            <a:ext cx="4870450" cy="4137025"/>
          </a:xfrm>
          <a:noFill/>
        </p:spPr>
        <p:txBody>
          <a:bodyPr wrap="square" numCol="1" anchor="t" anchorCtr="0" compatLnSpc="1">
            <a:prstTxWarp prst="textNoShape">
              <a:avLst/>
            </a:prstTxWarp>
          </a:bodyPr>
          <a:lstStyle/>
          <a:p>
            <a:pPr defTabSz="788988">
              <a:spcBef>
                <a:spcPct val="0"/>
              </a:spcBef>
            </a:pPr>
            <a:endParaRPr lang="en-GB"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headEnd/>
            <a:tailEnd/>
          </a:ln>
        </p:spPr>
      </p:sp>
      <p:sp>
        <p:nvSpPr>
          <p:cNvPr id="256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kumimoji="1" lang="zh-CN" altLang="en-US" smtClean="0"/>
              <a:t>传统搜索与实体搜索的对比</a:t>
            </a:r>
          </a:p>
        </p:txBody>
      </p:sp>
      <p:sp>
        <p:nvSpPr>
          <p:cNvPr id="25603" name="幻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FC4477-C641-49B5-8C78-1CF314782B38}" type="slidenum">
              <a:rPr lang="zh-CN" altLang="en-US"/>
              <a:pPr fontAlgn="base">
                <a:spcBef>
                  <a:spcPct val="0"/>
                </a:spcBef>
                <a:spcAft>
                  <a:spcPct val="0"/>
                </a:spcAft>
              </a:pPr>
              <a:t>11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kumimoji="1" lang="zh-CN" altLang="en-US" smtClean="0"/>
              <a:t>我们的研究集中于查询一个实体列表，后两者</a:t>
            </a:r>
            <a:endParaRPr kumimoji="1" lang="en-US" altLang="zh-CN" smtClean="0"/>
          </a:p>
          <a:p>
            <a:pPr>
              <a:spcBef>
                <a:spcPct val="0"/>
              </a:spcBef>
            </a:pPr>
            <a:r>
              <a:rPr kumimoji="1" lang="zh-CN" altLang="en-US" smtClean="0"/>
              <a:t>实体搜索是信息检索、语义搜索的基础问题</a:t>
            </a:r>
          </a:p>
        </p:txBody>
      </p:sp>
      <p:sp>
        <p:nvSpPr>
          <p:cNvPr id="27651" name="幻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4A9EEE0-C466-4AA6-817B-3C085DC45742}" type="slidenum">
              <a:rPr lang="zh-CN" altLang="en-US"/>
              <a:pPr fontAlgn="base">
                <a:spcBef>
                  <a:spcPct val="0"/>
                </a:spcBef>
                <a:spcAft>
                  <a:spcPct val="0"/>
                </a:spcAft>
              </a:pPr>
              <a:t>12</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kumimoji="1" lang="zh-CN" altLang="en-US" dirty="0" smtClean="0"/>
              <a:t>虽然独立假设存在争议，语言模型就是这么做的，事实上效果很好。</a:t>
            </a:r>
          </a:p>
        </p:txBody>
      </p:sp>
      <p:sp>
        <p:nvSpPr>
          <p:cNvPr id="29699" name="幻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6940D6-184F-436C-8EC1-B1EABA5F85ED}" type="slidenum">
              <a:rPr lang="zh-CN" altLang="en-US"/>
              <a:pPr fontAlgn="base">
                <a:spcBef>
                  <a:spcPct val="0"/>
                </a:spcBef>
                <a:spcAft>
                  <a:spcPct val="0"/>
                </a:spcAft>
              </a:pPr>
              <a:t>13</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热点事件图</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事件演化图</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92AD935-A6E8-43D7-8078-BD6ECDCF0C72}" type="datetimeFigureOut">
              <a:rPr lang="zh-CN" altLang="en-US"/>
              <a:pPr>
                <a:defRPr/>
              </a:pPr>
              <a:t>2014-9-26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EADA276-A6F3-4CD2-9378-CDE705EBA533}"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168C3A-2E93-4BCF-A8BA-40F0C61F94B4}" type="datetimeFigureOut">
              <a:rPr lang="zh-CN" altLang="en-US"/>
              <a:pPr>
                <a:defRPr/>
              </a:pPr>
              <a:t>2014-9-26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CF0A144-0862-4AFC-8260-59D3090818D3}"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34C68EB-D989-41B8-AC53-B3772FD095ED}" type="datetimeFigureOut">
              <a:rPr lang="zh-CN" altLang="en-US"/>
              <a:pPr>
                <a:defRPr/>
              </a:pPr>
              <a:t>2014-9-26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59A4293-B853-4E67-B277-5E610E6E87CB}"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8651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C7CDBEA7-083F-4182-85F2-FDC2CFC2901E}"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600200"/>
            <a:ext cx="8229600" cy="4525963"/>
          </a:xfrm>
          <a:prstGeom prst="rect">
            <a:avLst/>
          </a:prstGeo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Title 5"/>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de-DE"/>
          </a:p>
        </p:txBody>
      </p:sp>
      <p:sp>
        <p:nvSpPr>
          <p:cNvPr id="5" name="Rectangle 6"/>
          <p:cNvSpPr>
            <a:spLocks noGrp="1" noChangeArrowheads="1"/>
          </p:cNvSpPr>
          <p:nvPr>
            <p:ph type="sldNum" sz="quarter" idx="11"/>
          </p:nvPr>
        </p:nvSpPr>
        <p:spPr/>
        <p:txBody>
          <a:bodyPr/>
          <a:lstStyle>
            <a:lvl1pPr>
              <a:defRPr/>
            </a:lvl1pPr>
          </a:lstStyle>
          <a:p>
            <a:pPr>
              <a:defRPr/>
            </a:pPr>
            <a:fld id="{BDAB0B51-16E0-41D6-8785-5556BD45404E}" type="slidenum">
              <a:rPr lang="de-DE"/>
              <a:pPr>
                <a:defRPr/>
              </a:pPr>
              <a:t>‹#›</a:t>
            </a:fld>
            <a:r>
              <a:rPr lang="de-DE" dirty="0"/>
              <a:t>/54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F9A9AC5-74E9-42ED-B7F4-EF79DB669268}" type="datetimeFigureOut">
              <a:rPr lang="zh-CN" altLang="en-US"/>
              <a:pPr>
                <a:defRPr/>
              </a:pPr>
              <a:t>2014-9-26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62930C5-6661-4DCF-9E02-36DA42120D56}"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1AC712A-1AEA-4184-BC7B-75B571F93C86}" type="datetimeFigureOut">
              <a:rPr lang="zh-CN" altLang="en-US"/>
              <a:pPr>
                <a:defRPr/>
              </a:pPr>
              <a:t>2014-9-26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0B9B80-D282-4C6D-B72D-E7212175726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BD0F722-B160-4F70-9830-ACF7363CB7F8}" type="datetimeFigureOut">
              <a:rPr lang="zh-CN" altLang="en-US"/>
              <a:pPr>
                <a:defRPr/>
              </a:pPr>
              <a:t>2014-9-26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F0A2F64-B8F9-4E51-8C46-FDDA4AE4154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E3F9CC6-0700-414E-BB0E-7FF9B0B88CC7}" type="datetimeFigureOut">
              <a:rPr lang="zh-CN" altLang="en-US"/>
              <a:pPr>
                <a:defRPr/>
              </a:pPr>
              <a:t>2014-9-26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DB74AE2-69E3-4D83-BE6C-E3C39EF2E9D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22F71D3-9BAB-4A3B-8767-2764BD38AA5C}" type="datetimeFigureOut">
              <a:rPr lang="zh-CN" altLang="en-US"/>
              <a:pPr>
                <a:defRPr/>
              </a:pPr>
              <a:t>2014-9-26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C1215FE-5B1B-40FA-998E-55BDFA8A34E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995F694-17F3-40EC-86FC-4C10B784B6E9}" type="datetimeFigureOut">
              <a:rPr lang="zh-CN" altLang="en-US"/>
              <a:pPr>
                <a:defRPr/>
              </a:pPr>
              <a:t>2014-9-26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2C29CEF-771F-4D76-A981-5009106D905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2D41B68-63B1-4AE2-AF0B-0DC978CC7711}" type="datetimeFigureOut">
              <a:rPr lang="zh-CN" altLang="en-US"/>
              <a:pPr>
                <a:defRPr/>
              </a:pPr>
              <a:t>2014-9-26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F0EBAB7-300D-4FCB-A0FA-368576386157}"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D86A0C9-A668-442B-974A-7EB6D71BE72D}" type="datetimeFigureOut">
              <a:rPr lang="zh-CN" altLang="en-US"/>
              <a:pPr>
                <a:defRPr/>
              </a:pPr>
              <a:t>2014-9-26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20B4E95-8F79-4833-8D05-CC371973C8D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3820FBE-B152-4A20-8763-34B74CA1388A}" type="datetimeFigureOut">
              <a:rPr lang="zh-CN" altLang="en-US"/>
              <a:pPr>
                <a:defRPr/>
              </a:pPr>
              <a:t>2014-9-26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16AF058B-5B20-4110-BE53-AB12220C30E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2" r:id="rId12"/>
    <p:sldLayoutId id="2147483663" r:id="rId13"/>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6.png"/><Relationship Id="rId1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hyperlink" Target="http://www.cmu.edu/index.shtml" TargetMode="External"/><Relationship Id="rId2" Type="http://schemas.openxmlformats.org/officeDocument/2006/relationships/notesSlide" Target="../notesSlides/notesSlide2.xml"/><Relationship Id="rId16" Type="http://schemas.openxmlformats.org/officeDocument/2006/relationships/image" Target="../media/image18.png"/><Relationship Id="rId20"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10.jpeg"/><Relationship Id="rId11" Type="http://schemas.openxmlformats.org/officeDocument/2006/relationships/image" Target="../media/image14.png"/><Relationship Id="rId5" Type="http://schemas.openxmlformats.org/officeDocument/2006/relationships/image" Target="../media/image9.jpeg"/><Relationship Id="rId15" Type="http://schemas.openxmlformats.org/officeDocument/2006/relationships/hyperlink" Target="http://sig.ma/" TargetMode="External"/><Relationship Id="rId10" Type="http://schemas.openxmlformats.org/officeDocument/2006/relationships/hyperlink" Target="http://www.trueknowledge.com/" TargetMode="External"/><Relationship Id="rId19"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ctrTitle"/>
          </p:nvPr>
        </p:nvSpPr>
        <p:spPr/>
        <p:txBody>
          <a:bodyPr/>
          <a:lstStyle/>
          <a:p>
            <a:r>
              <a:rPr lang="zh-CN" altLang="zh-CN" smtClean="0"/>
              <a:t>基于知识</a:t>
            </a:r>
            <a:r>
              <a:rPr lang="zh-CN" altLang="en-US" smtClean="0"/>
              <a:t>图谱</a:t>
            </a:r>
            <a:r>
              <a:rPr lang="zh-CN" altLang="zh-CN" smtClean="0"/>
              <a:t>的语义搜索 </a:t>
            </a:r>
            <a:endParaRPr lang="zh-CN" altLang="en-US" smtClean="0"/>
          </a:p>
        </p:txBody>
      </p:sp>
      <p:pic>
        <p:nvPicPr>
          <p:cNvPr id="15362" name="Picture 2"/>
          <p:cNvPicPr>
            <a:picLocks noChangeAspect="1" noChangeArrowheads="1"/>
          </p:cNvPicPr>
          <p:nvPr/>
        </p:nvPicPr>
        <p:blipFill>
          <a:blip r:embed="rId2" cstate="print"/>
          <a:srcRect/>
          <a:stretch>
            <a:fillRect/>
          </a:stretch>
        </p:blipFill>
        <p:spPr bwMode="auto">
          <a:xfrm>
            <a:off x="6659563" y="258763"/>
            <a:ext cx="2295525" cy="590550"/>
          </a:xfrm>
          <a:prstGeom prst="rect">
            <a:avLst/>
          </a:prstGeom>
          <a:noFill/>
          <a:ln w="9525">
            <a:noFill/>
            <a:miter lim="800000"/>
            <a:headEnd/>
            <a:tailEnd/>
          </a:ln>
        </p:spPr>
      </p:pic>
      <p:sp>
        <p:nvSpPr>
          <p:cNvPr id="15363" name="TextBox 4"/>
          <p:cNvSpPr txBox="1">
            <a:spLocks noChangeArrowheads="1"/>
          </p:cNvSpPr>
          <p:nvPr/>
        </p:nvSpPr>
        <p:spPr bwMode="auto">
          <a:xfrm>
            <a:off x="1476375" y="3987800"/>
            <a:ext cx="5759450" cy="954088"/>
          </a:xfrm>
          <a:prstGeom prst="rect">
            <a:avLst/>
          </a:prstGeom>
          <a:noFill/>
          <a:ln w="9525">
            <a:noFill/>
            <a:miter lim="800000"/>
            <a:headEnd/>
            <a:tailEnd/>
          </a:ln>
        </p:spPr>
        <p:txBody>
          <a:bodyPr>
            <a:spAutoFit/>
          </a:bodyPr>
          <a:lstStyle/>
          <a:p>
            <a:pPr algn="ctr"/>
            <a:r>
              <a:rPr lang="zh-CN" altLang="en-US" sz="2800">
                <a:latin typeface="Calibri" pitchFamily="34" charset="0"/>
              </a:rPr>
              <a:t>杜小勇</a:t>
            </a:r>
            <a:endParaRPr lang="en-US" altLang="zh-CN" sz="2800">
              <a:latin typeface="Calibri" pitchFamily="34" charset="0"/>
            </a:endParaRPr>
          </a:p>
          <a:p>
            <a:pPr algn="ctr"/>
            <a:r>
              <a:rPr lang="zh-CN" altLang="en-US" sz="2800">
                <a:latin typeface="Calibri" pitchFamily="34" charset="0"/>
              </a:rPr>
              <a:t>中国人民大学</a:t>
            </a:r>
            <a:endParaRPr lang="en-US" altLang="zh-CN" sz="2800">
              <a:latin typeface="Calibri" pitchFamily="34" charset="0"/>
            </a:endParaRPr>
          </a:p>
        </p:txBody>
      </p:sp>
      <p:sp>
        <p:nvSpPr>
          <p:cNvPr id="15364" name="Line 6"/>
          <p:cNvSpPr>
            <a:spLocks noChangeShapeType="1"/>
          </p:cNvSpPr>
          <p:nvPr/>
        </p:nvSpPr>
        <p:spPr bwMode="auto">
          <a:xfrm>
            <a:off x="11113" y="1196975"/>
            <a:ext cx="9144000" cy="0"/>
          </a:xfrm>
          <a:prstGeom prst="line">
            <a:avLst/>
          </a:prstGeom>
          <a:noFill/>
          <a:ln w="28575">
            <a:solidFill>
              <a:srgbClr val="9E0848"/>
            </a:solidFill>
            <a:round/>
            <a:headEnd/>
            <a:tailEnd/>
          </a:ln>
        </p:spPr>
        <p:txBody>
          <a:bodyPr>
            <a:spAutoFit/>
          </a:bodyPr>
          <a:lstStyle/>
          <a:p>
            <a:endParaRPr lang="zh-CN" altLang="en-US"/>
          </a:p>
        </p:txBody>
      </p:sp>
      <p:sp>
        <p:nvSpPr>
          <p:cNvPr id="7" name="Rectangle 5"/>
          <p:cNvSpPr>
            <a:spLocks noChangeArrowheads="1"/>
          </p:cNvSpPr>
          <p:nvPr/>
        </p:nvSpPr>
        <p:spPr bwMode="auto">
          <a:xfrm>
            <a:off x="0" y="6172200"/>
            <a:ext cx="9144000" cy="685800"/>
          </a:xfrm>
          <a:prstGeom prst="rect">
            <a:avLst/>
          </a:prstGeom>
          <a:gradFill flip="none" rotWithShape="1">
            <a:gsLst>
              <a:gs pos="0">
                <a:srgbClr val="5C0000"/>
              </a:gs>
              <a:gs pos="50000">
                <a:srgbClr val="870200"/>
              </a:gs>
              <a:gs pos="100000">
                <a:srgbClr val="A10500"/>
              </a:gs>
            </a:gsLst>
            <a:lin ang="2700000" scaled="1"/>
            <a:tileRect/>
          </a:gradFill>
          <a:ln w="12700">
            <a:solidFill>
              <a:srgbClr val="9E0848"/>
            </a:solidFill>
            <a:miter lim="800000"/>
            <a:headEnd/>
            <a:tailEnd/>
          </a:ln>
          <a:effectLst>
            <a:glow rad="101600">
              <a:schemeClr val="accent4">
                <a:satMod val="175000"/>
                <a:alpha val="40000"/>
              </a:schemeClr>
            </a:glow>
            <a:outerShdw blurRad="50800" dist="50800" dir="5400000" algn="ctr" rotWithShape="0">
              <a:srgbClr val="000000"/>
            </a:outerShdw>
          </a:effectLst>
        </p:spPr>
        <p:txBody>
          <a:bodyPr anchor="ctr">
            <a:spAutoFit/>
          </a:bodyPr>
          <a:lstStyle/>
          <a:p>
            <a:pPr fontAlgn="auto">
              <a:spcBef>
                <a:spcPts val="0"/>
              </a:spcBef>
              <a:spcAft>
                <a:spcPts val="0"/>
              </a:spcAft>
              <a:defRPr/>
            </a:pPr>
            <a:endParaRPr lang="zh-CN" altLang="en-US">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mtClean="0">
                <a:latin typeface="宋体" charset="-122"/>
                <a:ea typeface="宋体" charset="-122"/>
              </a:rPr>
              <a:t>应用</a:t>
            </a:r>
          </a:p>
        </p:txBody>
      </p:sp>
      <p:sp>
        <p:nvSpPr>
          <p:cNvPr id="21506" name="Content Placeholder 2"/>
          <p:cNvSpPr>
            <a:spLocks noGrp="1"/>
          </p:cNvSpPr>
          <p:nvPr>
            <p:ph idx="1"/>
          </p:nvPr>
        </p:nvSpPr>
        <p:spPr/>
        <p:txBody>
          <a:bodyPr/>
          <a:lstStyle/>
          <a:p>
            <a:r>
              <a:rPr lang="zh-CN" altLang="en-US" smtClean="0"/>
              <a:t>机器可读的百科全书</a:t>
            </a:r>
            <a:endParaRPr lang="en-US" altLang="zh-CN" smtClean="0"/>
          </a:p>
          <a:p>
            <a:r>
              <a:rPr lang="zh-CN" altLang="en-US" smtClean="0"/>
              <a:t>实体识别去歧</a:t>
            </a:r>
            <a:endParaRPr lang="en-US" smtClean="0">
              <a:ea typeface="宋体" charset="-122"/>
            </a:endParaRPr>
          </a:p>
          <a:p>
            <a:r>
              <a:rPr lang="zh-CN" altLang="en-US" smtClean="0"/>
              <a:t>语义搜索</a:t>
            </a:r>
            <a:endParaRPr lang="en-US" smtClean="0">
              <a:ea typeface="宋体" charset="-122"/>
            </a:endParaRPr>
          </a:p>
          <a:p>
            <a:r>
              <a:rPr lang="zh-CN" altLang="en-US" smtClean="0"/>
              <a:t>自然语言问答</a:t>
            </a:r>
            <a:endParaRPr lang="en-US" smtClean="0">
              <a:ea typeface="宋体" charset="-122"/>
            </a:endParaRPr>
          </a:p>
          <a:p>
            <a:r>
              <a:rPr lang="zh-CN" altLang="en-US" smtClean="0"/>
              <a:t>机器翻译</a:t>
            </a:r>
          </a:p>
          <a:p>
            <a:r>
              <a:rPr lang="zh-CN" altLang="en-US" smtClean="0"/>
              <a:t>长期知识积累</a:t>
            </a:r>
            <a:endParaRPr lang="en-US" smtClean="0">
              <a:ea typeface="宋体"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724525" y="981075"/>
            <a:ext cx="3111500" cy="4392613"/>
          </a:xfrm>
          <a:prstGeom prst="rect">
            <a:avLst/>
          </a:prstGeom>
          <a:noFill/>
          <a:ln w="9525">
            <a:noFill/>
            <a:miter lim="800000"/>
            <a:headEnd/>
            <a:tailEnd/>
          </a:ln>
        </p:spPr>
      </p:pic>
      <p:pic>
        <p:nvPicPr>
          <p:cNvPr id="24578" name="图片 6"/>
          <p:cNvPicPr>
            <a:picLocks noChangeAspect="1"/>
          </p:cNvPicPr>
          <p:nvPr/>
        </p:nvPicPr>
        <p:blipFill>
          <a:blip r:embed="rId4" cstate="print"/>
          <a:srcRect/>
          <a:stretch>
            <a:fillRect/>
          </a:stretch>
        </p:blipFill>
        <p:spPr bwMode="auto">
          <a:xfrm>
            <a:off x="71438" y="1008063"/>
            <a:ext cx="5653087" cy="5516562"/>
          </a:xfrm>
          <a:prstGeom prst="rect">
            <a:avLst/>
          </a:prstGeom>
          <a:noFill/>
          <a:ln w="9525">
            <a:noFill/>
            <a:miter lim="800000"/>
            <a:headEnd/>
            <a:tailEnd/>
          </a:ln>
        </p:spPr>
      </p:pic>
      <p:sp>
        <p:nvSpPr>
          <p:cNvPr id="24579" name="Rectangle 2"/>
          <p:cNvSpPr txBox="1">
            <a:spLocks noChangeArrowheads="1"/>
          </p:cNvSpPr>
          <p:nvPr/>
        </p:nvSpPr>
        <p:spPr bwMode="auto">
          <a:xfrm>
            <a:off x="457200" y="44450"/>
            <a:ext cx="8229600" cy="1143000"/>
          </a:xfrm>
          <a:prstGeom prst="rect">
            <a:avLst/>
          </a:prstGeom>
          <a:noFill/>
          <a:ln w="9525">
            <a:noFill/>
            <a:miter lim="800000"/>
            <a:headEnd/>
            <a:tailEnd/>
          </a:ln>
        </p:spPr>
        <p:txBody>
          <a:bodyPr anchor="ctr"/>
          <a:lstStyle/>
          <a:p>
            <a:pPr algn="ctr"/>
            <a:r>
              <a:rPr lang="zh-CN" altLang="en-US" sz="4400" dirty="0" smtClean="0">
                <a:latin typeface="Calibri" pitchFamily="34" charset="0"/>
              </a:rPr>
              <a:t>研究工作</a:t>
            </a:r>
            <a:r>
              <a:rPr lang="zh-CN" altLang="en-US" sz="4400" dirty="0" smtClean="0">
                <a:latin typeface="Calibri" pitchFamily="34" charset="0"/>
              </a:rPr>
              <a:t>之</a:t>
            </a:r>
            <a:r>
              <a:rPr lang="zh-CN" altLang="en-US" sz="4400" dirty="0" smtClean="0">
                <a:latin typeface="Calibri" pitchFamily="34" charset="0"/>
              </a:rPr>
              <a:t>一</a:t>
            </a:r>
            <a:r>
              <a:rPr lang="zh-CN" altLang="en-US" sz="4400" dirty="0">
                <a:latin typeface="Calibri" pitchFamily="34" charset="0"/>
              </a:rPr>
              <a:t>：实体搜索</a:t>
            </a:r>
            <a:endParaRPr lang="en-US" altLang="zh-CN" sz="44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4713288"/>
          </a:xfrm>
        </p:spPr>
        <p:txBody>
          <a:bodyPr rtlCol="0">
            <a:normAutofit/>
          </a:bodyPr>
          <a:lstStyle/>
          <a:p>
            <a:pPr eaLnBrk="0" hangingPunct="0">
              <a:buFontTx/>
              <a:buChar char="•"/>
              <a:defRPr/>
            </a:pPr>
            <a:r>
              <a:rPr kumimoji="1" lang="zh-CN" altLang="en-US" sz="2800" kern="0" dirty="0" smtClean="0">
                <a:solidFill>
                  <a:srgbClr val="000000"/>
                </a:solidFill>
                <a:latin typeface="Times New Roman"/>
              </a:rPr>
              <a:t>什么是实体搜索</a:t>
            </a:r>
            <a:endParaRPr kumimoji="1" lang="en-US" altLang="zh-CN" sz="2800" kern="0" dirty="0">
              <a:solidFill>
                <a:srgbClr val="000000"/>
              </a:solidFill>
              <a:latin typeface="Times New Roman"/>
            </a:endParaRPr>
          </a:p>
          <a:p>
            <a:pPr lvl="1" eaLnBrk="0" hangingPunct="0">
              <a:lnSpc>
                <a:spcPct val="150000"/>
              </a:lnSpc>
              <a:buFont typeface="Wingdings" panose="05000000000000000000" pitchFamily="2" charset="2"/>
              <a:buChar char="Ø"/>
              <a:defRPr/>
            </a:pPr>
            <a:r>
              <a:rPr kumimoji="1" lang="zh-CN" altLang="en-US" sz="2000" kern="0" dirty="0" smtClean="0">
                <a:solidFill>
                  <a:srgbClr val="000000"/>
                </a:solidFill>
                <a:latin typeface="Times New Roman"/>
              </a:rPr>
              <a:t>查询具体的人物、地点、产品等实体，而非他们出现的文本</a:t>
            </a:r>
            <a:endParaRPr kumimoji="1" lang="en-US" altLang="zh-CN" sz="2000" kern="0" dirty="0" smtClean="0">
              <a:solidFill>
                <a:srgbClr val="000000"/>
              </a:solidFill>
              <a:latin typeface="Times New Roman"/>
            </a:endParaRPr>
          </a:p>
          <a:p>
            <a:pPr lvl="1" eaLnBrk="0" hangingPunct="0">
              <a:lnSpc>
                <a:spcPct val="150000"/>
              </a:lnSpc>
              <a:buFont typeface="Wingdings" panose="05000000000000000000" pitchFamily="2" charset="2"/>
              <a:buChar char="Ø"/>
              <a:defRPr/>
            </a:pPr>
            <a:r>
              <a:rPr kumimoji="1" lang="zh-CN" altLang="en-US" sz="2000" kern="0" dirty="0" smtClean="0">
                <a:solidFill>
                  <a:srgbClr val="000000"/>
                </a:solidFill>
                <a:latin typeface="Times New Roman"/>
              </a:rPr>
              <a:t>自然语言描述查询，加上实体类别的限定（可选）</a:t>
            </a:r>
            <a:endParaRPr kumimoji="1" lang="en-US" altLang="zh-CN" sz="2000" kern="0" dirty="0" smtClean="0">
              <a:solidFill>
                <a:srgbClr val="000000"/>
              </a:solidFill>
              <a:latin typeface="Times New Roman"/>
            </a:endParaRPr>
          </a:p>
          <a:p>
            <a:pPr eaLnBrk="0" hangingPunct="0">
              <a:lnSpc>
                <a:spcPct val="150000"/>
              </a:lnSpc>
              <a:buFont typeface="Arial" pitchFamily="34" charset="0"/>
              <a:buChar char="•"/>
              <a:defRPr/>
            </a:pPr>
            <a:r>
              <a:rPr kumimoji="1" lang="zh-CN" altLang="en-US" sz="2800" kern="0" dirty="0" smtClean="0">
                <a:solidFill>
                  <a:srgbClr val="000000"/>
                </a:solidFill>
                <a:latin typeface="Times New Roman"/>
              </a:rPr>
              <a:t>几种常见的实体搜索类型</a:t>
            </a:r>
            <a:r>
              <a:rPr kumimoji="1" lang="en-US" altLang="zh-CN" sz="2800" kern="0" dirty="0" smtClean="0">
                <a:solidFill>
                  <a:srgbClr val="000000"/>
                </a:solidFill>
                <a:latin typeface="Times New Roman"/>
              </a:rPr>
              <a:t>   </a:t>
            </a:r>
            <a:endParaRPr lang="zh-CN" altLang="en-US" sz="2800" dirty="0"/>
          </a:p>
        </p:txBody>
      </p:sp>
      <p:sp>
        <p:nvSpPr>
          <p:cNvPr id="7" name="圆角矩形 6"/>
          <p:cNvSpPr/>
          <p:nvPr/>
        </p:nvSpPr>
        <p:spPr>
          <a:xfrm>
            <a:off x="925513" y="3819525"/>
            <a:ext cx="2782887"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现任美国总统是谁</a:t>
            </a:r>
          </a:p>
        </p:txBody>
      </p:sp>
      <p:sp>
        <p:nvSpPr>
          <p:cNvPr id="8" name="右箭头 7"/>
          <p:cNvSpPr/>
          <p:nvPr/>
        </p:nvSpPr>
        <p:spPr>
          <a:xfrm>
            <a:off x="3736975" y="4768850"/>
            <a:ext cx="979488" cy="36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圆角矩形 8"/>
          <p:cNvSpPr/>
          <p:nvPr/>
        </p:nvSpPr>
        <p:spPr>
          <a:xfrm>
            <a:off x="4730750" y="4724400"/>
            <a:ext cx="1928813" cy="414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奥巴马，布什</a:t>
            </a:r>
            <a:r>
              <a:rPr lang="en-US" altLang="zh-CN" dirty="0"/>
              <a:t>…</a:t>
            </a:r>
            <a:endParaRPr lang="zh-CN" altLang="en-US" dirty="0"/>
          </a:p>
        </p:txBody>
      </p:sp>
      <p:sp>
        <p:nvSpPr>
          <p:cNvPr id="10" name="椭圆形标注 9"/>
          <p:cNvSpPr/>
          <p:nvPr/>
        </p:nvSpPr>
        <p:spPr>
          <a:xfrm>
            <a:off x="6300788" y="3455988"/>
            <a:ext cx="1366837" cy="612775"/>
          </a:xfrm>
          <a:prstGeom prst="wedgeEllipseCallout">
            <a:avLst>
              <a:gd name="adj1" fmla="val -96905"/>
              <a:gd name="adj2" fmla="val 569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一个答案！</a:t>
            </a:r>
          </a:p>
        </p:txBody>
      </p:sp>
      <p:sp>
        <p:nvSpPr>
          <p:cNvPr id="11" name="圆角矩形 10"/>
          <p:cNvSpPr/>
          <p:nvPr/>
        </p:nvSpPr>
        <p:spPr>
          <a:xfrm>
            <a:off x="942975" y="4724400"/>
            <a:ext cx="278288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美国总统有哪些</a:t>
            </a:r>
          </a:p>
        </p:txBody>
      </p:sp>
      <p:sp>
        <p:nvSpPr>
          <p:cNvPr id="12" name="右箭头 11"/>
          <p:cNvSpPr/>
          <p:nvPr/>
        </p:nvSpPr>
        <p:spPr>
          <a:xfrm>
            <a:off x="3725863" y="3862388"/>
            <a:ext cx="977900"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圆角矩形 12"/>
          <p:cNvSpPr/>
          <p:nvPr/>
        </p:nvSpPr>
        <p:spPr>
          <a:xfrm>
            <a:off x="4730750" y="3819525"/>
            <a:ext cx="1065213" cy="414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奥巴马</a:t>
            </a:r>
          </a:p>
        </p:txBody>
      </p:sp>
      <p:sp>
        <p:nvSpPr>
          <p:cNvPr id="14" name="椭圆形标注 13"/>
          <p:cNvSpPr/>
          <p:nvPr/>
        </p:nvSpPr>
        <p:spPr>
          <a:xfrm>
            <a:off x="7308850" y="4437063"/>
            <a:ext cx="1366838" cy="612775"/>
          </a:xfrm>
          <a:prstGeom prst="wedgeEllipseCallout">
            <a:avLst>
              <a:gd name="adj1" fmla="val -96905"/>
              <a:gd name="adj2" fmla="val 569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客观答案列表</a:t>
            </a:r>
          </a:p>
        </p:txBody>
      </p:sp>
      <p:sp>
        <p:nvSpPr>
          <p:cNvPr id="15" name="圆角矩形 14"/>
          <p:cNvSpPr/>
          <p:nvPr/>
        </p:nvSpPr>
        <p:spPr>
          <a:xfrm>
            <a:off x="942975" y="5589588"/>
            <a:ext cx="278288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美国鹰派总统有哪些</a:t>
            </a:r>
          </a:p>
        </p:txBody>
      </p:sp>
      <p:sp>
        <p:nvSpPr>
          <p:cNvPr id="16" name="右箭头 15"/>
          <p:cNvSpPr/>
          <p:nvPr/>
        </p:nvSpPr>
        <p:spPr>
          <a:xfrm>
            <a:off x="3708400" y="5632450"/>
            <a:ext cx="1027113" cy="371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a:xfrm>
            <a:off x="4735513" y="5589588"/>
            <a:ext cx="2068512" cy="414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罗斯福，肯尼迪</a:t>
            </a:r>
            <a:r>
              <a:rPr lang="en-US" altLang="zh-CN" dirty="0"/>
              <a:t>…</a:t>
            </a:r>
            <a:endParaRPr lang="zh-CN" altLang="en-US" dirty="0"/>
          </a:p>
        </p:txBody>
      </p:sp>
      <p:sp>
        <p:nvSpPr>
          <p:cNvPr id="18" name="椭圆形标注 17"/>
          <p:cNvSpPr/>
          <p:nvPr/>
        </p:nvSpPr>
        <p:spPr>
          <a:xfrm>
            <a:off x="7308850" y="5337175"/>
            <a:ext cx="1366838" cy="612775"/>
          </a:xfrm>
          <a:prstGeom prst="wedgeEllipseCallout">
            <a:avLst>
              <a:gd name="adj1" fmla="val -96905"/>
              <a:gd name="adj2" fmla="val 569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主观答案列表</a:t>
            </a:r>
          </a:p>
        </p:txBody>
      </p:sp>
      <p:sp>
        <p:nvSpPr>
          <p:cNvPr id="2" name="矩形 1"/>
          <p:cNvSpPr/>
          <p:nvPr/>
        </p:nvSpPr>
        <p:spPr>
          <a:xfrm>
            <a:off x="827088" y="4365625"/>
            <a:ext cx="7921625" cy="18002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6639" name="Rectangle 2"/>
          <p:cNvSpPr txBox="1">
            <a:spLocks noChangeArrowheads="1"/>
          </p:cNvSpPr>
          <p:nvPr/>
        </p:nvSpPr>
        <p:spPr bwMode="auto">
          <a:xfrm>
            <a:off x="457200" y="44450"/>
            <a:ext cx="8229600" cy="1143000"/>
          </a:xfrm>
          <a:prstGeom prst="rect">
            <a:avLst/>
          </a:prstGeom>
          <a:noFill/>
          <a:ln w="9525">
            <a:noFill/>
            <a:miter lim="800000"/>
            <a:headEnd/>
            <a:tailEnd/>
          </a:ln>
        </p:spPr>
        <p:txBody>
          <a:bodyPr anchor="ctr"/>
          <a:lstStyle/>
          <a:p>
            <a:pPr algn="ctr"/>
            <a:r>
              <a:rPr lang="zh-CN" altLang="en-US" sz="4400">
                <a:latin typeface="宋体" charset="-122"/>
              </a:rPr>
              <a:t>实体搜索</a:t>
            </a:r>
            <a:r>
              <a:rPr lang="en-US" altLang="zh-CN" sz="4400">
                <a:latin typeface="宋体" charset="-122"/>
              </a:rPr>
              <a:t>——</a:t>
            </a:r>
            <a:r>
              <a:rPr lang="zh-CN" altLang="en-US" sz="4400">
                <a:latin typeface="宋体" charset="-122"/>
              </a:rPr>
              <a:t>问题定义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blinds(horizontal)">
                                      <p:cBhvr>
                                        <p:cTn id="7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578850" cy="4713288"/>
          </a:xfrm>
        </p:spPr>
        <p:txBody>
          <a:bodyPr rtlCol="0">
            <a:normAutofit/>
          </a:bodyPr>
          <a:lstStyle/>
          <a:p>
            <a:pPr eaLnBrk="0" hangingPunct="0">
              <a:buFontTx/>
              <a:buChar char="•"/>
              <a:defRPr/>
            </a:pPr>
            <a:r>
              <a:rPr kumimoji="1" lang="zh-CN" altLang="en-US" sz="2800" kern="0" dirty="0" smtClean="0">
                <a:solidFill>
                  <a:srgbClr val="000000"/>
                </a:solidFill>
                <a:latin typeface="Times New Roman"/>
              </a:rPr>
              <a:t>问题的形式化定义</a:t>
            </a:r>
            <a:endParaRPr kumimoji="1" lang="en-US" altLang="zh-CN" sz="2800" kern="0" dirty="0" smtClean="0">
              <a:solidFill>
                <a:srgbClr val="000000"/>
              </a:solidFill>
              <a:latin typeface="Times New Roman"/>
            </a:endParaRPr>
          </a:p>
          <a:p>
            <a:pPr lvl="1" eaLnBrk="0" hangingPunct="0">
              <a:lnSpc>
                <a:spcPct val="200000"/>
              </a:lnSpc>
              <a:buFont typeface="Wingdings" panose="05000000000000000000" pitchFamily="2" charset="2"/>
              <a:buChar char="Ø"/>
              <a:defRPr/>
            </a:pPr>
            <a:r>
              <a:rPr lang="zh-CN" altLang="en-US" sz="2000" dirty="0" smtClean="0"/>
              <a:t>查询：</a:t>
            </a:r>
            <a:endParaRPr lang="en-US" altLang="zh-CN" sz="2000" dirty="0" smtClean="0"/>
          </a:p>
          <a:p>
            <a:pPr lvl="1" eaLnBrk="0" hangingPunct="0">
              <a:lnSpc>
                <a:spcPct val="250000"/>
              </a:lnSpc>
              <a:buFont typeface="Wingdings" panose="05000000000000000000" pitchFamily="2" charset="2"/>
              <a:buChar char="Ø"/>
              <a:defRPr/>
            </a:pPr>
            <a:r>
              <a:rPr lang="zh-CN" altLang="en-US" sz="2000" dirty="0" smtClean="0"/>
              <a:t>查询</a:t>
            </a:r>
            <a:r>
              <a:rPr lang="en-US" altLang="zh-CN" sz="2000" dirty="0" smtClean="0"/>
              <a:t>q</a:t>
            </a:r>
            <a:r>
              <a:rPr lang="zh-CN" altLang="en-US" sz="2000" dirty="0" smtClean="0"/>
              <a:t>与实体</a:t>
            </a:r>
            <a:r>
              <a:rPr lang="en-US" altLang="zh-CN" sz="2000" dirty="0" smtClean="0"/>
              <a:t>e</a:t>
            </a:r>
            <a:r>
              <a:rPr lang="zh-CN" altLang="en-US" sz="2000" dirty="0" smtClean="0"/>
              <a:t>：</a:t>
            </a:r>
            <a:endParaRPr lang="en-US" altLang="zh-CN" sz="2000" dirty="0" smtClean="0"/>
          </a:p>
          <a:p>
            <a:pPr lvl="1" eaLnBrk="0" hangingPunct="0">
              <a:lnSpc>
                <a:spcPct val="200000"/>
              </a:lnSpc>
              <a:buFont typeface="Wingdings" panose="05000000000000000000" pitchFamily="2" charset="2"/>
              <a:buChar char="Ø"/>
              <a:defRPr/>
            </a:pPr>
            <a:r>
              <a:rPr lang="en-US" altLang="zh-CN" sz="2000" dirty="0" smtClean="0"/>
              <a:t> </a:t>
            </a:r>
            <a:r>
              <a:rPr lang="zh-CN" altLang="en-US" sz="2000" dirty="0" smtClean="0"/>
              <a:t>实体</a:t>
            </a:r>
            <a:r>
              <a:rPr lang="en-US" altLang="zh-CN" sz="2000" dirty="0" smtClean="0"/>
              <a:t>e</a:t>
            </a:r>
            <a:r>
              <a:rPr lang="zh-CN" altLang="en-US" sz="2000" dirty="0" smtClean="0"/>
              <a:t>与</a:t>
            </a:r>
            <a:r>
              <a:rPr lang="en-US" altLang="zh-CN" sz="2000" dirty="0" smtClean="0"/>
              <a:t>T</a:t>
            </a:r>
            <a:r>
              <a:rPr lang="zh-CN" altLang="en-US" sz="2000" dirty="0" smtClean="0"/>
              <a:t>和</a:t>
            </a:r>
            <a:r>
              <a:rPr lang="en-US" altLang="zh-CN" sz="2000" dirty="0" smtClean="0"/>
              <a:t>C</a:t>
            </a:r>
            <a:r>
              <a:rPr lang="zh-CN" altLang="en-US" sz="2000" dirty="0" smtClean="0"/>
              <a:t>：</a:t>
            </a:r>
            <a:endParaRPr lang="en-US" altLang="zh-CN" sz="2000" dirty="0"/>
          </a:p>
          <a:p>
            <a:pPr lvl="1" eaLnBrk="0" hangingPunct="0">
              <a:buFont typeface="Wingdings" panose="05000000000000000000" pitchFamily="2" charset="2"/>
              <a:buChar char="Ø"/>
              <a:defRPr/>
            </a:pPr>
            <a:endParaRPr lang="en-US" altLang="zh-CN" sz="2000" dirty="0" smtClean="0"/>
          </a:p>
        </p:txBody>
      </p:sp>
      <p:sp>
        <p:nvSpPr>
          <p:cNvPr id="2" name="TextBox 1"/>
          <p:cNvSpPr txBox="1"/>
          <p:nvPr/>
        </p:nvSpPr>
        <p:spPr>
          <a:xfrm>
            <a:off x="3041650" y="2116138"/>
            <a:ext cx="5994400" cy="708025"/>
          </a:xfrm>
          <a:prstGeom prst="rect">
            <a:avLst/>
          </a:prstGeom>
          <a:solidFill>
            <a:schemeClr val="accent6">
              <a:lumMod val="60000"/>
              <a:lumOff val="40000"/>
            </a:schemeClr>
          </a:solidFill>
        </p:spPr>
        <p:txBody>
          <a:bodyPr>
            <a:spAutoFit/>
          </a:bodyPr>
          <a:lstStyle/>
          <a:p>
            <a:pPr fontAlgn="auto">
              <a:spcBef>
                <a:spcPts val="0"/>
              </a:spcBef>
              <a:spcAft>
                <a:spcPts val="0"/>
              </a:spcAft>
              <a:defRPr/>
            </a:pPr>
            <a:r>
              <a:rPr lang="en-US" altLang="zh-CN" sz="2000" dirty="0">
                <a:solidFill>
                  <a:prstClr val="black"/>
                </a:solidFill>
                <a:latin typeface="+mn-lt"/>
                <a:ea typeface="+mn-ea"/>
              </a:rPr>
              <a:t>T = {</a:t>
            </a:r>
            <a:r>
              <a:rPr lang="en-US" altLang="zh-CN" sz="1600" dirty="0">
                <a:solidFill>
                  <a:prstClr val="black"/>
                </a:solidFill>
                <a:latin typeface="+mn-lt"/>
                <a:ea typeface="+mn-ea"/>
              </a:rPr>
              <a:t>works by Charles </a:t>
            </a:r>
            <a:r>
              <a:rPr lang="en-US" altLang="zh-CN" sz="1600" dirty="0" err="1">
                <a:solidFill>
                  <a:prstClr val="black"/>
                </a:solidFill>
                <a:latin typeface="+mn-lt"/>
                <a:ea typeface="+mn-ea"/>
              </a:rPr>
              <a:t>Rennie</a:t>
            </a:r>
            <a:r>
              <a:rPr lang="en-US" altLang="zh-CN" sz="1600" dirty="0">
                <a:solidFill>
                  <a:prstClr val="black"/>
                </a:solidFill>
                <a:latin typeface="+mn-lt"/>
                <a:ea typeface="+mn-ea"/>
              </a:rPr>
              <a:t> Mackintosh</a:t>
            </a:r>
            <a:r>
              <a:rPr lang="en-US" altLang="zh-CN" sz="2000" dirty="0">
                <a:solidFill>
                  <a:prstClr val="black"/>
                </a:solidFill>
                <a:latin typeface="+mn-lt"/>
                <a:ea typeface="+mn-ea"/>
              </a:rPr>
              <a:t>}</a:t>
            </a:r>
          </a:p>
          <a:p>
            <a:pPr fontAlgn="auto">
              <a:spcBef>
                <a:spcPts val="0"/>
              </a:spcBef>
              <a:spcAft>
                <a:spcPts val="0"/>
              </a:spcAft>
              <a:defRPr/>
            </a:pPr>
            <a:r>
              <a:rPr lang="en-US" altLang="zh-CN" sz="2000" dirty="0">
                <a:solidFill>
                  <a:prstClr val="black"/>
                </a:solidFill>
                <a:latin typeface="+mn-lt"/>
                <a:ea typeface="+mn-ea"/>
              </a:rPr>
              <a:t>C = {</a:t>
            </a:r>
            <a:r>
              <a:rPr lang="en-US" altLang="zh-CN" sz="1600" dirty="0">
                <a:solidFill>
                  <a:prstClr val="black"/>
                </a:solidFill>
                <a:latin typeface="+mn-lt"/>
                <a:ea typeface="+mn-ea"/>
              </a:rPr>
              <a:t>buildings, structures</a:t>
            </a:r>
            <a:r>
              <a:rPr lang="en-US" altLang="zh-CN" sz="2000" dirty="0">
                <a:solidFill>
                  <a:prstClr val="black"/>
                </a:solidFill>
                <a:latin typeface="+mn-lt"/>
                <a:ea typeface="+mn-ea"/>
              </a:rPr>
              <a:t>}</a:t>
            </a:r>
          </a:p>
        </p:txBody>
      </p:sp>
      <p:sp>
        <p:nvSpPr>
          <p:cNvPr id="8" name="TextBox 7"/>
          <p:cNvSpPr txBox="1"/>
          <p:nvPr/>
        </p:nvSpPr>
        <p:spPr>
          <a:xfrm>
            <a:off x="1927225" y="2116138"/>
            <a:ext cx="1079500" cy="401637"/>
          </a:xfrm>
          <a:prstGeom prst="rect">
            <a:avLst/>
          </a:prstGeom>
          <a:solidFill>
            <a:schemeClr val="tx2">
              <a:lumMod val="40000"/>
              <a:lumOff val="60000"/>
            </a:schemeClr>
          </a:solidFill>
        </p:spPr>
        <p:txBody>
          <a:bodyPr wrap="none">
            <a:spAutoFit/>
          </a:bodyPr>
          <a:lstStyle/>
          <a:p>
            <a:pPr marL="0" lvl="1" fontAlgn="auto">
              <a:spcBef>
                <a:spcPts val="0"/>
              </a:spcBef>
              <a:spcAft>
                <a:spcPts val="0"/>
              </a:spcAft>
              <a:defRPr/>
            </a:pPr>
            <a:r>
              <a:rPr lang="en-US" altLang="zh-CN" sz="2000" dirty="0">
                <a:latin typeface="+mn-lt"/>
                <a:ea typeface="+mn-ea"/>
              </a:rPr>
              <a:t>q = {T, C}</a:t>
            </a:r>
            <a:endParaRPr kumimoji="1" lang="en-US" altLang="zh-CN" sz="2000" kern="0" dirty="0">
              <a:solidFill>
                <a:srgbClr val="000000"/>
              </a:solidFill>
              <a:latin typeface="Times New Roman"/>
              <a:ea typeface="+mn-ea"/>
            </a:endParaRPr>
          </a:p>
        </p:txBody>
      </p:sp>
      <p:sp>
        <p:nvSpPr>
          <p:cNvPr id="9" name="TextBox 8"/>
          <p:cNvSpPr txBox="1"/>
          <p:nvPr/>
        </p:nvSpPr>
        <p:spPr>
          <a:xfrm>
            <a:off x="3098800" y="3032125"/>
            <a:ext cx="790575" cy="368300"/>
          </a:xfrm>
          <a:prstGeom prst="rect">
            <a:avLst/>
          </a:prstGeom>
          <a:solidFill>
            <a:schemeClr val="tx2">
              <a:lumMod val="40000"/>
              <a:lumOff val="60000"/>
            </a:schemeClr>
          </a:solidFill>
        </p:spPr>
        <p:txBody>
          <a:bodyPr wrap="none">
            <a:spAutoFit/>
          </a:bodyPr>
          <a:lstStyle/>
          <a:p>
            <a:pPr fontAlgn="auto">
              <a:spcBef>
                <a:spcPts val="0"/>
              </a:spcBef>
              <a:spcAft>
                <a:spcPts val="0"/>
              </a:spcAft>
              <a:defRPr/>
            </a:pPr>
            <a:r>
              <a:rPr lang="en-US" altLang="zh-CN" dirty="0">
                <a:latin typeface="+mn-lt"/>
                <a:ea typeface="+mn-ea"/>
              </a:rPr>
              <a:t>p(</a:t>
            </a:r>
            <a:r>
              <a:rPr lang="en-US" altLang="zh-CN" dirty="0" err="1">
                <a:latin typeface="+mn-lt"/>
                <a:ea typeface="+mn-ea"/>
              </a:rPr>
              <a:t>e|q</a:t>
            </a:r>
            <a:r>
              <a:rPr lang="en-US" altLang="zh-CN" dirty="0">
                <a:latin typeface="+mn-lt"/>
                <a:ea typeface="+mn-ea"/>
              </a:rPr>
              <a:t>)</a:t>
            </a:r>
            <a:endParaRPr lang="zh-CN" altLang="en-US" dirty="0">
              <a:latin typeface="+mn-lt"/>
              <a:ea typeface="+mn-ea"/>
            </a:endParaRPr>
          </a:p>
        </p:txBody>
      </p:sp>
      <p:pic>
        <p:nvPicPr>
          <p:cNvPr id="1027" name="Picture 3"/>
          <p:cNvPicPr>
            <a:picLocks noChangeAspect="1" noChangeArrowheads="1"/>
          </p:cNvPicPr>
          <p:nvPr/>
        </p:nvPicPr>
        <p:blipFill>
          <a:blip r:embed="rId3" cstate="print">
            <a:duotone>
              <a:prstClr val="black"/>
              <a:schemeClr val="accent1">
                <a:tint val="45000"/>
                <a:satMod val="400000"/>
              </a:schemeClr>
            </a:duotone>
            <a:extLst>
              <a:ext uri="{BEBA8EAE-BF5A-486C-A8C5-ECC9F3942E4B}"/>
              <a:ext uri="{28A0092B-C50C-407E-A947-70E740481C1C}"/>
            </a:extLst>
          </a:blip>
          <a:srcRect/>
          <a:stretch>
            <a:fillRect/>
          </a:stretch>
        </p:blipFill>
        <p:spPr bwMode="auto">
          <a:xfrm>
            <a:off x="4702581" y="2852936"/>
            <a:ext cx="1143000" cy="695325"/>
          </a:xfrm>
          <a:prstGeom prst="rect">
            <a:avLst/>
          </a:prstGeom>
          <a:noFill/>
          <a:ln>
            <a:noFill/>
          </a:ln>
          <a:extLst>
            <a:ext uri="{909E8E84-426E-40dd-AFC4-6F175D3DCCD1}"/>
            <a:ext uri="{91240B29-F687-4f45-9708-019B960494DF}"/>
          </a:extLst>
        </p:spPr>
      </p:pic>
      <p:sp>
        <p:nvSpPr>
          <p:cNvPr id="11" name="右箭头 10"/>
          <p:cNvSpPr/>
          <p:nvPr/>
        </p:nvSpPr>
        <p:spPr>
          <a:xfrm>
            <a:off x="3983038" y="2957513"/>
            <a:ext cx="647700" cy="485775"/>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Picture 5"/>
          <p:cNvPicPr>
            <a:picLocks noChangeAspect="1" noChangeArrowheads="1"/>
          </p:cNvPicPr>
          <p:nvPr/>
        </p:nvPicPr>
        <p:blipFill>
          <a:blip r:embed="rId4" cstate="print">
            <a:duotone>
              <a:prstClr val="black"/>
              <a:schemeClr val="accent1">
                <a:tint val="45000"/>
                <a:satMod val="400000"/>
              </a:schemeClr>
            </a:duotone>
            <a:extLst>
              <a:ext uri="{28A0092B-C50C-407E-A947-70E740481C1C}"/>
            </a:extLst>
          </a:blip>
          <a:srcRect/>
          <a:stretch>
            <a:fillRect/>
          </a:stretch>
        </p:blipFill>
        <p:spPr bwMode="auto">
          <a:xfrm>
            <a:off x="3146377" y="3772669"/>
            <a:ext cx="742950" cy="371475"/>
          </a:xfrm>
          <a:prstGeom prst="rect">
            <a:avLst/>
          </a:prstGeom>
          <a:noFill/>
          <a:ln>
            <a:noFill/>
          </a:ln>
          <a:extLst>
            <a:ext uri="{909E8E84-426E-40dd-AFC4-6F175D3DCCD1}"/>
            <a:ext uri="{91240B29-F687-4f45-9708-019B960494DF}"/>
          </a:extLst>
        </p:spPr>
      </p:pic>
      <p:sp>
        <p:nvSpPr>
          <p:cNvPr id="16" name="右箭头 15"/>
          <p:cNvSpPr/>
          <p:nvPr/>
        </p:nvSpPr>
        <p:spPr>
          <a:xfrm>
            <a:off x="3995738" y="3716338"/>
            <a:ext cx="647700" cy="48418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30" name="Picture 6"/>
          <p:cNvPicPr>
            <a:picLocks noChangeAspect="1" noChangeArrowheads="1"/>
          </p:cNvPicPr>
          <p:nvPr/>
        </p:nvPicPr>
        <p:blipFill>
          <a:blip r:embed="rId5" cstate="print">
            <a:duotone>
              <a:prstClr val="black"/>
              <a:schemeClr val="accent1">
                <a:tint val="45000"/>
                <a:satMod val="400000"/>
              </a:schemeClr>
            </a:duotone>
            <a:extLst>
              <a:ext uri="{28A0092B-C50C-407E-A947-70E740481C1C}"/>
            </a:extLst>
          </a:blip>
          <a:srcRect/>
          <a:stretch>
            <a:fillRect/>
          </a:stretch>
        </p:blipFill>
        <p:spPr bwMode="auto">
          <a:xfrm>
            <a:off x="4754968" y="3798688"/>
            <a:ext cx="1038225" cy="390525"/>
          </a:xfrm>
          <a:prstGeom prst="rect">
            <a:avLst/>
          </a:prstGeom>
          <a:noFill/>
          <a:ln>
            <a:noFill/>
          </a:ln>
          <a:extLst>
            <a:ext uri="{909E8E84-426E-40dd-AFC4-6F175D3DCCD1}"/>
            <a:ext uri="{91240B29-F687-4f45-9708-019B960494DF}"/>
          </a:extLst>
        </p:spPr>
      </p:pic>
      <p:sp>
        <p:nvSpPr>
          <p:cNvPr id="18" name="右箭头 17"/>
          <p:cNvSpPr/>
          <p:nvPr/>
        </p:nvSpPr>
        <p:spPr>
          <a:xfrm>
            <a:off x="5868988" y="3773488"/>
            <a:ext cx="647700" cy="485775"/>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31" name="Picture 7"/>
          <p:cNvPicPr>
            <a:picLocks noChangeAspect="1" noChangeArrowheads="1"/>
          </p:cNvPicPr>
          <p:nvPr/>
        </p:nvPicPr>
        <p:blipFill>
          <a:blip r:embed="rId6" cstate="print">
            <a:duotone>
              <a:prstClr val="black"/>
              <a:schemeClr val="accent1">
                <a:tint val="45000"/>
                <a:satMod val="400000"/>
              </a:schemeClr>
            </a:duotone>
            <a:extLst>
              <a:ext uri="{28A0092B-C50C-407E-A947-70E740481C1C}"/>
            </a:extLst>
          </a:blip>
          <a:srcRect/>
          <a:stretch>
            <a:fillRect/>
          </a:stretch>
        </p:blipFill>
        <p:spPr bwMode="auto">
          <a:xfrm>
            <a:off x="6660232" y="3811566"/>
            <a:ext cx="1438275" cy="409575"/>
          </a:xfrm>
          <a:prstGeom prst="rect">
            <a:avLst/>
          </a:prstGeom>
          <a:noFill/>
          <a:ln>
            <a:noFill/>
          </a:ln>
          <a:extLst>
            <a:ext uri="{909E8E84-426E-40dd-AFC4-6F175D3DCCD1}"/>
            <a:ext uri="{91240B29-F687-4f45-9708-019B960494DF}"/>
          </a:extLst>
        </p:spPr>
      </p:pic>
      <p:sp>
        <p:nvSpPr>
          <p:cNvPr id="12" name="椭圆形标注 11"/>
          <p:cNvSpPr/>
          <p:nvPr/>
        </p:nvSpPr>
        <p:spPr>
          <a:xfrm>
            <a:off x="2806700" y="4581525"/>
            <a:ext cx="3060700" cy="1044575"/>
          </a:xfrm>
          <a:prstGeom prst="wedgeEllipseCallout">
            <a:avLst>
              <a:gd name="adj1" fmla="val 76054"/>
              <a:gd name="adj2" fmla="val -10513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dirty="0"/>
              <a:t>上下文匹配</a:t>
            </a:r>
            <a:endParaRPr lang="en-US" altLang="zh-CN" sz="2400" dirty="0"/>
          </a:p>
        </p:txBody>
      </p:sp>
      <p:sp>
        <p:nvSpPr>
          <p:cNvPr id="17" name="椭圆形标注 16"/>
          <p:cNvSpPr/>
          <p:nvPr/>
        </p:nvSpPr>
        <p:spPr>
          <a:xfrm>
            <a:off x="5903913" y="4905375"/>
            <a:ext cx="3060700" cy="1044575"/>
          </a:xfrm>
          <a:prstGeom prst="wedgeEllipseCallout">
            <a:avLst>
              <a:gd name="adj1" fmla="val 12397"/>
              <a:gd name="adj2" fmla="val -12012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dirty="0"/>
              <a:t>类别匹配</a:t>
            </a:r>
          </a:p>
        </p:txBody>
      </p:sp>
      <p:sp>
        <p:nvSpPr>
          <p:cNvPr id="28686" name="Rectangle 2"/>
          <p:cNvSpPr txBox="1">
            <a:spLocks noChangeArrowheads="1"/>
          </p:cNvSpPr>
          <p:nvPr/>
        </p:nvSpPr>
        <p:spPr bwMode="auto">
          <a:xfrm>
            <a:off x="457200" y="44450"/>
            <a:ext cx="8229600" cy="1143000"/>
          </a:xfrm>
          <a:prstGeom prst="rect">
            <a:avLst/>
          </a:prstGeom>
          <a:noFill/>
          <a:ln w="9525">
            <a:noFill/>
            <a:miter lim="800000"/>
            <a:headEnd/>
            <a:tailEnd/>
          </a:ln>
        </p:spPr>
        <p:txBody>
          <a:bodyPr anchor="ctr"/>
          <a:lstStyle/>
          <a:p>
            <a:pPr algn="ctr"/>
            <a:r>
              <a:rPr lang="zh-CN" altLang="en-US" sz="4400">
                <a:latin typeface="Calibri" pitchFamily="34" charset="0"/>
              </a:rPr>
              <a:t>实体搜索</a:t>
            </a:r>
            <a:r>
              <a:rPr lang="en-US" altLang="zh-CN" sz="4400">
                <a:latin typeface="Calibri" pitchFamily="34" charset="0"/>
              </a:rPr>
              <a:t>——</a:t>
            </a:r>
            <a:r>
              <a:rPr lang="zh-CN" altLang="en-US" sz="4400">
                <a:latin typeface="Calibri" pitchFamily="34" charset="0"/>
              </a:rPr>
              <a:t>解决方案</a:t>
            </a:r>
            <a:endParaRPr lang="en-US" altLang="zh-CN" sz="44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1" grpId="0" animBg="1"/>
      <p:bldP spid="16" grpId="0" animBg="1"/>
      <p:bldP spid="18" grpId="0" animBg="1"/>
      <p:bldP spid="12"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kumimoji="1" lang="zh-CN" altLang="en-US" smtClean="0"/>
              <a:t>实体搜索</a:t>
            </a:r>
            <a:r>
              <a:rPr kumimoji="1" lang="en-US" altLang="zh-CN" smtClean="0"/>
              <a:t>——</a:t>
            </a:r>
            <a:r>
              <a:rPr kumimoji="1" lang="zh-CN" altLang="en-US" smtClean="0"/>
              <a:t>创新点</a:t>
            </a:r>
          </a:p>
        </p:txBody>
      </p:sp>
      <p:sp>
        <p:nvSpPr>
          <p:cNvPr id="30722" name="内容占位符 2"/>
          <p:cNvSpPr>
            <a:spLocks noGrp="1"/>
          </p:cNvSpPr>
          <p:nvPr>
            <p:ph idx="1"/>
          </p:nvPr>
        </p:nvSpPr>
        <p:spPr/>
        <p:txBody>
          <a:bodyPr/>
          <a:lstStyle/>
          <a:p>
            <a:r>
              <a:rPr kumimoji="1" lang="zh-CN" altLang="en-US" smtClean="0"/>
              <a:t>语言模型扩展到上下文匹配和类型匹配的融合</a:t>
            </a:r>
            <a:endParaRPr kumimoji="1" lang="en-US" altLang="zh-CN" smtClean="0"/>
          </a:p>
          <a:p>
            <a:r>
              <a:rPr kumimoji="1" lang="zh-CN" altLang="en-US" smtClean="0"/>
              <a:t>依赖公共类型实体数量的类型匹配模型</a:t>
            </a:r>
            <a:endParaRPr kumimoji="1" lang="en-US" altLang="zh-CN" smtClean="0"/>
          </a:p>
          <a:p>
            <a:r>
              <a:rPr kumimoji="1" lang="zh-CN" altLang="en-US" smtClean="0"/>
              <a:t>再排序与长短距离上下文匹配的有机融合</a:t>
            </a:r>
          </a:p>
          <a:p>
            <a:endParaRPr kumimoji="1" lang="en-US" altLang="zh-CN" smtClean="0"/>
          </a:p>
          <a:p>
            <a:endParaRPr kumimoji="1" lang="zh-CN" altLang="en-US" smtClean="0"/>
          </a:p>
        </p:txBody>
      </p:sp>
      <p:pic>
        <p:nvPicPr>
          <p:cNvPr id="30723" name="Picture 3"/>
          <p:cNvPicPr>
            <a:picLocks noChangeAspect="1" noChangeArrowheads="1"/>
          </p:cNvPicPr>
          <p:nvPr/>
        </p:nvPicPr>
        <p:blipFill>
          <a:blip r:embed="rId2" cstate="print"/>
          <a:srcRect/>
          <a:stretch>
            <a:fillRect/>
          </a:stretch>
        </p:blipFill>
        <p:spPr bwMode="auto">
          <a:xfrm>
            <a:off x="1608138" y="4206875"/>
            <a:ext cx="5819775" cy="1885950"/>
          </a:xfrm>
          <a:prstGeom prst="rect">
            <a:avLst/>
          </a:prstGeom>
          <a:noFill/>
          <a:ln w="25400">
            <a:solidFill>
              <a:srgbClr val="FF0000"/>
            </a:solidFill>
            <a:miter lim="800000"/>
            <a:headEnd/>
            <a:tailEnd/>
          </a:ln>
        </p:spPr>
      </p:pic>
      <p:sp>
        <p:nvSpPr>
          <p:cNvPr id="30724" name="文本框 4"/>
          <p:cNvSpPr txBox="1">
            <a:spLocks noChangeArrowheads="1"/>
          </p:cNvSpPr>
          <p:nvPr/>
        </p:nvSpPr>
        <p:spPr bwMode="auto">
          <a:xfrm>
            <a:off x="1547813" y="6227763"/>
            <a:ext cx="6119812" cy="369887"/>
          </a:xfrm>
          <a:prstGeom prst="rect">
            <a:avLst/>
          </a:prstGeom>
          <a:noFill/>
          <a:ln w="9525">
            <a:noFill/>
            <a:miter lim="800000"/>
            <a:headEnd/>
            <a:tailEnd/>
          </a:ln>
        </p:spPr>
        <p:txBody>
          <a:bodyPr>
            <a:spAutoFit/>
          </a:bodyPr>
          <a:lstStyle/>
          <a:p>
            <a:r>
              <a:rPr kumimoji="1" lang="zh-CN" altLang="en-US" baseline="30000">
                <a:solidFill>
                  <a:srgbClr val="FF0000"/>
                </a:solidFill>
                <a:latin typeface="Calibri" pitchFamily="34" charset="0"/>
              </a:rPr>
              <a:t>*</a:t>
            </a:r>
            <a:r>
              <a:rPr kumimoji="1" lang="zh-CN" altLang="en-US">
                <a:solidFill>
                  <a:srgbClr val="FF0000"/>
                </a:solidFill>
                <a:latin typeface="Calibri" pitchFamily="34" charset="0"/>
              </a:rPr>
              <a:t>目前在这个测试集上发表的最高</a:t>
            </a:r>
            <a:r>
              <a:rPr kumimoji="1" lang="en-US" altLang="zh-CN">
                <a:solidFill>
                  <a:srgbClr val="FF0000"/>
                </a:solidFill>
                <a:latin typeface="Calibri" pitchFamily="34" charset="0"/>
              </a:rPr>
              <a:t>xinfAP</a:t>
            </a:r>
            <a:r>
              <a:rPr kumimoji="1" lang="zh-CN" altLang="en-US">
                <a:solidFill>
                  <a:srgbClr val="FF0000"/>
                </a:solidFill>
                <a:latin typeface="Calibri" pitchFamily="34" charset="0"/>
              </a:rPr>
              <a:t>仅</a:t>
            </a:r>
            <a:r>
              <a:rPr kumimoji="1" lang="en-US" altLang="zh-CN">
                <a:solidFill>
                  <a:srgbClr val="FF0000"/>
                </a:solidFill>
                <a:latin typeface="Calibri" pitchFamily="34" charset="0"/>
              </a:rPr>
              <a:t>0.27</a:t>
            </a:r>
            <a:endParaRPr kumimoji="1" lang="zh-CN" altLang="en-US">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p:txBody>
          <a:bodyPr/>
          <a:lstStyle/>
          <a:p>
            <a:r>
              <a:rPr lang="zh-CN" altLang="en-US" dirty="0" smtClean="0">
                <a:latin typeface="Times New Roman" pitchFamily="18" charset="0"/>
                <a:cs typeface="Times New Roman" pitchFamily="18" charset="0"/>
              </a:rPr>
              <a:t>研究之二：</a:t>
            </a:r>
            <a:r>
              <a:rPr lang="en-US" altLang="zh-CN" dirty="0" smtClean="0">
                <a:latin typeface="Times New Roman" pitchFamily="18" charset="0"/>
                <a:cs typeface="Times New Roman" pitchFamily="18" charset="0"/>
              </a:rPr>
              <a:t>Story-Teller</a:t>
            </a:r>
            <a:endParaRPr lang="zh-CN" altLang="en-US" dirty="0" smtClean="0">
              <a:latin typeface="Times New Roman" pitchFamily="18" charset="0"/>
              <a:cs typeface="Times New Roman" pitchFamily="18" charset="0"/>
            </a:endParaRPr>
          </a:p>
        </p:txBody>
      </p:sp>
      <p:sp>
        <p:nvSpPr>
          <p:cNvPr id="15363" name="内容占位符 2"/>
          <p:cNvSpPr>
            <a:spLocks noGrp="1"/>
          </p:cNvSpPr>
          <p:nvPr>
            <p:ph sz="quarter" idx="4294967295"/>
          </p:nvPr>
        </p:nvSpPr>
        <p:spPr>
          <a:xfrm>
            <a:off x="457200" y="1219200"/>
            <a:ext cx="8229600" cy="2570163"/>
          </a:xfrm>
        </p:spPr>
        <p:txBody>
          <a:bodyPr/>
          <a:lstStyle/>
          <a:p>
            <a:pPr lvl="1" eaLnBrk="1" hangingPunct="1"/>
            <a:r>
              <a:rPr lang="en-US" altLang="zh-CN" sz="2800" dirty="0" smtClean="0">
                <a:latin typeface="楷体_GB2312" pitchFamily="49" charset="-122"/>
                <a:ea typeface="楷体_GB2312" pitchFamily="49" charset="-122"/>
                <a:cs typeface="Times New Roman" pitchFamily="18" charset="0"/>
              </a:rPr>
              <a:t>Story-Teller: Tell you the story about hot topic</a:t>
            </a:r>
          </a:p>
          <a:p>
            <a:pPr lvl="2" eaLnBrk="1" hangingPunct="1"/>
            <a:r>
              <a:rPr lang="en-US" altLang="zh-CN" dirty="0" smtClean="0">
                <a:latin typeface="楷体_GB2312" pitchFamily="49" charset="-122"/>
                <a:ea typeface="楷体_GB2312" pitchFamily="49" charset="-122"/>
                <a:cs typeface="Times New Roman" pitchFamily="18" charset="0"/>
              </a:rPr>
              <a:t>A proposal for MSRA in 2009</a:t>
            </a:r>
          </a:p>
          <a:p>
            <a:pPr lvl="1" eaLnBrk="1" hangingPunct="1"/>
            <a:r>
              <a:rPr lang="en-US" altLang="zh-CN" sz="2400" dirty="0" smtClean="0">
                <a:latin typeface="楷体_GB2312" pitchFamily="49" charset="-122"/>
                <a:ea typeface="楷体_GB2312" pitchFamily="49" charset="-122"/>
                <a:cs typeface="Times New Roman" pitchFamily="18" charset="0"/>
              </a:rPr>
              <a:t>A click through data set</a:t>
            </a:r>
          </a:p>
          <a:p>
            <a:pPr lvl="2" eaLnBrk="1" hangingPunct="1"/>
            <a:r>
              <a:rPr lang="en-US" altLang="zh-CN" sz="1800" u="sng" dirty="0" smtClean="0"/>
              <a:t>12million queries</a:t>
            </a:r>
            <a:r>
              <a:rPr lang="en-US" altLang="zh-CN" sz="1800" dirty="0" smtClean="0"/>
              <a:t>   Sampled over one month</a:t>
            </a:r>
          </a:p>
          <a:p>
            <a:pPr lvl="2" eaLnBrk="1" hangingPunct="1"/>
            <a:r>
              <a:rPr lang="en-US" altLang="zh-CN" sz="1800" dirty="0" smtClean="0"/>
              <a:t>Queries from the US site (mostly English).</a:t>
            </a:r>
            <a:endParaRPr lang="en-US" altLang="zh-CN" sz="2100" dirty="0" smtClean="0">
              <a:latin typeface="楷体_GB2312" pitchFamily="49" charset="-122"/>
              <a:ea typeface="楷体_GB2312" pitchFamily="49" charset="-122"/>
            </a:endParaRPr>
          </a:p>
        </p:txBody>
      </p:sp>
      <p:graphicFrame>
        <p:nvGraphicFramePr>
          <p:cNvPr id="15400" name="Group 40"/>
          <p:cNvGraphicFramePr>
            <a:graphicFrameLocks noGrp="1"/>
          </p:cNvGraphicFramePr>
          <p:nvPr/>
        </p:nvGraphicFramePr>
        <p:xfrm>
          <a:off x="323850" y="3860800"/>
          <a:ext cx="8286750" cy="2625726"/>
        </p:xfrm>
        <a:graphic>
          <a:graphicData uri="http://schemas.openxmlformats.org/drawingml/2006/table">
            <a:tbl>
              <a:tblPr/>
              <a:tblGrid>
                <a:gridCol w="2290763"/>
                <a:gridCol w="1414462"/>
                <a:gridCol w="2509838"/>
                <a:gridCol w="2071687"/>
              </a:tblGrid>
              <a:tr h="771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Gill Sans MT" pitchFamily="34" charset="0"/>
                          <a:ea typeface="华文新魏" pitchFamily="2" charset="-122"/>
                        </a:rPr>
                        <a:t>Session ID</a:t>
                      </a:r>
                      <a:endParaRPr kumimoji="0" lang="zh-CN" altLang="en-US" sz="1800" b="1" i="0" u="none" strike="noStrike" cap="none" normalizeH="0" baseline="0" smtClean="0">
                        <a:ln>
                          <a:noFill/>
                        </a:ln>
                        <a:solidFill>
                          <a:srgbClr val="FFFFFF"/>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2DA7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Gill Sans MT" pitchFamily="34" charset="0"/>
                          <a:ea typeface="华文新魏" pitchFamily="2" charset="-122"/>
                        </a:rPr>
                        <a:t>Query</a:t>
                      </a:r>
                      <a:endParaRPr kumimoji="0" lang="zh-CN" altLang="en-US" sz="1800" b="1" i="0" u="none" strike="noStrike" cap="none" normalizeH="0" baseline="0" smtClean="0">
                        <a:ln>
                          <a:noFill/>
                        </a:ln>
                        <a:solidFill>
                          <a:srgbClr val="FFFFFF"/>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2DA7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Gill Sans MT" pitchFamily="34" charset="0"/>
                          <a:ea typeface="华文新魏" pitchFamily="2" charset="-122"/>
                        </a:rPr>
                        <a:t>Clicked_Page</a:t>
                      </a:r>
                      <a:endParaRPr kumimoji="0" lang="zh-CN" altLang="en-US" sz="1800" b="1" i="0" u="none" strike="noStrike" cap="none" normalizeH="0" baseline="0" smtClean="0">
                        <a:ln>
                          <a:noFill/>
                        </a:ln>
                        <a:solidFill>
                          <a:srgbClr val="FFFFFF"/>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2DA7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Gill Sans MT" pitchFamily="34" charset="0"/>
                          <a:ea typeface="华文新魏" pitchFamily="2" charset="-122"/>
                        </a:rPr>
                        <a:t>Time-stamp</a:t>
                      </a:r>
                      <a:endParaRPr kumimoji="0" lang="zh-CN" altLang="en-US" sz="1800" b="1" i="0" u="none" strike="noStrike" cap="none" normalizeH="0" baseline="0" smtClean="0">
                        <a:ln>
                          <a:noFill/>
                        </a:ln>
                        <a:solidFill>
                          <a:srgbClr val="FFFFFF"/>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2DA7A"/>
                    </a:solidFill>
                  </a:tcPr>
                </a:tc>
              </a:tr>
              <a:tr h="447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29109485919385</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D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BMW</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D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http://www.bmw.com</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D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14:02 02112005</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D7"/>
                    </a:solidFill>
                  </a:tcPr>
                </a:tc>
              </a:tr>
              <a:tr h="446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43840385829149</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F8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SVM</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F8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http://svm.first.gmd.de</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F8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15:31 03252005</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F8EC"/>
                    </a:solidFill>
                  </a:tcPr>
                </a:tc>
              </a:tr>
              <a:tr h="447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09388592747581</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D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LOST</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D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http://ww.LOST.com</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D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21:14 02142005</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D7"/>
                    </a:solidFill>
                  </a:tcPr>
                </a:tc>
              </a:tr>
              <a:tr h="512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09388592747581</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F8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LOST    ABC</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F8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http://www.abc.com/lost</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F8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Gill Sans MT" pitchFamily="34" charset="0"/>
                          <a:ea typeface="华文新魏" pitchFamily="2" charset="-122"/>
                        </a:rPr>
                        <a:t>21:15 02142005</a:t>
                      </a:r>
                      <a:endParaRPr kumimoji="0" lang="zh-CN" altLang="en-US" sz="1800" b="0" i="0" u="none" strike="noStrike" cap="none" normalizeH="0" baseline="0" smtClean="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F8EC"/>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p:cNvSpPr>
          <p:nvPr>
            <p:ph type="title"/>
          </p:nvPr>
        </p:nvSpPr>
        <p:spPr/>
        <p:txBody>
          <a:bodyPr/>
          <a:lstStyle/>
          <a:p>
            <a:r>
              <a:rPr lang="en-US" altLang="zh-CN" sz="4000" smtClean="0"/>
              <a:t>Overview of our approach</a:t>
            </a:r>
          </a:p>
        </p:txBody>
      </p:sp>
      <p:graphicFrame>
        <p:nvGraphicFramePr>
          <p:cNvPr id="4098" name="Object 7"/>
          <p:cNvGraphicFramePr>
            <a:graphicFrameLocks noChangeAspect="1"/>
          </p:cNvGraphicFramePr>
          <p:nvPr>
            <p:ph idx="1"/>
          </p:nvPr>
        </p:nvGraphicFramePr>
        <p:xfrm>
          <a:off x="684213" y="1219200"/>
          <a:ext cx="7920037" cy="4910138"/>
        </p:xfrm>
        <a:graphic>
          <a:graphicData uri="http://schemas.openxmlformats.org/presentationml/2006/ole">
            <p:oleObj spid="_x0000_s1026" name="Visio" r:id="rId3" imgW="6472047" imgH="4682134" progId="Visio.Drawing.11">
              <p:embed/>
            </p:oleObj>
          </a:graphicData>
        </a:graphic>
      </p:graphicFrame>
      <p:sp>
        <p:nvSpPr>
          <p:cNvPr id="4100" name="Line 8"/>
          <p:cNvSpPr>
            <a:spLocks noChangeShapeType="1"/>
          </p:cNvSpPr>
          <p:nvPr/>
        </p:nvSpPr>
        <p:spPr bwMode="auto">
          <a:xfrm>
            <a:off x="395288" y="4221163"/>
            <a:ext cx="8351837" cy="0"/>
          </a:xfrm>
          <a:prstGeom prst="line">
            <a:avLst/>
          </a:prstGeom>
          <a:noFill/>
          <a:ln w="28575">
            <a:solidFill>
              <a:srgbClr val="FF3300"/>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idx="4294967295"/>
          </p:nvPr>
        </p:nvSpPr>
        <p:spPr/>
        <p:txBody>
          <a:bodyPr/>
          <a:lstStyle/>
          <a:p>
            <a:r>
              <a:rPr lang="en-US" altLang="zh-CN" smtClean="0"/>
              <a:t>System Architecture</a:t>
            </a:r>
            <a:endParaRPr lang="zh-CN" altLang="en-US" smtClean="0"/>
          </a:p>
        </p:txBody>
      </p:sp>
      <p:pic>
        <p:nvPicPr>
          <p:cNvPr id="92163" name="Picture 24"/>
          <p:cNvPicPr>
            <a:picLocks noChangeAspect="1" noChangeArrowheads="1"/>
          </p:cNvPicPr>
          <p:nvPr/>
        </p:nvPicPr>
        <p:blipFill>
          <a:blip r:embed="rId2" cstate="print"/>
          <a:srcRect l="36523" t="22900" r="12500" b="14844"/>
          <a:stretch>
            <a:fillRect/>
          </a:stretch>
        </p:blipFill>
        <p:spPr bwMode="auto">
          <a:xfrm>
            <a:off x="4071938" y="1428750"/>
            <a:ext cx="4714875" cy="4606925"/>
          </a:xfrm>
          <a:prstGeom prst="rect">
            <a:avLst/>
          </a:prstGeom>
          <a:noFill/>
          <a:ln w="9525">
            <a:noFill/>
            <a:miter lim="800000"/>
            <a:headEnd/>
            <a:tailEnd/>
          </a:ln>
        </p:spPr>
      </p:pic>
      <p:sp>
        <p:nvSpPr>
          <p:cNvPr id="27" name="TextBox 26"/>
          <p:cNvSpPr txBox="1">
            <a:spLocks noChangeArrowheads="1"/>
          </p:cNvSpPr>
          <p:nvPr/>
        </p:nvSpPr>
        <p:spPr bwMode="auto">
          <a:xfrm>
            <a:off x="428625" y="1785938"/>
            <a:ext cx="3643313" cy="3743325"/>
          </a:xfrm>
          <a:prstGeom prst="rect">
            <a:avLst/>
          </a:prstGeom>
          <a:noFill/>
          <a:ln w="9525">
            <a:noFill/>
            <a:miter lim="800000"/>
            <a:headEnd/>
            <a:tailEnd/>
          </a:ln>
        </p:spPr>
        <p:txBody>
          <a:bodyPr>
            <a:spAutoFit/>
          </a:bodyPr>
          <a:lstStyle/>
          <a:p>
            <a:pPr marL="342900" indent="-342900"/>
            <a:endParaRPr lang="en-US" altLang="zh-CN" sz="2400">
              <a:latin typeface="Gill Sans MT" pitchFamily="34" charset="0"/>
              <a:ea typeface="华文新魏" pitchFamily="2" charset="-122"/>
            </a:endParaRPr>
          </a:p>
          <a:p>
            <a:pPr marL="342900" indent="-342900"/>
            <a:r>
              <a:rPr lang="en-US" altLang="zh-CN" sz="2400">
                <a:solidFill>
                  <a:srgbClr val="FF0000"/>
                </a:solidFill>
                <a:latin typeface="Gill Sans MT" pitchFamily="34" charset="0"/>
                <a:ea typeface="华文新魏" pitchFamily="2" charset="-122"/>
              </a:rPr>
              <a:t>Research Issues</a:t>
            </a:r>
            <a:r>
              <a:rPr lang="zh-CN" altLang="en-US" sz="2400">
                <a:solidFill>
                  <a:srgbClr val="FF0000"/>
                </a:solidFill>
                <a:latin typeface="Gill Sans MT" pitchFamily="34" charset="0"/>
                <a:ea typeface="华文新魏" pitchFamily="2" charset="-122"/>
              </a:rPr>
              <a:t> </a:t>
            </a:r>
            <a:r>
              <a:rPr lang="en-US" altLang="zh-CN" sz="2400">
                <a:solidFill>
                  <a:srgbClr val="FF0000"/>
                </a:solidFill>
                <a:latin typeface="Gill Sans MT" pitchFamily="34" charset="0"/>
                <a:ea typeface="华文新魏" pitchFamily="2" charset="-122"/>
              </a:rPr>
              <a:t>including…</a:t>
            </a:r>
          </a:p>
          <a:p>
            <a:pPr marL="342900" indent="-342900"/>
            <a:r>
              <a:rPr lang="en-US" altLang="zh-CN" sz="2400">
                <a:latin typeface="Gill Sans MT" pitchFamily="34" charset="0"/>
                <a:ea typeface="华文新魏" pitchFamily="2" charset="-122"/>
              </a:rPr>
              <a:t>1. Hot Topic Detection</a:t>
            </a:r>
          </a:p>
          <a:p>
            <a:pPr marL="342900" indent="-342900"/>
            <a:r>
              <a:rPr lang="en-US" altLang="zh-CN" sz="2400">
                <a:latin typeface="Gill Sans MT" pitchFamily="34" charset="0"/>
                <a:ea typeface="华文新魏" pitchFamily="2" charset="-122"/>
              </a:rPr>
              <a:t>2. Event Detection</a:t>
            </a:r>
          </a:p>
          <a:p>
            <a:pPr marL="342900" indent="-342900"/>
            <a:r>
              <a:rPr lang="en-US" altLang="zh-CN" sz="2400">
                <a:latin typeface="Gill Sans MT" pitchFamily="34" charset="0"/>
                <a:ea typeface="华文新魏" pitchFamily="2" charset="-122"/>
              </a:rPr>
              <a:t>3. Event Evolution Graph</a:t>
            </a:r>
          </a:p>
          <a:p>
            <a:pPr marL="342900" indent="-342900"/>
            <a:endParaRPr lang="en-US" altLang="zh-CN" sz="2400">
              <a:latin typeface="Gill Sans MT" pitchFamily="34" charset="0"/>
              <a:ea typeface="华文新魏" pitchFamily="2" charset="-122"/>
            </a:endParaRPr>
          </a:p>
          <a:p>
            <a:pPr marL="342900" indent="-342900"/>
            <a:endParaRPr lang="en-US" altLang="zh-CN" sz="2400">
              <a:latin typeface="Gill Sans MT" pitchFamily="34" charset="0"/>
              <a:ea typeface="华文新魏" pitchFamily="2" charset="-122"/>
            </a:endParaRPr>
          </a:p>
          <a:p>
            <a:pPr marL="342900" indent="-342900"/>
            <a:r>
              <a:rPr lang="en-US" altLang="zh-CN" sz="2400">
                <a:solidFill>
                  <a:srgbClr val="FF0000"/>
                </a:solidFill>
                <a:latin typeface="Gill Sans MT" pitchFamily="34" charset="0"/>
                <a:ea typeface="华文新魏" pitchFamily="2" charset="-122"/>
              </a:rPr>
              <a:t>Demonstration …</a:t>
            </a:r>
          </a:p>
          <a:p>
            <a:pPr marL="342900" indent="-342900">
              <a:buFontTx/>
              <a:buAutoNum type="arabicPeriod"/>
            </a:pPr>
            <a:r>
              <a:rPr lang="en-US" altLang="zh-CN" sz="2400">
                <a:latin typeface="Gill Sans MT" pitchFamily="34" charset="0"/>
                <a:ea typeface="华文新魏" pitchFamily="2" charset="-122"/>
              </a:rPr>
              <a:t>How to show the EEG</a:t>
            </a:r>
          </a:p>
          <a:p>
            <a:pPr marL="342900" indent="-342900">
              <a:buFontTx/>
              <a:buAutoNum type="arabicPeriod"/>
            </a:pPr>
            <a:r>
              <a:rPr lang="en-US" altLang="zh-CN" sz="2400">
                <a:latin typeface="Gill Sans MT" pitchFamily="34" charset="0"/>
                <a:ea typeface="华文新魏" pitchFamily="2" charset="-122"/>
              </a:rPr>
              <a:t>Offline  -&gt; On-line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3" cstate="print"/>
          <a:srcRect/>
          <a:stretch>
            <a:fillRect/>
          </a:stretch>
        </p:blipFill>
        <p:spPr bwMode="auto">
          <a:xfrm>
            <a:off x="250825" y="1125538"/>
            <a:ext cx="8748713" cy="4491037"/>
          </a:xfrm>
          <a:prstGeom prst="rect">
            <a:avLst/>
          </a:prstGeom>
          <a:noFill/>
          <a:ln w="9525">
            <a:noFill/>
            <a:miter lim="800000"/>
            <a:headEnd/>
            <a:tailEnd/>
          </a:ln>
        </p:spPr>
      </p:pic>
      <p:sp>
        <p:nvSpPr>
          <p:cNvPr id="40964" name="Text Box 4"/>
          <p:cNvSpPr txBox="1">
            <a:spLocks noChangeArrowheads="1"/>
          </p:cNvSpPr>
          <p:nvPr/>
        </p:nvSpPr>
        <p:spPr bwMode="auto">
          <a:xfrm>
            <a:off x="971550" y="5734050"/>
            <a:ext cx="4019550" cy="366713"/>
          </a:xfrm>
          <a:prstGeom prst="rect">
            <a:avLst/>
          </a:prstGeom>
          <a:noFill/>
          <a:ln w="9525">
            <a:noFill/>
            <a:miter lim="800000"/>
            <a:headEnd/>
            <a:tailEnd/>
          </a:ln>
          <a:effectLst/>
        </p:spPr>
        <p:txBody>
          <a:bodyPr wrap="none">
            <a:spAutoFit/>
          </a:bodyPr>
          <a:lstStyle/>
          <a:p>
            <a:r>
              <a:rPr lang="en-US" altLang="zh-CN"/>
              <a:t>Http://iir.ruc.edu.cn/project/StoryTeller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p:cNvPicPr>
            <a:picLocks noChangeAspect="1" noChangeArrowheads="1"/>
          </p:cNvPicPr>
          <p:nvPr/>
        </p:nvPicPr>
        <p:blipFill>
          <a:blip r:embed="rId3" cstate="print"/>
          <a:srcRect/>
          <a:stretch>
            <a:fillRect/>
          </a:stretch>
        </p:blipFill>
        <p:spPr bwMode="auto">
          <a:xfrm>
            <a:off x="539750" y="1052513"/>
            <a:ext cx="7704138" cy="4392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互连无处不在</a:t>
            </a:r>
            <a:endParaRPr lang="zh-CN" altLang="en-US" dirty="0"/>
          </a:p>
        </p:txBody>
      </p:sp>
      <p:pic>
        <p:nvPicPr>
          <p:cNvPr id="4" name="Picture 2" descr="http://www.51dzsh.cn/upimg/120502/1335930SG30144595.jpg"/>
          <p:cNvPicPr>
            <a:picLocks noChangeAspect="1" noChangeArrowheads="1"/>
          </p:cNvPicPr>
          <p:nvPr/>
        </p:nvPicPr>
        <p:blipFill>
          <a:blip r:embed="rId2" cstate="print"/>
          <a:srcRect/>
          <a:stretch>
            <a:fillRect/>
          </a:stretch>
        </p:blipFill>
        <p:spPr bwMode="auto">
          <a:xfrm>
            <a:off x="323528" y="2564904"/>
            <a:ext cx="3089275" cy="2057400"/>
          </a:xfrm>
          <a:prstGeom prst="rect">
            <a:avLst/>
          </a:prstGeom>
          <a:noFill/>
          <a:ln w="9525">
            <a:noFill/>
            <a:miter lim="800000"/>
            <a:headEnd/>
            <a:tailEnd/>
          </a:ln>
        </p:spPr>
      </p:pic>
      <p:sp>
        <p:nvSpPr>
          <p:cNvPr id="6" name="TextBox 5"/>
          <p:cNvSpPr txBox="1"/>
          <p:nvPr/>
        </p:nvSpPr>
        <p:spPr>
          <a:xfrm>
            <a:off x="1259632" y="4653136"/>
            <a:ext cx="877163" cy="369332"/>
          </a:xfrm>
          <a:prstGeom prst="rect">
            <a:avLst/>
          </a:prstGeom>
          <a:noFill/>
        </p:spPr>
        <p:txBody>
          <a:bodyPr wrap="none" rtlCol="0">
            <a:spAutoFit/>
          </a:bodyPr>
          <a:lstStyle/>
          <a:p>
            <a:r>
              <a:rPr lang="zh-CN" altLang="en-US" dirty="0" smtClean="0"/>
              <a:t>互联网</a:t>
            </a:r>
            <a:endParaRPr lang="zh-CN" altLang="en-US" dirty="0"/>
          </a:p>
        </p:txBody>
      </p:sp>
      <p:pic>
        <p:nvPicPr>
          <p:cNvPr id="7" name="Picture 2" descr="http://www.51dzsh.cn/upimg/120502/1335930SG30144595.jpg"/>
          <p:cNvPicPr>
            <a:picLocks noChangeAspect="1" noChangeArrowheads="1"/>
          </p:cNvPicPr>
          <p:nvPr/>
        </p:nvPicPr>
        <p:blipFill>
          <a:blip r:embed="rId2" cstate="print"/>
          <a:srcRect/>
          <a:stretch>
            <a:fillRect/>
          </a:stretch>
        </p:blipFill>
        <p:spPr bwMode="auto">
          <a:xfrm>
            <a:off x="4860032" y="1412776"/>
            <a:ext cx="2116167" cy="1409328"/>
          </a:xfrm>
          <a:prstGeom prst="rect">
            <a:avLst/>
          </a:prstGeom>
          <a:noFill/>
          <a:ln w="9525">
            <a:noFill/>
            <a:miter lim="800000"/>
            <a:headEnd/>
            <a:tailEnd/>
          </a:ln>
        </p:spPr>
      </p:pic>
      <p:pic>
        <p:nvPicPr>
          <p:cNvPr id="8" name="Picture 2" descr="http://www.51dzsh.cn/upimg/120502/1335930SG30144595.jpg"/>
          <p:cNvPicPr>
            <a:picLocks noChangeAspect="1" noChangeArrowheads="1"/>
          </p:cNvPicPr>
          <p:nvPr/>
        </p:nvPicPr>
        <p:blipFill>
          <a:blip r:embed="rId2" cstate="print"/>
          <a:srcRect/>
          <a:stretch>
            <a:fillRect/>
          </a:stretch>
        </p:blipFill>
        <p:spPr bwMode="auto">
          <a:xfrm>
            <a:off x="4860032" y="2924944"/>
            <a:ext cx="2116167" cy="1409328"/>
          </a:xfrm>
          <a:prstGeom prst="rect">
            <a:avLst/>
          </a:prstGeom>
          <a:noFill/>
          <a:ln w="9525">
            <a:noFill/>
            <a:miter lim="800000"/>
            <a:headEnd/>
            <a:tailEnd/>
          </a:ln>
        </p:spPr>
      </p:pic>
      <p:pic>
        <p:nvPicPr>
          <p:cNvPr id="9" name="Picture 2" descr="http://www.51dzsh.cn/upimg/120502/1335930SG30144595.jpg"/>
          <p:cNvPicPr>
            <a:picLocks noChangeAspect="1" noChangeArrowheads="1"/>
          </p:cNvPicPr>
          <p:nvPr/>
        </p:nvPicPr>
        <p:blipFill>
          <a:blip r:embed="rId2" cstate="print"/>
          <a:srcRect/>
          <a:stretch>
            <a:fillRect/>
          </a:stretch>
        </p:blipFill>
        <p:spPr bwMode="auto">
          <a:xfrm>
            <a:off x="4932040" y="4437112"/>
            <a:ext cx="2116167" cy="1409328"/>
          </a:xfrm>
          <a:prstGeom prst="rect">
            <a:avLst/>
          </a:prstGeom>
          <a:noFill/>
          <a:ln w="9525">
            <a:noFill/>
            <a:miter lim="800000"/>
            <a:headEnd/>
            <a:tailEnd/>
          </a:ln>
        </p:spPr>
      </p:pic>
      <p:sp>
        <p:nvSpPr>
          <p:cNvPr id="10" name="TextBox 9"/>
          <p:cNvSpPr txBox="1"/>
          <p:nvPr/>
        </p:nvSpPr>
        <p:spPr>
          <a:xfrm>
            <a:off x="7020272" y="2060848"/>
            <a:ext cx="1975862" cy="369332"/>
          </a:xfrm>
          <a:prstGeom prst="rect">
            <a:avLst/>
          </a:prstGeom>
          <a:noFill/>
        </p:spPr>
        <p:txBody>
          <a:bodyPr wrap="none" rtlCol="0">
            <a:spAutoFit/>
          </a:bodyPr>
          <a:lstStyle/>
          <a:p>
            <a:r>
              <a:rPr lang="en-US" altLang="zh-CN" dirty="0" smtClean="0"/>
              <a:t>Internet of Things</a:t>
            </a:r>
            <a:endParaRPr lang="zh-CN" altLang="en-US" dirty="0"/>
          </a:p>
        </p:txBody>
      </p:sp>
      <p:sp>
        <p:nvSpPr>
          <p:cNvPr id="11" name="TextBox 10"/>
          <p:cNvSpPr txBox="1"/>
          <p:nvPr/>
        </p:nvSpPr>
        <p:spPr>
          <a:xfrm>
            <a:off x="6948264" y="3429000"/>
            <a:ext cx="2005677" cy="369332"/>
          </a:xfrm>
          <a:prstGeom prst="rect">
            <a:avLst/>
          </a:prstGeom>
          <a:noFill/>
        </p:spPr>
        <p:txBody>
          <a:bodyPr wrap="none" rtlCol="0">
            <a:spAutoFit/>
          </a:bodyPr>
          <a:lstStyle/>
          <a:p>
            <a:r>
              <a:rPr lang="en-US" altLang="zh-CN" dirty="0" smtClean="0"/>
              <a:t>Internet of People</a:t>
            </a:r>
            <a:endParaRPr lang="zh-CN" altLang="en-US" dirty="0"/>
          </a:p>
        </p:txBody>
      </p:sp>
      <p:sp>
        <p:nvSpPr>
          <p:cNvPr id="12" name="TextBox 11"/>
          <p:cNvSpPr txBox="1"/>
          <p:nvPr/>
        </p:nvSpPr>
        <p:spPr>
          <a:xfrm>
            <a:off x="6804248" y="5085184"/>
            <a:ext cx="2172390" cy="369332"/>
          </a:xfrm>
          <a:prstGeom prst="rect">
            <a:avLst/>
          </a:prstGeom>
          <a:noFill/>
        </p:spPr>
        <p:txBody>
          <a:bodyPr wrap="none" rtlCol="0">
            <a:spAutoFit/>
          </a:bodyPr>
          <a:lstStyle/>
          <a:p>
            <a:r>
              <a:rPr lang="en-US" altLang="zh-CN" dirty="0" smtClean="0"/>
              <a:t>Internet of Services</a:t>
            </a:r>
            <a:endParaRPr lang="zh-CN" altLang="en-US" dirty="0"/>
          </a:p>
        </p:txBody>
      </p:sp>
      <p:sp>
        <p:nvSpPr>
          <p:cNvPr id="13" name="燕尾形箭头 12"/>
          <p:cNvSpPr/>
          <p:nvPr/>
        </p:nvSpPr>
        <p:spPr>
          <a:xfrm>
            <a:off x="3131840" y="2060848"/>
            <a:ext cx="1584176" cy="3168352"/>
          </a:xfrm>
          <a:prstGeom prst="notched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fontAlgn="auto">
              <a:spcAft>
                <a:spcPts val="0"/>
              </a:spcAft>
              <a:defRPr/>
            </a:pPr>
            <a:r>
              <a:rPr lang="zh-CN" altLang="en-US" sz="3600" dirty="0" smtClean="0"/>
              <a:t>研究工作</a:t>
            </a:r>
            <a:r>
              <a:rPr lang="zh-CN" altLang="en-US" sz="3600" dirty="0" smtClean="0"/>
              <a:t>之三</a:t>
            </a:r>
            <a:r>
              <a:rPr lang="zh-CN" altLang="en-US" sz="3600" dirty="0" smtClean="0"/>
              <a:t>：</a:t>
            </a:r>
            <a:r>
              <a:rPr lang="en-US" altLang="zh-CN" sz="3600" dirty="0" smtClean="0"/>
              <a:t/>
            </a:r>
            <a:br>
              <a:rPr lang="en-US" altLang="zh-CN" sz="3600" dirty="0" smtClean="0"/>
            </a:br>
            <a:r>
              <a:rPr lang="zh-CN" altLang="en-US" sz="3600" dirty="0" smtClean="0"/>
              <a:t>基于知识图谱的</a:t>
            </a:r>
            <a:r>
              <a:rPr lang="zh-CN" altLang="zh-CN" sz="3600" dirty="0" smtClean="0"/>
              <a:t>学术论文的</a:t>
            </a:r>
            <a:r>
              <a:rPr lang="zh-CN" altLang="en-US" sz="3600" dirty="0" smtClean="0"/>
              <a:t>深度搜索</a:t>
            </a:r>
            <a:endParaRPr lang="zh-CN" altLang="en-US" sz="3600" dirty="0"/>
          </a:p>
        </p:txBody>
      </p:sp>
      <p:sp>
        <p:nvSpPr>
          <p:cNvPr id="31746" name="内容占位符 2"/>
          <p:cNvSpPr>
            <a:spLocks noGrp="1"/>
          </p:cNvSpPr>
          <p:nvPr>
            <p:ph idx="1"/>
          </p:nvPr>
        </p:nvSpPr>
        <p:spPr/>
        <p:txBody>
          <a:bodyPr/>
          <a:lstStyle/>
          <a:p>
            <a:r>
              <a:rPr lang="zh-CN" altLang="en-US" smtClean="0"/>
              <a:t>构建新型学术搜索系统</a:t>
            </a:r>
            <a:endParaRPr lang="en-US" altLang="zh-CN" smtClean="0"/>
          </a:p>
          <a:p>
            <a:pPr lvl="1"/>
            <a:r>
              <a:rPr lang="zh-CN" altLang="zh-CN" smtClean="0"/>
              <a:t>将</a:t>
            </a:r>
            <a:r>
              <a:rPr lang="zh-CN" altLang="en-US" smtClean="0"/>
              <a:t>学术</a:t>
            </a:r>
            <a:r>
              <a:rPr lang="zh-CN" altLang="zh-CN" smtClean="0"/>
              <a:t>论文中的算法、定义、定理、引理和图表等内容</a:t>
            </a:r>
            <a:r>
              <a:rPr lang="zh-CN" altLang="en-US" smtClean="0"/>
              <a:t>知识元</a:t>
            </a:r>
            <a:r>
              <a:rPr lang="zh-CN" altLang="zh-CN" smtClean="0"/>
              <a:t>，进行</a:t>
            </a:r>
            <a:r>
              <a:rPr lang="zh-CN" altLang="en-US" smtClean="0"/>
              <a:t>自动</a:t>
            </a:r>
            <a:r>
              <a:rPr lang="zh-CN" altLang="zh-CN" smtClean="0"/>
              <a:t>识别和分类，</a:t>
            </a:r>
            <a:r>
              <a:rPr lang="zh-CN" altLang="en-US" smtClean="0"/>
              <a:t>建立相关知识图谱，</a:t>
            </a:r>
            <a:r>
              <a:rPr lang="zh-CN" altLang="zh-CN" smtClean="0"/>
              <a:t>自动拟合用户的查询意图，从而对定义、定理或相关图片进行高精度的推荐</a:t>
            </a:r>
            <a:endParaRPr lang="en-US" altLang="zh-CN" smtClean="0"/>
          </a:p>
          <a:p>
            <a:pPr lvl="1"/>
            <a:r>
              <a:rPr lang="zh-CN" altLang="zh-CN" smtClean="0"/>
              <a:t>以</a:t>
            </a:r>
            <a:r>
              <a:rPr lang="zh-CN" altLang="en-US" smtClean="0"/>
              <a:t>更细致的粒度</a:t>
            </a:r>
            <a:r>
              <a:rPr lang="zh-CN" altLang="zh-CN" smtClean="0"/>
              <a:t>反馈给用户</a:t>
            </a:r>
            <a:r>
              <a:rPr lang="zh-CN" altLang="en-US" smtClean="0"/>
              <a:t>，</a:t>
            </a:r>
            <a:r>
              <a:rPr lang="zh-CN" altLang="zh-CN" smtClean="0"/>
              <a:t>方便</a:t>
            </a:r>
            <a:r>
              <a:rPr lang="zh-CN" altLang="en-US" smtClean="0"/>
              <a:t>用户</a:t>
            </a:r>
            <a:r>
              <a:rPr lang="zh-CN" altLang="zh-CN" smtClean="0"/>
              <a:t>对学术</a:t>
            </a:r>
            <a:r>
              <a:rPr lang="zh-CN" altLang="en-US" smtClean="0"/>
              <a:t>论文</a:t>
            </a:r>
            <a:r>
              <a:rPr lang="zh-CN" altLang="zh-CN" smtClean="0"/>
              <a:t>进行</a:t>
            </a:r>
            <a:r>
              <a:rPr lang="zh-CN" altLang="en-US" smtClean="0"/>
              <a:t>深度</a:t>
            </a:r>
            <a:r>
              <a:rPr lang="zh-CN" altLang="zh-CN" smtClean="0"/>
              <a:t>探索和分析。</a:t>
            </a:r>
            <a:endParaRPr lang="en-US" altLang="zh-CN" smtClean="0"/>
          </a:p>
          <a:p>
            <a:pPr lvl="2"/>
            <a:r>
              <a:rPr lang="zh-CN" altLang="en-US" smtClean="0"/>
              <a:t>传统的</a:t>
            </a:r>
            <a:r>
              <a:rPr lang="zh-CN" altLang="zh-CN" smtClean="0"/>
              <a:t>搜索引擎</a:t>
            </a:r>
            <a:r>
              <a:rPr lang="zh-CN" altLang="en-US" smtClean="0"/>
              <a:t>大多数</a:t>
            </a:r>
            <a:r>
              <a:rPr lang="zh-CN" altLang="zh-CN" smtClean="0"/>
              <a:t>只是返回一系列相关论文的</a:t>
            </a:r>
            <a:r>
              <a:rPr lang="zh-CN" altLang="en-US" smtClean="0"/>
              <a:t>题目等信息列表，</a:t>
            </a:r>
            <a:r>
              <a:rPr lang="zh-CN" altLang="zh-CN" smtClean="0"/>
              <a:t>用户必须自行下载感兴趣的论文，逐个阅读这些论文</a:t>
            </a:r>
            <a:r>
              <a:rPr lang="zh-CN" altLang="en-US"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r>
              <a:rPr lang="zh-CN" altLang="en-US" smtClean="0"/>
              <a:t>挑战</a:t>
            </a:r>
          </a:p>
        </p:txBody>
      </p:sp>
      <p:sp>
        <p:nvSpPr>
          <p:cNvPr id="32770" name="内容占位符 2"/>
          <p:cNvSpPr>
            <a:spLocks noGrp="1"/>
          </p:cNvSpPr>
          <p:nvPr>
            <p:ph idx="1"/>
          </p:nvPr>
        </p:nvSpPr>
        <p:spPr/>
        <p:txBody>
          <a:bodyPr/>
          <a:lstStyle/>
          <a:p>
            <a:r>
              <a:rPr lang="zh-CN" altLang="zh-CN" smtClean="0"/>
              <a:t>主要的挑战有：</a:t>
            </a:r>
            <a:endParaRPr lang="en-US" altLang="zh-CN" smtClean="0"/>
          </a:p>
          <a:p>
            <a:pPr lvl="1"/>
            <a:r>
              <a:rPr lang="zh-CN" altLang="zh-CN" smtClean="0"/>
              <a:t>（</a:t>
            </a:r>
            <a:r>
              <a:rPr lang="en-US" altLang="zh-CN" smtClean="0"/>
              <a:t>1</a:t>
            </a:r>
            <a:r>
              <a:rPr lang="zh-CN" altLang="zh-CN" smtClean="0"/>
              <a:t>）如何正确的识别每个“知识元”</a:t>
            </a:r>
            <a:r>
              <a:rPr lang="zh-CN" altLang="en-US" smtClean="0"/>
              <a:t>。</a:t>
            </a:r>
            <a:endParaRPr lang="en-US" altLang="zh-CN" smtClean="0"/>
          </a:p>
          <a:p>
            <a:pPr lvl="1"/>
            <a:r>
              <a:rPr lang="zh-CN" altLang="zh-CN" smtClean="0"/>
              <a:t>（</a:t>
            </a:r>
            <a:r>
              <a:rPr lang="en-US" altLang="zh-CN" smtClean="0"/>
              <a:t>2</a:t>
            </a:r>
            <a:r>
              <a:rPr lang="zh-CN" altLang="zh-CN" smtClean="0"/>
              <a:t>）如何发现每个知识元相关的</a:t>
            </a:r>
            <a:r>
              <a:rPr lang="zh-CN" altLang="en-US" smtClean="0"/>
              <a:t>上下文或者主题</a:t>
            </a:r>
            <a:r>
              <a:rPr lang="zh-CN" altLang="zh-CN" smtClean="0"/>
              <a:t>，来协助理解和检索。</a:t>
            </a:r>
            <a:endParaRPr lang="en-US" altLang="zh-CN" smtClean="0"/>
          </a:p>
          <a:p>
            <a:pPr lvl="1"/>
            <a:r>
              <a:rPr lang="zh-CN" altLang="zh-CN" smtClean="0"/>
              <a:t>（</a:t>
            </a:r>
            <a:r>
              <a:rPr lang="en-US" altLang="zh-CN" smtClean="0"/>
              <a:t>3</a:t>
            </a:r>
            <a:r>
              <a:rPr lang="zh-CN" altLang="zh-CN" smtClean="0"/>
              <a:t>）如何正确显示</a:t>
            </a:r>
            <a:r>
              <a:rPr lang="zh-CN" altLang="en-US" smtClean="0"/>
              <a:t>、引用</a:t>
            </a:r>
            <a:r>
              <a:rPr lang="zh-CN" altLang="zh-CN" smtClean="0"/>
              <a:t>每个“知识元</a:t>
            </a:r>
            <a:r>
              <a:rPr lang="zh-CN" altLang="en-US" smtClean="0"/>
              <a:t>”。</a:t>
            </a:r>
            <a:endParaRPr lang="en-US" altLang="zh-CN" smtClean="0"/>
          </a:p>
          <a:p>
            <a:pPr lvl="1"/>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内容占位符 2"/>
          <p:cNvSpPr>
            <a:spLocks noGrp="1"/>
          </p:cNvSpPr>
          <p:nvPr>
            <p:ph idx="1"/>
          </p:nvPr>
        </p:nvSpPr>
        <p:spPr>
          <a:xfrm>
            <a:off x="457200" y="1279525"/>
            <a:ext cx="8229600" cy="4525963"/>
          </a:xfrm>
        </p:spPr>
        <p:txBody>
          <a:bodyPr/>
          <a:lstStyle/>
          <a:p>
            <a:r>
              <a:rPr lang="zh-CN" altLang="zh-CN" sz="2400" smtClean="0"/>
              <a:t>首先提供计算机科学领域知识元的搜索功能，譬如</a:t>
            </a:r>
            <a:r>
              <a:rPr lang="zh-CN" altLang="en-US" sz="2400" smtClean="0"/>
              <a:t>，例图中</a:t>
            </a:r>
            <a:r>
              <a:rPr lang="zh-CN" altLang="zh-CN" sz="2400" smtClean="0"/>
              <a:t>展示的是对</a:t>
            </a:r>
            <a:r>
              <a:rPr lang="en-US" altLang="zh-CN" sz="2400" smtClean="0"/>
              <a:t>XSD</a:t>
            </a:r>
            <a:r>
              <a:rPr lang="zh-CN" altLang="zh-CN" sz="2400" smtClean="0"/>
              <a:t>的查询结果，返回的是</a:t>
            </a:r>
            <a:r>
              <a:rPr lang="en-US" altLang="zh-CN" sz="2400" smtClean="0"/>
              <a:t>XML Schema Definitions</a:t>
            </a:r>
            <a:r>
              <a:rPr lang="zh-CN" altLang="zh-CN" sz="2400" smtClean="0"/>
              <a:t>相关的知识元列表。</a:t>
            </a:r>
            <a:endParaRPr lang="en-US" altLang="zh-CN" sz="2400" smtClean="0"/>
          </a:p>
        </p:txBody>
      </p:sp>
      <p:sp>
        <p:nvSpPr>
          <p:cNvPr id="4" name="标题 1"/>
          <p:cNvSpPr txBox="1">
            <a:spLocks/>
          </p:cNvSpPr>
          <p:nvPr/>
        </p:nvSpPr>
        <p:spPr>
          <a:xfrm>
            <a:off x="468313" y="269875"/>
            <a:ext cx="8229600" cy="1143000"/>
          </a:xfrm>
          <a:prstGeom prst="rect">
            <a:avLst/>
          </a:prstGeom>
        </p:spPr>
        <p:txBody>
          <a:bodyPr anchor="ctr"/>
          <a:lstStyle/>
          <a:p>
            <a:pPr algn="ctr"/>
            <a:r>
              <a:rPr lang="zh-CN" altLang="en-US" sz="3600">
                <a:latin typeface="Calibri" pitchFamily="34" charset="0"/>
              </a:rPr>
              <a:t>面向学术知识图谱的智慧搜索 </a:t>
            </a:r>
          </a:p>
          <a:p>
            <a:pPr algn="ctr"/>
            <a:r>
              <a:rPr lang="en-US" altLang="zh-CN" sz="2400"/>
              <a:t>pandasearch.ruc.edu.cn</a:t>
            </a:r>
            <a:endParaRPr lang="en-US" altLang="zh-CN" sz="3600">
              <a:latin typeface="Calibri" pitchFamily="34" charset="0"/>
            </a:endParaRPr>
          </a:p>
        </p:txBody>
      </p:sp>
      <p:pic>
        <p:nvPicPr>
          <p:cNvPr id="41987" name="Picture 3"/>
          <p:cNvPicPr>
            <a:picLocks noChangeAspect="1" noChangeArrowheads="1"/>
          </p:cNvPicPr>
          <p:nvPr/>
        </p:nvPicPr>
        <p:blipFill>
          <a:blip r:embed="rId2" cstate="print"/>
          <a:srcRect/>
          <a:stretch>
            <a:fillRect/>
          </a:stretch>
        </p:blipFill>
        <p:spPr bwMode="auto">
          <a:xfrm>
            <a:off x="2195513" y="2565400"/>
            <a:ext cx="4535487" cy="3941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468313" y="404813"/>
            <a:ext cx="8229600" cy="1143000"/>
          </a:xfrm>
        </p:spPr>
        <p:txBody>
          <a:bodyPr/>
          <a:lstStyle/>
          <a:p>
            <a:r>
              <a:rPr lang="zh-CN" altLang="en-US" sz="3600" smtClean="0"/>
              <a:t>面向学术知识图谱的智慧搜索 </a:t>
            </a:r>
            <a:br>
              <a:rPr lang="zh-CN" altLang="en-US" sz="3600" smtClean="0"/>
            </a:br>
            <a:r>
              <a:rPr lang="en-US" altLang="zh-CN" sz="3600" smtClean="0"/>
              <a:t>pandasearch.ruc.edu.cn</a:t>
            </a:r>
            <a:r>
              <a:rPr lang="zh-CN" altLang="en-US" sz="3600" smtClean="0"/>
              <a:t/>
            </a:r>
            <a:br>
              <a:rPr lang="zh-CN" altLang="en-US" sz="3600" smtClean="0"/>
            </a:br>
            <a:endParaRPr lang="zh-CN" altLang="en-US" sz="3600" smtClean="0"/>
          </a:p>
        </p:txBody>
      </p:sp>
      <p:sp>
        <p:nvSpPr>
          <p:cNvPr id="43010" name="内容占位符 2"/>
          <p:cNvSpPr>
            <a:spLocks noGrp="1"/>
          </p:cNvSpPr>
          <p:nvPr>
            <p:ph idx="1"/>
          </p:nvPr>
        </p:nvSpPr>
        <p:spPr>
          <a:xfrm>
            <a:off x="468313" y="1268413"/>
            <a:ext cx="8229600" cy="4525962"/>
          </a:xfrm>
        </p:spPr>
        <p:txBody>
          <a:bodyPr/>
          <a:lstStyle/>
          <a:p>
            <a:r>
              <a:rPr lang="zh-CN" altLang="en-US" sz="1800" smtClean="0"/>
              <a:t>如果一个用户正在正在浏览“</a:t>
            </a:r>
            <a:r>
              <a:rPr lang="en-US" altLang="zh-CN" sz="1800" smtClean="0"/>
              <a:t>XML key mining algorithm”</a:t>
            </a:r>
            <a:r>
              <a:rPr lang="zh-CN" altLang="en-US" sz="1800" smtClean="0"/>
              <a:t>，他可以点击算法按钮了解其他论文中与“</a:t>
            </a:r>
            <a:r>
              <a:rPr lang="en-US" altLang="zh-CN" sz="1800" smtClean="0"/>
              <a:t>XML key mining”</a:t>
            </a:r>
            <a:r>
              <a:rPr lang="zh-CN" altLang="en-US" sz="1800" smtClean="0"/>
              <a:t>密切相关的一系列算法，系统也自动切换到下图所示的算法搜索界面。当然，如果他正在浏览的是前边界面的图表，通过点击这些图表，就可以轻松访问到相同文档甚至是其他文档中的其他相关图表知识元。</a:t>
            </a:r>
          </a:p>
          <a:p>
            <a:endParaRPr lang="zh-CN" altLang="en-US" sz="1800" smtClean="0"/>
          </a:p>
        </p:txBody>
      </p:sp>
      <p:sp>
        <p:nvSpPr>
          <p:cNvPr id="43011" name="Rectangle 3"/>
          <p:cNvSpPr>
            <a:spLocks noChangeArrowheads="1"/>
          </p:cNvSpPr>
          <p:nvPr/>
        </p:nvSpPr>
        <p:spPr bwMode="auto">
          <a:xfrm>
            <a:off x="0" y="304800"/>
            <a:ext cx="184150" cy="366713"/>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pic>
        <p:nvPicPr>
          <p:cNvPr id="43012" name="Picture 4"/>
          <p:cNvPicPr>
            <a:picLocks noChangeAspect="1" noChangeArrowheads="1"/>
          </p:cNvPicPr>
          <p:nvPr/>
        </p:nvPicPr>
        <p:blipFill>
          <a:blip r:embed="rId2" cstate="print"/>
          <a:srcRect/>
          <a:stretch>
            <a:fillRect/>
          </a:stretch>
        </p:blipFill>
        <p:spPr bwMode="auto">
          <a:xfrm>
            <a:off x="2916238" y="2636838"/>
            <a:ext cx="3416300" cy="389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a:lstStyle/>
          <a:p>
            <a:r>
              <a:rPr kumimoji="1" lang="en-US" altLang="en-US" smtClean="0">
                <a:latin typeface="宋体" charset="-122"/>
                <a:ea typeface="宋体" charset="-122"/>
              </a:rPr>
              <a:t>知识图谱上</a:t>
            </a:r>
            <a:r>
              <a:rPr kumimoji="1" lang="zh-CN" altLang="en-US" smtClean="0">
                <a:latin typeface="宋体" charset="-122"/>
              </a:rPr>
              <a:t>的其它工作</a:t>
            </a:r>
          </a:p>
        </p:txBody>
      </p:sp>
      <p:sp>
        <p:nvSpPr>
          <p:cNvPr id="44034" name="内容占位符 2"/>
          <p:cNvSpPr>
            <a:spLocks noGrp="1"/>
          </p:cNvSpPr>
          <p:nvPr>
            <p:ph idx="1"/>
          </p:nvPr>
        </p:nvSpPr>
        <p:spPr/>
        <p:txBody>
          <a:bodyPr/>
          <a:lstStyle/>
          <a:p>
            <a:r>
              <a:rPr kumimoji="1" lang="zh-CN" altLang="en-US" smtClean="0"/>
              <a:t>海量</a:t>
            </a:r>
            <a:r>
              <a:rPr kumimoji="1" lang="en-US" altLang="zh-CN" smtClean="0"/>
              <a:t>RDF</a:t>
            </a:r>
            <a:r>
              <a:rPr kumimoji="1" lang="zh-CN" altLang="en-US" smtClean="0"/>
              <a:t>知识库上的实体扩展</a:t>
            </a:r>
            <a:endParaRPr kumimoji="1" lang="en-US" altLang="zh-CN" smtClean="0"/>
          </a:p>
          <a:p>
            <a:pPr lvl="1"/>
            <a:r>
              <a:rPr kumimoji="1" lang="zh-CN" altLang="en-US" smtClean="0"/>
              <a:t>通过知识库中的种子节点，寻找到某个节点的共同元路径，利用元路径进行扩展，得到与种子节点相似的实体</a:t>
            </a:r>
            <a:endParaRPr kumimoji="1" lang="en-US" altLang="zh-CN" smtClean="0"/>
          </a:p>
          <a:p>
            <a:pPr lvl="1"/>
            <a:r>
              <a:rPr kumimoji="1" lang="zh-CN" altLang="en-US" smtClean="0"/>
              <a:t>结构化知识库有性能保障</a:t>
            </a:r>
            <a:endParaRPr kumimoji="1" lang="en-US" altLang="zh-CN" smtClean="0"/>
          </a:p>
          <a:p>
            <a:pPr lvl="1"/>
            <a:r>
              <a:rPr kumimoji="1" lang="en-US" altLang="en-US" smtClean="0">
                <a:latin typeface="宋体" charset="-122"/>
                <a:ea typeface="宋体" charset="-122"/>
              </a:rPr>
              <a:t>通过知识图谱上的</a:t>
            </a:r>
            <a:r>
              <a:rPr kumimoji="1" lang="zh-CN" altLang="en-US" smtClean="0">
                <a:latin typeface="宋体" charset="-122"/>
              </a:rPr>
              <a:t>元</a:t>
            </a:r>
            <a:r>
              <a:rPr kumimoji="1" lang="en-US" altLang="en-US" smtClean="0">
                <a:latin typeface="宋体" charset="-122"/>
                <a:ea typeface="宋体" charset="-122"/>
              </a:rPr>
              <a:t>路径解释语义关联</a:t>
            </a:r>
          </a:p>
          <a:p>
            <a:pPr lvl="1"/>
            <a:r>
              <a:rPr kumimoji="1" lang="zh-CN" altLang="en-US" smtClean="0">
                <a:latin typeface="宋体" charset="-122"/>
              </a:rPr>
              <a:t>支持用户的反馈</a:t>
            </a:r>
            <a:endParaRPr kumimoji="1" lang="en-US" altLang="zh-CN" smtClean="0">
              <a:latin typeface="宋体" charset="-122"/>
            </a:endParaRPr>
          </a:p>
          <a:p>
            <a:pPr lvl="1"/>
            <a:r>
              <a:rPr kumimoji="1" lang="zh-CN" altLang="en-US" smtClean="0">
                <a:latin typeface="宋体" charset="-122"/>
              </a:rPr>
              <a:t>高性能的信息推荐</a:t>
            </a:r>
            <a:endParaRPr kumimoji="1" lang="en-US" altLang="en-US" smtClean="0">
              <a:latin typeface="宋体" charset="-122"/>
              <a:ea typeface="宋体"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r>
              <a:rPr kumimoji="1" lang="en-US" altLang="en-US" smtClean="0">
                <a:latin typeface="宋体" charset="-122"/>
                <a:ea typeface="宋体" charset="-122"/>
              </a:rPr>
              <a:t>知识图谱上</a:t>
            </a:r>
            <a:r>
              <a:rPr kumimoji="1" lang="zh-CN" altLang="en-US" smtClean="0">
                <a:latin typeface="宋体" charset="-122"/>
              </a:rPr>
              <a:t>的其它工作</a:t>
            </a:r>
          </a:p>
        </p:txBody>
      </p:sp>
      <p:sp>
        <p:nvSpPr>
          <p:cNvPr id="3" name="内容占位符 2"/>
          <p:cNvSpPr>
            <a:spLocks noGrp="1"/>
          </p:cNvSpPr>
          <p:nvPr>
            <p:ph idx="1"/>
          </p:nvPr>
        </p:nvSpPr>
        <p:spPr>
          <a:xfrm>
            <a:off x="457200" y="1125538"/>
            <a:ext cx="8229600" cy="4424362"/>
          </a:xfrm>
        </p:spPr>
        <p:txBody>
          <a:bodyPr rtlCol="0">
            <a:normAutofit/>
          </a:bodyPr>
          <a:lstStyle/>
          <a:p>
            <a:pPr marL="457200" lvl="1" indent="0" fontAlgn="auto">
              <a:spcAft>
                <a:spcPts val="0"/>
              </a:spcAft>
              <a:buFont typeface="Arial" pitchFamily="34" charset="0"/>
              <a:buNone/>
              <a:defRPr/>
            </a:pPr>
            <a:endParaRPr kumimoji="1" lang="en-US" altLang="zh-CN" dirty="0" smtClean="0"/>
          </a:p>
          <a:p>
            <a:pPr fontAlgn="auto">
              <a:spcAft>
                <a:spcPts val="0"/>
              </a:spcAft>
              <a:buFont typeface="Arial" pitchFamily="34" charset="0"/>
              <a:buChar char="•"/>
              <a:defRPr/>
            </a:pPr>
            <a:r>
              <a:rPr kumimoji="1" lang="zh-CN" altLang="en-US" dirty="0" smtClean="0"/>
              <a:t>海量</a:t>
            </a:r>
            <a:r>
              <a:rPr kumimoji="1" lang="en-US" altLang="zh-CN" dirty="0" smtClean="0"/>
              <a:t>RDF</a:t>
            </a:r>
            <a:r>
              <a:rPr kumimoji="1" lang="zh-CN" altLang="en-US" dirty="0" smtClean="0"/>
              <a:t>知识库的数据探索</a:t>
            </a:r>
            <a:endParaRPr kumimoji="1" lang="en-US" altLang="zh-CN" dirty="0" smtClean="0"/>
          </a:p>
          <a:p>
            <a:pPr lvl="1" fontAlgn="auto">
              <a:spcAft>
                <a:spcPts val="0"/>
              </a:spcAft>
              <a:buFont typeface="Arial" pitchFamily="34" charset="0"/>
              <a:buChar char="–"/>
              <a:defRPr/>
            </a:pPr>
            <a:r>
              <a:rPr kumimoji="1" lang="zh-CN" altLang="en-US" dirty="0" smtClean="0"/>
              <a:t>支持用户更好的学习理解知识库的内容</a:t>
            </a:r>
            <a:endParaRPr kumimoji="1" lang="en-US" altLang="zh-CN" dirty="0" smtClean="0"/>
          </a:p>
          <a:p>
            <a:pPr lvl="1" fontAlgn="auto">
              <a:spcAft>
                <a:spcPts val="0"/>
              </a:spcAft>
              <a:buFont typeface="Arial" pitchFamily="34" charset="0"/>
              <a:buChar char="–"/>
              <a:defRPr/>
            </a:pPr>
            <a:r>
              <a:rPr kumimoji="1" lang="zh-CN" altLang="en-US" dirty="0" smtClean="0"/>
              <a:t>注重人机交互技术与信息管理系统的结合</a:t>
            </a:r>
            <a:endParaRPr kumimoji="1" lang="en-US" altLang="zh-CN" dirty="0" smtClean="0"/>
          </a:p>
          <a:p>
            <a:pPr lvl="1" fontAlgn="auto">
              <a:spcAft>
                <a:spcPts val="0"/>
              </a:spcAft>
              <a:buFont typeface="Arial" pitchFamily="34" charset="0"/>
              <a:buChar char="–"/>
              <a:defRPr/>
            </a:pPr>
            <a:r>
              <a:rPr kumimoji="1" lang="zh-CN" altLang="en-US" dirty="0" smtClean="0"/>
              <a:t>技术上利用图上路径分析，注重实体关联关系的分析与发现</a:t>
            </a:r>
            <a:endParaRPr kumimoji="1" lang="en-US" altLang="zh-CN" dirty="0" smtClean="0"/>
          </a:p>
          <a:p>
            <a:pPr lvl="1" fontAlgn="auto">
              <a:spcAft>
                <a:spcPts val="0"/>
              </a:spcAft>
              <a:buFont typeface="Arial" pitchFamily="34" charset="0"/>
              <a:buChar char="–"/>
              <a:defRPr/>
            </a:pPr>
            <a:r>
              <a:rPr kumimoji="1" lang="zh-CN" altLang="en-US" dirty="0" smtClean="0"/>
              <a:t>内存图数据库、并行图数据库支撑高性能的交互性数据探索操作</a:t>
            </a:r>
            <a:endParaRPr kumimoji="1"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4713288"/>
          </a:xfrm>
        </p:spPr>
        <p:txBody>
          <a:bodyPr rtlCol="0">
            <a:normAutofit/>
          </a:bodyPr>
          <a:lstStyle/>
          <a:p>
            <a:pPr eaLnBrk="0" hangingPunct="0">
              <a:buFontTx/>
              <a:buChar char="•"/>
              <a:defRPr/>
            </a:pPr>
            <a:endParaRPr kumimoji="1" lang="en-US" altLang="zh-CN" sz="2800" kern="0" dirty="0" smtClean="0">
              <a:solidFill>
                <a:srgbClr val="000000"/>
              </a:solidFill>
            </a:endParaRPr>
          </a:p>
          <a:p>
            <a:pPr marL="0" indent="0" algn="ctr" eaLnBrk="0" hangingPunct="0">
              <a:buFont typeface="Arial" pitchFamily="34" charset="0"/>
              <a:buNone/>
              <a:defRPr/>
            </a:pPr>
            <a:r>
              <a:rPr kumimoji="1" lang="zh-CN" altLang="en-US" sz="4800" kern="0" dirty="0" smtClean="0">
                <a:solidFill>
                  <a:srgbClr val="000000"/>
                </a:solidFill>
              </a:rPr>
              <a:t>谢谢大家</a:t>
            </a:r>
            <a:r>
              <a:rPr kumimoji="1" lang="en-US" altLang="zh-CN" sz="4800" kern="0" dirty="0" smtClean="0">
                <a:solidFill>
                  <a:srgbClr val="000000"/>
                </a:solidFill>
              </a:rPr>
              <a:t>!</a:t>
            </a:r>
          </a:p>
          <a:p>
            <a:pPr marL="0" indent="0" algn="ctr" eaLnBrk="0" hangingPunct="0">
              <a:buFont typeface="Arial" pitchFamily="34" charset="0"/>
              <a:buNone/>
              <a:defRPr/>
            </a:pPr>
            <a:r>
              <a:rPr kumimoji="1" lang="en-US" altLang="zh-CN" sz="4800" kern="0" dirty="0" smtClean="0">
                <a:solidFill>
                  <a:srgbClr val="000000"/>
                </a:solidFill>
              </a:rPr>
              <a:t>Q&amp;A</a:t>
            </a:r>
          </a:p>
          <a:p>
            <a:pPr lvl="1" eaLnBrk="0" hangingPunct="0">
              <a:buFont typeface="Wingdings" panose="05000000000000000000" pitchFamily="2" charset="2"/>
              <a:buChar char="Ø"/>
              <a:defRPr/>
            </a:pPr>
            <a:endParaRPr kumimoji="1" lang="en-US" altLang="zh-CN" sz="2000" kern="0" dirty="0">
              <a:solidFill>
                <a:srgbClr val="000000"/>
              </a:solidFill>
              <a:latin typeface="Times New Roman"/>
            </a:endParaRPr>
          </a:p>
          <a:p>
            <a:pPr lvl="1" eaLnBrk="0" hangingPunct="0">
              <a:buFont typeface="Wingdings" panose="05000000000000000000" pitchFamily="2" charset="2"/>
              <a:buChar char="Ø"/>
              <a:defRPr/>
            </a:pPr>
            <a:endParaRPr lang="en-US" altLang="zh-CN" sz="2000" dirty="0" smtClean="0"/>
          </a:p>
        </p:txBody>
      </p:sp>
      <p:sp>
        <p:nvSpPr>
          <p:cNvPr id="46082" name="Line 6"/>
          <p:cNvSpPr>
            <a:spLocks noChangeShapeType="1"/>
          </p:cNvSpPr>
          <p:nvPr/>
        </p:nvSpPr>
        <p:spPr bwMode="auto">
          <a:xfrm>
            <a:off x="0" y="1125538"/>
            <a:ext cx="9144000" cy="0"/>
          </a:xfrm>
          <a:prstGeom prst="line">
            <a:avLst/>
          </a:prstGeom>
          <a:noFill/>
          <a:ln w="28575">
            <a:solidFill>
              <a:srgbClr val="9E0848"/>
            </a:solidFill>
            <a:round/>
            <a:headEnd/>
            <a:tailEnd/>
          </a:ln>
        </p:spPr>
        <p:txBody>
          <a:bodyPr>
            <a:spAutoFit/>
          </a:bodyPr>
          <a:lstStyle/>
          <a:p>
            <a:endParaRPr lang="zh-CN" altLang="en-US"/>
          </a:p>
        </p:txBody>
      </p:sp>
      <p:sp>
        <p:nvSpPr>
          <p:cNvPr id="6" name="Rectangle 5"/>
          <p:cNvSpPr>
            <a:spLocks noChangeArrowheads="1"/>
          </p:cNvSpPr>
          <p:nvPr/>
        </p:nvSpPr>
        <p:spPr bwMode="auto">
          <a:xfrm>
            <a:off x="0" y="6505844"/>
            <a:ext cx="9144000" cy="360000"/>
          </a:xfrm>
          <a:prstGeom prst="rect">
            <a:avLst/>
          </a:prstGeom>
          <a:gradFill flip="none" rotWithShape="1">
            <a:gsLst>
              <a:gs pos="0">
                <a:srgbClr val="5C0000"/>
              </a:gs>
              <a:gs pos="50000">
                <a:srgbClr val="870200"/>
              </a:gs>
              <a:gs pos="100000">
                <a:srgbClr val="A10500"/>
              </a:gs>
            </a:gsLst>
            <a:lin ang="2700000" scaled="1"/>
            <a:tileRect/>
          </a:gradFill>
          <a:ln w="12700">
            <a:solidFill>
              <a:srgbClr val="9E0848"/>
            </a:solidFill>
            <a:miter lim="800000"/>
            <a:headEnd/>
            <a:tailEnd/>
          </a:ln>
          <a:effectLst>
            <a:glow rad="101600">
              <a:schemeClr val="accent4">
                <a:satMod val="175000"/>
                <a:alpha val="40000"/>
              </a:schemeClr>
            </a:glow>
            <a:outerShdw blurRad="50800" dist="50800" dir="5400000" algn="ctr" rotWithShape="0">
              <a:srgbClr val="000000"/>
            </a:outerShdw>
          </a:effectLst>
        </p:spPr>
        <p:txBody>
          <a:bodyPr anchor="ctr">
            <a:spAutoFit/>
          </a:bodyPr>
          <a:lstStyle/>
          <a:p>
            <a:pPr fontAlgn="auto">
              <a:spcBef>
                <a:spcPts val="0"/>
              </a:spcBef>
              <a:spcAft>
                <a:spcPts val="0"/>
              </a:spcAft>
              <a:defRPr/>
            </a:pPr>
            <a:endParaRPr lang="zh-CN" altLang="en-US">
              <a:solidFill>
                <a:prstClr val="black"/>
              </a:solidFill>
              <a:latin typeface="+mn-lt"/>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smtClean="0">
                <a:ea typeface="宋体" pitchFamily="2" charset="-122"/>
              </a:rPr>
              <a:t>目标</a:t>
            </a:r>
            <a:endParaRPr lang="en-US" altLang="zh-CN" dirty="0" smtClean="0">
              <a:ea typeface="宋体" pitchFamily="2" charset="-122"/>
            </a:endParaRPr>
          </a:p>
        </p:txBody>
      </p:sp>
      <p:sp>
        <p:nvSpPr>
          <p:cNvPr id="5123" name="Rectangle 3"/>
          <p:cNvSpPr>
            <a:spLocks noGrp="1" noChangeArrowheads="1"/>
          </p:cNvSpPr>
          <p:nvPr>
            <p:ph type="body" sz="half" idx="1"/>
          </p:nvPr>
        </p:nvSpPr>
        <p:spPr>
          <a:xfrm>
            <a:off x="914400" y="1600200"/>
            <a:ext cx="7772400" cy="1828800"/>
          </a:xfrm>
        </p:spPr>
        <p:txBody>
          <a:bodyPr/>
          <a:lstStyle/>
          <a:p>
            <a:pPr eaLnBrk="1" hangingPunct="1"/>
            <a:r>
              <a:rPr lang="en-US" altLang="zh-CN" sz="3200" smtClean="0">
                <a:ea typeface="宋体" pitchFamily="2" charset="-122"/>
              </a:rPr>
              <a:t>What You Get is What You Want (WYGiWYW)</a:t>
            </a:r>
          </a:p>
          <a:p>
            <a:pPr eaLnBrk="1" hangingPunct="1"/>
            <a:r>
              <a:rPr lang="zh-CN" altLang="en-US" sz="3200" smtClean="0">
                <a:ea typeface="宋体" pitchFamily="2" charset="-122"/>
              </a:rPr>
              <a:t>所得即所需</a:t>
            </a:r>
          </a:p>
        </p:txBody>
      </p:sp>
      <p:pic>
        <p:nvPicPr>
          <p:cNvPr id="5124" name="Picture 11" descr="searCHU"/>
          <p:cNvPicPr>
            <a:picLocks noChangeAspect="1" noChangeArrowheads="1"/>
          </p:cNvPicPr>
          <p:nvPr/>
        </p:nvPicPr>
        <p:blipFill>
          <a:blip r:embed="rId2" cstate="print"/>
          <a:srcRect/>
          <a:stretch>
            <a:fillRect/>
          </a:stretch>
        </p:blipFill>
        <p:spPr bwMode="auto">
          <a:xfrm>
            <a:off x="4355976" y="3933056"/>
            <a:ext cx="950913" cy="860425"/>
          </a:xfrm>
          <a:prstGeom prst="rect">
            <a:avLst/>
          </a:prstGeom>
          <a:noFill/>
          <a:ln w="9525">
            <a:noFill/>
            <a:miter lim="800000"/>
            <a:headEnd/>
            <a:tailEnd/>
          </a:ln>
        </p:spPr>
      </p:pic>
      <p:pic>
        <p:nvPicPr>
          <p:cNvPr id="5125" name="Picture 18" descr="BD07153_"/>
          <p:cNvPicPr>
            <a:picLocks noChangeAspect="1" noChangeArrowheads="1"/>
          </p:cNvPicPr>
          <p:nvPr/>
        </p:nvPicPr>
        <p:blipFill>
          <a:blip r:embed="rId3" cstate="print"/>
          <a:srcRect/>
          <a:stretch>
            <a:fillRect/>
          </a:stretch>
        </p:blipFill>
        <p:spPr bwMode="auto">
          <a:xfrm>
            <a:off x="6565776" y="3247256"/>
            <a:ext cx="1646238" cy="1801813"/>
          </a:xfrm>
          <a:prstGeom prst="rect">
            <a:avLst/>
          </a:prstGeom>
          <a:noFill/>
          <a:ln w="9525">
            <a:noFill/>
            <a:miter lim="800000"/>
            <a:headEnd/>
            <a:tailEnd/>
          </a:ln>
        </p:spPr>
      </p:pic>
      <p:sp>
        <p:nvSpPr>
          <p:cNvPr id="5126" name="AutoShape 21"/>
          <p:cNvSpPr>
            <a:spLocks noChangeArrowheads="1"/>
          </p:cNvSpPr>
          <p:nvPr/>
        </p:nvSpPr>
        <p:spPr bwMode="auto">
          <a:xfrm>
            <a:off x="5575176" y="4314056"/>
            <a:ext cx="838200" cy="304800"/>
          </a:xfrm>
          <a:prstGeom prst="rightArrow">
            <a:avLst>
              <a:gd name="adj1" fmla="val 50000"/>
              <a:gd name="adj2" fmla="val 68750"/>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127" name="Text Box 24"/>
          <p:cNvSpPr txBox="1">
            <a:spLocks noChangeArrowheads="1"/>
          </p:cNvSpPr>
          <p:nvPr/>
        </p:nvSpPr>
        <p:spPr bwMode="auto">
          <a:xfrm>
            <a:off x="3438401" y="4771256"/>
            <a:ext cx="2735263" cy="369332"/>
          </a:xfrm>
          <a:prstGeom prst="rect">
            <a:avLst/>
          </a:prstGeom>
          <a:noFill/>
          <a:ln w="9525">
            <a:noFill/>
            <a:miter lim="800000"/>
            <a:headEnd/>
            <a:tailEnd/>
          </a:ln>
        </p:spPr>
        <p:txBody>
          <a:bodyPr>
            <a:spAutoFit/>
          </a:bodyPr>
          <a:lstStyle/>
          <a:p>
            <a:pPr algn="ctr"/>
            <a:r>
              <a:rPr lang="zh-CN" altLang="en-US" b="1" dirty="0" smtClean="0">
                <a:ea typeface="宋体" pitchFamily="2" charset="-122"/>
              </a:rPr>
              <a:t>智能搜索</a:t>
            </a:r>
            <a:endParaRPr lang="zh-CN" altLang="en-US" sz="1600" b="1" dirty="0">
              <a:ea typeface="宋体" pitchFamily="2" charset="-122"/>
            </a:endParaRPr>
          </a:p>
        </p:txBody>
      </p:sp>
      <p:sp>
        <p:nvSpPr>
          <p:cNvPr id="5128" name="Text Box 25"/>
          <p:cNvSpPr txBox="1">
            <a:spLocks noChangeArrowheads="1"/>
          </p:cNvSpPr>
          <p:nvPr/>
        </p:nvSpPr>
        <p:spPr bwMode="auto">
          <a:xfrm>
            <a:off x="6626101" y="4996681"/>
            <a:ext cx="649537" cy="369332"/>
          </a:xfrm>
          <a:prstGeom prst="rect">
            <a:avLst/>
          </a:prstGeom>
          <a:noFill/>
          <a:ln w="9525">
            <a:noFill/>
            <a:miter lim="800000"/>
            <a:headEnd/>
            <a:tailEnd/>
          </a:ln>
        </p:spPr>
        <p:txBody>
          <a:bodyPr wrap="none">
            <a:spAutoFit/>
          </a:bodyPr>
          <a:lstStyle/>
          <a:p>
            <a:r>
              <a:rPr lang="zh-CN" altLang="en-US" b="1" dirty="0" smtClean="0">
                <a:ea typeface="宋体" pitchFamily="2" charset="-122"/>
              </a:rPr>
              <a:t>用户</a:t>
            </a:r>
            <a:endParaRPr lang="zh-CN" altLang="en-US" b="1" dirty="0">
              <a:ea typeface="宋体" pitchFamily="2" charset="-122"/>
            </a:endParaRPr>
          </a:p>
        </p:txBody>
      </p:sp>
      <p:pic>
        <p:nvPicPr>
          <p:cNvPr id="5129" name="Picture 2" descr="http://www.51dzsh.cn/upimg/120502/1335930SG30144595.jpg"/>
          <p:cNvPicPr>
            <a:picLocks noChangeAspect="1" noChangeArrowheads="1"/>
          </p:cNvPicPr>
          <p:nvPr/>
        </p:nvPicPr>
        <p:blipFill>
          <a:blip r:embed="rId4" cstate="print"/>
          <a:srcRect/>
          <a:stretch>
            <a:fillRect/>
          </a:stretch>
        </p:blipFill>
        <p:spPr bwMode="auto">
          <a:xfrm>
            <a:off x="0" y="3573016"/>
            <a:ext cx="3089275" cy="2057400"/>
          </a:xfrm>
          <a:prstGeom prst="rect">
            <a:avLst/>
          </a:prstGeom>
          <a:noFill/>
          <a:ln w="9525">
            <a:noFill/>
            <a:miter lim="800000"/>
            <a:headEnd/>
            <a:tailEnd/>
          </a:ln>
        </p:spPr>
      </p:pic>
      <p:sp>
        <p:nvSpPr>
          <p:cNvPr id="5130" name="TextBox 19"/>
          <p:cNvSpPr txBox="1">
            <a:spLocks noChangeArrowheads="1"/>
          </p:cNvSpPr>
          <p:nvPr/>
        </p:nvSpPr>
        <p:spPr bwMode="auto">
          <a:xfrm>
            <a:off x="2146176" y="5304656"/>
            <a:ext cx="881973" cy="369332"/>
          </a:xfrm>
          <a:prstGeom prst="rect">
            <a:avLst/>
          </a:prstGeom>
          <a:solidFill>
            <a:schemeClr val="bg1"/>
          </a:solidFill>
          <a:ln w="9525">
            <a:noFill/>
            <a:miter lim="800000"/>
            <a:headEnd/>
            <a:tailEnd/>
          </a:ln>
        </p:spPr>
        <p:txBody>
          <a:bodyPr wrap="none">
            <a:spAutoFit/>
          </a:bodyPr>
          <a:lstStyle/>
          <a:p>
            <a:r>
              <a:rPr lang="zh-CN" altLang="en-US" b="1" dirty="0" smtClean="0">
                <a:ea typeface="宋体" pitchFamily="2" charset="-122"/>
              </a:rPr>
              <a:t>泛在</a:t>
            </a:r>
            <a:r>
              <a:rPr lang="zh-CN" altLang="en-US" b="1" dirty="0" smtClean="0">
                <a:ea typeface="宋体" pitchFamily="2" charset="-122"/>
              </a:rPr>
              <a:t>网</a:t>
            </a:r>
            <a:endParaRPr lang="zh-CN" altLang="en-US" b="1" dirty="0">
              <a:ea typeface="宋体" pitchFamily="2" charset="-122"/>
            </a:endParaRPr>
          </a:p>
        </p:txBody>
      </p:sp>
      <p:sp>
        <p:nvSpPr>
          <p:cNvPr id="5131" name="AutoShape 21"/>
          <p:cNvSpPr>
            <a:spLocks noChangeArrowheads="1"/>
          </p:cNvSpPr>
          <p:nvPr/>
        </p:nvSpPr>
        <p:spPr bwMode="auto">
          <a:xfrm>
            <a:off x="3136776" y="4314056"/>
            <a:ext cx="838200" cy="304800"/>
          </a:xfrm>
          <a:prstGeom prst="rightArrow">
            <a:avLst>
              <a:gd name="adj1" fmla="val 50000"/>
              <a:gd name="adj2" fmla="val 68750"/>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pic>
        <p:nvPicPr>
          <p:cNvPr id="12" name="Picture 5" descr="C:\DOCUME~1\lizhixu\LOCALS~1\Temp\TLU@Q]2Q5[}DF8~2)_~N5P1.jpg"/>
          <p:cNvPicPr>
            <a:picLocks noChangeAspect="1" noChangeArrowheads="1"/>
          </p:cNvPicPr>
          <p:nvPr/>
        </p:nvPicPr>
        <p:blipFill>
          <a:blip r:embed="rId5" cstate="print"/>
          <a:srcRect/>
          <a:stretch>
            <a:fillRect/>
          </a:stretch>
        </p:blipFill>
        <p:spPr bwMode="auto">
          <a:xfrm>
            <a:off x="6840537" y="1196752"/>
            <a:ext cx="2303463" cy="172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52400"/>
            <a:ext cx="7391400" cy="1371600"/>
          </a:xfrm>
        </p:spPr>
        <p:txBody>
          <a:bodyPr/>
          <a:lstStyle/>
          <a:p>
            <a:pPr eaLnBrk="1" hangingPunct="1"/>
            <a:r>
              <a:rPr lang="zh-CN" altLang="en-US" dirty="0" smtClean="0">
                <a:ea typeface="宋体" pitchFamily="2" charset="-122"/>
              </a:rPr>
              <a:t>理解数据</a:t>
            </a:r>
            <a:endParaRPr lang="zh-CN" altLang="en-US" dirty="0" smtClean="0">
              <a:ea typeface="宋体" pitchFamily="2" charset="-122"/>
            </a:endParaRPr>
          </a:p>
        </p:txBody>
      </p:sp>
      <p:sp>
        <p:nvSpPr>
          <p:cNvPr id="8195" name="Freeform 3"/>
          <p:cNvSpPr>
            <a:spLocks/>
          </p:cNvSpPr>
          <p:nvPr/>
        </p:nvSpPr>
        <p:spPr bwMode="auto">
          <a:xfrm>
            <a:off x="1871663" y="4687888"/>
            <a:ext cx="6183312" cy="1703387"/>
          </a:xfrm>
          <a:custGeom>
            <a:avLst/>
            <a:gdLst>
              <a:gd name="T0" fmla="*/ 83 w 3895"/>
              <a:gd name="T1" fmla="*/ 887 h 1073"/>
              <a:gd name="T2" fmla="*/ 10 w 3895"/>
              <a:gd name="T3" fmla="*/ 786 h 1073"/>
              <a:gd name="T4" fmla="*/ 0 w 3895"/>
              <a:gd name="T5" fmla="*/ 741 h 1073"/>
              <a:gd name="T6" fmla="*/ 74 w 3895"/>
              <a:gd name="T7" fmla="*/ 494 h 1073"/>
              <a:gd name="T8" fmla="*/ 83 w 3895"/>
              <a:gd name="T9" fmla="*/ 457 h 1073"/>
              <a:gd name="T10" fmla="*/ 138 w 3895"/>
              <a:gd name="T11" fmla="*/ 421 h 1073"/>
              <a:gd name="T12" fmla="*/ 202 w 3895"/>
              <a:gd name="T13" fmla="*/ 357 h 1073"/>
              <a:gd name="T14" fmla="*/ 412 w 3895"/>
              <a:gd name="T15" fmla="*/ 220 h 1073"/>
              <a:gd name="T16" fmla="*/ 531 w 3895"/>
              <a:gd name="T17" fmla="*/ 156 h 1073"/>
              <a:gd name="T18" fmla="*/ 778 w 3895"/>
              <a:gd name="T19" fmla="*/ 92 h 1073"/>
              <a:gd name="T20" fmla="*/ 1326 w 3895"/>
              <a:gd name="T21" fmla="*/ 37 h 1073"/>
              <a:gd name="T22" fmla="*/ 2944 w 3895"/>
              <a:gd name="T23" fmla="*/ 73 h 1073"/>
              <a:gd name="T24" fmla="*/ 3109 w 3895"/>
              <a:gd name="T25" fmla="*/ 110 h 1073"/>
              <a:gd name="T26" fmla="*/ 3237 w 3895"/>
              <a:gd name="T27" fmla="*/ 165 h 1073"/>
              <a:gd name="T28" fmla="*/ 3392 w 3895"/>
              <a:gd name="T29" fmla="*/ 247 h 1073"/>
              <a:gd name="T30" fmla="*/ 3511 w 3895"/>
              <a:gd name="T31" fmla="*/ 311 h 1073"/>
              <a:gd name="T32" fmla="*/ 3658 w 3895"/>
              <a:gd name="T33" fmla="*/ 384 h 1073"/>
              <a:gd name="T34" fmla="*/ 3767 w 3895"/>
              <a:gd name="T35" fmla="*/ 448 h 1073"/>
              <a:gd name="T36" fmla="*/ 3850 w 3895"/>
              <a:gd name="T37" fmla="*/ 494 h 1073"/>
              <a:gd name="T38" fmla="*/ 3895 w 3895"/>
              <a:gd name="T39" fmla="*/ 604 h 1073"/>
              <a:gd name="T40" fmla="*/ 3886 w 3895"/>
              <a:gd name="T41" fmla="*/ 777 h 1073"/>
              <a:gd name="T42" fmla="*/ 3831 w 3895"/>
              <a:gd name="T43" fmla="*/ 841 h 1073"/>
              <a:gd name="T44" fmla="*/ 3667 w 3895"/>
              <a:gd name="T45" fmla="*/ 969 h 1073"/>
              <a:gd name="T46" fmla="*/ 3484 w 3895"/>
              <a:gd name="T47" fmla="*/ 1015 h 1073"/>
              <a:gd name="T48" fmla="*/ 467 w 3895"/>
              <a:gd name="T49" fmla="*/ 951 h 1073"/>
              <a:gd name="T50" fmla="*/ 302 w 3895"/>
              <a:gd name="T51" fmla="*/ 924 h 1073"/>
              <a:gd name="T52" fmla="*/ 92 w 3895"/>
              <a:gd name="T53" fmla="*/ 869 h 1073"/>
              <a:gd name="T54" fmla="*/ 83 w 3895"/>
              <a:gd name="T55" fmla="*/ 887 h 10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895"/>
              <a:gd name="T85" fmla="*/ 0 h 1073"/>
              <a:gd name="T86" fmla="*/ 3895 w 3895"/>
              <a:gd name="T87" fmla="*/ 1073 h 107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895" h="1073">
                <a:moveTo>
                  <a:pt x="83" y="887"/>
                </a:moveTo>
                <a:cubicBezTo>
                  <a:pt x="59" y="852"/>
                  <a:pt x="39" y="817"/>
                  <a:pt x="10" y="786"/>
                </a:cubicBezTo>
                <a:cubicBezTo>
                  <a:pt x="7" y="771"/>
                  <a:pt x="0" y="756"/>
                  <a:pt x="0" y="741"/>
                </a:cubicBezTo>
                <a:cubicBezTo>
                  <a:pt x="0" y="696"/>
                  <a:pt x="34" y="532"/>
                  <a:pt x="74" y="494"/>
                </a:cubicBezTo>
                <a:cubicBezTo>
                  <a:pt x="77" y="482"/>
                  <a:pt x="75" y="467"/>
                  <a:pt x="83" y="457"/>
                </a:cubicBezTo>
                <a:cubicBezTo>
                  <a:pt x="97" y="441"/>
                  <a:pt x="138" y="421"/>
                  <a:pt x="138" y="421"/>
                </a:cubicBezTo>
                <a:cubicBezTo>
                  <a:pt x="159" y="355"/>
                  <a:pt x="126" y="437"/>
                  <a:pt x="202" y="357"/>
                </a:cubicBezTo>
                <a:cubicBezTo>
                  <a:pt x="260" y="296"/>
                  <a:pt x="342" y="264"/>
                  <a:pt x="412" y="220"/>
                </a:cubicBezTo>
                <a:cubicBezTo>
                  <a:pt x="459" y="190"/>
                  <a:pt x="475" y="174"/>
                  <a:pt x="531" y="156"/>
                </a:cubicBezTo>
                <a:cubicBezTo>
                  <a:pt x="602" y="106"/>
                  <a:pt x="695" y="102"/>
                  <a:pt x="778" y="92"/>
                </a:cubicBezTo>
                <a:cubicBezTo>
                  <a:pt x="960" y="71"/>
                  <a:pt x="1143" y="55"/>
                  <a:pt x="1326" y="37"/>
                </a:cubicBezTo>
                <a:cubicBezTo>
                  <a:pt x="1812" y="41"/>
                  <a:pt x="2425" y="0"/>
                  <a:pt x="2944" y="73"/>
                </a:cubicBezTo>
                <a:cubicBezTo>
                  <a:pt x="2999" y="89"/>
                  <a:pt x="3053" y="96"/>
                  <a:pt x="3109" y="110"/>
                </a:cubicBezTo>
                <a:cubicBezTo>
                  <a:pt x="3151" y="131"/>
                  <a:pt x="3196" y="144"/>
                  <a:pt x="3237" y="165"/>
                </a:cubicBezTo>
                <a:cubicBezTo>
                  <a:pt x="3289" y="192"/>
                  <a:pt x="3337" y="225"/>
                  <a:pt x="3392" y="247"/>
                </a:cubicBezTo>
                <a:cubicBezTo>
                  <a:pt x="3424" y="277"/>
                  <a:pt x="3471" y="294"/>
                  <a:pt x="3511" y="311"/>
                </a:cubicBezTo>
                <a:cubicBezTo>
                  <a:pt x="3561" y="332"/>
                  <a:pt x="3609" y="360"/>
                  <a:pt x="3658" y="384"/>
                </a:cubicBezTo>
                <a:cubicBezTo>
                  <a:pt x="3698" y="426"/>
                  <a:pt x="3711" y="437"/>
                  <a:pt x="3767" y="448"/>
                </a:cubicBezTo>
                <a:cubicBezTo>
                  <a:pt x="3801" y="470"/>
                  <a:pt x="3810" y="484"/>
                  <a:pt x="3850" y="494"/>
                </a:cubicBezTo>
                <a:cubicBezTo>
                  <a:pt x="3865" y="532"/>
                  <a:pt x="3877" y="568"/>
                  <a:pt x="3895" y="604"/>
                </a:cubicBezTo>
                <a:cubicBezTo>
                  <a:pt x="3892" y="662"/>
                  <a:pt x="3894" y="720"/>
                  <a:pt x="3886" y="777"/>
                </a:cubicBezTo>
                <a:cubicBezTo>
                  <a:pt x="3885" y="783"/>
                  <a:pt x="3838" y="834"/>
                  <a:pt x="3831" y="841"/>
                </a:cubicBezTo>
                <a:cubicBezTo>
                  <a:pt x="3783" y="889"/>
                  <a:pt x="3735" y="952"/>
                  <a:pt x="3667" y="969"/>
                </a:cubicBezTo>
                <a:cubicBezTo>
                  <a:pt x="3606" y="1011"/>
                  <a:pt x="3558" y="1008"/>
                  <a:pt x="3484" y="1015"/>
                </a:cubicBezTo>
                <a:cubicBezTo>
                  <a:pt x="2506" y="1010"/>
                  <a:pt x="1456" y="1073"/>
                  <a:pt x="467" y="951"/>
                </a:cubicBezTo>
                <a:cubicBezTo>
                  <a:pt x="414" y="934"/>
                  <a:pt x="357" y="933"/>
                  <a:pt x="302" y="924"/>
                </a:cubicBezTo>
                <a:cubicBezTo>
                  <a:pt x="209" y="890"/>
                  <a:pt x="206" y="879"/>
                  <a:pt x="92" y="869"/>
                </a:cubicBezTo>
                <a:cubicBezTo>
                  <a:pt x="54" y="857"/>
                  <a:pt x="58" y="852"/>
                  <a:pt x="83" y="887"/>
                </a:cubicBezTo>
                <a:close/>
              </a:path>
            </a:pathLst>
          </a:custGeom>
          <a:solidFill>
            <a:schemeClr val="accent1"/>
          </a:solidFill>
          <a:ln w="9525">
            <a:solidFill>
              <a:schemeClr val="tx1"/>
            </a:solidFill>
            <a:round/>
            <a:headEnd/>
            <a:tailEnd/>
          </a:ln>
        </p:spPr>
        <p:txBody>
          <a:bodyPr/>
          <a:lstStyle/>
          <a:p>
            <a:endParaRPr lang="zh-CN" altLang="en-US"/>
          </a:p>
        </p:txBody>
      </p:sp>
      <p:sp>
        <p:nvSpPr>
          <p:cNvPr id="8196" name="Line 4"/>
          <p:cNvSpPr>
            <a:spLocks noChangeShapeType="1"/>
          </p:cNvSpPr>
          <p:nvPr/>
        </p:nvSpPr>
        <p:spPr bwMode="auto">
          <a:xfrm flipV="1">
            <a:off x="2590800" y="5257800"/>
            <a:ext cx="609600" cy="381000"/>
          </a:xfrm>
          <a:prstGeom prst="line">
            <a:avLst/>
          </a:prstGeom>
          <a:noFill/>
          <a:ln w="9525">
            <a:solidFill>
              <a:schemeClr val="folHlink"/>
            </a:solidFill>
            <a:round/>
            <a:headEnd/>
            <a:tailEnd/>
          </a:ln>
        </p:spPr>
        <p:txBody>
          <a:bodyPr/>
          <a:lstStyle/>
          <a:p>
            <a:endParaRPr lang="zh-CN" altLang="en-US"/>
          </a:p>
        </p:txBody>
      </p:sp>
      <p:cxnSp>
        <p:nvCxnSpPr>
          <p:cNvPr id="8197" name="AutoShape 5"/>
          <p:cNvCxnSpPr>
            <a:cxnSpLocks noChangeShapeType="1"/>
            <a:stCxn id="8195" idx="9"/>
            <a:endCxn id="8195" idx="10"/>
          </p:cNvCxnSpPr>
          <p:nvPr/>
        </p:nvCxnSpPr>
        <p:spPr bwMode="auto">
          <a:xfrm flipV="1">
            <a:off x="3106738" y="4746625"/>
            <a:ext cx="869950" cy="87313"/>
          </a:xfrm>
          <a:prstGeom prst="straightConnector1">
            <a:avLst/>
          </a:prstGeom>
          <a:noFill/>
          <a:ln w="9525">
            <a:solidFill>
              <a:schemeClr val="tx1"/>
            </a:solidFill>
            <a:round/>
            <a:headEnd/>
            <a:tailEnd/>
          </a:ln>
        </p:spPr>
      </p:cxnSp>
      <p:sp>
        <p:nvSpPr>
          <p:cNvPr id="8198" name="Line 6"/>
          <p:cNvSpPr>
            <a:spLocks noChangeShapeType="1"/>
          </p:cNvSpPr>
          <p:nvPr/>
        </p:nvSpPr>
        <p:spPr bwMode="auto">
          <a:xfrm>
            <a:off x="2971800" y="5410200"/>
            <a:ext cx="762000" cy="304800"/>
          </a:xfrm>
          <a:prstGeom prst="line">
            <a:avLst/>
          </a:prstGeom>
          <a:noFill/>
          <a:ln w="9525">
            <a:solidFill>
              <a:schemeClr val="folHlink"/>
            </a:solidFill>
            <a:round/>
            <a:headEnd/>
            <a:tailEnd/>
          </a:ln>
        </p:spPr>
        <p:txBody>
          <a:bodyPr/>
          <a:lstStyle/>
          <a:p>
            <a:endParaRPr lang="zh-CN" altLang="en-US"/>
          </a:p>
        </p:txBody>
      </p:sp>
      <p:sp>
        <p:nvSpPr>
          <p:cNvPr id="8199" name="Line 7"/>
          <p:cNvSpPr>
            <a:spLocks noChangeShapeType="1"/>
          </p:cNvSpPr>
          <p:nvPr/>
        </p:nvSpPr>
        <p:spPr bwMode="auto">
          <a:xfrm flipV="1">
            <a:off x="3733800" y="5029200"/>
            <a:ext cx="381000" cy="685800"/>
          </a:xfrm>
          <a:prstGeom prst="line">
            <a:avLst/>
          </a:prstGeom>
          <a:noFill/>
          <a:ln w="9525">
            <a:solidFill>
              <a:schemeClr val="folHlink"/>
            </a:solidFill>
            <a:round/>
            <a:headEnd/>
            <a:tailEnd/>
          </a:ln>
        </p:spPr>
        <p:txBody>
          <a:bodyPr/>
          <a:lstStyle/>
          <a:p>
            <a:endParaRPr lang="zh-CN" altLang="en-US"/>
          </a:p>
        </p:txBody>
      </p:sp>
      <p:sp>
        <p:nvSpPr>
          <p:cNvPr id="8200" name="Line 8"/>
          <p:cNvSpPr>
            <a:spLocks noChangeShapeType="1"/>
          </p:cNvSpPr>
          <p:nvPr/>
        </p:nvSpPr>
        <p:spPr bwMode="auto">
          <a:xfrm>
            <a:off x="2819400" y="5029200"/>
            <a:ext cx="152400" cy="381000"/>
          </a:xfrm>
          <a:prstGeom prst="line">
            <a:avLst/>
          </a:prstGeom>
          <a:noFill/>
          <a:ln w="9525">
            <a:solidFill>
              <a:schemeClr val="folHlink"/>
            </a:solidFill>
            <a:round/>
            <a:headEnd/>
            <a:tailEnd/>
          </a:ln>
        </p:spPr>
        <p:txBody>
          <a:bodyPr/>
          <a:lstStyle/>
          <a:p>
            <a:endParaRPr lang="zh-CN" altLang="en-US"/>
          </a:p>
        </p:txBody>
      </p:sp>
      <p:sp>
        <p:nvSpPr>
          <p:cNvPr id="8201" name="Line 9"/>
          <p:cNvSpPr>
            <a:spLocks noChangeShapeType="1"/>
          </p:cNvSpPr>
          <p:nvPr/>
        </p:nvSpPr>
        <p:spPr bwMode="auto">
          <a:xfrm>
            <a:off x="3962400" y="5257800"/>
            <a:ext cx="457200" cy="838200"/>
          </a:xfrm>
          <a:prstGeom prst="line">
            <a:avLst/>
          </a:prstGeom>
          <a:noFill/>
          <a:ln w="9525">
            <a:solidFill>
              <a:schemeClr val="folHlink"/>
            </a:solidFill>
            <a:round/>
            <a:headEnd/>
            <a:tailEnd/>
          </a:ln>
        </p:spPr>
        <p:txBody>
          <a:bodyPr/>
          <a:lstStyle/>
          <a:p>
            <a:endParaRPr lang="zh-CN" altLang="en-US"/>
          </a:p>
        </p:txBody>
      </p:sp>
      <p:sp>
        <p:nvSpPr>
          <p:cNvPr id="8202" name="Line 10"/>
          <p:cNvSpPr>
            <a:spLocks noChangeShapeType="1"/>
          </p:cNvSpPr>
          <p:nvPr/>
        </p:nvSpPr>
        <p:spPr bwMode="auto">
          <a:xfrm flipV="1">
            <a:off x="4191000" y="5181600"/>
            <a:ext cx="990600" cy="533400"/>
          </a:xfrm>
          <a:prstGeom prst="line">
            <a:avLst/>
          </a:prstGeom>
          <a:noFill/>
          <a:ln w="9525">
            <a:solidFill>
              <a:schemeClr val="folHlink"/>
            </a:solidFill>
            <a:round/>
            <a:headEnd/>
            <a:tailEnd/>
          </a:ln>
        </p:spPr>
        <p:txBody>
          <a:bodyPr/>
          <a:lstStyle/>
          <a:p>
            <a:endParaRPr lang="zh-CN" altLang="en-US"/>
          </a:p>
        </p:txBody>
      </p:sp>
      <p:sp>
        <p:nvSpPr>
          <p:cNvPr id="8203" name="Line 11"/>
          <p:cNvSpPr>
            <a:spLocks noChangeShapeType="1"/>
          </p:cNvSpPr>
          <p:nvPr/>
        </p:nvSpPr>
        <p:spPr bwMode="auto">
          <a:xfrm>
            <a:off x="4572000" y="5562600"/>
            <a:ext cx="838200" cy="228600"/>
          </a:xfrm>
          <a:prstGeom prst="line">
            <a:avLst/>
          </a:prstGeom>
          <a:noFill/>
          <a:ln w="9525">
            <a:solidFill>
              <a:schemeClr val="folHlink"/>
            </a:solidFill>
            <a:round/>
            <a:headEnd/>
            <a:tailEnd/>
          </a:ln>
        </p:spPr>
        <p:txBody>
          <a:bodyPr/>
          <a:lstStyle/>
          <a:p>
            <a:endParaRPr lang="zh-CN" altLang="en-US"/>
          </a:p>
        </p:txBody>
      </p:sp>
      <p:sp>
        <p:nvSpPr>
          <p:cNvPr id="8204" name="Line 12"/>
          <p:cNvSpPr>
            <a:spLocks noChangeShapeType="1"/>
          </p:cNvSpPr>
          <p:nvPr/>
        </p:nvSpPr>
        <p:spPr bwMode="auto">
          <a:xfrm>
            <a:off x="5105400" y="5181600"/>
            <a:ext cx="609600" cy="1066800"/>
          </a:xfrm>
          <a:prstGeom prst="line">
            <a:avLst/>
          </a:prstGeom>
          <a:noFill/>
          <a:ln w="9525">
            <a:solidFill>
              <a:schemeClr val="folHlink"/>
            </a:solidFill>
            <a:round/>
            <a:headEnd/>
            <a:tailEnd/>
          </a:ln>
        </p:spPr>
        <p:txBody>
          <a:bodyPr/>
          <a:lstStyle/>
          <a:p>
            <a:endParaRPr lang="zh-CN" altLang="en-US"/>
          </a:p>
        </p:txBody>
      </p:sp>
      <p:sp>
        <p:nvSpPr>
          <p:cNvPr id="8205" name="Line 13"/>
          <p:cNvSpPr>
            <a:spLocks noChangeShapeType="1"/>
          </p:cNvSpPr>
          <p:nvPr/>
        </p:nvSpPr>
        <p:spPr bwMode="auto">
          <a:xfrm flipV="1">
            <a:off x="5486400" y="5181600"/>
            <a:ext cx="838200" cy="609600"/>
          </a:xfrm>
          <a:prstGeom prst="line">
            <a:avLst/>
          </a:prstGeom>
          <a:noFill/>
          <a:ln w="9525">
            <a:solidFill>
              <a:schemeClr val="folHlink"/>
            </a:solidFill>
            <a:round/>
            <a:headEnd/>
            <a:tailEnd/>
          </a:ln>
        </p:spPr>
        <p:txBody>
          <a:bodyPr/>
          <a:lstStyle/>
          <a:p>
            <a:endParaRPr lang="zh-CN" altLang="en-US"/>
          </a:p>
        </p:txBody>
      </p:sp>
      <p:sp>
        <p:nvSpPr>
          <p:cNvPr id="8206" name="Line 14"/>
          <p:cNvSpPr>
            <a:spLocks noChangeShapeType="1"/>
          </p:cNvSpPr>
          <p:nvPr/>
        </p:nvSpPr>
        <p:spPr bwMode="auto">
          <a:xfrm>
            <a:off x="3505200" y="5638800"/>
            <a:ext cx="0" cy="533400"/>
          </a:xfrm>
          <a:prstGeom prst="line">
            <a:avLst/>
          </a:prstGeom>
          <a:noFill/>
          <a:ln w="9525">
            <a:solidFill>
              <a:schemeClr val="folHlink"/>
            </a:solidFill>
            <a:round/>
            <a:headEnd/>
            <a:tailEnd/>
          </a:ln>
        </p:spPr>
        <p:txBody>
          <a:bodyPr/>
          <a:lstStyle/>
          <a:p>
            <a:endParaRPr lang="zh-CN" altLang="en-US"/>
          </a:p>
        </p:txBody>
      </p:sp>
      <p:sp>
        <p:nvSpPr>
          <p:cNvPr id="8207" name="Line 15"/>
          <p:cNvSpPr>
            <a:spLocks noChangeShapeType="1"/>
          </p:cNvSpPr>
          <p:nvPr/>
        </p:nvSpPr>
        <p:spPr bwMode="auto">
          <a:xfrm flipH="1">
            <a:off x="2895600" y="5410200"/>
            <a:ext cx="76200" cy="685800"/>
          </a:xfrm>
          <a:prstGeom prst="line">
            <a:avLst/>
          </a:prstGeom>
          <a:noFill/>
          <a:ln w="9525">
            <a:solidFill>
              <a:schemeClr val="folHlink"/>
            </a:solidFill>
            <a:round/>
            <a:headEnd/>
            <a:tailEnd/>
          </a:ln>
        </p:spPr>
        <p:txBody>
          <a:bodyPr/>
          <a:lstStyle/>
          <a:p>
            <a:endParaRPr lang="zh-CN" altLang="en-US"/>
          </a:p>
        </p:txBody>
      </p:sp>
      <p:sp>
        <p:nvSpPr>
          <p:cNvPr id="8208" name="Line 16"/>
          <p:cNvSpPr>
            <a:spLocks noChangeShapeType="1"/>
          </p:cNvSpPr>
          <p:nvPr/>
        </p:nvSpPr>
        <p:spPr bwMode="auto">
          <a:xfrm>
            <a:off x="6324600" y="5181600"/>
            <a:ext cx="304800" cy="685800"/>
          </a:xfrm>
          <a:prstGeom prst="line">
            <a:avLst/>
          </a:prstGeom>
          <a:noFill/>
          <a:ln w="9525">
            <a:solidFill>
              <a:schemeClr val="folHlink"/>
            </a:solidFill>
            <a:round/>
            <a:headEnd/>
            <a:tailEnd/>
          </a:ln>
        </p:spPr>
        <p:txBody>
          <a:bodyPr/>
          <a:lstStyle/>
          <a:p>
            <a:endParaRPr lang="zh-CN" altLang="en-US"/>
          </a:p>
        </p:txBody>
      </p:sp>
      <p:sp>
        <p:nvSpPr>
          <p:cNvPr id="8209" name="Line 17"/>
          <p:cNvSpPr>
            <a:spLocks noChangeShapeType="1"/>
          </p:cNvSpPr>
          <p:nvPr/>
        </p:nvSpPr>
        <p:spPr bwMode="auto">
          <a:xfrm>
            <a:off x="6324600" y="5181600"/>
            <a:ext cx="685800" cy="0"/>
          </a:xfrm>
          <a:prstGeom prst="line">
            <a:avLst/>
          </a:prstGeom>
          <a:noFill/>
          <a:ln w="9525">
            <a:solidFill>
              <a:schemeClr val="folHlink"/>
            </a:solidFill>
            <a:round/>
            <a:headEnd/>
            <a:tailEnd/>
          </a:ln>
        </p:spPr>
        <p:txBody>
          <a:bodyPr/>
          <a:lstStyle/>
          <a:p>
            <a:endParaRPr lang="zh-CN" altLang="en-US"/>
          </a:p>
        </p:txBody>
      </p:sp>
      <p:sp>
        <p:nvSpPr>
          <p:cNvPr id="8210" name="Line 18"/>
          <p:cNvSpPr>
            <a:spLocks noChangeShapeType="1"/>
          </p:cNvSpPr>
          <p:nvPr/>
        </p:nvSpPr>
        <p:spPr bwMode="auto">
          <a:xfrm flipH="1">
            <a:off x="6324600" y="4876800"/>
            <a:ext cx="152400" cy="304800"/>
          </a:xfrm>
          <a:prstGeom prst="line">
            <a:avLst/>
          </a:prstGeom>
          <a:noFill/>
          <a:ln w="9525">
            <a:solidFill>
              <a:schemeClr val="folHlink"/>
            </a:solidFill>
            <a:round/>
            <a:headEnd/>
            <a:tailEnd/>
          </a:ln>
        </p:spPr>
        <p:txBody>
          <a:bodyPr/>
          <a:lstStyle/>
          <a:p>
            <a:endParaRPr lang="zh-CN" altLang="en-US"/>
          </a:p>
        </p:txBody>
      </p:sp>
      <p:sp>
        <p:nvSpPr>
          <p:cNvPr id="8211" name="Line 19"/>
          <p:cNvSpPr>
            <a:spLocks noChangeShapeType="1"/>
          </p:cNvSpPr>
          <p:nvPr/>
        </p:nvSpPr>
        <p:spPr bwMode="auto">
          <a:xfrm>
            <a:off x="5334000" y="5791200"/>
            <a:ext cx="990600" cy="152400"/>
          </a:xfrm>
          <a:prstGeom prst="line">
            <a:avLst/>
          </a:prstGeom>
          <a:noFill/>
          <a:ln w="9525">
            <a:solidFill>
              <a:schemeClr val="folHlink"/>
            </a:solidFill>
            <a:round/>
            <a:headEnd/>
            <a:tailEnd/>
          </a:ln>
        </p:spPr>
        <p:txBody>
          <a:bodyPr/>
          <a:lstStyle/>
          <a:p>
            <a:endParaRPr lang="zh-CN" altLang="en-US"/>
          </a:p>
        </p:txBody>
      </p:sp>
      <p:sp>
        <p:nvSpPr>
          <p:cNvPr id="8212" name="Line 20"/>
          <p:cNvSpPr>
            <a:spLocks noChangeShapeType="1"/>
          </p:cNvSpPr>
          <p:nvPr/>
        </p:nvSpPr>
        <p:spPr bwMode="auto">
          <a:xfrm flipH="1" flipV="1">
            <a:off x="4953000" y="4953000"/>
            <a:ext cx="152400" cy="228600"/>
          </a:xfrm>
          <a:prstGeom prst="line">
            <a:avLst/>
          </a:prstGeom>
          <a:noFill/>
          <a:ln w="9525">
            <a:solidFill>
              <a:schemeClr val="folHlink"/>
            </a:solidFill>
            <a:round/>
            <a:headEnd/>
            <a:tailEnd/>
          </a:ln>
        </p:spPr>
        <p:txBody>
          <a:bodyPr/>
          <a:lstStyle/>
          <a:p>
            <a:endParaRPr lang="zh-CN" altLang="en-US"/>
          </a:p>
        </p:txBody>
      </p:sp>
      <p:sp>
        <p:nvSpPr>
          <p:cNvPr id="8213" name="Line 21"/>
          <p:cNvSpPr>
            <a:spLocks noChangeShapeType="1"/>
          </p:cNvSpPr>
          <p:nvPr/>
        </p:nvSpPr>
        <p:spPr bwMode="auto">
          <a:xfrm flipV="1">
            <a:off x="5105400" y="4876800"/>
            <a:ext cx="609600" cy="304800"/>
          </a:xfrm>
          <a:prstGeom prst="line">
            <a:avLst/>
          </a:prstGeom>
          <a:noFill/>
          <a:ln w="9525">
            <a:solidFill>
              <a:schemeClr val="folHlink"/>
            </a:solidFill>
            <a:round/>
            <a:headEnd/>
            <a:tailEnd/>
          </a:ln>
        </p:spPr>
        <p:txBody>
          <a:bodyPr/>
          <a:lstStyle/>
          <a:p>
            <a:endParaRPr lang="zh-CN" altLang="en-US"/>
          </a:p>
        </p:txBody>
      </p:sp>
      <p:sp>
        <p:nvSpPr>
          <p:cNvPr id="8214" name="Line 22"/>
          <p:cNvSpPr>
            <a:spLocks noChangeShapeType="1"/>
          </p:cNvSpPr>
          <p:nvPr/>
        </p:nvSpPr>
        <p:spPr bwMode="auto">
          <a:xfrm flipH="1">
            <a:off x="5638800" y="5943600"/>
            <a:ext cx="685800" cy="304800"/>
          </a:xfrm>
          <a:prstGeom prst="line">
            <a:avLst/>
          </a:prstGeom>
          <a:noFill/>
          <a:ln w="9525">
            <a:solidFill>
              <a:schemeClr val="folHlink"/>
            </a:solidFill>
            <a:round/>
            <a:headEnd/>
            <a:tailEnd/>
          </a:ln>
        </p:spPr>
        <p:txBody>
          <a:bodyPr/>
          <a:lstStyle/>
          <a:p>
            <a:endParaRPr lang="zh-CN" altLang="en-US"/>
          </a:p>
        </p:txBody>
      </p:sp>
      <p:sp>
        <p:nvSpPr>
          <p:cNvPr id="8215" name="Line 23"/>
          <p:cNvSpPr>
            <a:spLocks noChangeShapeType="1"/>
          </p:cNvSpPr>
          <p:nvPr/>
        </p:nvSpPr>
        <p:spPr bwMode="auto">
          <a:xfrm flipV="1">
            <a:off x="6324600" y="5410200"/>
            <a:ext cx="1295400" cy="533400"/>
          </a:xfrm>
          <a:prstGeom prst="line">
            <a:avLst/>
          </a:prstGeom>
          <a:noFill/>
          <a:ln w="9525">
            <a:solidFill>
              <a:schemeClr val="folHlink"/>
            </a:solidFill>
            <a:round/>
            <a:headEnd/>
            <a:tailEnd/>
          </a:ln>
        </p:spPr>
        <p:txBody>
          <a:bodyPr/>
          <a:lstStyle/>
          <a:p>
            <a:endParaRPr lang="zh-CN" altLang="en-US"/>
          </a:p>
        </p:txBody>
      </p:sp>
      <p:sp>
        <p:nvSpPr>
          <p:cNvPr id="8216" name="AutoShape 24"/>
          <p:cNvSpPr>
            <a:spLocks noChangeArrowheads="1"/>
          </p:cNvSpPr>
          <p:nvPr/>
        </p:nvSpPr>
        <p:spPr bwMode="auto">
          <a:xfrm>
            <a:off x="1828800" y="3276600"/>
            <a:ext cx="6400800" cy="1219200"/>
          </a:xfrm>
          <a:prstGeom prst="cube">
            <a:avLst>
              <a:gd name="adj" fmla="val 83653"/>
            </a:avLst>
          </a:prstGeom>
          <a:solidFill>
            <a:srgbClr val="00FFFF"/>
          </a:solidFill>
          <a:ln w="9525">
            <a:solidFill>
              <a:schemeClr val="tx1"/>
            </a:solidFill>
            <a:miter lim="800000"/>
            <a:headEnd/>
            <a:tailEnd/>
          </a:ln>
        </p:spPr>
        <p:txBody>
          <a:bodyPr wrap="none" anchor="ctr"/>
          <a:lstStyle/>
          <a:p>
            <a:pPr algn="ctr"/>
            <a:endParaRPr lang="zh-CN" altLang="en-US" sz="1800">
              <a:latin typeface="Comic Sans MS" pitchFamily="66" charset="0"/>
              <a:ea typeface="宋体" pitchFamily="2" charset="-122"/>
            </a:endParaRPr>
          </a:p>
        </p:txBody>
      </p:sp>
      <p:sp>
        <p:nvSpPr>
          <p:cNvPr id="8217" name="Text Box 25"/>
          <p:cNvSpPr txBox="1">
            <a:spLocks noChangeArrowheads="1"/>
          </p:cNvSpPr>
          <p:nvPr/>
        </p:nvSpPr>
        <p:spPr bwMode="auto">
          <a:xfrm>
            <a:off x="7620000" y="6267450"/>
            <a:ext cx="1400175" cy="641350"/>
          </a:xfrm>
          <a:prstGeom prst="rect">
            <a:avLst/>
          </a:prstGeom>
          <a:noFill/>
          <a:ln w="9525">
            <a:noFill/>
            <a:miter lim="800000"/>
            <a:headEnd/>
            <a:tailEnd/>
          </a:ln>
        </p:spPr>
        <p:txBody>
          <a:bodyPr wrap="none">
            <a:spAutoFit/>
          </a:bodyPr>
          <a:lstStyle/>
          <a:p>
            <a:r>
              <a:rPr lang="zh-CN" altLang="en-US" sz="1800" b="1">
                <a:latin typeface="Comic Sans MS" pitchFamily="66" charset="0"/>
                <a:ea typeface="宋体" pitchFamily="2" charset="-122"/>
              </a:rPr>
              <a:t>一次资源   </a:t>
            </a:r>
          </a:p>
          <a:p>
            <a:r>
              <a:rPr lang="zh-CN" altLang="en-US" sz="1800" b="1">
                <a:latin typeface="Comic Sans MS" pitchFamily="66" charset="0"/>
                <a:ea typeface="宋体" pitchFamily="2" charset="-122"/>
              </a:rPr>
              <a:t>（数据）</a:t>
            </a:r>
          </a:p>
        </p:txBody>
      </p:sp>
      <p:sp>
        <p:nvSpPr>
          <p:cNvPr id="8218" name="Text Box 26"/>
          <p:cNvSpPr txBox="1">
            <a:spLocks noChangeArrowheads="1"/>
          </p:cNvSpPr>
          <p:nvPr/>
        </p:nvSpPr>
        <p:spPr bwMode="auto">
          <a:xfrm>
            <a:off x="7467600" y="4286250"/>
            <a:ext cx="1203325" cy="641350"/>
          </a:xfrm>
          <a:prstGeom prst="rect">
            <a:avLst/>
          </a:prstGeom>
          <a:noFill/>
          <a:ln w="9525">
            <a:noFill/>
            <a:miter lim="800000"/>
            <a:headEnd/>
            <a:tailEnd/>
          </a:ln>
        </p:spPr>
        <p:txBody>
          <a:bodyPr wrap="none">
            <a:spAutoFit/>
          </a:bodyPr>
          <a:lstStyle/>
          <a:p>
            <a:r>
              <a:rPr lang="zh-CN" altLang="en-US" sz="1800" b="1">
                <a:latin typeface="Comic Sans MS" pitchFamily="66" charset="0"/>
                <a:ea typeface="宋体" pitchFamily="2" charset="-122"/>
              </a:rPr>
              <a:t>二次资源 </a:t>
            </a:r>
          </a:p>
          <a:p>
            <a:r>
              <a:rPr lang="zh-CN" altLang="en-US" sz="1800" b="1">
                <a:latin typeface="Comic Sans MS" pitchFamily="66" charset="0"/>
                <a:ea typeface="宋体" pitchFamily="2" charset="-122"/>
              </a:rPr>
              <a:t>（信息）</a:t>
            </a:r>
          </a:p>
        </p:txBody>
      </p:sp>
      <p:grpSp>
        <p:nvGrpSpPr>
          <p:cNvPr id="2" name="Group 27"/>
          <p:cNvGrpSpPr>
            <a:grpSpLocks/>
          </p:cNvGrpSpPr>
          <p:nvPr/>
        </p:nvGrpSpPr>
        <p:grpSpPr bwMode="auto">
          <a:xfrm>
            <a:off x="5638800" y="3657600"/>
            <a:ext cx="2209800" cy="2286000"/>
            <a:chOff x="1488" y="2304"/>
            <a:chExt cx="1392" cy="1440"/>
          </a:xfrm>
        </p:grpSpPr>
        <p:sp>
          <p:nvSpPr>
            <p:cNvPr id="8284" name="Oval 28"/>
            <p:cNvSpPr>
              <a:spLocks noChangeArrowheads="1"/>
            </p:cNvSpPr>
            <p:nvPr/>
          </p:nvSpPr>
          <p:spPr bwMode="auto">
            <a:xfrm>
              <a:off x="1968" y="2304"/>
              <a:ext cx="432" cy="19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85" name="Oval 29"/>
            <p:cNvSpPr>
              <a:spLocks noChangeArrowheads="1"/>
            </p:cNvSpPr>
            <p:nvPr/>
          </p:nvSpPr>
          <p:spPr bwMode="auto">
            <a:xfrm>
              <a:off x="1488" y="3360"/>
              <a:ext cx="1392" cy="384"/>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8286" name="Line 30"/>
            <p:cNvSpPr>
              <a:spLocks noChangeShapeType="1"/>
            </p:cNvSpPr>
            <p:nvPr/>
          </p:nvSpPr>
          <p:spPr bwMode="auto">
            <a:xfrm flipV="1">
              <a:off x="1488" y="2400"/>
              <a:ext cx="480" cy="1152"/>
            </a:xfrm>
            <a:prstGeom prst="line">
              <a:avLst/>
            </a:prstGeom>
            <a:noFill/>
            <a:ln w="9525">
              <a:solidFill>
                <a:schemeClr val="tx1"/>
              </a:solidFill>
              <a:round/>
              <a:headEnd/>
              <a:tailEnd/>
            </a:ln>
          </p:spPr>
          <p:txBody>
            <a:bodyPr/>
            <a:lstStyle/>
            <a:p>
              <a:endParaRPr lang="zh-CN" altLang="en-US"/>
            </a:p>
          </p:txBody>
        </p:sp>
        <p:sp>
          <p:nvSpPr>
            <p:cNvPr id="8287" name="Line 31"/>
            <p:cNvSpPr>
              <a:spLocks noChangeShapeType="1"/>
            </p:cNvSpPr>
            <p:nvPr/>
          </p:nvSpPr>
          <p:spPr bwMode="auto">
            <a:xfrm>
              <a:off x="2400" y="2400"/>
              <a:ext cx="480" cy="1152"/>
            </a:xfrm>
            <a:prstGeom prst="line">
              <a:avLst/>
            </a:prstGeom>
            <a:noFill/>
            <a:ln w="9525">
              <a:solidFill>
                <a:schemeClr val="tx1"/>
              </a:solidFill>
              <a:round/>
              <a:headEnd/>
              <a:tailEnd/>
            </a:ln>
          </p:spPr>
          <p:txBody>
            <a:bodyPr/>
            <a:lstStyle/>
            <a:p>
              <a:endParaRPr lang="zh-CN" altLang="en-US"/>
            </a:p>
          </p:txBody>
        </p:sp>
      </p:grpSp>
      <p:sp>
        <p:nvSpPr>
          <p:cNvPr id="8220" name="AutoShape 32"/>
          <p:cNvSpPr>
            <a:spLocks noChangeArrowheads="1"/>
          </p:cNvSpPr>
          <p:nvPr/>
        </p:nvSpPr>
        <p:spPr bwMode="auto">
          <a:xfrm>
            <a:off x="2057400" y="1752600"/>
            <a:ext cx="6477000" cy="1219200"/>
          </a:xfrm>
          <a:prstGeom prst="cube">
            <a:avLst>
              <a:gd name="adj" fmla="val 83653"/>
            </a:avLst>
          </a:prstGeom>
          <a:solidFill>
            <a:srgbClr val="00FFFF"/>
          </a:solidFill>
          <a:ln w="9525">
            <a:solidFill>
              <a:schemeClr val="tx1"/>
            </a:solidFill>
            <a:miter lim="800000"/>
            <a:headEnd/>
            <a:tailEnd/>
          </a:ln>
        </p:spPr>
        <p:txBody>
          <a:bodyPr wrap="none" anchor="ctr"/>
          <a:lstStyle/>
          <a:p>
            <a:endParaRPr lang="zh-CN" altLang="en-US" sz="1800">
              <a:latin typeface="Comic Sans MS" pitchFamily="66" charset="0"/>
              <a:ea typeface="宋体" pitchFamily="2" charset="-122"/>
            </a:endParaRPr>
          </a:p>
          <a:p>
            <a:endParaRPr lang="zh-CN" altLang="en-US" sz="1800">
              <a:latin typeface="Comic Sans MS" pitchFamily="66" charset="0"/>
              <a:ea typeface="宋体" pitchFamily="2" charset="-122"/>
            </a:endParaRPr>
          </a:p>
          <a:p>
            <a:endParaRPr lang="zh-CN" altLang="en-US" sz="1800">
              <a:latin typeface="Comic Sans MS" pitchFamily="66" charset="0"/>
              <a:ea typeface="宋体" pitchFamily="2" charset="-122"/>
            </a:endParaRPr>
          </a:p>
          <a:p>
            <a:endParaRPr lang="zh-CN" altLang="en-US" sz="1800">
              <a:latin typeface="Comic Sans MS" pitchFamily="66" charset="0"/>
              <a:ea typeface="宋体" pitchFamily="2" charset="-122"/>
            </a:endParaRPr>
          </a:p>
          <a:p>
            <a:endParaRPr lang="zh-CN" altLang="en-US" sz="1800">
              <a:latin typeface="Comic Sans MS" pitchFamily="66" charset="0"/>
              <a:ea typeface="宋体" pitchFamily="2" charset="-122"/>
            </a:endParaRPr>
          </a:p>
        </p:txBody>
      </p:sp>
      <p:sp>
        <p:nvSpPr>
          <p:cNvPr id="8221" name="Line 33"/>
          <p:cNvSpPr>
            <a:spLocks noChangeShapeType="1"/>
          </p:cNvSpPr>
          <p:nvPr/>
        </p:nvSpPr>
        <p:spPr bwMode="auto">
          <a:xfrm flipV="1">
            <a:off x="3581400" y="3505200"/>
            <a:ext cx="914400" cy="76200"/>
          </a:xfrm>
          <a:prstGeom prst="line">
            <a:avLst/>
          </a:prstGeom>
          <a:noFill/>
          <a:ln w="9525">
            <a:solidFill>
              <a:schemeClr val="tx1"/>
            </a:solidFill>
            <a:round/>
            <a:headEnd/>
            <a:tailEnd/>
          </a:ln>
        </p:spPr>
        <p:txBody>
          <a:bodyPr/>
          <a:lstStyle/>
          <a:p>
            <a:endParaRPr lang="zh-CN" altLang="en-US"/>
          </a:p>
        </p:txBody>
      </p:sp>
      <p:sp>
        <p:nvSpPr>
          <p:cNvPr id="8222" name="Line 34"/>
          <p:cNvSpPr>
            <a:spLocks noChangeShapeType="1"/>
          </p:cNvSpPr>
          <p:nvPr/>
        </p:nvSpPr>
        <p:spPr bwMode="auto">
          <a:xfrm flipV="1">
            <a:off x="3759200" y="3581400"/>
            <a:ext cx="838200" cy="304800"/>
          </a:xfrm>
          <a:prstGeom prst="line">
            <a:avLst/>
          </a:prstGeom>
          <a:noFill/>
          <a:ln w="9525">
            <a:solidFill>
              <a:schemeClr val="tx1"/>
            </a:solidFill>
            <a:round/>
            <a:headEnd/>
            <a:tailEnd/>
          </a:ln>
        </p:spPr>
        <p:txBody>
          <a:bodyPr/>
          <a:lstStyle/>
          <a:p>
            <a:endParaRPr lang="zh-CN" altLang="en-US"/>
          </a:p>
        </p:txBody>
      </p:sp>
      <p:sp>
        <p:nvSpPr>
          <p:cNvPr id="8223" name="Line 35"/>
          <p:cNvSpPr>
            <a:spLocks noChangeShapeType="1"/>
          </p:cNvSpPr>
          <p:nvPr/>
        </p:nvSpPr>
        <p:spPr bwMode="auto">
          <a:xfrm>
            <a:off x="3352800" y="3733800"/>
            <a:ext cx="76200" cy="76200"/>
          </a:xfrm>
          <a:prstGeom prst="line">
            <a:avLst/>
          </a:prstGeom>
          <a:noFill/>
          <a:ln w="9525">
            <a:solidFill>
              <a:schemeClr val="tx1"/>
            </a:solidFill>
            <a:round/>
            <a:headEnd/>
            <a:tailEnd/>
          </a:ln>
        </p:spPr>
        <p:txBody>
          <a:bodyPr/>
          <a:lstStyle/>
          <a:p>
            <a:endParaRPr lang="zh-CN" altLang="en-US"/>
          </a:p>
        </p:txBody>
      </p:sp>
      <p:sp>
        <p:nvSpPr>
          <p:cNvPr id="8224" name="Line 36"/>
          <p:cNvSpPr>
            <a:spLocks noChangeShapeType="1"/>
          </p:cNvSpPr>
          <p:nvPr/>
        </p:nvSpPr>
        <p:spPr bwMode="auto">
          <a:xfrm>
            <a:off x="5181600" y="3429000"/>
            <a:ext cx="457200" cy="304800"/>
          </a:xfrm>
          <a:prstGeom prst="line">
            <a:avLst/>
          </a:prstGeom>
          <a:noFill/>
          <a:ln w="9525">
            <a:solidFill>
              <a:schemeClr val="tx1"/>
            </a:solidFill>
            <a:round/>
            <a:headEnd/>
            <a:tailEnd/>
          </a:ln>
        </p:spPr>
        <p:txBody>
          <a:bodyPr/>
          <a:lstStyle/>
          <a:p>
            <a:endParaRPr lang="zh-CN" altLang="en-US"/>
          </a:p>
        </p:txBody>
      </p:sp>
      <p:sp>
        <p:nvSpPr>
          <p:cNvPr id="8225" name="Line 37"/>
          <p:cNvSpPr>
            <a:spLocks noChangeShapeType="1"/>
          </p:cNvSpPr>
          <p:nvPr/>
        </p:nvSpPr>
        <p:spPr bwMode="auto">
          <a:xfrm>
            <a:off x="5105400" y="3429000"/>
            <a:ext cx="1447800" cy="304800"/>
          </a:xfrm>
          <a:prstGeom prst="line">
            <a:avLst/>
          </a:prstGeom>
          <a:noFill/>
          <a:ln w="9525">
            <a:solidFill>
              <a:schemeClr val="tx1"/>
            </a:solidFill>
            <a:round/>
            <a:headEnd/>
            <a:tailEnd/>
          </a:ln>
        </p:spPr>
        <p:txBody>
          <a:bodyPr/>
          <a:lstStyle/>
          <a:p>
            <a:endParaRPr lang="zh-CN" altLang="en-US"/>
          </a:p>
        </p:txBody>
      </p:sp>
      <p:sp>
        <p:nvSpPr>
          <p:cNvPr id="8226" name="Line 38"/>
          <p:cNvSpPr>
            <a:spLocks noChangeShapeType="1"/>
          </p:cNvSpPr>
          <p:nvPr/>
        </p:nvSpPr>
        <p:spPr bwMode="auto">
          <a:xfrm flipV="1">
            <a:off x="6096000" y="3733800"/>
            <a:ext cx="381000" cy="76200"/>
          </a:xfrm>
          <a:prstGeom prst="line">
            <a:avLst/>
          </a:prstGeom>
          <a:noFill/>
          <a:ln w="9525">
            <a:solidFill>
              <a:schemeClr val="tx1"/>
            </a:solidFill>
            <a:round/>
            <a:headEnd/>
            <a:tailEnd/>
          </a:ln>
        </p:spPr>
        <p:txBody>
          <a:bodyPr/>
          <a:lstStyle/>
          <a:p>
            <a:endParaRPr lang="zh-CN" altLang="en-US"/>
          </a:p>
        </p:txBody>
      </p:sp>
      <p:sp>
        <p:nvSpPr>
          <p:cNvPr id="8227" name="Line 39"/>
          <p:cNvSpPr>
            <a:spLocks noChangeShapeType="1"/>
          </p:cNvSpPr>
          <p:nvPr/>
        </p:nvSpPr>
        <p:spPr bwMode="auto">
          <a:xfrm flipV="1">
            <a:off x="3962400" y="3886200"/>
            <a:ext cx="1600200" cy="76200"/>
          </a:xfrm>
          <a:prstGeom prst="line">
            <a:avLst/>
          </a:prstGeom>
          <a:noFill/>
          <a:ln w="9525">
            <a:solidFill>
              <a:schemeClr val="tx1"/>
            </a:solidFill>
            <a:round/>
            <a:headEnd/>
            <a:tailEnd/>
          </a:ln>
        </p:spPr>
        <p:txBody>
          <a:bodyPr/>
          <a:lstStyle/>
          <a:p>
            <a:endParaRPr lang="zh-CN" altLang="en-US"/>
          </a:p>
        </p:txBody>
      </p:sp>
      <p:sp>
        <p:nvSpPr>
          <p:cNvPr id="8228" name="Rectangle 40"/>
          <p:cNvSpPr>
            <a:spLocks noChangeArrowheads="1"/>
          </p:cNvSpPr>
          <p:nvPr/>
        </p:nvSpPr>
        <p:spPr bwMode="auto">
          <a:xfrm>
            <a:off x="2987824" y="2132856"/>
            <a:ext cx="4562475" cy="369332"/>
          </a:xfrm>
          <a:prstGeom prst="rect">
            <a:avLst/>
          </a:prstGeom>
          <a:noFill/>
          <a:ln w="9525">
            <a:noFill/>
            <a:miter lim="800000"/>
            <a:headEnd/>
            <a:tailEnd/>
          </a:ln>
        </p:spPr>
        <p:txBody>
          <a:bodyPr>
            <a:spAutoFit/>
          </a:bodyPr>
          <a:lstStyle/>
          <a:p>
            <a:r>
              <a:rPr lang="en-US" altLang="zh-CN" sz="1800" dirty="0">
                <a:latin typeface="Comic Sans MS" pitchFamily="66" charset="0"/>
                <a:ea typeface="宋体" pitchFamily="2" charset="-122"/>
              </a:rPr>
              <a:t>KNOWLEDGE SERVICE </a:t>
            </a:r>
            <a:r>
              <a:rPr lang="en-US" altLang="zh-CN" sz="1800" dirty="0" smtClean="0">
                <a:latin typeface="Comic Sans MS" pitchFamily="66" charset="0"/>
                <a:ea typeface="宋体" pitchFamily="2" charset="-122"/>
              </a:rPr>
              <a:t>SYSTEM</a:t>
            </a:r>
            <a:endParaRPr lang="en-US" altLang="zh-CN" sz="1800" dirty="0">
              <a:latin typeface="Comic Sans MS" pitchFamily="66" charset="0"/>
              <a:ea typeface="宋体" pitchFamily="2" charset="-122"/>
            </a:endParaRPr>
          </a:p>
        </p:txBody>
      </p:sp>
      <p:sp>
        <p:nvSpPr>
          <p:cNvPr id="8229" name="AutoShape 41"/>
          <p:cNvSpPr>
            <a:spLocks noChangeArrowheads="1"/>
          </p:cNvSpPr>
          <p:nvPr/>
        </p:nvSpPr>
        <p:spPr bwMode="auto">
          <a:xfrm>
            <a:off x="3581400" y="3048000"/>
            <a:ext cx="304800" cy="152400"/>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230" name="AutoShape 42"/>
          <p:cNvSpPr>
            <a:spLocks noChangeArrowheads="1"/>
          </p:cNvSpPr>
          <p:nvPr/>
        </p:nvSpPr>
        <p:spPr bwMode="auto">
          <a:xfrm>
            <a:off x="4648200" y="3048000"/>
            <a:ext cx="304800" cy="152400"/>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231" name="AutoShape 43"/>
          <p:cNvSpPr>
            <a:spLocks noChangeArrowheads="1"/>
          </p:cNvSpPr>
          <p:nvPr/>
        </p:nvSpPr>
        <p:spPr bwMode="auto">
          <a:xfrm>
            <a:off x="5867400" y="3048000"/>
            <a:ext cx="304800" cy="152400"/>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232" name="Text Box 44"/>
          <p:cNvSpPr txBox="1">
            <a:spLocks noChangeArrowheads="1"/>
          </p:cNvSpPr>
          <p:nvPr/>
        </p:nvSpPr>
        <p:spPr bwMode="auto">
          <a:xfrm>
            <a:off x="4038600" y="5943600"/>
            <a:ext cx="2218877" cy="369332"/>
          </a:xfrm>
          <a:prstGeom prst="rect">
            <a:avLst/>
          </a:prstGeom>
          <a:noFill/>
          <a:ln w="9525">
            <a:noFill/>
            <a:miter lim="800000"/>
            <a:headEnd/>
            <a:tailEnd/>
          </a:ln>
        </p:spPr>
        <p:txBody>
          <a:bodyPr wrap="none">
            <a:spAutoFit/>
          </a:bodyPr>
          <a:lstStyle/>
          <a:p>
            <a:r>
              <a:rPr lang="en-US" altLang="zh-CN" sz="1800" dirty="0" smtClean="0">
                <a:latin typeface="Comic Sans MS" pitchFamily="66" charset="0"/>
                <a:ea typeface="宋体" pitchFamily="2" charset="-122"/>
              </a:rPr>
              <a:t>Internet of Things</a:t>
            </a:r>
            <a:endParaRPr lang="en-US" altLang="zh-CN" sz="1800" dirty="0">
              <a:latin typeface="Comic Sans MS" pitchFamily="66" charset="0"/>
              <a:ea typeface="宋体" pitchFamily="2" charset="-122"/>
            </a:endParaRPr>
          </a:p>
        </p:txBody>
      </p:sp>
      <p:sp>
        <p:nvSpPr>
          <p:cNvPr id="8233" name="Text Box 45"/>
          <p:cNvSpPr txBox="1">
            <a:spLocks noChangeArrowheads="1"/>
          </p:cNvSpPr>
          <p:nvPr/>
        </p:nvSpPr>
        <p:spPr bwMode="auto">
          <a:xfrm>
            <a:off x="3635896" y="4149080"/>
            <a:ext cx="2199641" cy="369332"/>
          </a:xfrm>
          <a:prstGeom prst="rect">
            <a:avLst/>
          </a:prstGeom>
          <a:noFill/>
          <a:ln w="9525">
            <a:noFill/>
            <a:miter lim="800000"/>
            <a:headEnd/>
            <a:tailEnd/>
          </a:ln>
        </p:spPr>
        <p:txBody>
          <a:bodyPr wrap="none">
            <a:spAutoFit/>
          </a:bodyPr>
          <a:lstStyle/>
          <a:p>
            <a:r>
              <a:rPr lang="en-US" altLang="zh-CN" dirty="0" smtClean="0">
                <a:latin typeface="Comic Sans MS" pitchFamily="66" charset="0"/>
                <a:ea typeface="宋体" pitchFamily="2" charset="-122"/>
              </a:rPr>
              <a:t>Link of Data (RDF)</a:t>
            </a:r>
            <a:endParaRPr lang="en-US" altLang="zh-CN" sz="1800" dirty="0">
              <a:latin typeface="Comic Sans MS" pitchFamily="66" charset="0"/>
              <a:ea typeface="宋体" pitchFamily="2" charset="-122"/>
            </a:endParaRPr>
          </a:p>
        </p:txBody>
      </p:sp>
      <p:sp>
        <p:nvSpPr>
          <p:cNvPr id="8234" name="Oval 46"/>
          <p:cNvSpPr>
            <a:spLocks noChangeArrowheads="1"/>
          </p:cNvSpPr>
          <p:nvPr/>
        </p:nvSpPr>
        <p:spPr bwMode="auto">
          <a:xfrm>
            <a:off x="2895600" y="53340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35" name="Oval 47"/>
          <p:cNvSpPr>
            <a:spLocks noChangeArrowheads="1"/>
          </p:cNvSpPr>
          <p:nvPr/>
        </p:nvSpPr>
        <p:spPr bwMode="auto">
          <a:xfrm>
            <a:off x="4495800" y="54864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36" name="Oval 48"/>
          <p:cNvSpPr>
            <a:spLocks noChangeArrowheads="1"/>
          </p:cNvSpPr>
          <p:nvPr/>
        </p:nvSpPr>
        <p:spPr bwMode="auto">
          <a:xfrm>
            <a:off x="5067300" y="51308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37" name="Oval 49"/>
          <p:cNvSpPr>
            <a:spLocks noChangeArrowheads="1"/>
          </p:cNvSpPr>
          <p:nvPr/>
        </p:nvSpPr>
        <p:spPr bwMode="auto">
          <a:xfrm>
            <a:off x="6400800" y="48006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38" name="Oval 50"/>
          <p:cNvSpPr>
            <a:spLocks noChangeArrowheads="1"/>
          </p:cNvSpPr>
          <p:nvPr/>
        </p:nvSpPr>
        <p:spPr bwMode="auto">
          <a:xfrm>
            <a:off x="6248400" y="51054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39" name="Oval 51"/>
          <p:cNvSpPr>
            <a:spLocks noChangeArrowheads="1"/>
          </p:cNvSpPr>
          <p:nvPr/>
        </p:nvSpPr>
        <p:spPr bwMode="auto">
          <a:xfrm>
            <a:off x="5638800" y="60960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40" name="Oval 52"/>
          <p:cNvSpPr>
            <a:spLocks noChangeArrowheads="1"/>
          </p:cNvSpPr>
          <p:nvPr/>
        </p:nvSpPr>
        <p:spPr bwMode="auto">
          <a:xfrm>
            <a:off x="6553200" y="57150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41" name="Oval 53"/>
          <p:cNvSpPr>
            <a:spLocks noChangeArrowheads="1"/>
          </p:cNvSpPr>
          <p:nvPr/>
        </p:nvSpPr>
        <p:spPr bwMode="auto">
          <a:xfrm>
            <a:off x="5715000" y="48006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42" name="Oval 54"/>
          <p:cNvSpPr>
            <a:spLocks noChangeArrowheads="1"/>
          </p:cNvSpPr>
          <p:nvPr/>
        </p:nvSpPr>
        <p:spPr bwMode="auto">
          <a:xfrm>
            <a:off x="4851400" y="48260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43" name="Oval 55"/>
          <p:cNvSpPr>
            <a:spLocks noChangeArrowheads="1"/>
          </p:cNvSpPr>
          <p:nvPr/>
        </p:nvSpPr>
        <p:spPr bwMode="auto">
          <a:xfrm>
            <a:off x="3429000" y="60960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44" name="Oval 56"/>
          <p:cNvSpPr>
            <a:spLocks noChangeArrowheads="1"/>
          </p:cNvSpPr>
          <p:nvPr/>
        </p:nvSpPr>
        <p:spPr bwMode="auto">
          <a:xfrm>
            <a:off x="3886200" y="51816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45" name="Oval 57"/>
          <p:cNvSpPr>
            <a:spLocks noChangeArrowheads="1"/>
          </p:cNvSpPr>
          <p:nvPr/>
        </p:nvSpPr>
        <p:spPr bwMode="auto">
          <a:xfrm>
            <a:off x="3657600" y="56388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46" name="Oval 58"/>
          <p:cNvSpPr>
            <a:spLocks noChangeArrowheads="1"/>
          </p:cNvSpPr>
          <p:nvPr/>
        </p:nvSpPr>
        <p:spPr bwMode="auto">
          <a:xfrm>
            <a:off x="6934200" y="51054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47" name="Oval 59"/>
          <p:cNvSpPr>
            <a:spLocks noChangeArrowheads="1"/>
          </p:cNvSpPr>
          <p:nvPr/>
        </p:nvSpPr>
        <p:spPr bwMode="auto">
          <a:xfrm>
            <a:off x="7543800" y="53340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48" name="Oval 60"/>
          <p:cNvSpPr>
            <a:spLocks noChangeArrowheads="1"/>
          </p:cNvSpPr>
          <p:nvPr/>
        </p:nvSpPr>
        <p:spPr bwMode="auto">
          <a:xfrm>
            <a:off x="5410200" y="57150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49" name="Oval 61"/>
          <p:cNvSpPr>
            <a:spLocks noChangeArrowheads="1"/>
          </p:cNvSpPr>
          <p:nvPr/>
        </p:nvSpPr>
        <p:spPr bwMode="auto">
          <a:xfrm>
            <a:off x="3124200" y="51816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50" name="Oval 62"/>
          <p:cNvSpPr>
            <a:spLocks noChangeArrowheads="1"/>
          </p:cNvSpPr>
          <p:nvPr/>
        </p:nvSpPr>
        <p:spPr bwMode="auto">
          <a:xfrm>
            <a:off x="4191000" y="56388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51" name="Oval 63"/>
          <p:cNvSpPr>
            <a:spLocks noChangeArrowheads="1"/>
          </p:cNvSpPr>
          <p:nvPr/>
        </p:nvSpPr>
        <p:spPr bwMode="auto">
          <a:xfrm>
            <a:off x="4038600" y="48768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52" name="Oval 64"/>
          <p:cNvSpPr>
            <a:spLocks noChangeArrowheads="1"/>
          </p:cNvSpPr>
          <p:nvPr/>
        </p:nvSpPr>
        <p:spPr bwMode="auto">
          <a:xfrm>
            <a:off x="2819400" y="60198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53" name="Oval 65"/>
          <p:cNvSpPr>
            <a:spLocks noChangeArrowheads="1"/>
          </p:cNvSpPr>
          <p:nvPr/>
        </p:nvSpPr>
        <p:spPr bwMode="auto">
          <a:xfrm>
            <a:off x="2743200" y="49530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54" name="Oval 66"/>
          <p:cNvSpPr>
            <a:spLocks noChangeArrowheads="1"/>
          </p:cNvSpPr>
          <p:nvPr/>
        </p:nvSpPr>
        <p:spPr bwMode="auto">
          <a:xfrm>
            <a:off x="2514600" y="5562600"/>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grpSp>
        <p:nvGrpSpPr>
          <p:cNvPr id="3" name="Group 67"/>
          <p:cNvGrpSpPr>
            <a:grpSpLocks/>
          </p:cNvGrpSpPr>
          <p:nvPr/>
        </p:nvGrpSpPr>
        <p:grpSpPr bwMode="auto">
          <a:xfrm>
            <a:off x="2133600" y="3429000"/>
            <a:ext cx="2209800" cy="2286000"/>
            <a:chOff x="1488" y="2304"/>
            <a:chExt cx="1392" cy="1440"/>
          </a:xfrm>
        </p:grpSpPr>
        <p:sp>
          <p:nvSpPr>
            <p:cNvPr id="8280" name="Oval 68"/>
            <p:cNvSpPr>
              <a:spLocks noChangeArrowheads="1"/>
            </p:cNvSpPr>
            <p:nvPr/>
          </p:nvSpPr>
          <p:spPr bwMode="auto">
            <a:xfrm>
              <a:off x="1968" y="2304"/>
              <a:ext cx="432" cy="19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81" name="Oval 69"/>
            <p:cNvSpPr>
              <a:spLocks noChangeArrowheads="1"/>
            </p:cNvSpPr>
            <p:nvPr/>
          </p:nvSpPr>
          <p:spPr bwMode="auto">
            <a:xfrm>
              <a:off x="1488" y="3360"/>
              <a:ext cx="1392" cy="384"/>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8282" name="Line 70"/>
            <p:cNvSpPr>
              <a:spLocks noChangeShapeType="1"/>
            </p:cNvSpPr>
            <p:nvPr/>
          </p:nvSpPr>
          <p:spPr bwMode="auto">
            <a:xfrm flipV="1">
              <a:off x="1488" y="2400"/>
              <a:ext cx="480" cy="1152"/>
            </a:xfrm>
            <a:prstGeom prst="line">
              <a:avLst/>
            </a:prstGeom>
            <a:noFill/>
            <a:ln w="9525">
              <a:solidFill>
                <a:schemeClr val="tx1"/>
              </a:solidFill>
              <a:round/>
              <a:headEnd/>
              <a:tailEnd/>
            </a:ln>
          </p:spPr>
          <p:txBody>
            <a:bodyPr/>
            <a:lstStyle/>
            <a:p>
              <a:endParaRPr lang="zh-CN" altLang="en-US"/>
            </a:p>
          </p:txBody>
        </p:sp>
        <p:sp>
          <p:nvSpPr>
            <p:cNvPr id="8283" name="Line 71"/>
            <p:cNvSpPr>
              <a:spLocks noChangeShapeType="1"/>
            </p:cNvSpPr>
            <p:nvPr/>
          </p:nvSpPr>
          <p:spPr bwMode="auto">
            <a:xfrm>
              <a:off x="2400" y="2400"/>
              <a:ext cx="480" cy="1152"/>
            </a:xfrm>
            <a:prstGeom prst="line">
              <a:avLst/>
            </a:prstGeom>
            <a:noFill/>
            <a:ln w="9525">
              <a:solidFill>
                <a:schemeClr val="tx1"/>
              </a:solidFill>
              <a:round/>
              <a:headEnd/>
              <a:tailEnd/>
            </a:ln>
          </p:spPr>
          <p:txBody>
            <a:bodyPr/>
            <a:lstStyle/>
            <a:p>
              <a:endParaRPr lang="zh-CN" altLang="en-US"/>
            </a:p>
          </p:txBody>
        </p:sp>
      </p:grpSp>
      <p:grpSp>
        <p:nvGrpSpPr>
          <p:cNvPr id="4" name="Group 72"/>
          <p:cNvGrpSpPr>
            <a:grpSpLocks/>
          </p:cNvGrpSpPr>
          <p:nvPr/>
        </p:nvGrpSpPr>
        <p:grpSpPr bwMode="auto">
          <a:xfrm>
            <a:off x="2514600" y="3810000"/>
            <a:ext cx="2209800" cy="2286000"/>
            <a:chOff x="1488" y="2304"/>
            <a:chExt cx="1392" cy="1440"/>
          </a:xfrm>
        </p:grpSpPr>
        <p:sp>
          <p:nvSpPr>
            <p:cNvPr id="8276" name="Oval 73"/>
            <p:cNvSpPr>
              <a:spLocks noChangeArrowheads="1"/>
            </p:cNvSpPr>
            <p:nvPr/>
          </p:nvSpPr>
          <p:spPr bwMode="auto">
            <a:xfrm>
              <a:off x="1968" y="2304"/>
              <a:ext cx="432" cy="19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77" name="Oval 74"/>
            <p:cNvSpPr>
              <a:spLocks noChangeArrowheads="1"/>
            </p:cNvSpPr>
            <p:nvPr/>
          </p:nvSpPr>
          <p:spPr bwMode="auto">
            <a:xfrm>
              <a:off x="1488" y="3360"/>
              <a:ext cx="1392" cy="384"/>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8278" name="Line 75"/>
            <p:cNvSpPr>
              <a:spLocks noChangeShapeType="1"/>
            </p:cNvSpPr>
            <p:nvPr/>
          </p:nvSpPr>
          <p:spPr bwMode="auto">
            <a:xfrm flipV="1">
              <a:off x="1488" y="2400"/>
              <a:ext cx="480" cy="1152"/>
            </a:xfrm>
            <a:prstGeom prst="line">
              <a:avLst/>
            </a:prstGeom>
            <a:noFill/>
            <a:ln w="9525">
              <a:solidFill>
                <a:schemeClr val="tx1"/>
              </a:solidFill>
              <a:round/>
              <a:headEnd/>
              <a:tailEnd/>
            </a:ln>
          </p:spPr>
          <p:txBody>
            <a:bodyPr/>
            <a:lstStyle/>
            <a:p>
              <a:endParaRPr lang="zh-CN" altLang="en-US"/>
            </a:p>
          </p:txBody>
        </p:sp>
        <p:sp>
          <p:nvSpPr>
            <p:cNvPr id="8279" name="Line 76"/>
            <p:cNvSpPr>
              <a:spLocks noChangeShapeType="1"/>
            </p:cNvSpPr>
            <p:nvPr/>
          </p:nvSpPr>
          <p:spPr bwMode="auto">
            <a:xfrm>
              <a:off x="2400" y="2400"/>
              <a:ext cx="480" cy="1152"/>
            </a:xfrm>
            <a:prstGeom prst="line">
              <a:avLst/>
            </a:prstGeom>
            <a:noFill/>
            <a:ln w="9525">
              <a:solidFill>
                <a:schemeClr val="tx1"/>
              </a:solidFill>
              <a:round/>
              <a:headEnd/>
              <a:tailEnd/>
            </a:ln>
          </p:spPr>
          <p:txBody>
            <a:bodyPr/>
            <a:lstStyle/>
            <a:p>
              <a:endParaRPr lang="zh-CN" altLang="en-US"/>
            </a:p>
          </p:txBody>
        </p:sp>
      </p:grpSp>
      <p:grpSp>
        <p:nvGrpSpPr>
          <p:cNvPr id="5" name="Group 77"/>
          <p:cNvGrpSpPr>
            <a:grpSpLocks/>
          </p:cNvGrpSpPr>
          <p:nvPr/>
        </p:nvGrpSpPr>
        <p:grpSpPr bwMode="auto">
          <a:xfrm>
            <a:off x="3733800" y="3352800"/>
            <a:ext cx="2209800" cy="2286000"/>
            <a:chOff x="1488" y="2304"/>
            <a:chExt cx="1392" cy="1440"/>
          </a:xfrm>
        </p:grpSpPr>
        <p:sp>
          <p:nvSpPr>
            <p:cNvPr id="8272" name="Oval 78"/>
            <p:cNvSpPr>
              <a:spLocks noChangeArrowheads="1"/>
            </p:cNvSpPr>
            <p:nvPr/>
          </p:nvSpPr>
          <p:spPr bwMode="auto">
            <a:xfrm>
              <a:off x="1968" y="2304"/>
              <a:ext cx="432" cy="19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73" name="Oval 79"/>
            <p:cNvSpPr>
              <a:spLocks noChangeArrowheads="1"/>
            </p:cNvSpPr>
            <p:nvPr/>
          </p:nvSpPr>
          <p:spPr bwMode="auto">
            <a:xfrm>
              <a:off x="1488" y="3360"/>
              <a:ext cx="1392" cy="384"/>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8274" name="Line 80"/>
            <p:cNvSpPr>
              <a:spLocks noChangeShapeType="1"/>
            </p:cNvSpPr>
            <p:nvPr/>
          </p:nvSpPr>
          <p:spPr bwMode="auto">
            <a:xfrm flipV="1">
              <a:off x="1488" y="2400"/>
              <a:ext cx="480" cy="1152"/>
            </a:xfrm>
            <a:prstGeom prst="line">
              <a:avLst/>
            </a:prstGeom>
            <a:noFill/>
            <a:ln w="9525">
              <a:solidFill>
                <a:schemeClr val="tx1"/>
              </a:solidFill>
              <a:round/>
              <a:headEnd/>
              <a:tailEnd/>
            </a:ln>
          </p:spPr>
          <p:txBody>
            <a:bodyPr/>
            <a:lstStyle/>
            <a:p>
              <a:endParaRPr lang="zh-CN" altLang="en-US"/>
            </a:p>
          </p:txBody>
        </p:sp>
        <p:sp>
          <p:nvSpPr>
            <p:cNvPr id="8275" name="Line 81"/>
            <p:cNvSpPr>
              <a:spLocks noChangeShapeType="1"/>
            </p:cNvSpPr>
            <p:nvPr/>
          </p:nvSpPr>
          <p:spPr bwMode="auto">
            <a:xfrm>
              <a:off x="2400" y="2400"/>
              <a:ext cx="480" cy="1152"/>
            </a:xfrm>
            <a:prstGeom prst="line">
              <a:avLst/>
            </a:prstGeom>
            <a:noFill/>
            <a:ln w="9525">
              <a:solidFill>
                <a:schemeClr val="tx1"/>
              </a:solidFill>
              <a:round/>
              <a:headEnd/>
              <a:tailEnd/>
            </a:ln>
          </p:spPr>
          <p:txBody>
            <a:bodyPr/>
            <a:lstStyle/>
            <a:p>
              <a:endParaRPr lang="zh-CN" altLang="en-US"/>
            </a:p>
          </p:txBody>
        </p:sp>
      </p:grpSp>
      <p:grpSp>
        <p:nvGrpSpPr>
          <p:cNvPr id="6" name="Group 82"/>
          <p:cNvGrpSpPr>
            <a:grpSpLocks/>
          </p:cNvGrpSpPr>
          <p:nvPr/>
        </p:nvGrpSpPr>
        <p:grpSpPr bwMode="auto">
          <a:xfrm>
            <a:off x="4724400" y="3733800"/>
            <a:ext cx="2209800" cy="2286000"/>
            <a:chOff x="1488" y="2304"/>
            <a:chExt cx="1392" cy="1440"/>
          </a:xfrm>
        </p:grpSpPr>
        <p:sp>
          <p:nvSpPr>
            <p:cNvPr id="8268" name="Oval 83"/>
            <p:cNvSpPr>
              <a:spLocks noChangeArrowheads="1"/>
            </p:cNvSpPr>
            <p:nvPr/>
          </p:nvSpPr>
          <p:spPr bwMode="auto">
            <a:xfrm>
              <a:off x="1968" y="2304"/>
              <a:ext cx="432" cy="19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8269" name="Oval 84"/>
            <p:cNvSpPr>
              <a:spLocks noChangeArrowheads="1"/>
            </p:cNvSpPr>
            <p:nvPr/>
          </p:nvSpPr>
          <p:spPr bwMode="auto">
            <a:xfrm>
              <a:off x="1488" y="3360"/>
              <a:ext cx="1392" cy="384"/>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8270" name="Line 85"/>
            <p:cNvSpPr>
              <a:spLocks noChangeShapeType="1"/>
            </p:cNvSpPr>
            <p:nvPr/>
          </p:nvSpPr>
          <p:spPr bwMode="auto">
            <a:xfrm flipV="1">
              <a:off x="1488" y="2400"/>
              <a:ext cx="480" cy="1152"/>
            </a:xfrm>
            <a:prstGeom prst="line">
              <a:avLst/>
            </a:prstGeom>
            <a:noFill/>
            <a:ln w="9525">
              <a:solidFill>
                <a:schemeClr val="tx1"/>
              </a:solidFill>
              <a:round/>
              <a:headEnd/>
              <a:tailEnd/>
            </a:ln>
          </p:spPr>
          <p:txBody>
            <a:bodyPr/>
            <a:lstStyle/>
            <a:p>
              <a:endParaRPr lang="zh-CN" altLang="en-US"/>
            </a:p>
          </p:txBody>
        </p:sp>
        <p:sp>
          <p:nvSpPr>
            <p:cNvPr id="8271" name="Line 86"/>
            <p:cNvSpPr>
              <a:spLocks noChangeShapeType="1"/>
            </p:cNvSpPr>
            <p:nvPr/>
          </p:nvSpPr>
          <p:spPr bwMode="auto">
            <a:xfrm>
              <a:off x="2400" y="2400"/>
              <a:ext cx="480" cy="1152"/>
            </a:xfrm>
            <a:prstGeom prst="line">
              <a:avLst/>
            </a:prstGeom>
            <a:noFill/>
            <a:ln w="9525">
              <a:solidFill>
                <a:schemeClr val="tx1"/>
              </a:solidFill>
              <a:round/>
              <a:headEnd/>
              <a:tailEnd/>
            </a:ln>
          </p:spPr>
          <p:txBody>
            <a:bodyPr/>
            <a:lstStyle/>
            <a:p>
              <a:endParaRPr lang="zh-CN" altLang="en-US"/>
            </a:p>
          </p:txBody>
        </p:sp>
      </p:grpSp>
      <p:sp>
        <p:nvSpPr>
          <p:cNvPr id="8260" name="Text Box 90"/>
          <p:cNvSpPr txBox="1">
            <a:spLocks noChangeArrowheads="1"/>
          </p:cNvSpPr>
          <p:nvPr/>
        </p:nvSpPr>
        <p:spPr bwMode="auto">
          <a:xfrm>
            <a:off x="7812088" y="2584450"/>
            <a:ext cx="1301750" cy="641350"/>
          </a:xfrm>
          <a:prstGeom prst="rect">
            <a:avLst/>
          </a:prstGeom>
          <a:noFill/>
          <a:ln w="9525">
            <a:noFill/>
            <a:miter lim="800000"/>
            <a:headEnd/>
            <a:tailEnd/>
          </a:ln>
        </p:spPr>
        <p:txBody>
          <a:bodyPr wrap="none">
            <a:spAutoFit/>
          </a:bodyPr>
          <a:lstStyle/>
          <a:p>
            <a:r>
              <a:rPr lang="zh-CN" altLang="en-US" sz="1800" b="1">
                <a:latin typeface="Comic Sans MS" pitchFamily="66" charset="0"/>
                <a:ea typeface="宋体" pitchFamily="2" charset="-122"/>
              </a:rPr>
              <a:t>应用系统  </a:t>
            </a:r>
          </a:p>
          <a:p>
            <a:r>
              <a:rPr lang="zh-CN" altLang="en-US" sz="1800" b="1">
                <a:latin typeface="Comic Sans MS" pitchFamily="66" charset="0"/>
                <a:ea typeface="宋体" pitchFamily="2" charset="-122"/>
              </a:rPr>
              <a:t> （知识）</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理解用户</a:t>
            </a:r>
            <a:endParaRPr lang="zh-CN" altLang="en-US" dirty="0"/>
          </a:p>
        </p:txBody>
      </p:sp>
      <p:pic>
        <p:nvPicPr>
          <p:cNvPr id="4" name="Picture 4" descr="context"/>
          <p:cNvPicPr>
            <a:picLocks noGrp="1" noChangeAspect="1" noChangeArrowheads="1"/>
          </p:cNvPicPr>
          <p:nvPr>
            <p:ph idx="1"/>
          </p:nvPr>
        </p:nvPicPr>
        <p:blipFill>
          <a:blip r:embed="rId2" cstate="print"/>
          <a:srcRect/>
          <a:stretch>
            <a:fillRect/>
          </a:stretch>
        </p:blipFill>
        <p:spPr bwMode="auto">
          <a:xfrm>
            <a:off x="1403648" y="1340768"/>
            <a:ext cx="6115050" cy="4448175"/>
          </a:xfrm>
          <a:prstGeom prst="rect">
            <a:avLst/>
          </a:prstGeom>
          <a:noFill/>
          <a:ln w="9525">
            <a:noFill/>
            <a:miter lim="800000"/>
            <a:headEnd/>
            <a:tailEnd/>
          </a:ln>
        </p:spPr>
      </p:pic>
      <p:sp>
        <p:nvSpPr>
          <p:cNvPr id="5" name="Text Box 6"/>
          <p:cNvSpPr txBox="1">
            <a:spLocks noChangeArrowheads="1"/>
          </p:cNvSpPr>
          <p:nvPr/>
        </p:nvSpPr>
        <p:spPr bwMode="auto">
          <a:xfrm>
            <a:off x="5220072" y="6093296"/>
            <a:ext cx="3338512" cy="274637"/>
          </a:xfrm>
          <a:prstGeom prst="rect">
            <a:avLst/>
          </a:prstGeom>
          <a:noFill/>
          <a:ln w="9525">
            <a:noFill/>
            <a:miter lim="800000"/>
            <a:headEnd/>
            <a:tailEnd/>
          </a:ln>
          <a:effectLst/>
        </p:spPr>
        <p:txBody>
          <a:bodyPr wrap="none">
            <a:spAutoFit/>
          </a:bodyPr>
          <a:lstStyle/>
          <a:p>
            <a:r>
              <a:rPr lang="en-US" altLang="zh-CN" sz="1200" dirty="0"/>
              <a:t>(Peter </a:t>
            </a:r>
            <a:r>
              <a:rPr lang="en-US" altLang="zh-CN" sz="1200" dirty="0" err="1"/>
              <a:t>Ingwersen</a:t>
            </a:r>
            <a:r>
              <a:rPr lang="en-US" altLang="zh-CN" sz="1200" dirty="0"/>
              <a:t> , SIGIR 2004 </a:t>
            </a:r>
            <a:r>
              <a:rPr lang="en-US" altLang="zh-CN" sz="1200" dirty="0" err="1"/>
              <a:t>IRiX</a:t>
            </a:r>
            <a:r>
              <a:rPr lang="en-US" altLang="zh-CN" sz="1200" dirty="0"/>
              <a:t> workshop)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57200" y="44450"/>
            <a:ext cx="8229600" cy="1143000"/>
          </a:xfrm>
        </p:spPr>
        <p:txBody>
          <a:bodyPr/>
          <a:lstStyle/>
          <a:p>
            <a:r>
              <a:rPr lang="zh-CN" altLang="en-US" dirty="0" smtClean="0"/>
              <a:t>相关研究</a:t>
            </a:r>
            <a:endParaRPr lang="en-US" altLang="zh-CN" dirty="0" smtClean="0"/>
          </a:p>
        </p:txBody>
      </p:sp>
      <p:sp>
        <p:nvSpPr>
          <p:cNvPr id="19458" name="Text Box 4"/>
          <p:cNvSpPr txBox="1">
            <a:spLocks noChangeArrowheads="1"/>
          </p:cNvSpPr>
          <p:nvPr/>
        </p:nvSpPr>
        <p:spPr bwMode="auto">
          <a:xfrm>
            <a:off x="0" y="6491288"/>
            <a:ext cx="9144000" cy="366712"/>
          </a:xfrm>
          <a:prstGeom prst="rect">
            <a:avLst/>
          </a:prstGeom>
          <a:noFill/>
          <a:ln w="9525">
            <a:noFill/>
            <a:miter lim="800000"/>
            <a:headEnd/>
            <a:tailEnd/>
          </a:ln>
        </p:spPr>
        <p:txBody>
          <a:bodyPr>
            <a:spAutoFit/>
          </a:bodyPr>
          <a:lstStyle/>
          <a:p>
            <a:r>
              <a:rPr lang="en-US" altLang="zh-CN">
                <a:latin typeface="Calibri" pitchFamily="34" charset="0"/>
              </a:rPr>
              <a:t>http://novaspivack.typepad.com/nova_spivacks_weblog/2004/04/new_version_of_.html</a:t>
            </a:r>
          </a:p>
        </p:txBody>
      </p:sp>
      <p:sp>
        <p:nvSpPr>
          <p:cNvPr id="19459" name="Line 5"/>
          <p:cNvSpPr>
            <a:spLocks noChangeShapeType="1"/>
          </p:cNvSpPr>
          <p:nvPr/>
        </p:nvSpPr>
        <p:spPr bwMode="auto">
          <a:xfrm>
            <a:off x="685800" y="6019800"/>
            <a:ext cx="7924800" cy="0"/>
          </a:xfrm>
          <a:prstGeom prst="line">
            <a:avLst/>
          </a:prstGeom>
          <a:noFill/>
          <a:ln w="38100">
            <a:solidFill>
              <a:schemeClr val="tx1"/>
            </a:solidFill>
            <a:prstDash val="dash"/>
            <a:round/>
            <a:headEnd/>
            <a:tailEnd type="triangle" w="med" len="med"/>
          </a:ln>
        </p:spPr>
        <p:txBody>
          <a:bodyPr/>
          <a:lstStyle/>
          <a:p>
            <a:endParaRPr lang="zh-CN" altLang="en-US"/>
          </a:p>
        </p:txBody>
      </p:sp>
      <p:sp>
        <p:nvSpPr>
          <p:cNvPr id="19460" name="Line 6"/>
          <p:cNvSpPr>
            <a:spLocks noChangeShapeType="1"/>
          </p:cNvSpPr>
          <p:nvPr/>
        </p:nvSpPr>
        <p:spPr bwMode="auto">
          <a:xfrm flipV="1">
            <a:off x="685800" y="1295400"/>
            <a:ext cx="0" cy="4724400"/>
          </a:xfrm>
          <a:prstGeom prst="line">
            <a:avLst/>
          </a:prstGeom>
          <a:noFill/>
          <a:ln w="38100">
            <a:solidFill>
              <a:schemeClr val="tx1"/>
            </a:solidFill>
            <a:prstDash val="dash"/>
            <a:round/>
            <a:headEnd/>
            <a:tailEnd type="triangle" w="med" len="med"/>
          </a:ln>
        </p:spPr>
        <p:txBody>
          <a:bodyPr/>
          <a:lstStyle/>
          <a:p>
            <a:endParaRPr lang="zh-CN" altLang="en-US"/>
          </a:p>
        </p:txBody>
      </p:sp>
      <p:sp>
        <p:nvSpPr>
          <p:cNvPr id="19461" name="Text Box 7"/>
          <p:cNvSpPr txBox="1">
            <a:spLocks noChangeArrowheads="1"/>
          </p:cNvSpPr>
          <p:nvPr/>
        </p:nvSpPr>
        <p:spPr bwMode="auto">
          <a:xfrm rot="-5400000">
            <a:off x="-1569243" y="3474243"/>
            <a:ext cx="3810000" cy="366713"/>
          </a:xfrm>
          <a:prstGeom prst="rect">
            <a:avLst/>
          </a:prstGeom>
          <a:noFill/>
          <a:ln w="9525">
            <a:noFill/>
            <a:miter lim="800000"/>
            <a:headEnd/>
            <a:tailEnd/>
          </a:ln>
        </p:spPr>
        <p:txBody>
          <a:bodyPr>
            <a:spAutoFit/>
          </a:bodyPr>
          <a:lstStyle/>
          <a:p>
            <a:pPr>
              <a:spcBef>
                <a:spcPct val="50000"/>
              </a:spcBef>
            </a:pPr>
            <a:r>
              <a:rPr lang="en-US" altLang="zh-CN">
                <a:latin typeface="Calibri" pitchFamily="34" charset="0"/>
              </a:rPr>
              <a:t>Degree of Information Connectivity</a:t>
            </a:r>
          </a:p>
        </p:txBody>
      </p:sp>
      <p:sp>
        <p:nvSpPr>
          <p:cNvPr id="19462" name="Text Box 8"/>
          <p:cNvSpPr txBox="1">
            <a:spLocks noChangeArrowheads="1"/>
          </p:cNvSpPr>
          <p:nvPr/>
        </p:nvSpPr>
        <p:spPr bwMode="auto">
          <a:xfrm>
            <a:off x="1219200" y="2133600"/>
            <a:ext cx="2743200" cy="681038"/>
          </a:xfrm>
          <a:prstGeom prst="rect">
            <a:avLst/>
          </a:prstGeom>
          <a:solidFill>
            <a:schemeClr val="tx1"/>
          </a:solidFill>
          <a:ln w="9525">
            <a:solidFill>
              <a:srgbClr val="FF9933"/>
            </a:solidFill>
            <a:miter lim="800000"/>
            <a:headEnd/>
            <a:tailEnd/>
          </a:ln>
        </p:spPr>
        <p:txBody>
          <a:bodyPr>
            <a:spAutoFit/>
          </a:bodyPr>
          <a:lstStyle/>
          <a:p>
            <a:pPr algn="ctr"/>
            <a:r>
              <a:rPr lang="en-US" altLang="zh-CN" sz="2000" b="1">
                <a:solidFill>
                  <a:srgbClr val="FF9933"/>
                </a:solidFill>
                <a:latin typeface="Calibri" pitchFamily="34" charset="0"/>
              </a:rPr>
              <a:t>Semantic Web</a:t>
            </a:r>
          </a:p>
          <a:p>
            <a:pPr algn="ctr"/>
            <a:r>
              <a:rPr lang="en-US" altLang="zh-CN" i="1">
                <a:solidFill>
                  <a:srgbClr val="FF9933"/>
                </a:solidFill>
                <a:latin typeface="Calibri" pitchFamily="34" charset="0"/>
              </a:rPr>
              <a:t>Connects Knowledge</a:t>
            </a:r>
          </a:p>
        </p:txBody>
      </p:sp>
      <p:sp>
        <p:nvSpPr>
          <p:cNvPr id="19463" name="Line 9"/>
          <p:cNvSpPr>
            <a:spLocks noChangeShapeType="1"/>
          </p:cNvSpPr>
          <p:nvPr/>
        </p:nvSpPr>
        <p:spPr bwMode="auto">
          <a:xfrm>
            <a:off x="685800" y="3657600"/>
            <a:ext cx="8001000" cy="0"/>
          </a:xfrm>
          <a:prstGeom prst="line">
            <a:avLst/>
          </a:prstGeom>
          <a:noFill/>
          <a:ln w="28575">
            <a:solidFill>
              <a:schemeClr val="tx1"/>
            </a:solidFill>
            <a:prstDash val="sysDot"/>
            <a:round/>
            <a:headEnd/>
            <a:tailEnd/>
          </a:ln>
        </p:spPr>
        <p:txBody>
          <a:bodyPr/>
          <a:lstStyle/>
          <a:p>
            <a:endParaRPr lang="zh-CN" altLang="en-US"/>
          </a:p>
        </p:txBody>
      </p:sp>
      <p:sp>
        <p:nvSpPr>
          <p:cNvPr id="19464" name="Line 10"/>
          <p:cNvSpPr>
            <a:spLocks noChangeShapeType="1"/>
          </p:cNvSpPr>
          <p:nvPr/>
        </p:nvSpPr>
        <p:spPr bwMode="auto">
          <a:xfrm flipV="1">
            <a:off x="4648200" y="1447800"/>
            <a:ext cx="0" cy="4343400"/>
          </a:xfrm>
          <a:prstGeom prst="line">
            <a:avLst/>
          </a:prstGeom>
          <a:noFill/>
          <a:ln w="28575">
            <a:solidFill>
              <a:schemeClr val="tx1"/>
            </a:solidFill>
            <a:prstDash val="sysDot"/>
            <a:round/>
            <a:headEnd/>
            <a:tailEnd/>
          </a:ln>
        </p:spPr>
        <p:txBody>
          <a:bodyPr/>
          <a:lstStyle/>
          <a:p>
            <a:endParaRPr lang="zh-CN" altLang="en-US"/>
          </a:p>
        </p:txBody>
      </p:sp>
      <p:sp>
        <p:nvSpPr>
          <p:cNvPr id="19465" name="Text Box 11"/>
          <p:cNvSpPr txBox="1">
            <a:spLocks noChangeArrowheads="1"/>
          </p:cNvSpPr>
          <p:nvPr/>
        </p:nvSpPr>
        <p:spPr bwMode="auto">
          <a:xfrm>
            <a:off x="5546725" y="2133600"/>
            <a:ext cx="2378075" cy="681038"/>
          </a:xfrm>
          <a:prstGeom prst="rect">
            <a:avLst/>
          </a:prstGeom>
          <a:solidFill>
            <a:schemeClr val="tx1"/>
          </a:solidFill>
          <a:ln w="9525">
            <a:solidFill>
              <a:srgbClr val="FF9933"/>
            </a:solidFill>
            <a:miter lim="800000"/>
            <a:headEnd/>
            <a:tailEnd/>
          </a:ln>
        </p:spPr>
        <p:txBody>
          <a:bodyPr wrap="none">
            <a:spAutoFit/>
          </a:bodyPr>
          <a:lstStyle/>
          <a:p>
            <a:pPr algn="ctr"/>
            <a:r>
              <a:rPr lang="en-US" altLang="zh-CN" sz="2000" b="1">
                <a:solidFill>
                  <a:srgbClr val="FF9933"/>
                </a:solidFill>
                <a:latin typeface="Calibri" pitchFamily="34" charset="0"/>
              </a:rPr>
              <a:t>The Metaweb</a:t>
            </a:r>
          </a:p>
          <a:p>
            <a:pPr algn="ctr"/>
            <a:r>
              <a:rPr lang="en-US" altLang="zh-CN" i="1">
                <a:solidFill>
                  <a:srgbClr val="FF9933"/>
                </a:solidFill>
                <a:latin typeface="Calibri" pitchFamily="34" charset="0"/>
              </a:rPr>
              <a:t>Connects Intelligence</a:t>
            </a:r>
          </a:p>
        </p:txBody>
      </p:sp>
      <p:sp>
        <p:nvSpPr>
          <p:cNvPr id="19466" name="Text Box 12"/>
          <p:cNvSpPr txBox="1">
            <a:spLocks noChangeArrowheads="1"/>
          </p:cNvSpPr>
          <p:nvPr/>
        </p:nvSpPr>
        <p:spPr bwMode="auto">
          <a:xfrm>
            <a:off x="1371600" y="4354513"/>
            <a:ext cx="2365375" cy="681037"/>
          </a:xfrm>
          <a:prstGeom prst="rect">
            <a:avLst/>
          </a:prstGeom>
          <a:solidFill>
            <a:schemeClr val="tx1"/>
          </a:solidFill>
          <a:ln w="9525">
            <a:solidFill>
              <a:srgbClr val="FF9933"/>
            </a:solidFill>
            <a:miter lim="800000"/>
            <a:headEnd/>
            <a:tailEnd/>
          </a:ln>
        </p:spPr>
        <p:txBody>
          <a:bodyPr wrap="none">
            <a:spAutoFit/>
          </a:bodyPr>
          <a:lstStyle/>
          <a:p>
            <a:pPr algn="ctr"/>
            <a:r>
              <a:rPr lang="en-US" altLang="zh-CN" sz="2000" b="1">
                <a:solidFill>
                  <a:srgbClr val="FF9933"/>
                </a:solidFill>
                <a:latin typeface="Calibri" pitchFamily="34" charset="0"/>
              </a:rPr>
              <a:t>The Web</a:t>
            </a:r>
          </a:p>
          <a:p>
            <a:pPr algn="ctr"/>
            <a:r>
              <a:rPr lang="en-US" altLang="zh-CN" i="1">
                <a:solidFill>
                  <a:srgbClr val="FF9933"/>
                </a:solidFill>
                <a:latin typeface="Calibri" pitchFamily="34" charset="0"/>
              </a:rPr>
              <a:t>Connects Information</a:t>
            </a:r>
          </a:p>
        </p:txBody>
      </p:sp>
      <p:sp>
        <p:nvSpPr>
          <p:cNvPr id="19467" name="Text Box 13"/>
          <p:cNvSpPr txBox="1">
            <a:spLocks noChangeArrowheads="1"/>
          </p:cNvSpPr>
          <p:nvPr/>
        </p:nvSpPr>
        <p:spPr bwMode="auto">
          <a:xfrm>
            <a:off x="5689600" y="4348163"/>
            <a:ext cx="2082800" cy="681037"/>
          </a:xfrm>
          <a:prstGeom prst="rect">
            <a:avLst/>
          </a:prstGeom>
          <a:solidFill>
            <a:schemeClr val="tx1"/>
          </a:solidFill>
          <a:ln w="9525">
            <a:solidFill>
              <a:srgbClr val="FF9933"/>
            </a:solidFill>
            <a:miter lim="800000"/>
            <a:headEnd/>
            <a:tailEnd/>
          </a:ln>
        </p:spPr>
        <p:txBody>
          <a:bodyPr wrap="none">
            <a:spAutoFit/>
          </a:bodyPr>
          <a:lstStyle/>
          <a:p>
            <a:pPr algn="ctr"/>
            <a:r>
              <a:rPr lang="en-US" altLang="zh-CN" sz="2000" b="1">
                <a:solidFill>
                  <a:srgbClr val="FF9933"/>
                </a:solidFill>
                <a:latin typeface="Calibri" pitchFamily="34" charset="0"/>
              </a:rPr>
              <a:t>Social Software</a:t>
            </a:r>
          </a:p>
          <a:p>
            <a:pPr algn="ctr"/>
            <a:r>
              <a:rPr lang="en-US" altLang="zh-CN" i="1">
                <a:solidFill>
                  <a:srgbClr val="FF9933"/>
                </a:solidFill>
                <a:latin typeface="Calibri" pitchFamily="34" charset="0"/>
              </a:rPr>
              <a:t>Connects People</a:t>
            </a:r>
          </a:p>
        </p:txBody>
      </p:sp>
      <p:sp>
        <p:nvSpPr>
          <p:cNvPr id="19468" name="Text Box 14"/>
          <p:cNvSpPr txBox="1">
            <a:spLocks noChangeArrowheads="1"/>
          </p:cNvSpPr>
          <p:nvPr/>
        </p:nvSpPr>
        <p:spPr bwMode="auto">
          <a:xfrm>
            <a:off x="685800" y="1371600"/>
            <a:ext cx="1752600" cy="304800"/>
          </a:xfrm>
          <a:prstGeom prst="rect">
            <a:avLst/>
          </a:prstGeom>
          <a:noFill/>
          <a:ln w="9525">
            <a:noFill/>
            <a:miter lim="800000"/>
            <a:headEnd/>
            <a:tailEnd/>
          </a:ln>
        </p:spPr>
        <p:txBody>
          <a:bodyPr wrap="none">
            <a:spAutoFit/>
          </a:bodyPr>
          <a:lstStyle/>
          <a:p>
            <a:r>
              <a:rPr lang="en-US" altLang="zh-CN" sz="1400">
                <a:latin typeface="Calibri" pitchFamily="34" charset="0"/>
              </a:rPr>
              <a:t>Artificial Intelligence</a:t>
            </a:r>
          </a:p>
        </p:txBody>
      </p:sp>
      <p:sp>
        <p:nvSpPr>
          <p:cNvPr id="19469" name="Text Box 15"/>
          <p:cNvSpPr txBox="1">
            <a:spLocks noChangeArrowheads="1"/>
          </p:cNvSpPr>
          <p:nvPr/>
        </p:nvSpPr>
        <p:spPr bwMode="auto">
          <a:xfrm>
            <a:off x="685800" y="1676400"/>
            <a:ext cx="1743075" cy="304800"/>
          </a:xfrm>
          <a:prstGeom prst="rect">
            <a:avLst/>
          </a:prstGeom>
          <a:noFill/>
          <a:ln w="9525">
            <a:noFill/>
            <a:miter lim="800000"/>
            <a:headEnd/>
            <a:tailEnd/>
          </a:ln>
        </p:spPr>
        <p:txBody>
          <a:bodyPr wrap="none">
            <a:spAutoFit/>
          </a:bodyPr>
          <a:lstStyle/>
          <a:p>
            <a:r>
              <a:rPr lang="en-US" altLang="zh-CN" sz="1400">
                <a:latin typeface="Calibri" pitchFamily="34" charset="0"/>
              </a:rPr>
              <a:t>Personal Assistants</a:t>
            </a:r>
          </a:p>
        </p:txBody>
      </p:sp>
      <p:sp>
        <p:nvSpPr>
          <p:cNvPr id="19470" name="Text Box 16"/>
          <p:cNvSpPr txBox="1">
            <a:spLocks noChangeArrowheads="1"/>
          </p:cNvSpPr>
          <p:nvPr/>
        </p:nvSpPr>
        <p:spPr bwMode="auto">
          <a:xfrm>
            <a:off x="2951163" y="1371600"/>
            <a:ext cx="1544637" cy="304800"/>
          </a:xfrm>
          <a:prstGeom prst="rect">
            <a:avLst/>
          </a:prstGeom>
          <a:noFill/>
          <a:ln w="9525">
            <a:noFill/>
            <a:miter lim="800000"/>
            <a:headEnd/>
            <a:tailEnd/>
          </a:ln>
        </p:spPr>
        <p:txBody>
          <a:bodyPr wrap="none">
            <a:spAutoFit/>
          </a:bodyPr>
          <a:lstStyle/>
          <a:p>
            <a:r>
              <a:rPr lang="en-US" altLang="zh-CN" sz="1400">
                <a:latin typeface="Calibri" pitchFamily="34" charset="0"/>
              </a:rPr>
              <a:t>Intelligent Agents</a:t>
            </a:r>
          </a:p>
        </p:txBody>
      </p:sp>
      <p:sp>
        <p:nvSpPr>
          <p:cNvPr id="19471" name="Text Box 17"/>
          <p:cNvSpPr txBox="1">
            <a:spLocks noChangeArrowheads="1"/>
          </p:cNvSpPr>
          <p:nvPr/>
        </p:nvSpPr>
        <p:spPr bwMode="auto">
          <a:xfrm>
            <a:off x="3108325" y="1676400"/>
            <a:ext cx="1387475" cy="304800"/>
          </a:xfrm>
          <a:prstGeom prst="rect">
            <a:avLst/>
          </a:prstGeom>
          <a:noFill/>
          <a:ln w="9525">
            <a:noFill/>
            <a:miter lim="800000"/>
            <a:headEnd/>
            <a:tailEnd/>
          </a:ln>
        </p:spPr>
        <p:txBody>
          <a:bodyPr wrap="none">
            <a:spAutoFit/>
          </a:bodyPr>
          <a:lstStyle/>
          <a:p>
            <a:r>
              <a:rPr lang="en-US" altLang="zh-CN" sz="1400">
                <a:latin typeface="Calibri" pitchFamily="34" charset="0"/>
              </a:rPr>
              <a:t>Semantic webs</a:t>
            </a:r>
          </a:p>
        </p:txBody>
      </p:sp>
      <p:sp>
        <p:nvSpPr>
          <p:cNvPr id="19472" name="Text Box 18"/>
          <p:cNvSpPr txBox="1">
            <a:spLocks noChangeArrowheads="1"/>
          </p:cNvSpPr>
          <p:nvPr/>
        </p:nvSpPr>
        <p:spPr bwMode="auto">
          <a:xfrm>
            <a:off x="685800" y="2971800"/>
            <a:ext cx="1031875" cy="304800"/>
          </a:xfrm>
          <a:prstGeom prst="rect">
            <a:avLst/>
          </a:prstGeom>
          <a:noFill/>
          <a:ln w="9525">
            <a:noFill/>
            <a:miter lim="800000"/>
            <a:headEnd/>
            <a:tailEnd/>
          </a:ln>
        </p:spPr>
        <p:txBody>
          <a:bodyPr wrap="none">
            <a:spAutoFit/>
          </a:bodyPr>
          <a:lstStyle/>
          <a:p>
            <a:r>
              <a:rPr lang="en-US" altLang="zh-CN" sz="1400">
                <a:latin typeface="Calibri" pitchFamily="34" charset="0"/>
              </a:rPr>
              <a:t>Ontologies</a:t>
            </a:r>
          </a:p>
        </p:txBody>
      </p:sp>
      <p:sp>
        <p:nvSpPr>
          <p:cNvPr id="19473" name="Text Box 19"/>
          <p:cNvSpPr txBox="1">
            <a:spLocks noChangeArrowheads="1"/>
          </p:cNvSpPr>
          <p:nvPr/>
        </p:nvSpPr>
        <p:spPr bwMode="auto">
          <a:xfrm>
            <a:off x="609600" y="3276600"/>
            <a:ext cx="1149350" cy="304800"/>
          </a:xfrm>
          <a:prstGeom prst="rect">
            <a:avLst/>
          </a:prstGeom>
          <a:noFill/>
          <a:ln w="9525">
            <a:noFill/>
            <a:miter lim="800000"/>
            <a:headEnd/>
            <a:tailEnd/>
          </a:ln>
        </p:spPr>
        <p:txBody>
          <a:bodyPr wrap="none">
            <a:spAutoFit/>
          </a:bodyPr>
          <a:lstStyle/>
          <a:p>
            <a:r>
              <a:rPr lang="en-US" altLang="zh-CN" sz="1400">
                <a:latin typeface="Calibri" pitchFamily="34" charset="0"/>
              </a:rPr>
              <a:t>Taxonomies</a:t>
            </a:r>
          </a:p>
        </p:txBody>
      </p:sp>
      <p:sp>
        <p:nvSpPr>
          <p:cNvPr id="19474" name="Text Box 20"/>
          <p:cNvSpPr txBox="1">
            <a:spLocks noChangeArrowheads="1"/>
          </p:cNvSpPr>
          <p:nvPr/>
        </p:nvSpPr>
        <p:spPr bwMode="auto">
          <a:xfrm>
            <a:off x="2911475" y="2971800"/>
            <a:ext cx="1584325" cy="304800"/>
          </a:xfrm>
          <a:prstGeom prst="rect">
            <a:avLst/>
          </a:prstGeom>
          <a:noFill/>
          <a:ln w="9525">
            <a:noFill/>
            <a:miter lim="800000"/>
            <a:headEnd/>
            <a:tailEnd/>
          </a:ln>
        </p:spPr>
        <p:txBody>
          <a:bodyPr wrap="none">
            <a:spAutoFit/>
          </a:bodyPr>
          <a:lstStyle/>
          <a:p>
            <a:r>
              <a:rPr lang="en-US" altLang="zh-CN" sz="1400">
                <a:latin typeface="Calibri" pitchFamily="34" charset="0"/>
              </a:rPr>
              <a:t>Knowledge bases</a:t>
            </a:r>
          </a:p>
        </p:txBody>
      </p:sp>
      <p:sp>
        <p:nvSpPr>
          <p:cNvPr id="19475" name="Text Box 21"/>
          <p:cNvSpPr txBox="1">
            <a:spLocks noChangeArrowheads="1"/>
          </p:cNvSpPr>
          <p:nvPr/>
        </p:nvSpPr>
        <p:spPr bwMode="auto">
          <a:xfrm>
            <a:off x="2351088" y="3211513"/>
            <a:ext cx="2144712" cy="304800"/>
          </a:xfrm>
          <a:prstGeom prst="rect">
            <a:avLst/>
          </a:prstGeom>
          <a:noFill/>
          <a:ln w="9525">
            <a:noFill/>
            <a:miter lim="800000"/>
            <a:headEnd/>
            <a:tailEnd/>
          </a:ln>
        </p:spPr>
        <p:txBody>
          <a:bodyPr wrap="none">
            <a:spAutoFit/>
          </a:bodyPr>
          <a:lstStyle/>
          <a:p>
            <a:r>
              <a:rPr lang="en-US" altLang="zh-CN" sz="1400">
                <a:latin typeface="Calibri" pitchFamily="34" charset="0"/>
              </a:rPr>
              <a:t>Knowledge management</a:t>
            </a:r>
          </a:p>
        </p:txBody>
      </p:sp>
      <p:sp>
        <p:nvSpPr>
          <p:cNvPr id="19476" name="Line 22"/>
          <p:cNvSpPr>
            <a:spLocks noChangeShapeType="1"/>
          </p:cNvSpPr>
          <p:nvPr/>
        </p:nvSpPr>
        <p:spPr bwMode="auto">
          <a:xfrm flipV="1">
            <a:off x="685800" y="1600200"/>
            <a:ext cx="7391400" cy="4419600"/>
          </a:xfrm>
          <a:prstGeom prst="line">
            <a:avLst/>
          </a:prstGeom>
          <a:noFill/>
          <a:ln w="38100">
            <a:solidFill>
              <a:srgbClr val="FF9933"/>
            </a:solidFill>
            <a:prstDash val="dashDot"/>
            <a:round/>
            <a:headEnd/>
            <a:tailEnd type="triangle" w="med" len="med"/>
          </a:ln>
        </p:spPr>
        <p:txBody>
          <a:bodyPr/>
          <a:lstStyle/>
          <a:p>
            <a:endParaRPr lang="zh-CN" altLang="en-US"/>
          </a:p>
        </p:txBody>
      </p:sp>
      <p:sp>
        <p:nvSpPr>
          <p:cNvPr id="19477" name="Text Box 23"/>
          <p:cNvSpPr txBox="1">
            <a:spLocks noChangeArrowheads="1"/>
          </p:cNvSpPr>
          <p:nvPr/>
        </p:nvSpPr>
        <p:spPr bwMode="auto">
          <a:xfrm>
            <a:off x="685800" y="3668713"/>
            <a:ext cx="1416050" cy="304800"/>
          </a:xfrm>
          <a:prstGeom prst="rect">
            <a:avLst/>
          </a:prstGeom>
          <a:noFill/>
          <a:ln w="9525">
            <a:noFill/>
            <a:miter lim="800000"/>
            <a:headEnd/>
            <a:tailEnd/>
          </a:ln>
        </p:spPr>
        <p:txBody>
          <a:bodyPr wrap="none">
            <a:spAutoFit/>
          </a:bodyPr>
          <a:lstStyle/>
          <a:p>
            <a:r>
              <a:rPr lang="en-US" altLang="zh-CN" sz="1400">
                <a:latin typeface="Calibri" pitchFamily="34" charset="0"/>
              </a:rPr>
              <a:t>Search engines</a:t>
            </a:r>
          </a:p>
        </p:txBody>
      </p:sp>
      <p:sp>
        <p:nvSpPr>
          <p:cNvPr id="19478" name="Text Box 24"/>
          <p:cNvSpPr txBox="1">
            <a:spLocks noChangeArrowheads="1"/>
          </p:cNvSpPr>
          <p:nvPr/>
        </p:nvSpPr>
        <p:spPr bwMode="auto">
          <a:xfrm>
            <a:off x="2362200" y="3657600"/>
            <a:ext cx="1573213" cy="304800"/>
          </a:xfrm>
          <a:prstGeom prst="rect">
            <a:avLst/>
          </a:prstGeom>
          <a:noFill/>
          <a:ln w="9525">
            <a:noFill/>
            <a:miter lim="800000"/>
            <a:headEnd/>
            <a:tailEnd/>
          </a:ln>
        </p:spPr>
        <p:txBody>
          <a:bodyPr wrap="none">
            <a:spAutoFit/>
          </a:bodyPr>
          <a:lstStyle/>
          <a:p>
            <a:r>
              <a:rPr lang="en-US" altLang="zh-CN" sz="1400">
                <a:latin typeface="Calibri" pitchFamily="34" charset="0"/>
              </a:rPr>
              <a:t>Enterprise portals</a:t>
            </a:r>
          </a:p>
        </p:txBody>
      </p:sp>
      <p:sp>
        <p:nvSpPr>
          <p:cNvPr id="19479" name="Text Box 25"/>
          <p:cNvSpPr txBox="1">
            <a:spLocks noChangeArrowheads="1"/>
          </p:cNvSpPr>
          <p:nvPr/>
        </p:nvSpPr>
        <p:spPr bwMode="auto">
          <a:xfrm>
            <a:off x="685800" y="3973513"/>
            <a:ext cx="1385888" cy="304800"/>
          </a:xfrm>
          <a:prstGeom prst="rect">
            <a:avLst/>
          </a:prstGeom>
          <a:noFill/>
          <a:ln w="9525">
            <a:noFill/>
            <a:miter lim="800000"/>
            <a:headEnd/>
            <a:tailEnd/>
          </a:ln>
        </p:spPr>
        <p:txBody>
          <a:bodyPr wrap="none">
            <a:spAutoFit/>
          </a:bodyPr>
          <a:lstStyle/>
          <a:p>
            <a:r>
              <a:rPr lang="en-US" altLang="zh-CN" sz="1400">
                <a:latin typeface="Calibri" pitchFamily="34" charset="0"/>
              </a:rPr>
              <a:t>Content portals</a:t>
            </a:r>
          </a:p>
        </p:txBody>
      </p:sp>
      <p:sp>
        <p:nvSpPr>
          <p:cNvPr id="19480" name="Text Box 26"/>
          <p:cNvSpPr txBox="1">
            <a:spLocks noChangeArrowheads="1"/>
          </p:cNvSpPr>
          <p:nvPr/>
        </p:nvSpPr>
        <p:spPr bwMode="auto">
          <a:xfrm>
            <a:off x="685800" y="5116513"/>
            <a:ext cx="1031875" cy="304800"/>
          </a:xfrm>
          <a:prstGeom prst="rect">
            <a:avLst/>
          </a:prstGeom>
          <a:noFill/>
          <a:ln w="9525">
            <a:noFill/>
            <a:miter lim="800000"/>
            <a:headEnd/>
            <a:tailEnd/>
          </a:ln>
        </p:spPr>
        <p:txBody>
          <a:bodyPr wrap="none">
            <a:spAutoFit/>
          </a:bodyPr>
          <a:lstStyle/>
          <a:p>
            <a:r>
              <a:rPr lang="en-US" altLang="zh-CN" sz="1400">
                <a:latin typeface="Calibri" pitchFamily="34" charset="0"/>
              </a:rPr>
              <a:t>Databases</a:t>
            </a:r>
          </a:p>
        </p:txBody>
      </p:sp>
      <p:sp>
        <p:nvSpPr>
          <p:cNvPr id="19481" name="Text Box 27"/>
          <p:cNvSpPr txBox="1">
            <a:spLocks noChangeArrowheads="1"/>
          </p:cNvSpPr>
          <p:nvPr/>
        </p:nvSpPr>
        <p:spPr bwMode="auto">
          <a:xfrm>
            <a:off x="2057400" y="5105400"/>
            <a:ext cx="2646363" cy="304800"/>
          </a:xfrm>
          <a:prstGeom prst="rect">
            <a:avLst/>
          </a:prstGeom>
          <a:noFill/>
          <a:ln w="9525">
            <a:noFill/>
            <a:miter lim="800000"/>
            <a:headEnd/>
            <a:tailEnd/>
          </a:ln>
        </p:spPr>
        <p:txBody>
          <a:bodyPr wrap="none">
            <a:spAutoFit/>
          </a:bodyPr>
          <a:lstStyle/>
          <a:p>
            <a:r>
              <a:rPr lang="en-US" altLang="zh-CN" sz="1400">
                <a:latin typeface="Calibri" pitchFamily="34" charset="0"/>
              </a:rPr>
              <a:t>Personal information managers</a:t>
            </a:r>
          </a:p>
        </p:txBody>
      </p:sp>
      <p:sp>
        <p:nvSpPr>
          <p:cNvPr id="19482" name="Text Box 28"/>
          <p:cNvSpPr txBox="1">
            <a:spLocks noChangeArrowheads="1"/>
          </p:cNvSpPr>
          <p:nvPr/>
        </p:nvSpPr>
        <p:spPr bwMode="auto">
          <a:xfrm>
            <a:off x="1279525" y="5649913"/>
            <a:ext cx="1100138" cy="304800"/>
          </a:xfrm>
          <a:prstGeom prst="rect">
            <a:avLst/>
          </a:prstGeom>
          <a:noFill/>
          <a:ln w="9525">
            <a:noFill/>
            <a:miter lim="800000"/>
            <a:headEnd/>
            <a:tailEnd/>
          </a:ln>
        </p:spPr>
        <p:txBody>
          <a:bodyPr wrap="none">
            <a:spAutoFit/>
          </a:bodyPr>
          <a:lstStyle/>
          <a:p>
            <a:r>
              <a:rPr lang="en-US" altLang="zh-CN" sz="1400">
                <a:latin typeface="Calibri" pitchFamily="34" charset="0"/>
              </a:rPr>
              <a:t>File servers</a:t>
            </a:r>
          </a:p>
        </p:txBody>
      </p:sp>
      <p:sp>
        <p:nvSpPr>
          <p:cNvPr id="19483" name="Text Box 29"/>
          <p:cNvSpPr txBox="1">
            <a:spLocks noChangeArrowheads="1"/>
          </p:cNvSpPr>
          <p:nvPr/>
        </p:nvSpPr>
        <p:spPr bwMode="auto">
          <a:xfrm>
            <a:off x="3886200" y="5715000"/>
            <a:ext cx="1495425" cy="304800"/>
          </a:xfrm>
          <a:prstGeom prst="rect">
            <a:avLst/>
          </a:prstGeom>
          <a:noFill/>
          <a:ln w="9525">
            <a:noFill/>
            <a:miter lim="800000"/>
            <a:headEnd/>
            <a:tailEnd/>
          </a:ln>
        </p:spPr>
        <p:txBody>
          <a:bodyPr wrap="none">
            <a:spAutoFit/>
          </a:bodyPr>
          <a:lstStyle/>
          <a:p>
            <a:r>
              <a:rPr lang="en-US" altLang="zh-CN" sz="1400">
                <a:latin typeface="Calibri" pitchFamily="34" charset="0"/>
              </a:rPr>
              <a:t>P2P File-sharing</a:t>
            </a:r>
          </a:p>
        </p:txBody>
      </p:sp>
      <p:sp>
        <p:nvSpPr>
          <p:cNvPr id="19484" name="Text Box 30"/>
          <p:cNvSpPr txBox="1">
            <a:spLocks noChangeArrowheads="1"/>
          </p:cNvSpPr>
          <p:nvPr/>
        </p:nvSpPr>
        <p:spPr bwMode="auto">
          <a:xfrm>
            <a:off x="2157413" y="5426075"/>
            <a:ext cx="1881187" cy="517525"/>
          </a:xfrm>
          <a:prstGeom prst="rect">
            <a:avLst/>
          </a:prstGeom>
          <a:noFill/>
          <a:ln w="9525">
            <a:noFill/>
            <a:miter lim="800000"/>
            <a:headEnd/>
            <a:tailEnd/>
          </a:ln>
        </p:spPr>
        <p:txBody>
          <a:bodyPr wrap="none">
            <a:spAutoFit/>
          </a:bodyPr>
          <a:lstStyle/>
          <a:p>
            <a:pPr algn="ctr"/>
            <a:r>
              <a:rPr lang="en-US" altLang="zh-CN" sz="1400">
                <a:latin typeface="Calibri" pitchFamily="34" charset="0"/>
              </a:rPr>
              <a:t>“Push” Publications &amp;</a:t>
            </a:r>
          </a:p>
          <a:p>
            <a:pPr algn="ctr"/>
            <a:r>
              <a:rPr lang="en-US" altLang="zh-CN" sz="1400">
                <a:latin typeface="Calibri" pitchFamily="34" charset="0"/>
              </a:rPr>
              <a:t>Subscriptions</a:t>
            </a:r>
          </a:p>
        </p:txBody>
      </p:sp>
      <p:sp>
        <p:nvSpPr>
          <p:cNvPr id="19485" name="Text Box 31"/>
          <p:cNvSpPr txBox="1">
            <a:spLocks noChangeArrowheads="1"/>
          </p:cNvSpPr>
          <p:nvPr/>
        </p:nvSpPr>
        <p:spPr bwMode="auto">
          <a:xfrm>
            <a:off x="3733800" y="4114800"/>
            <a:ext cx="914400" cy="304800"/>
          </a:xfrm>
          <a:prstGeom prst="rect">
            <a:avLst/>
          </a:prstGeom>
          <a:noFill/>
          <a:ln w="9525">
            <a:noFill/>
            <a:miter lim="800000"/>
            <a:headEnd/>
            <a:tailEnd/>
          </a:ln>
        </p:spPr>
        <p:txBody>
          <a:bodyPr wrap="none">
            <a:spAutoFit/>
          </a:bodyPr>
          <a:lstStyle/>
          <a:p>
            <a:r>
              <a:rPr lang="en-US" altLang="zh-CN" sz="1400">
                <a:latin typeface="Calibri" pitchFamily="34" charset="0"/>
              </a:rPr>
              <a:t>Websites</a:t>
            </a:r>
          </a:p>
        </p:txBody>
      </p:sp>
      <p:sp>
        <p:nvSpPr>
          <p:cNvPr id="19486" name="Text Box 32"/>
          <p:cNvSpPr txBox="1">
            <a:spLocks noChangeArrowheads="1"/>
          </p:cNvSpPr>
          <p:nvPr/>
        </p:nvSpPr>
        <p:spPr bwMode="auto">
          <a:xfrm>
            <a:off x="4648200" y="3668713"/>
            <a:ext cx="1858963" cy="304800"/>
          </a:xfrm>
          <a:prstGeom prst="rect">
            <a:avLst/>
          </a:prstGeom>
          <a:noFill/>
          <a:ln w="9525">
            <a:noFill/>
            <a:miter lim="800000"/>
            <a:headEnd/>
            <a:tailEnd/>
          </a:ln>
        </p:spPr>
        <p:txBody>
          <a:bodyPr wrap="none">
            <a:spAutoFit/>
          </a:bodyPr>
          <a:lstStyle/>
          <a:p>
            <a:r>
              <a:rPr lang="en-US" altLang="zh-CN" sz="1400">
                <a:latin typeface="Calibri" pitchFamily="34" charset="0"/>
              </a:rPr>
              <a:t>Marketplace auctions</a:t>
            </a:r>
          </a:p>
        </p:txBody>
      </p:sp>
      <p:sp>
        <p:nvSpPr>
          <p:cNvPr id="19487" name="Text Box 33"/>
          <p:cNvSpPr txBox="1">
            <a:spLocks noChangeArrowheads="1"/>
          </p:cNvSpPr>
          <p:nvPr/>
        </p:nvSpPr>
        <p:spPr bwMode="auto">
          <a:xfrm>
            <a:off x="6705600" y="3657600"/>
            <a:ext cx="609600" cy="304800"/>
          </a:xfrm>
          <a:prstGeom prst="rect">
            <a:avLst/>
          </a:prstGeom>
          <a:noFill/>
          <a:ln w="9525">
            <a:noFill/>
            <a:miter lim="800000"/>
            <a:headEnd/>
            <a:tailEnd/>
          </a:ln>
        </p:spPr>
        <p:txBody>
          <a:bodyPr wrap="none">
            <a:spAutoFit/>
          </a:bodyPr>
          <a:lstStyle/>
          <a:p>
            <a:r>
              <a:rPr lang="en-US" altLang="zh-CN" sz="1400">
                <a:latin typeface="Calibri" pitchFamily="34" charset="0"/>
              </a:rPr>
              <a:t>Wikis</a:t>
            </a:r>
          </a:p>
        </p:txBody>
      </p:sp>
      <p:sp>
        <p:nvSpPr>
          <p:cNvPr id="19488" name="Text Box 34"/>
          <p:cNvSpPr txBox="1">
            <a:spLocks noChangeArrowheads="1"/>
          </p:cNvSpPr>
          <p:nvPr/>
        </p:nvSpPr>
        <p:spPr bwMode="auto">
          <a:xfrm>
            <a:off x="7620000" y="3657600"/>
            <a:ext cx="550863" cy="304800"/>
          </a:xfrm>
          <a:prstGeom prst="rect">
            <a:avLst/>
          </a:prstGeom>
          <a:noFill/>
          <a:ln w="9525">
            <a:noFill/>
            <a:miter lim="800000"/>
            <a:headEnd/>
            <a:tailEnd/>
          </a:ln>
        </p:spPr>
        <p:txBody>
          <a:bodyPr wrap="none">
            <a:spAutoFit/>
          </a:bodyPr>
          <a:lstStyle/>
          <a:p>
            <a:r>
              <a:rPr lang="en-US" altLang="zh-CN" sz="1400">
                <a:latin typeface="Calibri" pitchFamily="34" charset="0"/>
              </a:rPr>
              <a:t>RSS</a:t>
            </a:r>
          </a:p>
        </p:txBody>
      </p:sp>
      <p:sp>
        <p:nvSpPr>
          <p:cNvPr id="19489" name="Text Box 35"/>
          <p:cNvSpPr txBox="1">
            <a:spLocks noChangeArrowheads="1"/>
          </p:cNvSpPr>
          <p:nvPr/>
        </p:nvSpPr>
        <p:spPr bwMode="auto">
          <a:xfrm>
            <a:off x="4648200" y="3973513"/>
            <a:ext cx="1060450" cy="304800"/>
          </a:xfrm>
          <a:prstGeom prst="rect">
            <a:avLst/>
          </a:prstGeom>
          <a:noFill/>
          <a:ln w="9525">
            <a:noFill/>
            <a:miter lim="800000"/>
            <a:headEnd/>
            <a:tailEnd/>
          </a:ln>
        </p:spPr>
        <p:txBody>
          <a:bodyPr wrap="none">
            <a:spAutoFit/>
          </a:bodyPr>
          <a:lstStyle/>
          <a:p>
            <a:r>
              <a:rPr lang="en-US" altLang="zh-CN" sz="1400">
                <a:latin typeface="Calibri" pitchFamily="34" charset="0"/>
              </a:rPr>
              <a:t>Groupware</a:t>
            </a:r>
          </a:p>
        </p:txBody>
      </p:sp>
      <p:sp>
        <p:nvSpPr>
          <p:cNvPr id="19490" name="Text Box 36"/>
          <p:cNvSpPr txBox="1">
            <a:spLocks noChangeArrowheads="1"/>
          </p:cNvSpPr>
          <p:nvPr/>
        </p:nvSpPr>
        <p:spPr bwMode="auto">
          <a:xfrm>
            <a:off x="5927725" y="3973513"/>
            <a:ext cx="874713" cy="304800"/>
          </a:xfrm>
          <a:prstGeom prst="rect">
            <a:avLst/>
          </a:prstGeom>
          <a:noFill/>
          <a:ln w="9525">
            <a:noFill/>
            <a:miter lim="800000"/>
            <a:headEnd/>
            <a:tailEnd/>
          </a:ln>
        </p:spPr>
        <p:txBody>
          <a:bodyPr wrap="none">
            <a:spAutoFit/>
          </a:bodyPr>
          <a:lstStyle/>
          <a:p>
            <a:r>
              <a:rPr lang="en-US" altLang="zh-CN" sz="1400">
                <a:latin typeface="Calibri" pitchFamily="34" charset="0"/>
              </a:rPr>
              <a:t>Weblogs</a:t>
            </a:r>
          </a:p>
        </p:txBody>
      </p:sp>
      <p:sp>
        <p:nvSpPr>
          <p:cNvPr id="19491" name="Text Box 37"/>
          <p:cNvSpPr txBox="1">
            <a:spLocks noChangeArrowheads="1"/>
          </p:cNvSpPr>
          <p:nvPr/>
        </p:nvSpPr>
        <p:spPr bwMode="auto">
          <a:xfrm>
            <a:off x="7086600" y="3962400"/>
            <a:ext cx="1662113" cy="304800"/>
          </a:xfrm>
          <a:prstGeom prst="rect">
            <a:avLst/>
          </a:prstGeom>
          <a:noFill/>
          <a:ln w="9525">
            <a:noFill/>
            <a:miter lim="800000"/>
            <a:headEnd/>
            <a:tailEnd/>
          </a:ln>
        </p:spPr>
        <p:txBody>
          <a:bodyPr wrap="none">
            <a:spAutoFit/>
          </a:bodyPr>
          <a:lstStyle/>
          <a:p>
            <a:r>
              <a:rPr lang="en-US" altLang="zh-CN" sz="1400">
                <a:latin typeface="Calibri" pitchFamily="34" charset="0"/>
              </a:rPr>
              <a:t>Community portals</a:t>
            </a:r>
          </a:p>
        </p:txBody>
      </p:sp>
      <p:sp>
        <p:nvSpPr>
          <p:cNvPr id="19492" name="Text Box 38"/>
          <p:cNvSpPr txBox="1">
            <a:spLocks noChangeArrowheads="1"/>
          </p:cNvSpPr>
          <p:nvPr/>
        </p:nvSpPr>
        <p:spPr bwMode="auto">
          <a:xfrm>
            <a:off x="4860925" y="5116513"/>
            <a:ext cx="687388" cy="304800"/>
          </a:xfrm>
          <a:prstGeom prst="rect">
            <a:avLst/>
          </a:prstGeom>
          <a:noFill/>
          <a:ln w="9525">
            <a:noFill/>
            <a:miter lim="800000"/>
            <a:headEnd/>
            <a:tailEnd/>
          </a:ln>
        </p:spPr>
        <p:txBody>
          <a:bodyPr wrap="none">
            <a:spAutoFit/>
          </a:bodyPr>
          <a:lstStyle/>
          <a:p>
            <a:r>
              <a:rPr lang="en-US" altLang="zh-CN" sz="1400">
                <a:latin typeface="Calibri" pitchFamily="34" charset="0"/>
              </a:rPr>
              <a:t>E-mail</a:t>
            </a:r>
          </a:p>
        </p:txBody>
      </p:sp>
      <p:sp>
        <p:nvSpPr>
          <p:cNvPr id="19493" name="Text Box 39"/>
          <p:cNvSpPr txBox="1">
            <a:spLocks noChangeArrowheads="1"/>
          </p:cNvSpPr>
          <p:nvPr/>
        </p:nvSpPr>
        <p:spPr bwMode="auto">
          <a:xfrm>
            <a:off x="5791200" y="5105400"/>
            <a:ext cx="906463" cy="304800"/>
          </a:xfrm>
          <a:prstGeom prst="rect">
            <a:avLst/>
          </a:prstGeom>
          <a:noFill/>
          <a:ln w="9525">
            <a:noFill/>
            <a:miter lim="800000"/>
            <a:headEnd/>
            <a:tailEnd/>
          </a:ln>
        </p:spPr>
        <p:txBody>
          <a:bodyPr wrap="none">
            <a:spAutoFit/>
          </a:bodyPr>
          <a:lstStyle/>
          <a:p>
            <a:r>
              <a:rPr lang="en-US" altLang="zh-CN" sz="1400">
                <a:latin typeface="Calibri" pitchFamily="34" charset="0"/>
              </a:rPr>
              <a:t>USENET</a:t>
            </a:r>
          </a:p>
        </p:txBody>
      </p:sp>
      <p:sp>
        <p:nvSpPr>
          <p:cNvPr id="19494" name="Text Box 40"/>
          <p:cNvSpPr txBox="1">
            <a:spLocks noChangeArrowheads="1"/>
          </p:cNvSpPr>
          <p:nvPr/>
        </p:nvSpPr>
        <p:spPr bwMode="auto">
          <a:xfrm>
            <a:off x="7153275" y="5573713"/>
            <a:ext cx="1457325" cy="304800"/>
          </a:xfrm>
          <a:prstGeom prst="rect">
            <a:avLst/>
          </a:prstGeom>
          <a:noFill/>
          <a:ln w="9525">
            <a:noFill/>
            <a:miter lim="800000"/>
            <a:headEnd/>
            <a:tailEnd/>
          </a:ln>
        </p:spPr>
        <p:txBody>
          <a:bodyPr wrap="none">
            <a:spAutoFit/>
          </a:bodyPr>
          <a:lstStyle/>
          <a:p>
            <a:r>
              <a:rPr lang="en-US" altLang="zh-CN" sz="1400">
                <a:latin typeface="Calibri" pitchFamily="34" charset="0"/>
              </a:rPr>
              <a:t>Social Networks</a:t>
            </a:r>
          </a:p>
        </p:txBody>
      </p:sp>
      <p:sp>
        <p:nvSpPr>
          <p:cNvPr id="19495" name="Text Box 41"/>
          <p:cNvSpPr txBox="1">
            <a:spLocks noChangeArrowheads="1"/>
          </p:cNvSpPr>
          <p:nvPr/>
        </p:nvSpPr>
        <p:spPr bwMode="auto">
          <a:xfrm>
            <a:off x="5486400" y="5573713"/>
            <a:ext cx="1622425" cy="304800"/>
          </a:xfrm>
          <a:prstGeom prst="rect">
            <a:avLst/>
          </a:prstGeom>
          <a:noFill/>
          <a:ln w="9525">
            <a:noFill/>
            <a:miter lim="800000"/>
            <a:headEnd/>
            <a:tailEnd/>
          </a:ln>
        </p:spPr>
        <p:txBody>
          <a:bodyPr wrap="none">
            <a:spAutoFit/>
          </a:bodyPr>
          <a:lstStyle/>
          <a:p>
            <a:r>
              <a:rPr lang="en-US" altLang="zh-CN" sz="1400">
                <a:latin typeface="Calibri" pitchFamily="34" charset="0"/>
              </a:rPr>
              <a:t>Instant messaging</a:t>
            </a:r>
          </a:p>
        </p:txBody>
      </p:sp>
      <p:sp>
        <p:nvSpPr>
          <p:cNvPr id="19496" name="Text Box 42"/>
          <p:cNvSpPr txBox="1">
            <a:spLocks noChangeArrowheads="1"/>
          </p:cNvSpPr>
          <p:nvPr/>
        </p:nvSpPr>
        <p:spPr bwMode="auto">
          <a:xfrm>
            <a:off x="7372350" y="5116513"/>
            <a:ext cx="1238250" cy="304800"/>
          </a:xfrm>
          <a:prstGeom prst="rect">
            <a:avLst/>
          </a:prstGeom>
          <a:noFill/>
          <a:ln w="9525">
            <a:noFill/>
            <a:miter lim="800000"/>
            <a:headEnd/>
            <a:tailEnd/>
          </a:ln>
        </p:spPr>
        <p:txBody>
          <a:bodyPr wrap="none">
            <a:spAutoFit/>
          </a:bodyPr>
          <a:lstStyle/>
          <a:p>
            <a:r>
              <a:rPr lang="en-US" altLang="zh-CN" sz="1400">
                <a:latin typeface="Calibri" pitchFamily="34" charset="0"/>
              </a:rPr>
              <a:t>Conferencing</a:t>
            </a:r>
          </a:p>
        </p:txBody>
      </p:sp>
      <p:sp>
        <p:nvSpPr>
          <p:cNvPr id="19497" name="Oval 43"/>
          <p:cNvSpPr>
            <a:spLocks noChangeArrowheads="1"/>
          </p:cNvSpPr>
          <p:nvPr/>
        </p:nvSpPr>
        <p:spPr bwMode="auto">
          <a:xfrm>
            <a:off x="5029200" y="1447800"/>
            <a:ext cx="3581400" cy="1981200"/>
          </a:xfrm>
          <a:prstGeom prst="ellipse">
            <a:avLst/>
          </a:prstGeom>
          <a:noFill/>
          <a:ln w="28575">
            <a:solidFill>
              <a:srgbClr val="FF9933"/>
            </a:solidFill>
            <a:prstDash val="sysDot"/>
            <a:round/>
            <a:headEnd/>
            <a:tailEnd/>
          </a:ln>
        </p:spPr>
        <p:txBody>
          <a:bodyPr wrap="none" anchor="ctr"/>
          <a:lstStyle/>
          <a:p>
            <a:endParaRPr lang="zh-CN" altLang="en-US">
              <a:latin typeface="Calibri" pitchFamily="34" charset="0"/>
            </a:endParaRPr>
          </a:p>
        </p:txBody>
      </p:sp>
      <p:sp>
        <p:nvSpPr>
          <p:cNvPr id="19498" name="Text Box 44"/>
          <p:cNvSpPr txBox="1">
            <a:spLocks noChangeArrowheads="1"/>
          </p:cNvSpPr>
          <p:nvPr/>
        </p:nvSpPr>
        <p:spPr bwMode="auto">
          <a:xfrm>
            <a:off x="5943600" y="1143000"/>
            <a:ext cx="1820863" cy="304800"/>
          </a:xfrm>
          <a:prstGeom prst="rect">
            <a:avLst/>
          </a:prstGeom>
          <a:noFill/>
          <a:ln w="9525">
            <a:noFill/>
            <a:miter lim="800000"/>
            <a:headEnd/>
            <a:tailEnd/>
          </a:ln>
        </p:spPr>
        <p:txBody>
          <a:bodyPr wrap="none">
            <a:spAutoFit/>
          </a:bodyPr>
          <a:lstStyle/>
          <a:p>
            <a:r>
              <a:rPr lang="en-US" altLang="zh-CN" sz="1400">
                <a:latin typeface="Calibri" pitchFamily="34" charset="0"/>
              </a:rPr>
              <a:t>Knowledge networks</a:t>
            </a:r>
          </a:p>
        </p:txBody>
      </p:sp>
      <p:sp>
        <p:nvSpPr>
          <p:cNvPr id="19499" name="Text Box 45"/>
          <p:cNvSpPr txBox="1">
            <a:spLocks noChangeArrowheads="1"/>
          </p:cNvSpPr>
          <p:nvPr/>
        </p:nvSpPr>
        <p:spPr bwMode="auto">
          <a:xfrm>
            <a:off x="8001000" y="1022350"/>
            <a:ext cx="930275" cy="730250"/>
          </a:xfrm>
          <a:prstGeom prst="rect">
            <a:avLst/>
          </a:prstGeom>
          <a:noFill/>
          <a:ln w="9525">
            <a:noFill/>
            <a:miter lim="800000"/>
            <a:headEnd/>
            <a:tailEnd/>
          </a:ln>
        </p:spPr>
        <p:txBody>
          <a:bodyPr>
            <a:spAutoFit/>
          </a:bodyPr>
          <a:lstStyle/>
          <a:p>
            <a:pPr algn="ctr"/>
            <a:r>
              <a:rPr lang="en-US" altLang="zh-CN" sz="1400">
                <a:latin typeface="Calibri" pitchFamily="34" charset="0"/>
              </a:rPr>
              <a:t>The Global Brain</a:t>
            </a:r>
          </a:p>
        </p:txBody>
      </p:sp>
      <p:sp>
        <p:nvSpPr>
          <p:cNvPr id="19500" name="Text Box 46"/>
          <p:cNvSpPr txBox="1">
            <a:spLocks noChangeArrowheads="1"/>
          </p:cNvSpPr>
          <p:nvPr/>
        </p:nvSpPr>
        <p:spPr bwMode="auto">
          <a:xfrm>
            <a:off x="4648200" y="1447800"/>
            <a:ext cx="1514475" cy="304800"/>
          </a:xfrm>
          <a:prstGeom prst="rect">
            <a:avLst/>
          </a:prstGeom>
          <a:noFill/>
          <a:ln w="9525">
            <a:noFill/>
            <a:miter lim="800000"/>
            <a:headEnd/>
            <a:tailEnd/>
          </a:ln>
        </p:spPr>
        <p:txBody>
          <a:bodyPr wrap="none">
            <a:spAutoFit/>
          </a:bodyPr>
          <a:lstStyle/>
          <a:p>
            <a:r>
              <a:rPr lang="en-US" altLang="zh-CN" sz="1400">
                <a:latin typeface="Calibri" pitchFamily="34" charset="0"/>
              </a:rPr>
              <a:t>Enterprise minds</a:t>
            </a:r>
          </a:p>
        </p:txBody>
      </p:sp>
      <p:sp>
        <p:nvSpPr>
          <p:cNvPr id="19501" name="Text Box 47"/>
          <p:cNvSpPr txBox="1">
            <a:spLocks noChangeArrowheads="1"/>
          </p:cNvSpPr>
          <p:nvPr/>
        </p:nvSpPr>
        <p:spPr bwMode="auto">
          <a:xfrm>
            <a:off x="5791200" y="1676400"/>
            <a:ext cx="1760538" cy="304800"/>
          </a:xfrm>
          <a:prstGeom prst="rect">
            <a:avLst/>
          </a:prstGeom>
          <a:noFill/>
          <a:ln w="9525">
            <a:noFill/>
            <a:miter lim="800000"/>
            <a:headEnd/>
            <a:tailEnd/>
          </a:ln>
        </p:spPr>
        <p:txBody>
          <a:bodyPr wrap="none">
            <a:spAutoFit/>
          </a:bodyPr>
          <a:lstStyle/>
          <a:p>
            <a:r>
              <a:rPr lang="en-US" altLang="zh-CN" sz="1400">
                <a:latin typeface="Calibri" pitchFamily="34" charset="0"/>
              </a:rPr>
              <a:t>Smart marketplaces</a:t>
            </a:r>
          </a:p>
        </p:txBody>
      </p:sp>
      <p:sp>
        <p:nvSpPr>
          <p:cNvPr id="19502" name="Text Box 48"/>
          <p:cNvSpPr txBox="1">
            <a:spLocks noChangeArrowheads="1"/>
          </p:cNvSpPr>
          <p:nvPr/>
        </p:nvSpPr>
        <p:spPr bwMode="auto">
          <a:xfrm>
            <a:off x="4708525" y="1839913"/>
            <a:ext cx="1198563" cy="304800"/>
          </a:xfrm>
          <a:prstGeom prst="rect">
            <a:avLst/>
          </a:prstGeom>
          <a:noFill/>
          <a:ln w="9525">
            <a:noFill/>
            <a:miter lim="800000"/>
            <a:headEnd/>
            <a:tailEnd/>
          </a:ln>
        </p:spPr>
        <p:txBody>
          <a:bodyPr wrap="none">
            <a:spAutoFit/>
          </a:bodyPr>
          <a:lstStyle/>
          <a:p>
            <a:r>
              <a:rPr lang="en-US" altLang="zh-CN" sz="1400">
                <a:latin typeface="Calibri" pitchFamily="34" charset="0"/>
              </a:rPr>
              <a:t>Group minds</a:t>
            </a:r>
          </a:p>
        </p:txBody>
      </p:sp>
      <p:sp>
        <p:nvSpPr>
          <p:cNvPr id="19503" name="Text Box 49"/>
          <p:cNvSpPr txBox="1">
            <a:spLocks noChangeArrowheads="1"/>
          </p:cNvSpPr>
          <p:nvPr/>
        </p:nvSpPr>
        <p:spPr bwMode="auto">
          <a:xfrm>
            <a:off x="4632325" y="2982913"/>
            <a:ext cx="1624013" cy="304800"/>
          </a:xfrm>
          <a:prstGeom prst="rect">
            <a:avLst/>
          </a:prstGeom>
          <a:noFill/>
          <a:ln w="9525">
            <a:noFill/>
            <a:miter lim="800000"/>
            <a:headEnd/>
            <a:tailEnd/>
          </a:ln>
        </p:spPr>
        <p:txBody>
          <a:bodyPr wrap="none">
            <a:spAutoFit/>
          </a:bodyPr>
          <a:lstStyle/>
          <a:p>
            <a:r>
              <a:rPr lang="en-US" altLang="zh-CN" sz="1400">
                <a:latin typeface="Calibri" pitchFamily="34" charset="0"/>
              </a:rPr>
              <a:t>Semantic weblogs</a:t>
            </a:r>
          </a:p>
        </p:txBody>
      </p:sp>
      <p:sp>
        <p:nvSpPr>
          <p:cNvPr id="19504" name="Text Box 50"/>
          <p:cNvSpPr txBox="1">
            <a:spLocks noChangeArrowheads="1"/>
          </p:cNvSpPr>
          <p:nvPr/>
        </p:nvSpPr>
        <p:spPr bwMode="auto">
          <a:xfrm>
            <a:off x="6450013" y="3211513"/>
            <a:ext cx="2312987" cy="304800"/>
          </a:xfrm>
          <a:prstGeom prst="rect">
            <a:avLst/>
          </a:prstGeom>
          <a:noFill/>
          <a:ln w="9525">
            <a:noFill/>
            <a:miter lim="800000"/>
            <a:headEnd/>
            <a:tailEnd/>
          </a:ln>
        </p:spPr>
        <p:txBody>
          <a:bodyPr wrap="none">
            <a:spAutoFit/>
          </a:bodyPr>
          <a:lstStyle/>
          <a:p>
            <a:r>
              <a:rPr lang="en-US" altLang="zh-CN" sz="1400">
                <a:latin typeface="Calibri" pitchFamily="34" charset="0"/>
              </a:rPr>
              <a:t>Decentralized communities</a:t>
            </a:r>
          </a:p>
        </p:txBody>
      </p:sp>
      <p:sp>
        <p:nvSpPr>
          <p:cNvPr id="19505" name="Text Box 51"/>
          <p:cNvSpPr txBox="1">
            <a:spLocks noChangeArrowheads="1"/>
          </p:cNvSpPr>
          <p:nvPr/>
        </p:nvSpPr>
        <p:spPr bwMode="auto">
          <a:xfrm>
            <a:off x="6107113" y="2819400"/>
            <a:ext cx="2046287" cy="304800"/>
          </a:xfrm>
          <a:prstGeom prst="rect">
            <a:avLst/>
          </a:prstGeom>
          <a:noFill/>
          <a:ln w="9525">
            <a:noFill/>
            <a:miter lim="800000"/>
            <a:headEnd/>
            <a:tailEnd/>
          </a:ln>
        </p:spPr>
        <p:txBody>
          <a:bodyPr wrap="none">
            <a:spAutoFit/>
          </a:bodyPr>
          <a:lstStyle/>
          <a:p>
            <a:r>
              <a:rPr lang="en-US" altLang="zh-CN" sz="1400" i="1">
                <a:latin typeface="Calibri" pitchFamily="34" charset="0"/>
              </a:rPr>
              <a:t>“The Relationship”</a:t>
            </a:r>
            <a:r>
              <a:rPr lang="en-US" altLang="zh-CN" sz="1400">
                <a:latin typeface="Calibri" pitchFamily="34" charset="0"/>
              </a:rPr>
              <a:t> Web</a:t>
            </a:r>
          </a:p>
        </p:txBody>
      </p:sp>
      <p:sp>
        <p:nvSpPr>
          <p:cNvPr id="19506" name="Text Box 52"/>
          <p:cNvSpPr txBox="1">
            <a:spLocks noChangeArrowheads="1"/>
          </p:cNvSpPr>
          <p:nvPr/>
        </p:nvSpPr>
        <p:spPr bwMode="auto">
          <a:xfrm>
            <a:off x="3108325" y="6034088"/>
            <a:ext cx="3092450" cy="366712"/>
          </a:xfrm>
          <a:prstGeom prst="rect">
            <a:avLst/>
          </a:prstGeom>
          <a:noFill/>
          <a:ln w="9525">
            <a:noFill/>
            <a:miter lim="800000"/>
            <a:headEnd/>
            <a:tailEnd/>
          </a:ln>
        </p:spPr>
        <p:txBody>
          <a:bodyPr wrap="none">
            <a:spAutoFit/>
          </a:bodyPr>
          <a:lstStyle/>
          <a:p>
            <a:r>
              <a:rPr lang="en-US" altLang="zh-CN">
                <a:latin typeface="Calibri" pitchFamily="34" charset="0"/>
              </a:rPr>
              <a:t>Degree of social connectivity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57"/>
          <p:cNvPicPr>
            <a:picLocks noChangeAspect="1" noChangeArrowheads="1"/>
          </p:cNvPicPr>
          <p:nvPr/>
        </p:nvPicPr>
        <p:blipFill>
          <a:blip r:embed="rId3" cstate="print"/>
          <a:srcRect/>
          <a:stretch>
            <a:fillRect/>
          </a:stretch>
        </p:blipFill>
        <p:spPr bwMode="auto">
          <a:xfrm>
            <a:off x="0" y="4357688"/>
            <a:ext cx="1214438" cy="530225"/>
          </a:xfrm>
          <a:prstGeom prst="rect">
            <a:avLst/>
          </a:prstGeom>
          <a:noFill/>
          <a:ln w="9525">
            <a:noFill/>
            <a:miter lim="800000"/>
            <a:headEnd/>
            <a:tailEnd/>
          </a:ln>
        </p:spPr>
      </p:pic>
      <p:pic>
        <p:nvPicPr>
          <p:cNvPr id="22530" name="Picture 2"/>
          <p:cNvPicPr>
            <a:picLocks noChangeAspect="1" noChangeArrowheads="1"/>
          </p:cNvPicPr>
          <p:nvPr/>
        </p:nvPicPr>
        <p:blipFill>
          <a:blip r:embed="rId4" cstate="print"/>
          <a:srcRect/>
          <a:stretch>
            <a:fillRect/>
          </a:stretch>
        </p:blipFill>
        <p:spPr bwMode="auto">
          <a:xfrm>
            <a:off x="0" y="4857750"/>
            <a:ext cx="1712913" cy="431800"/>
          </a:xfrm>
          <a:prstGeom prst="rect">
            <a:avLst/>
          </a:prstGeom>
          <a:noFill/>
          <a:ln w="9525">
            <a:noFill/>
            <a:miter lim="800000"/>
            <a:headEnd/>
            <a:tailEnd/>
          </a:ln>
        </p:spPr>
      </p:pic>
      <p:grpSp>
        <p:nvGrpSpPr>
          <p:cNvPr id="2" name="Group 181"/>
          <p:cNvGrpSpPr>
            <a:grpSpLocks/>
          </p:cNvGrpSpPr>
          <p:nvPr/>
        </p:nvGrpSpPr>
        <p:grpSpPr bwMode="auto">
          <a:xfrm>
            <a:off x="4143375" y="5643563"/>
            <a:ext cx="1857375" cy="1214437"/>
            <a:chOff x="5857882" y="5500702"/>
            <a:chExt cx="1730166" cy="1098218"/>
          </a:xfrm>
        </p:grpSpPr>
        <p:pic>
          <p:nvPicPr>
            <p:cNvPr id="22592" name="Picture 6" descr="http://www.mpi-inf.mpg.de/yago-naga/spotlight2008-n.jpg"/>
            <p:cNvPicPr>
              <a:picLocks noChangeAspect="1" noChangeArrowheads="1"/>
            </p:cNvPicPr>
            <p:nvPr/>
          </p:nvPicPr>
          <p:blipFill>
            <a:blip r:embed="rId5" cstate="print"/>
            <a:srcRect/>
            <a:stretch>
              <a:fillRect/>
            </a:stretch>
          </p:blipFill>
          <p:spPr bwMode="auto">
            <a:xfrm>
              <a:off x="5929322" y="5500702"/>
              <a:ext cx="1136802" cy="785808"/>
            </a:xfrm>
            <a:prstGeom prst="rect">
              <a:avLst/>
            </a:prstGeom>
            <a:noFill/>
            <a:ln w="9525">
              <a:noFill/>
              <a:miter lim="800000"/>
              <a:headEnd/>
              <a:tailEnd/>
            </a:ln>
          </p:spPr>
        </p:pic>
        <p:sp>
          <p:nvSpPr>
            <p:cNvPr id="22593" name="TextBox 167"/>
            <p:cNvSpPr txBox="1">
              <a:spLocks noChangeArrowheads="1"/>
            </p:cNvSpPr>
            <p:nvPr/>
          </p:nvSpPr>
          <p:spPr bwMode="auto">
            <a:xfrm>
              <a:off x="5857882" y="6215081"/>
              <a:ext cx="1730166" cy="383839"/>
            </a:xfrm>
            <a:prstGeom prst="rect">
              <a:avLst/>
            </a:prstGeom>
            <a:noFill/>
            <a:ln w="9525">
              <a:noFill/>
              <a:miter lim="800000"/>
              <a:headEnd/>
              <a:tailEnd/>
            </a:ln>
          </p:spPr>
          <p:txBody>
            <a:bodyPr>
              <a:spAutoFit/>
            </a:bodyPr>
            <a:lstStyle/>
            <a:p>
              <a:r>
                <a:rPr lang="de-DE" altLang="zh-CN" sz="1600">
                  <a:latin typeface="Calibri" pitchFamily="34" charset="0"/>
                </a:rPr>
                <a:t>YAGO-NAGA</a:t>
              </a:r>
              <a:endParaRPr lang="en-US" altLang="zh-CN" sz="1600">
                <a:latin typeface="Calibri" pitchFamily="34" charset="0"/>
              </a:endParaRPr>
            </a:p>
          </p:txBody>
        </p:sp>
      </p:grpSp>
      <p:sp>
        <p:nvSpPr>
          <p:cNvPr id="37893" name="Oval 2"/>
          <p:cNvSpPr>
            <a:spLocks noChangeArrowheads="1"/>
          </p:cNvSpPr>
          <p:nvPr/>
        </p:nvSpPr>
        <p:spPr bwMode="auto">
          <a:xfrm>
            <a:off x="395288" y="765175"/>
            <a:ext cx="8208962" cy="4824413"/>
          </a:xfrm>
          <a:prstGeom prst="ellipse">
            <a:avLst/>
          </a:prstGeom>
          <a:ln>
            <a:headEnd/>
            <a:tailEnd/>
          </a:ln>
          <a:effectLst>
            <a:glow rad="63500">
              <a:schemeClr val="accent1">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wrap="none" anchor="ctr"/>
          <a:lstStyle/>
          <a:p>
            <a:pPr fontAlgn="auto">
              <a:spcBef>
                <a:spcPts val="0"/>
              </a:spcBef>
              <a:spcAft>
                <a:spcPts val="0"/>
              </a:spcAft>
              <a:defRPr/>
            </a:pPr>
            <a:endParaRPr lang="en-US"/>
          </a:p>
        </p:txBody>
      </p:sp>
      <p:sp>
        <p:nvSpPr>
          <p:cNvPr id="22535" name="Rectangle 3"/>
          <p:cNvSpPr>
            <a:spLocks noGrp="1" noChangeArrowheads="1"/>
          </p:cNvSpPr>
          <p:nvPr>
            <p:ph type="title"/>
          </p:nvPr>
        </p:nvSpPr>
        <p:spPr>
          <a:xfrm>
            <a:off x="0" y="0"/>
            <a:ext cx="9144000" cy="620713"/>
          </a:xfrm>
        </p:spPr>
        <p:txBody>
          <a:bodyPr/>
          <a:lstStyle/>
          <a:p>
            <a:pPr defTabSz="893763"/>
            <a:r>
              <a:rPr lang="zh-CN" altLang="en-US" sz="3200" smtClean="0"/>
              <a:t>领域交叉的众多研究</a:t>
            </a:r>
            <a:endParaRPr lang="en-GB" sz="3200" smtClean="0">
              <a:ea typeface="宋体" charset="-122"/>
            </a:endParaRPr>
          </a:p>
        </p:txBody>
      </p:sp>
      <p:sp>
        <p:nvSpPr>
          <p:cNvPr id="37895" name="Oval 4"/>
          <p:cNvSpPr>
            <a:spLocks noChangeArrowheads="1"/>
          </p:cNvSpPr>
          <p:nvPr/>
        </p:nvSpPr>
        <p:spPr bwMode="auto">
          <a:xfrm>
            <a:off x="3922713" y="1700213"/>
            <a:ext cx="3241675" cy="1873250"/>
          </a:xfrm>
          <a:prstGeom prst="ellipse">
            <a:avLst/>
          </a:prstGeom>
          <a:solidFill>
            <a:srgbClr val="4F81BD">
              <a:alpha val="54902"/>
            </a:srgbClr>
          </a:soli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fontAlgn="auto">
              <a:spcBef>
                <a:spcPts val="0"/>
              </a:spcBef>
              <a:spcAft>
                <a:spcPts val="0"/>
              </a:spcAft>
              <a:defRPr/>
            </a:pPr>
            <a:endParaRPr lang="en-US"/>
          </a:p>
        </p:txBody>
      </p:sp>
      <p:sp>
        <p:nvSpPr>
          <p:cNvPr id="37896" name="Oval 5"/>
          <p:cNvSpPr>
            <a:spLocks noChangeArrowheads="1"/>
          </p:cNvSpPr>
          <p:nvPr/>
        </p:nvSpPr>
        <p:spPr bwMode="auto">
          <a:xfrm>
            <a:off x="1906588" y="1700213"/>
            <a:ext cx="3241675" cy="1873250"/>
          </a:xfrm>
          <a:prstGeom prst="ellipse">
            <a:avLst/>
          </a:prstGeom>
          <a:solidFill>
            <a:srgbClr val="9BBB59">
              <a:alpha val="41176"/>
            </a:srgbClr>
          </a:soli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fontAlgn="auto">
              <a:spcBef>
                <a:spcPts val="0"/>
              </a:spcBef>
              <a:spcAft>
                <a:spcPts val="0"/>
              </a:spcAft>
              <a:defRPr/>
            </a:pPr>
            <a:endParaRPr lang="en-US"/>
          </a:p>
        </p:txBody>
      </p:sp>
      <p:sp>
        <p:nvSpPr>
          <p:cNvPr id="37897" name="Oval 6"/>
          <p:cNvSpPr>
            <a:spLocks noChangeArrowheads="1"/>
          </p:cNvSpPr>
          <p:nvPr/>
        </p:nvSpPr>
        <p:spPr bwMode="auto">
          <a:xfrm>
            <a:off x="2914650" y="2924175"/>
            <a:ext cx="3241675" cy="1873250"/>
          </a:xfrm>
          <a:prstGeom prst="ellipse">
            <a:avLst/>
          </a:prstGeom>
          <a:solidFill>
            <a:srgbClr val="F79646">
              <a:alpha val="69804"/>
            </a:srgbClr>
          </a:solidFill>
          <a:ln>
            <a:headEnd/>
            <a:tailEnd/>
          </a:ln>
        </p:spPr>
        <p:style>
          <a:lnRef idx="3">
            <a:schemeClr val="lt1"/>
          </a:lnRef>
          <a:fillRef idx="1">
            <a:schemeClr val="accent6"/>
          </a:fillRef>
          <a:effectRef idx="1">
            <a:schemeClr val="accent6"/>
          </a:effectRef>
          <a:fontRef idx="minor">
            <a:schemeClr val="lt1"/>
          </a:fontRef>
        </p:style>
        <p:txBody>
          <a:bodyPr wrap="none" anchor="ctr"/>
          <a:lstStyle/>
          <a:p>
            <a:pPr fontAlgn="auto">
              <a:spcBef>
                <a:spcPts val="0"/>
              </a:spcBef>
              <a:spcAft>
                <a:spcPts val="0"/>
              </a:spcAft>
              <a:defRPr/>
            </a:pPr>
            <a:endParaRPr lang="en-US"/>
          </a:p>
        </p:txBody>
      </p:sp>
      <p:sp>
        <p:nvSpPr>
          <p:cNvPr id="22539" name="Text Box 7"/>
          <p:cNvSpPr txBox="1">
            <a:spLocks noChangeArrowheads="1"/>
          </p:cNvSpPr>
          <p:nvPr/>
        </p:nvSpPr>
        <p:spPr bwMode="auto">
          <a:xfrm>
            <a:off x="3643313" y="3643313"/>
            <a:ext cx="1624012" cy="400050"/>
          </a:xfrm>
          <a:prstGeom prst="rect">
            <a:avLst/>
          </a:prstGeom>
          <a:noFill/>
          <a:ln w="9525">
            <a:noFill/>
            <a:miter lim="800000"/>
            <a:headEnd/>
            <a:tailEnd/>
          </a:ln>
        </p:spPr>
        <p:txBody>
          <a:bodyPr wrap="none">
            <a:spAutoFit/>
          </a:bodyPr>
          <a:lstStyle/>
          <a:p>
            <a:r>
              <a:rPr lang="en-US" altLang="zh-CN" sz="2000" b="1">
                <a:solidFill>
                  <a:srgbClr val="FF0000"/>
                </a:solidFill>
                <a:latin typeface="Calibri" pitchFamily="34" charset="0"/>
              </a:rPr>
              <a:t>communities </a:t>
            </a:r>
          </a:p>
        </p:txBody>
      </p:sp>
      <p:sp>
        <p:nvSpPr>
          <p:cNvPr id="22540" name="Text Box 9"/>
          <p:cNvSpPr txBox="1">
            <a:spLocks noChangeArrowheads="1"/>
          </p:cNvSpPr>
          <p:nvPr/>
        </p:nvSpPr>
        <p:spPr bwMode="auto">
          <a:xfrm>
            <a:off x="1214438" y="2143125"/>
            <a:ext cx="692150" cy="641350"/>
          </a:xfrm>
          <a:prstGeom prst="rect">
            <a:avLst/>
          </a:prstGeom>
          <a:noFill/>
          <a:ln w="9525">
            <a:noFill/>
            <a:miter lim="800000"/>
            <a:headEnd/>
            <a:tailEnd/>
          </a:ln>
        </p:spPr>
        <p:txBody>
          <a:bodyPr wrap="none">
            <a:spAutoFit/>
          </a:bodyPr>
          <a:lstStyle/>
          <a:p>
            <a:r>
              <a:rPr lang="de-DE" altLang="zh-CN">
                <a:latin typeface="Calibri" pitchFamily="34" charset="0"/>
              </a:rPr>
              <a:t>Kylin</a:t>
            </a:r>
          </a:p>
          <a:p>
            <a:r>
              <a:rPr lang="de-DE" altLang="zh-CN">
                <a:latin typeface="Calibri" pitchFamily="34" charset="0"/>
              </a:rPr>
              <a:t>KOG</a:t>
            </a:r>
            <a:endParaRPr lang="en-US" altLang="zh-CN">
              <a:latin typeface="Calibri" pitchFamily="34" charset="0"/>
            </a:endParaRPr>
          </a:p>
        </p:txBody>
      </p:sp>
      <p:sp>
        <p:nvSpPr>
          <p:cNvPr id="22541" name="Text Box 11"/>
          <p:cNvSpPr txBox="1">
            <a:spLocks noChangeArrowheads="1"/>
          </p:cNvSpPr>
          <p:nvPr/>
        </p:nvSpPr>
        <p:spPr bwMode="auto">
          <a:xfrm>
            <a:off x="1071563" y="1785938"/>
            <a:ext cx="577850" cy="366712"/>
          </a:xfrm>
          <a:prstGeom prst="rect">
            <a:avLst/>
          </a:prstGeom>
          <a:noFill/>
          <a:ln w="9525">
            <a:noFill/>
            <a:miter lim="800000"/>
            <a:headEnd/>
            <a:tailEnd/>
          </a:ln>
        </p:spPr>
        <p:txBody>
          <a:bodyPr wrap="none">
            <a:spAutoFit/>
          </a:bodyPr>
          <a:lstStyle/>
          <a:p>
            <a:r>
              <a:rPr lang="de-DE" altLang="zh-CN">
                <a:latin typeface="Calibri" pitchFamily="34" charset="0"/>
              </a:rPr>
              <a:t>Cyc</a:t>
            </a:r>
            <a:endParaRPr lang="en-US" altLang="zh-CN">
              <a:latin typeface="Calibri" pitchFamily="34" charset="0"/>
            </a:endParaRPr>
          </a:p>
        </p:txBody>
      </p:sp>
      <p:sp>
        <p:nvSpPr>
          <p:cNvPr id="22542" name="Text Box 12"/>
          <p:cNvSpPr txBox="1">
            <a:spLocks noChangeArrowheads="1"/>
          </p:cNvSpPr>
          <p:nvPr/>
        </p:nvSpPr>
        <p:spPr bwMode="auto">
          <a:xfrm>
            <a:off x="2268538" y="4724400"/>
            <a:ext cx="1149350" cy="366713"/>
          </a:xfrm>
          <a:prstGeom prst="rect">
            <a:avLst/>
          </a:prstGeom>
          <a:noFill/>
          <a:ln w="9525">
            <a:noFill/>
            <a:miter lim="800000"/>
            <a:headEnd/>
            <a:tailEnd/>
          </a:ln>
        </p:spPr>
        <p:txBody>
          <a:bodyPr wrap="none">
            <a:spAutoFit/>
          </a:bodyPr>
          <a:lstStyle/>
          <a:p>
            <a:r>
              <a:rPr lang="de-DE" altLang="zh-CN">
                <a:latin typeface="Calibri" pitchFamily="34" charset="0"/>
              </a:rPr>
              <a:t>Freebase</a:t>
            </a:r>
            <a:endParaRPr lang="en-US" altLang="zh-CN">
              <a:latin typeface="Calibri" pitchFamily="34" charset="0"/>
            </a:endParaRPr>
          </a:p>
        </p:txBody>
      </p:sp>
      <p:sp>
        <p:nvSpPr>
          <p:cNvPr id="22543" name="Text Box 13"/>
          <p:cNvSpPr txBox="1">
            <a:spLocks noChangeArrowheads="1"/>
          </p:cNvSpPr>
          <p:nvPr/>
        </p:nvSpPr>
        <p:spPr bwMode="auto">
          <a:xfrm>
            <a:off x="6072188" y="4071938"/>
            <a:ext cx="895350" cy="641350"/>
          </a:xfrm>
          <a:prstGeom prst="rect">
            <a:avLst/>
          </a:prstGeom>
          <a:noFill/>
          <a:ln w="9525">
            <a:noFill/>
            <a:miter lim="800000"/>
            <a:headEnd/>
            <a:tailEnd/>
          </a:ln>
        </p:spPr>
        <p:txBody>
          <a:bodyPr wrap="none">
            <a:spAutoFit/>
          </a:bodyPr>
          <a:lstStyle/>
          <a:p>
            <a:r>
              <a:rPr lang="de-DE" altLang="zh-CN">
                <a:latin typeface="Calibri" pitchFamily="34" charset="0"/>
              </a:rPr>
              <a:t>Cimple</a:t>
            </a:r>
          </a:p>
          <a:p>
            <a:r>
              <a:rPr lang="de-DE" altLang="zh-CN">
                <a:latin typeface="Calibri" pitchFamily="34" charset="0"/>
              </a:rPr>
              <a:t>DBlife</a:t>
            </a:r>
            <a:endParaRPr lang="en-US" altLang="zh-CN">
              <a:latin typeface="Calibri" pitchFamily="34" charset="0"/>
            </a:endParaRPr>
          </a:p>
        </p:txBody>
      </p:sp>
      <p:sp>
        <p:nvSpPr>
          <p:cNvPr id="22544" name="Text Box 14"/>
          <p:cNvSpPr txBox="1">
            <a:spLocks noChangeArrowheads="1"/>
          </p:cNvSpPr>
          <p:nvPr/>
        </p:nvSpPr>
        <p:spPr bwMode="auto">
          <a:xfrm>
            <a:off x="7286625" y="2071688"/>
            <a:ext cx="755650" cy="366712"/>
          </a:xfrm>
          <a:prstGeom prst="rect">
            <a:avLst/>
          </a:prstGeom>
          <a:noFill/>
          <a:ln w="9525">
            <a:noFill/>
            <a:miter lim="800000"/>
            <a:headEnd/>
            <a:tailEnd/>
          </a:ln>
        </p:spPr>
        <p:txBody>
          <a:bodyPr wrap="none">
            <a:spAutoFit/>
          </a:bodyPr>
          <a:lstStyle/>
          <a:p>
            <a:r>
              <a:rPr lang="de-DE" altLang="zh-CN">
                <a:latin typeface="Calibri" pitchFamily="34" charset="0"/>
              </a:rPr>
              <a:t>UIMA</a:t>
            </a:r>
            <a:endParaRPr lang="en-US" altLang="zh-CN">
              <a:latin typeface="Calibri" pitchFamily="34" charset="0"/>
            </a:endParaRPr>
          </a:p>
        </p:txBody>
      </p:sp>
      <p:sp>
        <p:nvSpPr>
          <p:cNvPr id="22545" name="Text Box 15"/>
          <p:cNvSpPr txBox="1">
            <a:spLocks noChangeArrowheads="1"/>
          </p:cNvSpPr>
          <p:nvPr/>
        </p:nvSpPr>
        <p:spPr bwMode="auto">
          <a:xfrm>
            <a:off x="1449388" y="3927475"/>
            <a:ext cx="1060450" cy="366713"/>
          </a:xfrm>
          <a:prstGeom prst="rect">
            <a:avLst/>
          </a:prstGeom>
          <a:noFill/>
          <a:ln w="9525">
            <a:noFill/>
            <a:miter lim="800000"/>
            <a:headEnd/>
            <a:tailEnd/>
          </a:ln>
        </p:spPr>
        <p:txBody>
          <a:bodyPr wrap="none">
            <a:spAutoFit/>
          </a:bodyPr>
          <a:lstStyle/>
          <a:p>
            <a:r>
              <a:rPr lang="de-DE" altLang="zh-CN">
                <a:latin typeface="Calibri" pitchFamily="34" charset="0"/>
              </a:rPr>
              <a:t>DBpedia</a:t>
            </a:r>
            <a:endParaRPr lang="en-US" altLang="zh-CN">
              <a:latin typeface="Calibri" pitchFamily="34" charset="0"/>
            </a:endParaRPr>
          </a:p>
        </p:txBody>
      </p:sp>
      <p:sp>
        <p:nvSpPr>
          <p:cNvPr id="22546" name="Text Box 16"/>
          <p:cNvSpPr txBox="1">
            <a:spLocks noChangeArrowheads="1"/>
          </p:cNvSpPr>
          <p:nvPr/>
        </p:nvSpPr>
        <p:spPr bwMode="auto">
          <a:xfrm>
            <a:off x="4067175" y="836613"/>
            <a:ext cx="1339850" cy="366712"/>
          </a:xfrm>
          <a:prstGeom prst="rect">
            <a:avLst/>
          </a:prstGeom>
          <a:noFill/>
          <a:ln w="9525">
            <a:noFill/>
            <a:miter lim="800000"/>
            <a:headEnd/>
            <a:tailEnd/>
          </a:ln>
        </p:spPr>
        <p:txBody>
          <a:bodyPr wrap="none">
            <a:spAutoFit/>
          </a:bodyPr>
          <a:lstStyle/>
          <a:p>
            <a:r>
              <a:rPr lang="de-DE" altLang="zh-CN">
                <a:latin typeface="Calibri" pitchFamily="34" charset="0"/>
              </a:rPr>
              <a:t>Yago-Naga</a:t>
            </a:r>
            <a:endParaRPr lang="en-US" altLang="zh-CN">
              <a:latin typeface="Calibri" pitchFamily="34" charset="0"/>
            </a:endParaRPr>
          </a:p>
        </p:txBody>
      </p:sp>
      <p:sp>
        <p:nvSpPr>
          <p:cNvPr id="22547" name="Text Box 18"/>
          <p:cNvSpPr txBox="1">
            <a:spLocks noChangeArrowheads="1"/>
          </p:cNvSpPr>
          <p:nvPr/>
        </p:nvSpPr>
        <p:spPr bwMode="auto">
          <a:xfrm>
            <a:off x="6715125" y="3500438"/>
            <a:ext cx="1531938" cy="646112"/>
          </a:xfrm>
          <a:prstGeom prst="rect">
            <a:avLst/>
          </a:prstGeom>
          <a:noFill/>
          <a:ln w="9525">
            <a:noFill/>
            <a:miter lim="800000"/>
            <a:headEnd/>
            <a:tailEnd/>
          </a:ln>
        </p:spPr>
        <p:txBody>
          <a:bodyPr wrap="none">
            <a:spAutoFit/>
          </a:bodyPr>
          <a:lstStyle/>
          <a:p>
            <a:r>
              <a:rPr lang="de-DE" altLang="zh-CN">
                <a:latin typeface="Calibri" pitchFamily="34" charset="0"/>
              </a:rPr>
              <a:t>StatSnowball</a:t>
            </a:r>
          </a:p>
          <a:p>
            <a:r>
              <a:rPr lang="de-DE" altLang="zh-CN">
                <a:latin typeface="Calibri" pitchFamily="34" charset="0"/>
              </a:rPr>
              <a:t>EntityCube</a:t>
            </a:r>
            <a:endParaRPr lang="en-US" altLang="zh-CN">
              <a:latin typeface="Calibri" pitchFamily="34" charset="0"/>
            </a:endParaRPr>
          </a:p>
        </p:txBody>
      </p:sp>
      <p:sp>
        <p:nvSpPr>
          <p:cNvPr id="22548" name="Text Box 20"/>
          <p:cNvSpPr txBox="1">
            <a:spLocks noChangeArrowheads="1"/>
          </p:cNvSpPr>
          <p:nvPr/>
        </p:nvSpPr>
        <p:spPr bwMode="auto">
          <a:xfrm>
            <a:off x="6643688" y="1428750"/>
            <a:ext cx="1155700" cy="646113"/>
          </a:xfrm>
          <a:prstGeom prst="rect">
            <a:avLst/>
          </a:prstGeom>
          <a:noFill/>
          <a:ln w="9525">
            <a:noFill/>
            <a:miter lim="800000"/>
            <a:headEnd/>
            <a:tailEnd/>
          </a:ln>
        </p:spPr>
        <p:txBody>
          <a:bodyPr wrap="none">
            <a:spAutoFit/>
          </a:bodyPr>
          <a:lstStyle/>
          <a:p>
            <a:r>
              <a:rPr lang="de-DE" altLang="zh-CN">
                <a:latin typeface="Calibri" pitchFamily="34" charset="0"/>
              </a:rPr>
              <a:t>Avatar</a:t>
            </a:r>
          </a:p>
          <a:p>
            <a:r>
              <a:rPr lang="de-DE" altLang="zh-CN">
                <a:latin typeface="Calibri" pitchFamily="34" charset="0"/>
              </a:rPr>
              <a:t>System T</a:t>
            </a:r>
            <a:endParaRPr lang="en-US" altLang="zh-CN">
              <a:latin typeface="Calibri" pitchFamily="34" charset="0"/>
            </a:endParaRPr>
          </a:p>
        </p:txBody>
      </p:sp>
      <p:sp>
        <p:nvSpPr>
          <p:cNvPr id="22549" name="Text Box 22"/>
          <p:cNvSpPr txBox="1">
            <a:spLocks noChangeArrowheads="1"/>
          </p:cNvSpPr>
          <p:nvPr/>
        </p:nvSpPr>
        <p:spPr bwMode="auto">
          <a:xfrm>
            <a:off x="2143125" y="1214438"/>
            <a:ext cx="1136650" cy="366712"/>
          </a:xfrm>
          <a:prstGeom prst="rect">
            <a:avLst/>
          </a:prstGeom>
          <a:noFill/>
          <a:ln w="9525">
            <a:noFill/>
            <a:miter lim="800000"/>
            <a:headEnd/>
            <a:tailEnd/>
          </a:ln>
        </p:spPr>
        <p:txBody>
          <a:bodyPr wrap="none">
            <a:spAutoFit/>
          </a:bodyPr>
          <a:lstStyle/>
          <a:p>
            <a:r>
              <a:rPr lang="de-DE" altLang="zh-CN">
                <a:latin typeface="Calibri" pitchFamily="34" charset="0"/>
              </a:rPr>
              <a:t>Powerset</a:t>
            </a:r>
            <a:endParaRPr lang="en-US" altLang="zh-CN">
              <a:latin typeface="Calibri" pitchFamily="34" charset="0"/>
            </a:endParaRPr>
          </a:p>
        </p:txBody>
      </p:sp>
      <p:sp>
        <p:nvSpPr>
          <p:cNvPr id="22550" name="Text Box 23"/>
          <p:cNvSpPr txBox="1">
            <a:spLocks noChangeArrowheads="1"/>
          </p:cNvSpPr>
          <p:nvPr/>
        </p:nvSpPr>
        <p:spPr bwMode="auto">
          <a:xfrm>
            <a:off x="4643438" y="4857750"/>
            <a:ext cx="933450" cy="366713"/>
          </a:xfrm>
          <a:prstGeom prst="rect">
            <a:avLst/>
          </a:prstGeom>
          <a:noFill/>
          <a:ln w="9525">
            <a:noFill/>
            <a:miter lim="800000"/>
            <a:headEnd/>
            <a:tailEnd/>
          </a:ln>
        </p:spPr>
        <p:txBody>
          <a:bodyPr wrap="none">
            <a:spAutoFit/>
          </a:bodyPr>
          <a:lstStyle/>
          <a:p>
            <a:r>
              <a:rPr lang="de-DE" altLang="zh-CN">
                <a:latin typeface="Calibri" pitchFamily="34" charset="0"/>
              </a:rPr>
              <a:t>START</a:t>
            </a:r>
            <a:endParaRPr lang="en-US" altLang="zh-CN">
              <a:latin typeface="Calibri" pitchFamily="34" charset="0"/>
            </a:endParaRPr>
          </a:p>
        </p:txBody>
      </p:sp>
      <p:sp>
        <p:nvSpPr>
          <p:cNvPr id="22551" name="Text Box 24"/>
          <p:cNvSpPr txBox="1">
            <a:spLocks noChangeArrowheads="1"/>
          </p:cNvSpPr>
          <p:nvPr/>
        </p:nvSpPr>
        <p:spPr bwMode="auto">
          <a:xfrm>
            <a:off x="2214563" y="2071688"/>
            <a:ext cx="1298575" cy="400050"/>
          </a:xfrm>
          <a:prstGeom prst="rect">
            <a:avLst/>
          </a:prstGeom>
          <a:noFill/>
          <a:ln w="9525">
            <a:noFill/>
            <a:miter lim="800000"/>
            <a:headEnd/>
            <a:tailEnd/>
          </a:ln>
        </p:spPr>
        <p:txBody>
          <a:bodyPr wrap="none">
            <a:spAutoFit/>
          </a:bodyPr>
          <a:lstStyle/>
          <a:p>
            <a:r>
              <a:rPr lang="en-US" altLang="zh-CN" sz="2000" b="1">
                <a:latin typeface="Calibri" pitchFamily="34" charset="0"/>
              </a:rPr>
              <a:t>ontologies</a:t>
            </a:r>
          </a:p>
        </p:txBody>
      </p:sp>
      <p:sp>
        <p:nvSpPr>
          <p:cNvPr id="22552" name="Text Box 25"/>
          <p:cNvSpPr txBox="1">
            <a:spLocks noChangeArrowheads="1"/>
          </p:cNvSpPr>
          <p:nvPr/>
        </p:nvSpPr>
        <p:spPr bwMode="auto">
          <a:xfrm>
            <a:off x="5143500" y="1928813"/>
            <a:ext cx="1449388" cy="657225"/>
          </a:xfrm>
          <a:prstGeom prst="rect">
            <a:avLst/>
          </a:prstGeom>
          <a:noFill/>
          <a:ln w="9525">
            <a:noFill/>
            <a:miter lim="800000"/>
            <a:headEnd/>
            <a:tailEnd/>
          </a:ln>
        </p:spPr>
        <p:txBody>
          <a:bodyPr wrap="none">
            <a:spAutoFit/>
          </a:bodyPr>
          <a:lstStyle/>
          <a:p>
            <a:pPr>
              <a:lnSpc>
                <a:spcPts val="2200"/>
              </a:lnSpc>
            </a:pPr>
            <a:r>
              <a:rPr lang="de-DE" altLang="zh-CN" sz="2000" b="1">
                <a:solidFill>
                  <a:srgbClr val="FFFF00"/>
                </a:solidFill>
                <a:latin typeface="Calibri" pitchFamily="34" charset="0"/>
              </a:rPr>
              <a:t>information</a:t>
            </a:r>
          </a:p>
          <a:p>
            <a:pPr>
              <a:lnSpc>
                <a:spcPts val="2200"/>
              </a:lnSpc>
            </a:pPr>
            <a:r>
              <a:rPr lang="de-DE" altLang="zh-CN" sz="2000" b="1">
                <a:solidFill>
                  <a:srgbClr val="FFFF00"/>
                </a:solidFill>
                <a:latin typeface="Calibri" pitchFamily="34" charset="0"/>
              </a:rPr>
              <a:t>extraction</a:t>
            </a:r>
          </a:p>
        </p:txBody>
      </p:sp>
      <p:sp>
        <p:nvSpPr>
          <p:cNvPr id="22553" name="Text Box 27"/>
          <p:cNvSpPr txBox="1">
            <a:spLocks noChangeArrowheads="1"/>
          </p:cNvSpPr>
          <p:nvPr/>
        </p:nvSpPr>
        <p:spPr bwMode="auto">
          <a:xfrm>
            <a:off x="3357563" y="4857750"/>
            <a:ext cx="1060450" cy="366713"/>
          </a:xfrm>
          <a:prstGeom prst="rect">
            <a:avLst/>
          </a:prstGeom>
          <a:noFill/>
          <a:ln w="9525">
            <a:noFill/>
            <a:miter lim="800000"/>
            <a:headEnd/>
            <a:tailEnd/>
          </a:ln>
        </p:spPr>
        <p:txBody>
          <a:bodyPr wrap="none">
            <a:spAutoFit/>
          </a:bodyPr>
          <a:lstStyle/>
          <a:p>
            <a:r>
              <a:rPr lang="de-DE" altLang="zh-CN">
                <a:latin typeface="Calibri" pitchFamily="34" charset="0"/>
              </a:rPr>
              <a:t>Answers</a:t>
            </a:r>
            <a:endParaRPr lang="en-US" altLang="zh-CN">
              <a:latin typeface="Calibri" pitchFamily="34" charset="0"/>
            </a:endParaRPr>
          </a:p>
        </p:txBody>
      </p:sp>
      <p:sp>
        <p:nvSpPr>
          <p:cNvPr id="22554" name="Text Box 28"/>
          <p:cNvSpPr txBox="1">
            <a:spLocks noChangeArrowheads="1"/>
          </p:cNvSpPr>
          <p:nvPr/>
        </p:nvSpPr>
        <p:spPr bwMode="auto">
          <a:xfrm>
            <a:off x="1785938" y="3500438"/>
            <a:ext cx="857250" cy="366712"/>
          </a:xfrm>
          <a:prstGeom prst="rect">
            <a:avLst/>
          </a:prstGeom>
          <a:noFill/>
          <a:ln w="9525">
            <a:noFill/>
            <a:miter lim="800000"/>
            <a:headEnd/>
            <a:tailEnd/>
          </a:ln>
        </p:spPr>
        <p:txBody>
          <a:bodyPr wrap="none">
            <a:spAutoFit/>
          </a:bodyPr>
          <a:lstStyle/>
          <a:p>
            <a:r>
              <a:rPr lang="de-DE" altLang="zh-CN">
                <a:latin typeface="Calibri" pitchFamily="34" charset="0"/>
              </a:rPr>
              <a:t>SWSE</a:t>
            </a:r>
            <a:endParaRPr lang="en-US" altLang="zh-CN">
              <a:latin typeface="Calibri" pitchFamily="34" charset="0"/>
            </a:endParaRPr>
          </a:p>
        </p:txBody>
      </p:sp>
      <p:sp>
        <p:nvSpPr>
          <p:cNvPr id="22555" name="Text Box 29"/>
          <p:cNvSpPr txBox="1">
            <a:spLocks noChangeArrowheads="1"/>
          </p:cNvSpPr>
          <p:nvPr/>
        </p:nvSpPr>
        <p:spPr bwMode="auto">
          <a:xfrm>
            <a:off x="1643063" y="1571625"/>
            <a:ext cx="768350" cy="366713"/>
          </a:xfrm>
          <a:prstGeom prst="rect">
            <a:avLst/>
          </a:prstGeom>
          <a:noFill/>
          <a:ln w="9525">
            <a:noFill/>
            <a:miter lim="800000"/>
            <a:headEnd/>
            <a:tailEnd/>
          </a:ln>
        </p:spPr>
        <p:txBody>
          <a:bodyPr wrap="none">
            <a:spAutoFit/>
          </a:bodyPr>
          <a:lstStyle/>
          <a:p>
            <a:r>
              <a:rPr lang="de-DE" altLang="zh-CN">
                <a:latin typeface="Calibri" pitchFamily="34" charset="0"/>
              </a:rPr>
              <a:t>Hakia</a:t>
            </a:r>
            <a:endParaRPr lang="en-US" altLang="zh-CN">
              <a:latin typeface="Calibri" pitchFamily="34" charset="0"/>
            </a:endParaRPr>
          </a:p>
        </p:txBody>
      </p:sp>
      <p:sp>
        <p:nvSpPr>
          <p:cNvPr id="22556" name="Text Box 31"/>
          <p:cNvSpPr txBox="1">
            <a:spLocks noChangeArrowheads="1"/>
          </p:cNvSpPr>
          <p:nvPr/>
        </p:nvSpPr>
        <p:spPr bwMode="auto">
          <a:xfrm>
            <a:off x="7019925" y="3140075"/>
            <a:ext cx="1377950" cy="366713"/>
          </a:xfrm>
          <a:prstGeom prst="rect">
            <a:avLst/>
          </a:prstGeom>
          <a:noFill/>
          <a:ln w="9525">
            <a:noFill/>
            <a:miter lim="800000"/>
            <a:headEnd/>
            <a:tailEnd/>
          </a:ln>
        </p:spPr>
        <p:txBody>
          <a:bodyPr wrap="none">
            <a:spAutoFit/>
          </a:bodyPr>
          <a:lstStyle/>
          <a:p>
            <a:r>
              <a:rPr lang="de-DE" altLang="zh-CN">
                <a:latin typeface="Calibri" pitchFamily="34" charset="0"/>
              </a:rPr>
              <a:t>TextRunner</a:t>
            </a:r>
            <a:endParaRPr lang="en-US" altLang="zh-CN">
              <a:latin typeface="Calibri" pitchFamily="34" charset="0"/>
            </a:endParaRPr>
          </a:p>
        </p:txBody>
      </p:sp>
      <p:sp>
        <p:nvSpPr>
          <p:cNvPr id="22557" name="Text Box 33"/>
          <p:cNvSpPr txBox="1">
            <a:spLocks noChangeArrowheads="1"/>
          </p:cNvSpPr>
          <p:nvPr/>
        </p:nvSpPr>
        <p:spPr bwMode="auto">
          <a:xfrm>
            <a:off x="1428750" y="4357688"/>
            <a:ext cx="1784350" cy="366712"/>
          </a:xfrm>
          <a:prstGeom prst="rect">
            <a:avLst/>
          </a:prstGeom>
          <a:noFill/>
          <a:ln w="9525">
            <a:noFill/>
            <a:miter lim="800000"/>
            <a:headEnd/>
            <a:tailEnd/>
          </a:ln>
        </p:spPr>
        <p:txBody>
          <a:bodyPr wrap="none">
            <a:spAutoFit/>
          </a:bodyPr>
          <a:lstStyle/>
          <a:p>
            <a:r>
              <a:rPr lang="de-DE" altLang="zh-CN">
                <a:latin typeface="Calibri" pitchFamily="34" charset="0"/>
              </a:rPr>
              <a:t>TrueKnowledge</a:t>
            </a:r>
            <a:endParaRPr lang="en-US" altLang="zh-CN">
              <a:latin typeface="Calibri" pitchFamily="34" charset="0"/>
            </a:endParaRPr>
          </a:p>
        </p:txBody>
      </p:sp>
      <p:sp>
        <p:nvSpPr>
          <p:cNvPr id="22558" name="Text Box 34"/>
          <p:cNvSpPr txBox="1">
            <a:spLocks noChangeArrowheads="1"/>
          </p:cNvSpPr>
          <p:nvPr/>
        </p:nvSpPr>
        <p:spPr bwMode="auto">
          <a:xfrm>
            <a:off x="539750" y="3141663"/>
            <a:ext cx="1619250" cy="366712"/>
          </a:xfrm>
          <a:prstGeom prst="rect">
            <a:avLst/>
          </a:prstGeom>
          <a:noFill/>
          <a:ln w="9525">
            <a:noFill/>
            <a:miter lim="800000"/>
            <a:headEnd/>
            <a:tailEnd/>
          </a:ln>
        </p:spPr>
        <p:txBody>
          <a:bodyPr wrap="none">
            <a:spAutoFit/>
          </a:bodyPr>
          <a:lstStyle/>
          <a:p>
            <a:r>
              <a:rPr lang="de-DE" altLang="zh-CN">
                <a:latin typeface="Calibri" pitchFamily="34" charset="0"/>
              </a:rPr>
              <a:t>WolframAlpha</a:t>
            </a:r>
            <a:endParaRPr lang="en-US" altLang="zh-CN">
              <a:latin typeface="Calibri" pitchFamily="34" charset="0"/>
            </a:endParaRPr>
          </a:p>
        </p:txBody>
      </p:sp>
      <p:sp>
        <p:nvSpPr>
          <p:cNvPr id="22559" name="Text Box 36"/>
          <p:cNvSpPr txBox="1">
            <a:spLocks noChangeArrowheads="1"/>
          </p:cNvSpPr>
          <p:nvPr/>
        </p:nvSpPr>
        <p:spPr bwMode="auto">
          <a:xfrm>
            <a:off x="3000375" y="1000125"/>
            <a:ext cx="1250950" cy="366713"/>
          </a:xfrm>
          <a:prstGeom prst="rect">
            <a:avLst/>
          </a:prstGeom>
          <a:noFill/>
          <a:ln w="9525">
            <a:noFill/>
            <a:miter lim="800000"/>
            <a:headEnd/>
            <a:tailEnd/>
          </a:ln>
        </p:spPr>
        <p:txBody>
          <a:bodyPr wrap="none">
            <a:spAutoFit/>
          </a:bodyPr>
          <a:lstStyle/>
          <a:p>
            <a:r>
              <a:rPr lang="de-DE" altLang="zh-CN">
                <a:latin typeface="Calibri" pitchFamily="34" charset="0"/>
              </a:rPr>
              <a:t>Text2Onto</a:t>
            </a:r>
            <a:endParaRPr lang="en-US" altLang="zh-CN">
              <a:latin typeface="Calibri" pitchFamily="34" charset="0"/>
            </a:endParaRPr>
          </a:p>
        </p:txBody>
      </p:sp>
      <p:sp>
        <p:nvSpPr>
          <p:cNvPr id="22560" name="Text Box 37"/>
          <p:cNvSpPr txBox="1">
            <a:spLocks noChangeArrowheads="1"/>
          </p:cNvSpPr>
          <p:nvPr/>
        </p:nvSpPr>
        <p:spPr bwMode="auto">
          <a:xfrm>
            <a:off x="704850" y="3643313"/>
            <a:ext cx="857250" cy="366712"/>
          </a:xfrm>
          <a:prstGeom prst="rect">
            <a:avLst/>
          </a:prstGeom>
          <a:noFill/>
          <a:ln w="9525">
            <a:noFill/>
            <a:miter lim="800000"/>
            <a:headEnd/>
            <a:tailEnd/>
          </a:ln>
        </p:spPr>
        <p:txBody>
          <a:bodyPr wrap="none">
            <a:spAutoFit/>
          </a:bodyPr>
          <a:lstStyle/>
          <a:p>
            <a:r>
              <a:rPr lang="de-DE" altLang="zh-CN">
                <a:latin typeface="Calibri" pitchFamily="34" charset="0"/>
              </a:rPr>
              <a:t>sig.ma</a:t>
            </a:r>
            <a:endParaRPr lang="en-US" altLang="zh-CN">
              <a:latin typeface="Calibri" pitchFamily="34" charset="0"/>
            </a:endParaRPr>
          </a:p>
        </p:txBody>
      </p:sp>
      <p:sp>
        <p:nvSpPr>
          <p:cNvPr id="22561" name="Text Box 38"/>
          <p:cNvSpPr txBox="1">
            <a:spLocks noChangeArrowheads="1"/>
          </p:cNvSpPr>
          <p:nvPr/>
        </p:nvSpPr>
        <p:spPr bwMode="auto">
          <a:xfrm>
            <a:off x="642938" y="2714625"/>
            <a:ext cx="895350" cy="366713"/>
          </a:xfrm>
          <a:prstGeom prst="rect">
            <a:avLst/>
          </a:prstGeom>
          <a:noFill/>
          <a:ln w="9525">
            <a:noFill/>
            <a:miter lim="800000"/>
            <a:headEnd/>
            <a:tailEnd/>
          </a:ln>
        </p:spPr>
        <p:txBody>
          <a:bodyPr wrap="none">
            <a:spAutoFit/>
          </a:bodyPr>
          <a:lstStyle/>
          <a:p>
            <a:r>
              <a:rPr lang="de-DE" altLang="zh-CN">
                <a:latin typeface="Calibri" pitchFamily="34" charset="0"/>
              </a:rPr>
              <a:t>kosmix</a:t>
            </a:r>
            <a:endParaRPr lang="en-US" altLang="zh-CN">
              <a:latin typeface="Calibri" pitchFamily="34" charset="0"/>
            </a:endParaRPr>
          </a:p>
        </p:txBody>
      </p:sp>
      <p:sp>
        <p:nvSpPr>
          <p:cNvPr id="22562" name="Text Box 40"/>
          <p:cNvSpPr txBox="1">
            <a:spLocks noChangeArrowheads="1"/>
          </p:cNvSpPr>
          <p:nvPr/>
        </p:nvSpPr>
        <p:spPr bwMode="auto">
          <a:xfrm>
            <a:off x="7235825" y="2851150"/>
            <a:ext cx="1136650" cy="366713"/>
          </a:xfrm>
          <a:prstGeom prst="rect">
            <a:avLst/>
          </a:prstGeom>
          <a:noFill/>
          <a:ln w="9525">
            <a:noFill/>
            <a:miter lim="800000"/>
            <a:headEnd/>
            <a:tailEnd/>
          </a:ln>
        </p:spPr>
        <p:txBody>
          <a:bodyPr wrap="none">
            <a:spAutoFit/>
          </a:bodyPr>
          <a:lstStyle/>
          <a:p>
            <a:r>
              <a:rPr lang="en-US" altLang="zh-CN">
                <a:latin typeface="Calibri" pitchFamily="34" charset="0"/>
              </a:rPr>
              <a:t>KnowItAll</a:t>
            </a:r>
          </a:p>
        </p:txBody>
      </p:sp>
      <p:sp>
        <p:nvSpPr>
          <p:cNvPr id="22563" name="Rectangle 41"/>
          <p:cNvSpPr>
            <a:spLocks noChangeArrowheads="1"/>
          </p:cNvSpPr>
          <p:nvPr/>
        </p:nvSpPr>
        <p:spPr bwMode="auto">
          <a:xfrm>
            <a:off x="2286000" y="2500313"/>
            <a:ext cx="1519238" cy="708025"/>
          </a:xfrm>
          <a:prstGeom prst="rect">
            <a:avLst/>
          </a:prstGeom>
          <a:noFill/>
          <a:ln w="9525">
            <a:noFill/>
            <a:miter lim="800000"/>
            <a:headEnd/>
            <a:tailEnd/>
          </a:ln>
        </p:spPr>
        <p:txBody>
          <a:bodyPr>
            <a:spAutoFit/>
          </a:bodyPr>
          <a:lstStyle/>
          <a:p>
            <a:r>
              <a:rPr lang="de-DE" altLang="zh-CN" sz="2000">
                <a:solidFill>
                  <a:srgbClr val="0000FF"/>
                </a:solidFill>
                <a:latin typeface="Calibri" pitchFamily="34" charset="0"/>
              </a:rPr>
              <a:t>(Semantic </a:t>
            </a:r>
          </a:p>
          <a:p>
            <a:r>
              <a:rPr lang="de-DE" altLang="zh-CN" sz="2000">
                <a:solidFill>
                  <a:srgbClr val="0000FF"/>
                </a:solidFill>
                <a:latin typeface="Calibri" pitchFamily="34" charset="0"/>
              </a:rPr>
              <a:t>     Web)</a:t>
            </a:r>
            <a:endParaRPr lang="en-US" altLang="zh-CN" sz="2000">
              <a:solidFill>
                <a:srgbClr val="0000FF"/>
              </a:solidFill>
              <a:latin typeface="Calibri" pitchFamily="34" charset="0"/>
            </a:endParaRPr>
          </a:p>
        </p:txBody>
      </p:sp>
      <p:sp>
        <p:nvSpPr>
          <p:cNvPr id="22564" name="Rectangle 42"/>
          <p:cNvSpPr>
            <a:spLocks noChangeArrowheads="1"/>
          </p:cNvSpPr>
          <p:nvPr/>
        </p:nvSpPr>
        <p:spPr bwMode="auto">
          <a:xfrm>
            <a:off x="5429250" y="2571750"/>
            <a:ext cx="1563688" cy="708025"/>
          </a:xfrm>
          <a:prstGeom prst="rect">
            <a:avLst/>
          </a:prstGeom>
          <a:noFill/>
          <a:ln w="9525">
            <a:noFill/>
            <a:miter lim="800000"/>
            <a:headEnd/>
            <a:tailEnd/>
          </a:ln>
        </p:spPr>
        <p:txBody>
          <a:bodyPr>
            <a:spAutoFit/>
          </a:bodyPr>
          <a:lstStyle/>
          <a:p>
            <a:r>
              <a:rPr lang="de-DE" altLang="zh-CN" sz="2000">
                <a:solidFill>
                  <a:srgbClr val="0000FF"/>
                </a:solidFill>
                <a:latin typeface="Calibri" pitchFamily="34" charset="0"/>
              </a:rPr>
              <a:t>(Statistical </a:t>
            </a:r>
          </a:p>
          <a:p>
            <a:r>
              <a:rPr lang="de-DE" altLang="zh-CN" sz="2000">
                <a:solidFill>
                  <a:srgbClr val="0000FF"/>
                </a:solidFill>
                <a:latin typeface="Calibri" pitchFamily="34" charset="0"/>
              </a:rPr>
              <a:t>     Web)</a:t>
            </a:r>
            <a:endParaRPr lang="en-US" altLang="zh-CN" sz="2000">
              <a:solidFill>
                <a:srgbClr val="0000FF"/>
              </a:solidFill>
              <a:latin typeface="Calibri" pitchFamily="34" charset="0"/>
            </a:endParaRPr>
          </a:p>
        </p:txBody>
      </p:sp>
      <p:sp>
        <p:nvSpPr>
          <p:cNvPr id="22565" name="Rectangle 43"/>
          <p:cNvSpPr>
            <a:spLocks noChangeArrowheads="1"/>
          </p:cNvSpPr>
          <p:nvPr/>
        </p:nvSpPr>
        <p:spPr bwMode="auto">
          <a:xfrm>
            <a:off x="3643313" y="4000500"/>
            <a:ext cx="1785937" cy="400050"/>
          </a:xfrm>
          <a:prstGeom prst="rect">
            <a:avLst/>
          </a:prstGeom>
          <a:noFill/>
          <a:ln w="9525">
            <a:noFill/>
            <a:miter lim="800000"/>
            <a:headEnd/>
            <a:tailEnd/>
          </a:ln>
        </p:spPr>
        <p:txBody>
          <a:bodyPr>
            <a:spAutoFit/>
          </a:bodyPr>
          <a:lstStyle/>
          <a:p>
            <a:r>
              <a:rPr lang="de-DE" altLang="zh-CN" sz="2000">
                <a:solidFill>
                  <a:srgbClr val="0000FF"/>
                </a:solidFill>
                <a:latin typeface="Calibri" pitchFamily="34" charset="0"/>
              </a:rPr>
              <a:t>(Social Web)</a:t>
            </a:r>
            <a:endParaRPr lang="en-US" altLang="zh-CN" sz="2000">
              <a:solidFill>
                <a:srgbClr val="0000FF"/>
              </a:solidFill>
              <a:latin typeface="Calibri" pitchFamily="34" charset="0"/>
            </a:endParaRPr>
          </a:p>
        </p:txBody>
      </p:sp>
      <p:sp>
        <p:nvSpPr>
          <p:cNvPr id="22566" name="TextBox 35"/>
          <p:cNvSpPr txBox="1">
            <a:spLocks noChangeArrowheads="1"/>
          </p:cNvSpPr>
          <p:nvPr/>
        </p:nvSpPr>
        <p:spPr bwMode="auto">
          <a:xfrm>
            <a:off x="3786188" y="1285875"/>
            <a:ext cx="1643062" cy="369888"/>
          </a:xfrm>
          <a:prstGeom prst="rect">
            <a:avLst/>
          </a:prstGeom>
          <a:noFill/>
          <a:ln w="9525">
            <a:noFill/>
            <a:miter lim="800000"/>
            <a:headEnd/>
            <a:tailEnd/>
          </a:ln>
        </p:spPr>
        <p:txBody>
          <a:bodyPr wrap="none">
            <a:spAutoFit/>
          </a:bodyPr>
          <a:lstStyle/>
          <a:p>
            <a:r>
              <a:rPr lang="de-DE" altLang="zh-CN">
                <a:latin typeface="Calibri" pitchFamily="34" charset="0"/>
              </a:rPr>
              <a:t>ReadTheWeb</a:t>
            </a:r>
            <a:endParaRPr lang="en-US" altLang="zh-CN">
              <a:latin typeface="Calibri" pitchFamily="34" charset="0"/>
            </a:endParaRPr>
          </a:p>
        </p:txBody>
      </p:sp>
      <p:sp>
        <p:nvSpPr>
          <p:cNvPr id="22567" name="Text Box 23"/>
          <p:cNvSpPr txBox="1">
            <a:spLocks noChangeArrowheads="1"/>
          </p:cNvSpPr>
          <p:nvPr/>
        </p:nvSpPr>
        <p:spPr bwMode="auto">
          <a:xfrm>
            <a:off x="5500688" y="4714875"/>
            <a:ext cx="1800225" cy="369888"/>
          </a:xfrm>
          <a:prstGeom prst="rect">
            <a:avLst/>
          </a:prstGeom>
          <a:noFill/>
          <a:ln w="9525">
            <a:noFill/>
            <a:miter lim="800000"/>
            <a:headEnd/>
            <a:tailEnd/>
          </a:ln>
        </p:spPr>
        <p:txBody>
          <a:bodyPr wrap="none">
            <a:spAutoFit/>
          </a:bodyPr>
          <a:lstStyle/>
          <a:p>
            <a:r>
              <a:rPr lang="de-DE" altLang="zh-CN">
                <a:latin typeface="Calibri" pitchFamily="34" charset="0"/>
              </a:rPr>
              <a:t>GoogleSquared</a:t>
            </a:r>
            <a:endParaRPr lang="en-US" altLang="zh-CN">
              <a:latin typeface="Calibri" pitchFamily="34" charset="0"/>
            </a:endParaRPr>
          </a:p>
        </p:txBody>
      </p:sp>
      <p:sp>
        <p:nvSpPr>
          <p:cNvPr id="37927" name="Slide Number Placeholder 36"/>
          <p:cNvSpPr>
            <a:spLocks noGrp="1"/>
          </p:cNvSpPr>
          <p:nvPr>
            <p:ph type="sldNum" sz="quarter" idx="11"/>
          </p:nvPr>
        </p:nvSpPr>
        <p:spPr/>
        <p:txBody>
          <a:bodyPr/>
          <a:lstStyle/>
          <a:p>
            <a:pPr>
              <a:defRPr/>
            </a:pPr>
            <a:fld id="{7A3D5D35-30BA-42B7-A19D-757B20E67E98}" type="slidenum">
              <a:rPr lang="de-DE" smtClean="0"/>
              <a:pPr>
                <a:defRPr/>
              </a:pPr>
              <a:t>7</a:t>
            </a:fld>
            <a:r>
              <a:rPr lang="de-DE" smtClean="0"/>
              <a:t>/38</a:t>
            </a:r>
          </a:p>
        </p:txBody>
      </p:sp>
      <p:pic>
        <p:nvPicPr>
          <p:cNvPr id="22569" name="Picture 110" descr="freebase"/>
          <p:cNvPicPr>
            <a:picLocks noChangeAspect="1" noChangeArrowheads="1"/>
          </p:cNvPicPr>
          <p:nvPr/>
        </p:nvPicPr>
        <p:blipFill>
          <a:blip r:embed="rId6" cstate="print"/>
          <a:srcRect/>
          <a:stretch>
            <a:fillRect/>
          </a:stretch>
        </p:blipFill>
        <p:spPr bwMode="auto">
          <a:xfrm>
            <a:off x="3000375" y="6564313"/>
            <a:ext cx="1138238" cy="293687"/>
          </a:xfrm>
          <a:prstGeom prst="rect">
            <a:avLst/>
          </a:prstGeom>
          <a:solidFill>
            <a:srgbClr val="FFFF99"/>
          </a:solidFill>
          <a:ln w="9525">
            <a:noFill/>
            <a:miter lim="800000"/>
            <a:headEnd/>
            <a:tailEnd/>
          </a:ln>
        </p:spPr>
      </p:pic>
      <p:pic>
        <p:nvPicPr>
          <p:cNvPr id="22570" name="Picture 111" descr="umbel"/>
          <p:cNvPicPr>
            <a:picLocks noChangeAspect="1" noChangeArrowheads="1"/>
          </p:cNvPicPr>
          <p:nvPr/>
        </p:nvPicPr>
        <p:blipFill>
          <a:blip r:embed="rId7" cstate="print"/>
          <a:srcRect/>
          <a:stretch>
            <a:fillRect/>
          </a:stretch>
        </p:blipFill>
        <p:spPr bwMode="auto">
          <a:xfrm>
            <a:off x="928688" y="5429250"/>
            <a:ext cx="958850" cy="454025"/>
          </a:xfrm>
          <a:prstGeom prst="rect">
            <a:avLst/>
          </a:prstGeom>
          <a:solidFill>
            <a:srgbClr val="FFFF99"/>
          </a:solidFill>
          <a:ln w="9525">
            <a:noFill/>
            <a:miter lim="800000"/>
            <a:headEnd/>
            <a:tailEnd/>
          </a:ln>
        </p:spPr>
      </p:pic>
      <p:pic>
        <p:nvPicPr>
          <p:cNvPr id="22571" name="Picture 113" descr="dbpedia"/>
          <p:cNvPicPr>
            <a:picLocks noChangeAspect="1" noChangeArrowheads="1"/>
          </p:cNvPicPr>
          <p:nvPr/>
        </p:nvPicPr>
        <p:blipFill>
          <a:blip r:embed="rId8" cstate="print"/>
          <a:srcRect/>
          <a:stretch>
            <a:fillRect/>
          </a:stretch>
        </p:blipFill>
        <p:spPr bwMode="auto">
          <a:xfrm>
            <a:off x="2428875" y="5715000"/>
            <a:ext cx="1428750" cy="720725"/>
          </a:xfrm>
          <a:prstGeom prst="rect">
            <a:avLst/>
          </a:prstGeom>
          <a:solidFill>
            <a:srgbClr val="FFFF99"/>
          </a:solidFill>
          <a:ln w="9525">
            <a:noFill/>
            <a:miter lim="800000"/>
            <a:headEnd/>
            <a:tailEnd/>
          </a:ln>
        </p:spPr>
      </p:pic>
      <p:grpSp>
        <p:nvGrpSpPr>
          <p:cNvPr id="3" name="Group 179"/>
          <p:cNvGrpSpPr>
            <a:grpSpLocks/>
          </p:cNvGrpSpPr>
          <p:nvPr/>
        </p:nvGrpSpPr>
        <p:grpSpPr bwMode="auto">
          <a:xfrm>
            <a:off x="0" y="5357813"/>
            <a:ext cx="714375" cy="981075"/>
            <a:chOff x="1428728" y="5000636"/>
            <a:chExt cx="714375" cy="981496"/>
          </a:xfrm>
        </p:grpSpPr>
        <p:pic>
          <p:nvPicPr>
            <p:cNvPr id="22590" name="Picture 8" descr="Cycorp logo"/>
            <p:cNvPicPr>
              <a:picLocks noChangeAspect="1" noChangeArrowheads="1"/>
            </p:cNvPicPr>
            <p:nvPr/>
          </p:nvPicPr>
          <p:blipFill>
            <a:blip r:embed="rId9" cstate="print"/>
            <a:srcRect/>
            <a:stretch>
              <a:fillRect/>
            </a:stretch>
          </p:blipFill>
          <p:spPr bwMode="auto">
            <a:xfrm>
              <a:off x="1428728" y="5000636"/>
              <a:ext cx="714375" cy="676276"/>
            </a:xfrm>
            <a:prstGeom prst="rect">
              <a:avLst/>
            </a:prstGeom>
            <a:noFill/>
            <a:ln w="9525">
              <a:noFill/>
              <a:miter lim="800000"/>
              <a:headEnd/>
              <a:tailEnd/>
            </a:ln>
          </p:spPr>
        </p:pic>
        <p:sp>
          <p:nvSpPr>
            <p:cNvPr id="22591" name="TextBox 171"/>
            <p:cNvSpPr txBox="1">
              <a:spLocks noChangeArrowheads="1"/>
            </p:cNvSpPr>
            <p:nvPr/>
          </p:nvSpPr>
          <p:spPr bwMode="auto">
            <a:xfrm>
              <a:off x="1500166" y="5643578"/>
              <a:ext cx="559769" cy="338554"/>
            </a:xfrm>
            <a:prstGeom prst="rect">
              <a:avLst/>
            </a:prstGeom>
            <a:noFill/>
            <a:ln w="9525">
              <a:noFill/>
              <a:miter lim="800000"/>
              <a:headEnd/>
              <a:tailEnd/>
            </a:ln>
          </p:spPr>
          <p:txBody>
            <a:bodyPr wrap="none">
              <a:spAutoFit/>
            </a:bodyPr>
            <a:lstStyle/>
            <a:p>
              <a:r>
                <a:rPr lang="de-DE" altLang="zh-CN" sz="1600">
                  <a:latin typeface="Calibri" pitchFamily="34" charset="0"/>
                </a:rPr>
                <a:t>Cyc</a:t>
              </a:r>
              <a:endParaRPr lang="en-US" altLang="zh-CN" sz="1600">
                <a:latin typeface="Calibri" pitchFamily="34" charset="0"/>
              </a:endParaRPr>
            </a:p>
          </p:txBody>
        </p:sp>
      </p:grpSp>
      <p:pic>
        <p:nvPicPr>
          <p:cNvPr id="22573" name="Picture 10" descr="True Knowledge — The Internet Answer Engine">
            <a:hlinkClick r:id="rId10"/>
          </p:cNvPr>
          <p:cNvPicPr>
            <a:picLocks noChangeAspect="1" noChangeArrowheads="1"/>
          </p:cNvPicPr>
          <p:nvPr/>
        </p:nvPicPr>
        <p:blipFill>
          <a:blip r:embed="rId11" cstate="print"/>
          <a:srcRect/>
          <a:stretch>
            <a:fillRect/>
          </a:stretch>
        </p:blipFill>
        <p:spPr bwMode="auto">
          <a:xfrm>
            <a:off x="5643563" y="6557963"/>
            <a:ext cx="1857375" cy="300037"/>
          </a:xfrm>
          <a:prstGeom prst="rect">
            <a:avLst/>
          </a:prstGeom>
          <a:noFill/>
          <a:ln w="9525">
            <a:noFill/>
            <a:miter lim="800000"/>
            <a:headEnd/>
            <a:tailEnd/>
          </a:ln>
        </p:spPr>
      </p:pic>
      <p:pic>
        <p:nvPicPr>
          <p:cNvPr id="22574" name="Picture 174" descr="dblifeLogo.png"/>
          <p:cNvPicPr>
            <a:picLocks noChangeAspect="1"/>
          </p:cNvPicPr>
          <p:nvPr/>
        </p:nvPicPr>
        <p:blipFill>
          <a:blip r:embed="rId12" cstate="print"/>
          <a:srcRect/>
          <a:stretch>
            <a:fillRect/>
          </a:stretch>
        </p:blipFill>
        <p:spPr bwMode="auto">
          <a:xfrm>
            <a:off x="1000125" y="6072188"/>
            <a:ext cx="1098550" cy="254000"/>
          </a:xfrm>
          <a:prstGeom prst="rect">
            <a:avLst/>
          </a:prstGeom>
          <a:noFill/>
          <a:ln w="9525">
            <a:noFill/>
            <a:miter lim="800000"/>
            <a:headEnd/>
            <a:tailEnd/>
          </a:ln>
        </p:spPr>
      </p:pic>
      <p:grpSp>
        <p:nvGrpSpPr>
          <p:cNvPr id="4" name="Group 182"/>
          <p:cNvGrpSpPr>
            <a:grpSpLocks/>
          </p:cNvGrpSpPr>
          <p:nvPr/>
        </p:nvGrpSpPr>
        <p:grpSpPr bwMode="auto">
          <a:xfrm>
            <a:off x="6215063" y="5429250"/>
            <a:ext cx="1143000" cy="857250"/>
            <a:chOff x="7836463" y="5524516"/>
            <a:chExt cx="1307537" cy="957682"/>
          </a:xfrm>
        </p:grpSpPr>
        <p:pic>
          <p:nvPicPr>
            <p:cNvPr id="22588" name="Picture 12"/>
            <p:cNvPicPr>
              <a:picLocks noChangeAspect="1" noChangeArrowheads="1"/>
            </p:cNvPicPr>
            <p:nvPr/>
          </p:nvPicPr>
          <p:blipFill>
            <a:blip r:embed="rId13" cstate="print"/>
            <a:srcRect/>
            <a:stretch>
              <a:fillRect/>
            </a:stretch>
          </p:blipFill>
          <p:spPr bwMode="auto">
            <a:xfrm>
              <a:off x="8072462" y="5524516"/>
              <a:ext cx="621488" cy="690541"/>
            </a:xfrm>
            <a:prstGeom prst="rect">
              <a:avLst/>
            </a:prstGeom>
            <a:noFill/>
            <a:ln w="9525">
              <a:noFill/>
              <a:miter lim="800000"/>
              <a:headEnd/>
              <a:tailEnd/>
            </a:ln>
          </p:spPr>
        </p:pic>
        <p:sp>
          <p:nvSpPr>
            <p:cNvPr id="22589" name="TextBox 176"/>
            <p:cNvSpPr txBox="1">
              <a:spLocks noChangeArrowheads="1"/>
            </p:cNvSpPr>
            <p:nvPr/>
          </p:nvSpPr>
          <p:spPr bwMode="auto">
            <a:xfrm>
              <a:off x="7836463" y="6143644"/>
              <a:ext cx="1307537" cy="338554"/>
            </a:xfrm>
            <a:prstGeom prst="rect">
              <a:avLst/>
            </a:prstGeom>
            <a:noFill/>
            <a:ln w="9525">
              <a:noFill/>
              <a:miter lim="800000"/>
              <a:headEnd/>
              <a:tailEnd/>
            </a:ln>
          </p:spPr>
          <p:txBody>
            <a:bodyPr wrap="none">
              <a:spAutoFit/>
            </a:bodyPr>
            <a:lstStyle/>
            <a:p>
              <a:r>
                <a:rPr lang="de-DE" altLang="zh-CN" sz="1600">
                  <a:latin typeface="Calibri" pitchFamily="34" charset="0"/>
                </a:rPr>
                <a:t>TextRunner</a:t>
              </a:r>
              <a:endParaRPr lang="en-US" altLang="zh-CN" sz="1600">
                <a:latin typeface="Calibri" pitchFamily="34" charset="0"/>
              </a:endParaRPr>
            </a:p>
          </p:txBody>
        </p:sp>
      </p:grpSp>
      <p:pic>
        <p:nvPicPr>
          <p:cNvPr id="22576" name="Picture 13"/>
          <p:cNvPicPr>
            <a:picLocks noChangeAspect="1" noChangeArrowheads="1"/>
          </p:cNvPicPr>
          <p:nvPr/>
        </p:nvPicPr>
        <p:blipFill>
          <a:blip r:embed="rId14" cstate="print"/>
          <a:srcRect/>
          <a:stretch>
            <a:fillRect/>
          </a:stretch>
        </p:blipFill>
        <p:spPr bwMode="auto">
          <a:xfrm>
            <a:off x="0" y="6542088"/>
            <a:ext cx="2500313" cy="315912"/>
          </a:xfrm>
          <a:prstGeom prst="rect">
            <a:avLst/>
          </a:prstGeom>
          <a:noFill/>
          <a:ln w="9525">
            <a:noFill/>
            <a:miter lim="800000"/>
            <a:headEnd/>
            <a:tailEnd/>
          </a:ln>
        </p:spPr>
      </p:pic>
      <p:pic>
        <p:nvPicPr>
          <p:cNvPr id="22577" name="Picture 15" descr="Sindice">
            <a:hlinkClick r:id="rId15"/>
          </p:cNvPr>
          <p:cNvPicPr>
            <a:picLocks noChangeAspect="1" noChangeArrowheads="1"/>
          </p:cNvPicPr>
          <p:nvPr/>
        </p:nvPicPr>
        <p:blipFill>
          <a:blip r:embed="rId16" cstate="print"/>
          <a:srcRect/>
          <a:stretch>
            <a:fillRect/>
          </a:stretch>
        </p:blipFill>
        <p:spPr bwMode="auto">
          <a:xfrm>
            <a:off x="7215188" y="5715000"/>
            <a:ext cx="1714500" cy="398463"/>
          </a:xfrm>
          <a:prstGeom prst="rect">
            <a:avLst/>
          </a:prstGeom>
          <a:noFill/>
          <a:ln w="9525">
            <a:noFill/>
            <a:miter lim="800000"/>
            <a:headEnd/>
            <a:tailEnd/>
          </a:ln>
        </p:spPr>
      </p:pic>
      <p:grpSp>
        <p:nvGrpSpPr>
          <p:cNvPr id="5" name="Group 185"/>
          <p:cNvGrpSpPr>
            <a:grpSpLocks/>
          </p:cNvGrpSpPr>
          <p:nvPr/>
        </p:nvGrpSpPr>
        <p:grpSpPr bwMode="auto">
          <a:xfrm>
            <a:off x="7666038" y="6234113"/>
            <a:ext cx="1477962" cy="623887"/>
            <a:chOff x="7666223" y="5857892"/>
            <a:chExt cx="1477777" cy="624306"/>
          </a:xfrm>
          <a:solidFill>
            <a:schemeClr val="bg1"/>
          </a:solidFill>
        </p:grpSpPr>
        <p:pic>
          <p:nvPicPr>
            <p:cNvPr id="32817" name="Picture 17" descr="Carnegie Mellon University">
              <a:hlinkClick r:id="rId17"/>
            </p:cNvPr>
            <p:cNvPicPr>
              <a:picLocks noChangeAspect="1" noChangeArrowheads="1"/>
            </p:cNvPicPr>
            <p:nvPr/>
          </p:nvPicPr>
          <p:blipFill>
            <a:blip r:embed="rId18" cstate="print"/>
            <a:srcRect/>
            <a:stretch>
              <a:fillRect/>
            </a:stretch>
          </p:blipFill>
          <p:spPr bwMode="auto">
            <a:xfrm>
              <a:off x="7858148" y="5857892"/>
              <a:ext cx="1071570" cy="306163"/>
            </a:xfrm>
            <a:prstGeom prst="rect">
              <a:avLst/>
            </a:prstGeom>
            <a:grpFill/>
            <a:ln w="9525">
              <a:noFill/>
              <a:miter lim="800000"/>
              <a:headEnd/>
              <a:tailEnd/>
            </a:ln>
          </p:spPr>
        </p:pic>
        <p:sp>
          <p:nvSpPr>
            <p:cNvPr id="32818" name="TextBox 184"/>
            <p:cNvSpPr txBox="1">
              <a:spLocks noChangeArrowheads="1"/>
            </p:cNvSpPr>
            <p:nvPr/>
          </p:nvSpPr>
          <p:spPr bwMode="auto">
            <a:xfrm>
              <a:off x="7666223" y="6143644"/>
              <a:ext cx="1477777" cy="338554"/>
            </a:xfrm>
            <a:prstGeom prst="rect">
              <a:avLst/>
            </a:prstGeom>
            <a:grpFill/>
            <a:ln w="9525">
              <a:noFill/>
              <a:miter lim="800000"/>
              <a:headEnd/>
              <a:tailEnd/>
            </a:ln>
          </p:spPr>
          <p:txBody>
            <a:bodyPr wrap="none">
              <a:spAutoFit/>
            </a:bodyPr>
            <a:lstStyle/>
            <a:p>
              <a:pPr fontAlgn="auto">
                <a:spcBef>
                  <a:spcPts val="0"/>
                </a:spcBef>
                <a:spcAft>
                  <a:spcPts val="0"/>
                </a:spcAft>
                <a:defRPr/>
              </a:pPr>
              <a:r>
                <a:rPr lang="de-DE" sz="1600">
                  <a:latin typeface="+mn-lt"/>
                  <a:ea typeface="+mn-ea"/>
                </a:rPr>
                <a:t>ReadTheWeb</a:t>
              </a:r>
              <a:endParaRPr lang="en-US" sz="1600">
                <a:latin typeface="+mn-lt"/>
                <a:ea typeface="+mn-ea"/>
              </a:endParaRPr>
            </a:p>
          </p:txBody>
        </p:sp>
      </p:grpSp>
      <p:pic>
        <p:nvPicPr>
          <p:cNvPr id="22579" name="Picture 56"/>
          <p:cNvPicPr>
            <a:picLocks noChangeAspect="1" noChangeArrowheads="1"/>
          </p:cNvPicPr>
          <p:nvPr/>
        </p:nvPicPr>
        <p:blipFill>
          <a:blip r:embed="rId19" cstate="print"/>
          <a:srcRect/>
          <a:stretch>
            <a:fillRect/>
          </a:stretch>
        </p:blipFill>
        <p:spPr bwMode="auto">
          <a:xfrm>
            <a:off x="7572375" y="5143500"/>
            <a:ext cx="1357313" cy="407988"/>
          </a:xfrm>
          <a:prstGeom prst="rect">
            <a:avLst/>
          </a:prstGeom>
          <a:noFill/>
          <a:ln w="9525">
            <a:noFill/>
            <a:miter lim="800000"/>
            <a:headEnd/>
            <a:tailEnd/>
          </a:ln>
        </p:spPr>
      </p:pic>
      <p:grpSp>
        <p:nvGrpSpPr>
          <p:cNvPr id="6" name="Group 61"/>
          <p:cNvGrpSpPr>
            <a:grpSpLocks/>
          </p:cNvGrpSpPr>
          <p:nvPr/>
        </p:nvGrpSpPr>
        <p:grpSpPr bwMode="auto">
          <a:xfrm>
            <a:off x="5572125" y="5786438"/>
            <a:ext cx="684213" cy="676275"/>
            <a:chOff x="2643244" y="5715226"/>
            <a:chExt cx="684565" cy="676580"/>
          </a:xfrm>
        </p:grpSpPr>
        <p:pic>
          <p:nvPicPr>
            <p:cNvPr id="22586" name="Picture 112" descr="logo"/>
            <p:cNvPicPr>
              <a:picLocks noChangeAspect="1" noChangeArrowheads="1"/>
            </p:cNvPicPr>
            <p:nvPr/>
          </p:nvPicPr>
          <p:blipFill>
            <a:blip r:embed="rId20" cstate="print"/>
            <a:srcRect/>
            <a:stretch>
              <a:fillRect/>
            </a:stretch>
          </p:blipFill>
          <p:spPr bwMode="auto">
            <a:xfrm>
              <a:off x="2643244" y="5715226"/>
              <a:ext cx="684565" cy="648120"/>
            </a:xfrm>
            <a:prstGeom prst="rect">
              <a:avLst/>
            </a:prstGeom>
            <a:solidFill>
              <a:srgbClr val="FFFF99"/>
            </a:solidFill>
            <a:ln w="9525">
              <a:noFill/>
              <a:miter lim="800000"/>
              <a:headEnd/>
              <a:tailEnd/>
            </a:ln>
          </p:spPr>
        </p:pic>
        <p:sp>
          <p:nvSpPr>
            <p:cNvPr id="22587" name="TextBox 168"/>
            <p:cNvSpPr txBox="1">
              <a:spLocks noChangeArrowheads="1"/>
            </p:cNvSpPr>
            <p:nvPr/>
          </p:nvSpPr>
          <p:spPr bwMode="auto">
            <a:xfrm>
              <a:off x="2696020" y="6053183"/>
              <a:ext cx="572602" cy="338623"/>
            </a:xfrm>
            <a:prstGeom prst="rect">
              <a:avLst/>
            </a:prstGeom>
            <a:noFill/>
            <a:ln w="9525">
              <a:noFill/>
              <a:miter lim="800000"/>
              <a:headEnd/>
              <a:tailEnd/>
            </a:ln>
          </p:spPr>
          <p:txBody>
            <a:bodyPr wrap="none">
              <a:spAutoFit/>
            </a:bodyPr>
            <a:lstStyle/>
            <a:p>
              <a:r>
                <a:rPr lang="de-DE" altLang="zh-CN" sz="1600">
                  <a:latin typeface="Calibri" pitchFamily="34" charset="0"/>
                </a:rPr>
                <a:t>IWP</a:t>
              </a:r>
              <a:endParaRPr lang="en-US" altLang="zh-CN" sz="1600">
                <a:latin typeface="Calibri" pitchFamily="34" charset="0"/>
              </a:endParaRPr>
            </a:p>
          </p:txBody>
        </p:sp>
      </p:grpSp>
      <p:sp>
        <p:nvSpPr>
          <p:cNvPr id="22581" name="Text Box 40"/>
          <p:cNvSpPr txBox="1">
            <a:spLocks noChangeArrowheads="1"/>
          </p:cNvSpPr>
          <p:nvPr/>
        </p:nvSpPr>
        <p:spPr bwMode="auto">
          <a:xfrm>
            <a:off x="7143750" y="2428875"/>
            <a:ext cx="1322388" cy="369888"/>
          </a:xfrm>
          <a:prstGeom prst="rect">
            <a:avLst/>
          </a:prstGeom>
          <a:noFill/>
          <a:ln w="9525">
            <a:noFill/>
            <a:miter lim="800000"/>
            <a:headEnd/>
            <a:tailEnd/>
          </a:ln>
        </p:spPr>
        <p:txBody>
          <a:bodyPr wrap="none">
            <a:spAutoFit/>
          </a:bodyPr>
          <a:lstStyle/>
          <a:p>
            <a:r>
              <a:rPr lang="de-DE" altLang="zh-CN">
                <a:latin typeface="Calibri" pitchFamily="34" charset="0"/>
              </a:rPr>
              <a:t>WebTables</a:t>
            </a:r>
            <a:endParaRPr lang="en-US" altLang="zh-CN">
              <a:latin typeface="Calibri" pitchFamily="34" charset="0"/>
            </a:endParaRPr>
          </a:p>
        </p:txBody>
      </p:sp>
      <p:sp>
        <p:nvSpPr>
          <p:cNvPr id="22582" name="Text Box 23"/>
          <p:cNvSpPr txBox="1">
            <a:spLocks noChangeArrowheads="1"/>
          </p:cNvSpPr>
          <p:nvPr/>
        </p:nvSpPr>
        <p:spPr bwMode="auto">
          <a:xfrm>
            <a:off x="3857625" y="5214938"/>
            <a:ext cx="1976438" cy="369887"/>
          </a:xfrm>
          <a:prstGeom prst="rect">
            <a:avLst/>
          </a:prstGeom>
          <a:noFill/>
          <a:ln w="9525">
            <a:noFill/>
            <a:miter lim="800000"/>
            <a:headEnd/>
            <a:tailEnd/>
          </a:ln>
        </p:spPr>
        <p:txBody>
          <a:bodyPr wrap="none">
            <a:spAutoFit/>
          </a:bodyPr>
          <a:lstStyle/>
          <a:p>
            <a:r>
              <a:rPr lang="de-DE" altLang="zh-CN">
                <a:latin typeface="Calibri" pitchFamily="34" charset="0"/>
              </a:rPr>
              <a:t>WorldWideTables</a:t>
            </a:r>
            <a:endParaRPr lang="en-US" altLang="zh-CN">
              <a:latin typeface="Calibri" pitchFamily="34" charset="0"/>
            </a:endParaRPr>
          </a:p>
        </p:txBody>
      </p:sp>
      <p:sp>
        <p:nvSpPr>
          <p:cNvPr id="22583" name="Text Box 13"/>
          <p:cNvSpPr txBox="1">
            <a:spLocks noChangeArrowheads="1"/>
          </p:cNvSpPr>
          <p:nvPr/>
        </p:nvSpPr>
        <p:spPr bwMode="auto">
          <a:xfrm>
            <a:off x="7000875" y="4214813"/>
            <a:ext cx="825500" cy="369887"/>
          </a:xfrm>
          <a:prstGeom prst="rect">
            <a:avLst/>
          </a:prstGeom>
          <a:noFill/>
          <a:ln w="9525">
            <a:noFill/>
            <a:miter lim="800000"/>
            <a:headEnd/>
            <a:tailEnd/>
          </a:ln>
        </p:spPr>
        <p:txBody>
          <a:bodyPr wrap="none">
            <a:spAutoFit/>
          </a:bodyPr>
          <a:lstStyle/>
          <a:p>
            <a:r>
              <a:rPr lang="de-DE" altLang="zh-CN">
                <a:latin typeface="Calibri" pitchFamily="34" charset="0"/>
              </a:rPr>
              <a:t>PSOX</a:t>
            </a:r>
          </a:p>
        </p:txBody>
      </p:sp>
      <p:sp>
        <p:nvSpPr>
          <p:cNvPr id="22584" name="Text Box 20"/>
          <p:cNvSpPr txBox="1">
            <a:spLocks noChangeArrowheads="1"/>
          </p:cNvSpPr>
          <p:nvPr/>
        </p:nvSpPr>
        <p:spPr bwMode="auto">
          <a:xfrm>
            <a:off x="5429250" y="1000125"/>
            <a:ext cx="1300163" cy="646113"/>
          </a:xfrm>
          <a:prstGeom prst="rect">
            <a:avLst/>
          </a:prstGeom>
          <a:noFill/>
          <a:ln w="9525">
            <a:noFill/>
            <a:miter lim="800000"/>
            <a:headEnd/>
            <a:tailEnd/>
          </a:ln>
        </p:spPr>
        <p:txBody>
          <a:bodyPr wrap="none">
            <a:spAutoFit/>
          </a:bodyPr>
          <a:lstStyle/>
          <a:p>
            <a:r>
              <a:rPr lang="de-DE" altLang="zh-CN">
                <a:latin typeface="Calibri" pitchFamily="34" charset="0"/>
              </a:rPr>
              <a:t>EntityRank</a:t>
            </a:r>
          </a:p>
          <a:p>
            <a:r>
              <a:rPr lang="de-DE" altLang="zh-CN">
                <a:latin typeface="Calibri" pitchFamily="34" charset="0"/>
              </a:rPr>
              <a:t>Cazoodle</a:t>
            </a:r>
          </a:p>
        </p:txBody>
      </p:sp>
      <p:sp>
        <p:nvSpPr>
          <p:cNvPr id="22585" name="文本框 6"/>
          <p:cNvSpPr txBox="1">
            <a:spLocks noChangeArrowheads="1"/>
          </p:cNvSpPr>
          <p:nvPr/>
        </p:nvSpPr>
        <p:spPr bwMode="auto">
          <a:xfrm>
            <a:off x="6948488" y="620713"/>
            <a:ext cx="2195512" cy="646112"/>
          </a:xfrm>
          <a:prstGeom prst="rect">
            <a:avLst/>
          </a:prstGeom>
          <a:noFill/>
          <a:ln w="9525">
            <a:noFill/>
            <a:miter lim="800000"/>
            <a:headEnd/>
            <a:tailEnd/>
          </a:ln>
        </p:spPr>
        <p:txBody>
          <a:bodyPr>
            <a:spAutoFit/>
          </a:bodyPr>
          <a:lstStyle/>
          <a:p>
            <a:r>
              <a:rPr lang="en-GB" altLang="zh-CN">
                <a:latin typeface="Calibri" pitchFamily="34" charset="0"/>
              </a:rPr>
              <a:t>Weikum &amp; </a:t>
            </a:r>
            <a:r>
              <a:rPr lang="en-US" altLang="zh-CN">
                <a:latin typeface="Calibri" pitchFamily="34" charset="0"/>
              </a:rPr>
              <a:t>Theobald</a:t>
            </a:r>
            <a:r>
              <a:rPr lang="en-GB" altLang="zh-CN">
                <a:latin typeface="Calibri" pitchFamily="34" charset="0"/>
              </a:rPr>
              <a:t> PODS’10</a:t>
            </a:r>
            <a:endParaRPr kumimoji="1" lang="zh-CN" altLang="en-US">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zh-CN" altLang="en-US" dirty="0" smtClean="0"/>
              <a:t>关键技术</a:t>
            </a:r>
            <a:endParaRPr lang="en-US" dirty="0" smtClean="0">
              <a:ea typeface="宋体" charset="-122"/>
            </a:endParaRP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zh-CN" altLang="en-US" dirty="0" smtClean="0"/>
              <a:t>通过</a:t>
            </a:r>
            <a:r>
              <a:rPr lang="zh-CN" altLang="en-US" dirty="0" smtClean="0"/>
              <a:t>知识图谱的形式来表达或</a:t>
            </a:r>
            <a:r>
              <a:rPr lang="zh-CN" altLang="en-US" dirty="0" smtClean="0"/>
              <a:t>解析</a:t>
            </a:r>
            <a:r>
              <a:rPr lang="en-US" altLang="zh-CN" dirty="0" err="1" smtClean="0"/>
              <a:t>IoT</a:t>
            </a:r>
            <a:r>
              <a:rPr lang="zh-CN" altLang="en-US" dirty="0" smtClean="0"/>
              <a:t>中的资源</a:t>
            </a:r>
            <a:r>
              <a:rPr lang="en-US" altLang="zh-CN" dirty="0" smtClean="0"/>
              <a:t>(Web</a:t>
            </a:r>
            <a:r>
              <a:rPr lang="zh-CN" altLang="en-US" dirty="0" smtClean="0"/>
              <a:t>页面</a:t>
            </a:r>
            <a:r>
              <a:rPr lang="en-US" altLang="zh-CN" dirty="0" smtClean="0"/>
              <a:t>,</a:t>
            </a:r>
            <a:r>
              <a:rPr lang="zh-CN" altLang="en-US" dirty="0" smtClean="0"/>
              <a:t>文本</a:t>
            </a:r>
            <a:r>
              <a:rPr lang="en-US" altLang="zh-CN" dirty="0" smtClean="0"/>
              <a:t>,</a:t>
            </a:r>
            <a:r>
              <a:rPr lang="zh-CN" altLang="en-US" dirty="0" smtClean="0"/>
              <a:t>视频等对象</a:t>
            </a:r>
            <a:r>
              <a:rPr lang="en-US" altLang="zh-CN" dirty="0" smtClean="0"/>
              <a:t>);		</a:t>
            </a:r>
          </a:p>
          <a:p>
            <a:pPr fontAlgn="auto">
              <a:spcAft>
                <a:spcPts val="0"/>
              </a:spcAft>
              <a:buFont typeface="Arial" pitchFamily="34" charset="0"/>
              <a:buChar char="•"/>
              <a:defRPr/>
            </a:pPr>
            <a:r>
              <a:rPr lang="zh-CN" altLang="en-US" dirty="0" smtClean="0"/>
              <a:t>用户意图的表达与建模</a:t>
            </a:r>
            <a:endParaRPr lang="en-US" altLang="zh-CN" dirty="0" smtClean="0"/>
          </a:p>
          <a:p>
            <a:pPr fontAlgn="auto">
              <a:spcAft>
                <a:spcPts val="0"/>
              </a:spcAft>
              <a:buFont typeface="Arial" pitchFamily="34" charset="0"/>
              <a:buChar char="•"/>
              <a:defRPr/>
            </a:pPr>
            <a:r>
              <a:rPr lang="zh-CN" altLang="en-US" dirty="0" smtClean="0">
                <a:latin typeface="+mn-ea"/>
              </a:rPr>
              <a:t>对知识图谱的语义搜索</a:t>
            </a:r>
            <a:r>
              <a:rPr lang="zh-CN" altLang="en-US" dirty="0" smtClean="0">
                <a:latin typeface="+mn-ea"/>
              </a:rPr>
              <a:t>技术</a:t>
            </a:r>
            <a:endParaRPr lang="en-US" altLang="zh-CN" dirty="0" smtClean="0">
              <a:latin typeface="+mn-ea"/>
            </a:endParaRPr>
          </a:p>
          <a:p>
            <a:pPr fontAlgn="auto">
              <a:spcAft>
                <a:spcPts val="0"/>
              </a:spcAft>
              <a:buFont typeface="Arial" pitchFamily="34" charset="0"/>
              <a:buChar char="•"/>
              <a:defRPr/>
            </a:pPr>
            <a:r>
              <a:rPr lang="en-US" altLang="zh-CN" dirty="0" smtClean="0">
                <a:latin typeface="+mn-ea"/>
              </a:rPr>
              <a:t>……</a:t>
            </a:r>
          </a:p>
          <a:p>
            <a:pPr fontAlgn="auto">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zh-CN" dirty="0" smtClean="0"/>
              <a:t>RDF</a:t>
            </a:r>
            <a:r>
              <a:rPr lang="zh-CN" altLang="en-US" dirty="0" smtClean="0"/>
              <a:t>与</a:t>
            </a:r>
            <a:r>
              <a:rPr lang="zh-CN" altLang="en-US" dirty="0" smtClean="0"/>
              <a:t>知识</a:t>
            </a:r>
            <a:r>
              <a:rPr lang="zh-CN" altLang="en-US" dirty="0" smtClean="0"/>
              <a:t>图谱</a:t>
            </a:r>
            <a:endParaRPr lang="en-US" dirty="0" smtClean="0">
              <a:ea typeface="宋体" charset="-122"/>
            </a:endParaRPr>
          </a:p>
        </p:txBody>
      </p:sp>
      <p:sp>
        <p:nvSpPr>
          <p:cNvPr id="3" name="Content Placeholder 2"/>
          <p:cNvSpPr>
            <a:spLocks noGrp="1"/>
          </p:cNvSpPr>
          <p:nvPr>
            <p:ph idx="1"/>
          </p:nvPr>
        </p:nvSpPr>
        <p:spPr>
          <a:xfrm>
            <a:off x="457200" y="1600200"/>
            <a:ext cx="7772400" cy="3557588"/>
          </a:xfrm>
        </p:spPr>
        <p:txBody>
          <a:bodyPr rtlCol="0">
            <a:normAutofit fontScale="92500" lnSpcReduction="20000"/>
          </a:bodyPr>
          <a:lstStyle/>
          <a:p>
            <a:pPr fontAlgn="auto">
              <a:spcAft>
                <a:spcPts val="0"/>
              </a:spcAft>
              <a:buFont typeface="Arial" pitchFamily="34" charset="0"/>
              <a:buChar char="•"/>
              <a:defRPr/>
            </a:pPr>
            <a:r>
              <a:rPr lang="zh-CN" altLang="en-US" dirty="0" smtClean="0"/>
              <a:t>描述信息实体的属性和相互关联等信息</a:t>
            </a:r>
            <a:endParaRPr lang="en-US" altLang="zh-CN" dirty="0" smtClean="0"/>
          </a:p>
          <a:p>
            <a:pPr lvl="1" fontAlgn="auto">
              <a:spcAft>
                <a:spcPts val="0"/>
              </a:spcAft>
              <a:buFont typeface="Arial" pitchFamily="34" charset="0"/>
              <a:buChar char="–"/>
              <a:defRPr/>
            </a:pPr>
            <a:r>
              <a:rPr lang="zh-CN" altLang="en-US" dirty="0" smtClean="0"/>
              <a:t>类别</a:t>
            </a:r>
            <a:r>
              <a:rPr lang="en-US" dirty="0" smtClean="0"/>
              <a:t>, </a:t>
            </a:r>
            <a:r>
              <a:rPr lang="zh-CN" altLang="en-US" dirty="0" smtClean="0"/>
              <a:t>实体</a:t>
            </a:r>
            <a:r>
              <a:rPr lang="en-US" dirty="0" smtClean="0"/>
              <a:t>, </a:t>
            </a:r>
            <a:r>
              <a:rPr lang="zh-CN" altLang="en-US" dirty="0" smtClean="0"/>
              <a:t>关系</a:t>
            </a:r>
            <a:r>
              <a:rPr lang="en-US" dirty="0" smtClean="0"/>
              <a:t>/</a:t>
            </a:r>
            <a:r>
              <a:rPr lang="zh-CN" altLang="en-US" dirty="0" smtClean="0"/>
              <a:t>属性</a:t>
            </a:r>
          </a:p>
          <a:p>
            <a:pPr fontAlgn="auto">
              <a:spcAft>
                <a:spcPts val="0"/>
              </a:spcAft>
              <a:buFont typeface="Arial" pitchFamily="34" charset="0"/>
              <a:buChar char="•"/>
              <a:defRPr/>
            </a:pPr>
            <a:r>
              <a:rPr lang="zh-CN" altLang="en-US" dirty="0" smtClean="0"/>
              <a:t>在网络数据上构建的知识库</a:t>
            </a:r>
            <a:endParaRPr lang="en-US" altLang="zh-CN" dirty="0" smtClean="0"/>
          </a:p>
          <a:p>
            <a:pPr fontAlgn="auto">
              <a:spcAft>
                <a:spcPts val="0"/>
              </a:spcAft>
              <a:buFont typeface="Arial" pitchFamily="34" charset="0"/>
              <a:buChar char="•"/>
              <a:defRPr/>
            </a:pPr>
            <a:r>
              <a:rPr lang="zh-CN" altLang="en-US" dirty="0" smtClean="0"/>
              <a:t>在搜索引擎中发挥越来越重要的作用</a:t>
            </a:r>
            <a:endParaRPr lang="en-US" altLang="zh-CN" dirty="0" smtClean="0"/>
          </a:p>
          <a:p>
            <a:pPr lvl="1" fontAlgn="auto">
              <a:spcAft>
                <a:spcPts val="0"/>
              </a:spcAft>
              <a:buFont typeface="Arial" pitchFamily="34" charset="0"/>
              <a:buChar char="–"/>
              <a:defRPr/>
            </a:pPr>
            <a:r>
              <a:rPr lang="en-US" altLang="zh-CN" dirty="0" smtClean="0"/>
              <a:t>Google</a:t>
            </a:r>
            <a:r>
              <a:rPr lang="zh-CN" altLang="en-US" dirty="0" smtClean="0"/>
              <a:t> </a:t>
            </a:r>
            <a:r>
              <a:rPr lang="en-US" altLang="zh-CN" dirty="0" smtClean="0"/>
              <a:t>Knowledge</a:t>
            </a:r>
            <a:r>
              <a:rPr lang="zh-CN" altLang="en-US" dirty="0" smtClean="0"/>
              <a:t> </a:t>
            </a:r>
            <a:r>
              <a:rPr lang="en-US" altLang="zh-CN" dirty="0" smtClean="0"/>
              <a:t>Graph</a:t>
            </a:r>
          </a:p>
          <a:p>
            <a:pPr lvl="1" fontAlgn="auto">
              <a:spcAft>
                <a:spcPts val="0"/>
              </a:spcAft>
              <a:buFont typeface="Arial" pitchFamily="34" charset="0"/>
              <a:buChar char="–"/>
              <a:defRPr/>
            </a:pPr>
            <a:r>
              <a:rPr lang="en-US" altLang="zh-CN" dirty="0" smtClean="0"/>
              <a:t>Bing</a:t>
            </a:r>
            <a:r>
              <a:rPr lang="zh-CN" altLang="en-US" dirty="0" smtClean="0"/>
              <a:t> </a:t>
            </a:r>
            <a:r>
              <a:rPr lang="en-US" altLang="zh-CN" dirty="0" smtClean="0"/>
              <a:t>Satori</a:t>
            </a:r>
          </a:p>
          <a:p>
            <a:pPr lvl="1" fontAlgn="auto">
              <a:spcAft>
                <a:spcPts val="0"/>
              </a:spcAft>
              <a:buFont typeface="Arial" pitchFamily="34" charset="0"/>
              <a:buChar char="–"/>
              <a:defRPr/>
            </a:pPr>
            <a:r>
              <a:rPr lang="zh-CN" altLang="en-US" dirty="0" smtClean="0"/>
              <a:t>搜狗知立方</a:t>
            </a:r>
            <a:endParaRPr lang="en-US" altLang="zh-CN" dirty="0" smtClean="0"/>
          </a:p>
          <a:p>
            <a:pPr lvl="1" fontAlgn="auto">
              <a:spcAft>
                <a:spcPts val="0"/>
              </a:spcAft>
              <a:buFont typeface="Arial" pitchFamily="34" charset="0"/>
              <a:buChar char="–"/>
              <a:defRPr/>
            </a:pPr>
            <a:r>
              <a:rPr lang="zh-CN" altLang="en-US" dirty="0" smtClean="0"/>
              <a:t>百度知识图谱</a:t>
            </a:r>
            <a:endParaRPr lang="en-US" dirty="0"/>
          </a:p>
        </p:txBody>
      </p:sp>
      <p:pic>
        <p:nvPicPr>
          <p:cNvPr id="18435" name="Picture 4"/>
          <p:cNvPicPr>
            <a:picLocks noChangeAspect="1" noChangeArrowheads="1"/>
          </p:cNvPicPr>
          <p:nvPr/>
        </p:nvPicPr>
        <p:blipFill>
          <a:blip r:embed="rId2" cstate="print"/>
          <a:srcRect/>
          <a:stretch>
            <a:fillRect/>
          </a:stretch>
        </p:blipFill>
        <p:spPr bwMode="auto">
          <a:xfrm>
            <a:off x="2657475" y="3213100"/>
            <a:ext cx="6307138" cy="349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8345</TotalTime>
  <Words>1105</Words>
  <Application>Microsoft Office PowerPoint</Application>
  <PresentationFormat>全屏显示(4:3)</PresentationFormat>
  <Paragraphs>261</Paragraphs>
  <Slides>26</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Office 主题</vt:lpstr>
      <vt:lpstr>Microsoft Visio 绘图</vt:lpstr>
      <vt:lpstr>基于知识图谱的语义搜索 </vt:lpstr>
      <vt:lpstr>互连无处不在</vt:lpstr>
      <vt:lpstr>目标</vt:lpstr>
      <vt:lpstr>理解数据</vt:lpstr>
      <vt:lpstr>理解用户</vt:lpstr>
      <vt:lpstr>相关研究</vt:lpstr>
      <vt:lpstr>领域交叉的众多研究</vt:lpstr>
      <vt:lpstr>关键技术</vt:lpstr>
      <vt:lpstr>RDF与知识图谱</vt:lpstr>
      <vt:lpstr>应用</vt:lpstr>
      <vt:lpstr>幻灯片 11</vt:lpstr>
      <vt:lpstr>幻灯片 12</vt:lpstr>
      <vt:lpstr>幻灯片 13</vt:lpstr>
      <vt:lpstr>实体搜索——创新点</vt:lpstr>
      <vt:lpstr>研究之二：Story-Teller</vt:lpstr>
      <vt:lpstr>Overview of our approach</vt:lpstr>
      <vt:lpstr>System Architecture</vt:lpstr>
      <vt:lpstr>幻灯片 18</vt:lpstr>
      <vt:lpstr>幻灯片 19</vt:lpstr>
      <vt:lpstr>研究工作之三： 基于知识图谱的学术论文的深度搜索</vt:lpstr>
      <vt:lpstr>挑战</vt:lpstr>
      <vt:lpstr>幻灯片 22</vt:lpstr>
      <vt:lpstr>面向学术知识图谱的智慧搜索  pandasearch.ruc.edu.cn </vt:lpstr>
      <vt:lpstr>知识图谱上的其它工作</vt:lpstr>
      <vt:lpstr>知识图谱上的其它工作</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Context and Category Matching for Entity Search</dc:title>
  <dc:creator>gao</dc:creator>
  <cp:lastModifiedBy>杜小勇</cp:lastModifiedBy>
  <cp:revision>174</cp:revision>
  <dcterms:created xsi:type="dcterms:W3CDTF">2014-04-19T02:48:05Z</dcterms:created>
  <dcterms:modified xsi:type="dcterms:W3CDTF">2014-09-28T05:54:20Z</dcterms:modified>
</cp:coreProperties>
</file>