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6" r:id="rId2"/>
    <p:sldId id="737" r:id="rId3"/>
    <p:sldId id="743" r:id="rId4"/>
    <p:sldId id="738" r:id="rId5"/>
    <p:sldId id="739" r:id="rId6"/>
    <p:sldId id="740" r:id="rId7"/>
    <p:sldId id="741" r:id="rId8"/>
    <p:sldId id="744" r:id="rId9"/>
    <p:sldId id="623" r:id="rId10"/>
    <p:sldId id="624" r:id="rId11"/>
    <p:sldId id="625" r:id="rId12"/>
    <p:sldId id="699" r:id="rId13"/>
    <p:sldId id="710" r:id="rId14"/>
    <p:sldId id="682" r:id="rId15"/>
    <p:sldId id="683" r:id="rId16"/>
    <p:sldId id="712" r:id="rId17"/>
    <p:sldId id="732" r:id="rId18"/>
    <p:sldId id="747" r:id="rId19"/>
    <p:sldId id="745" r:id="rId20"/>
    <p:sldId id="746" r:id="rId21"/>
    <p:sldId id="713" r:id="rId22"/>
    <p:sldId id="705" r:id="rId23"/>
    <p:sldId id="612" r:id="rId24"/>
    <p:sldId id="619" r:id="rId25"/>
    <p:sldId id="648" r:id="rId26"/>
    <p:sldId id="652" r:id="rId27"/>
    <p:sldId id="714" r:id="rId28"/>
    <p:sldId id="719" r:id="rId29"/>
    <p:sldId id="720" r:id="rId30"/>
    <p:sldId id="721" r:id="rId31"/>
    <p:sldId id="660" r:id="rId32"/>
    <p:sldId id="670" r:id="rId33"/>
    <p:sldId id="707" r:id="rId34"/>
    <p:sldId id="669" r:id="rId35"/>
    <p:sldId id="718" r:id="rId36"/>
    <p:sldId id="748" r:id="rId37"/>
    <p:sldId id="728" r:id="rId38"/>
    <p:sldId id="729" r:id="rId39"/>
    <p:sldId id="640" r:id="rId40"/>
    <p:sldId id="701" r:id="rId41"/>
    <p:sldId id="716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CC"/>
    <a:srgbClr val="000099"/>
    <a:srgbClr val="FF0000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813" autoAdjust="0"/>
    <p:restoredTop sz="88868" autoAdjust="0"/>
  </p:normalViewPr>
  <p:slideViewPr>
    <p:cSldViewPr>
      <p:cViewPr>
        <p:scale>
          <a:sx n="65" d="100"/>
          <a:sy n="65" d="100"/>
        </p:scale>
        <p:origin x="-8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1236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2014/9/29</a:t>
            </a:fld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wm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wmf"/><Relationship Id="rId9" Type="http://schemas.openxmlformats.org/officeDocument/2006/relationships/image" Target="../media/image1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28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395536" y="404664"/>
            <a:ext cx="8136904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面向社会网络的大图搜索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 Graph Search for Social Networks</a:t>
            </a:r>
            <a:endParaRPr lang="zh-CN" altLang="en-US" sz="2800" b="1" dirty="0">
              <a:solidFill>
                <a:srgbClr val="00009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96952"/>
            <a:ext cx="404812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1800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由于“</a:t>
            </a:r>
            <a:r>
              <a:rPr lang="zh-CN" altLang="en-US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基于位置的服务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(LBS)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”的广泛应用，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图搜索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大量应用到交通网络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司机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Mark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想从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美国加州的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Irvine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到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Riverside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 </a:t>
            </a:r>
          </a:p>
          <a:p>
            <a:pPr lvl="1">
              <a:spcBef>
                <a:spcPts val="1200"/>
              </a:spcBef>
            </a:pP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如果</a:t>
            </a:r>
            <a:r>
              <a:rPr lang="en-US" altLang="zh-CN" sz="1800" b="1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Mark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想驾驶</a:t>
            </a:r>
            <a:r>
              <a:rPr lang="en-US" altLang="zh-CN" sz="1800" b="1" kern="12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car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最短的时间到达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Riverside</a:t>
            </a:r>
            <a:r>
              <a:rPr lang="en-US" altLang="zh-CN" sz="1800" kern="1200" dirty="0" smtClean="0">
                <a:ea typeface="黑体" pitchFamily="49" charset="-122"/>
                <a:cs typeface="+mn-cs"/>
              </a:rPr>
              <a:t>,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那么这个问题可以看做为</a:t>
            </a:r>
            <a:r>
              <a:rPr lang="zh-CN" altLang="en-US" sz="1800" kern="1200" dirty="0" smtClean="0">
                <a:solidFill>
                  <a:srgbClr val="FF0000"/>
                </a:solidFill>
                <a:ea typeface="黑体" pitchFamily="49" charset="-122"/>
                <a:cs typeface="+mn-cs"/>
              </a:rPr>
              <a:t>图的最短路径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问题，然后找到的方案是</a:t>
            </a:r>
            <a:r>
              <a:rPr lang="en-US" altLang="zh-CN" sz="1800" kern="12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State </a:t>
            </a:r>
            <a:r>
              <a:rPr lang="en-US" altLang="zh-CN" sz="1800" kern="1200" dirty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Route 261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路线规划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[3]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645024"/>
            <a:ext cx="4608512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zh-CN" altLang="en-US" dirty="0" smtClean="0">
                <a:latin typeface="Arial Unicode MS" pitchFamily="34" charset="-122"/>
                <a:ea typeface="+mn-ea"/>
              </a:rPr>
              <a:t>如果</a:t>
            </a:r>
            <a:r>
              <a:rPr lang="en-US" altLang="zh-CN" b="1" dirty="0" smtClean="0">
                <a:latin typeface="Arial Unicode MS" pitchFamily="34" charset="-122"/>
                <a:ea typeface="+mn-ea"/>
              </a:rPr>
              <a:t>Mark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想驾驶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运输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危险物品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，则有的</a:t>
            </a:r>
            <a:r>
              <a:rPr lang="zh-CN" altLang="en-US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路和桥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是不允许通过的，路线的选择是受约束的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 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这样可以通过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正则表达式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等方法来表达约束条件来搜索最佳的交通路线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如果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考虑的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实时交通情况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。。。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408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244408" y="3501008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5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3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推荐系统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有着广泛的应用，如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social </a:t>
            </a:r>
            <a:r>
              <a:rPr lang="en-US" altLang="zh-CN" dirty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matching systems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是一种非常有用的推荐工具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</a:t>
            </a: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推荐系统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[4]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83" y="2574952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3356992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猎头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想找一位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生物学家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(Bio)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来帮助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一组软件开发人员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(SEs)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来分析基因数据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猎头通过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专家推荐网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L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inkedIn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搜索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图中顶点表示人，标签为专长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kern="0" dirty="0" smtClean="0">
                <a:latin typeface="Arial Unicode MS" pitchFamily="34" charset="-122"/>
                <a:ea typeface="+mn-ea"/>
              </a:rPr>
              <a:t>图中边表示推荐，如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3293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提纲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什么是图搜索</a:t>
            </a:r>
            <a:r>
              <a:rPr lang="en-US" altLang="zh-CN" sz="2800" dirty="0" smtClean="0">
                <a:latin typeface="Arial Unicode MS" pitchFamily="34" charset="-122"/>
                <a:ea typeface="黑体" pitchFamily="49" charset="-122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为什么需要图搜索</a:t>
            </a:r>
            <a:r>
              <a:rPr lang="en-US" altLang="zh-CN" sz="2800" dirty="0" smtClean="0">
                <a:latin typeface="Arial Unicode MS" pitchFamily="34" charset="-122"/>
                <a:ea typeface="黑体" pitchFamily="49" charset="-122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挑战性与</a:t>
            </a:r>
            <a:r>
              <a:rPr lang="zh-CN" altLang="en-US" sz="2800" dirty="0" smtClean="0">
                <a:ea typeface="黑体" pitchFamily="49" charset="-122"/>
              </a:rPr>
              <a:t>科学问题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大图搜索相关技术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总结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776108"/>
            <a:ext cx="8358246" cy="144498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什么是图搜索？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(What is Graph Search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提出统一的定义</a:t>
            </a:r>
            <a:r>
              <a:rPr lang="en-US" altLang="zh-CN" sz="2000" dirty="0" smtClean="0">
                <a:solidFill>
                  <a:srgbClr val="00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[5] (</a:t>
            </a:r>
            <a:r>
              <a:rPr lang="zh-CN" altLang="en-US" sz="2000" baseline="30000" dirty="0" smtClean="0">
                <a:solidFill>
                  <a:srgbClr val="0066CC"/>
                </a:solidFill>
              </a:rPr>
              <a:t>始叫图匹配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标注：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给定模式图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和数据图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检测是否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G;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中所有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的子图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b="1" kern="0" dirty="0" smtClean="0">
                <a:latin typeface="Arial Unicode MS" pitchFamily="34" charset="-122"/>
                <a:ea typeface="黑体" pitchFamily="49" charset="-122"/>
              </a:rPr>
              <a:t>两类查询</a:t>
            </a:r>
            <a:r>
              <a:rPr lang="en-US" altLang="zh-CN" sz="2200" b="1" kern="0" dirty="0" smtClean="0">
                <a:latin typeface="Arial Unicode MS" pitchFamily="34" charset="-122"/>
                <a:ea typeface="黑体" pitchFamily="49" charset="-122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布尔查询</a:t>
            </a:r>
            <a:r>
              <a:rPr lang="en-US" altLang="zh-CN" sz="2200" kern="0" dirty="0" smtClean="0">
                <a:latin typeface="Arial Unicode MS" pitchFamily="34" charset="-122"/>
                <a:ea typeface="黑体" pitchFamily="49" charset="-122"/>
              </a:rPr>
              <a:t>(Yes/No)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函数查询</a:t>
            </a:r>
            <a:r>
              <a:rPr lang="zh-CN" altLang="en-US" sz="2200" kern="0" dirty="0" smtClean="0">
                <a:latin typeface="Arial Unicode MS" pitchFamily="34" charset="-122"/>
                <a:ea typeface="黑体" pitchFamily="49" charset="-122"/>
              </a:rPr>
              <a:t>，可以调用布尔查询</a:t>
            </a:r>
            <a:endParaRPr lang="en-US" altLang="zh-CN" sz="22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图中顶点或者边常常带有标签</a:t>
            </a:r>
            <a:endParaRPr lang="en-US" altLang="zh-CN" sz="20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模式图通常比较小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), 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但数据图很大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上亿个顶点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2048" y="951111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不同的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>
                <a:solidFill>
                  <a:srgbClr val="FF0000"/>
                </a:solidFill>
              </a:rPr>
              <a:t>语义</a:t>
            </a:r>
            <a:r>
              <a:rPr lang="zh-CN" altLang="en-US" sz="2400" dirty="0" smtClean="0">
                <a:solidFill>
                  <a:schemeClr val="tx1"/>
                </a:solidFill>
              </a:rPr>
              <a:t>表示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不同类型的图搜索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</a:rPr>
              <a:t>包括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最短路径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[3]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子图同构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[11]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图同态及其扩展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[9]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图模拟及其扩展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[7,8]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图关键字搜索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[6]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紧邻查询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[10]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图搜索是一个非常“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general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”概念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!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159644"/>
            <a:ext cx="8358246" cy="1341363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挑战性与科学问题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(Challenges &amp; Problem</a:t>
            </a:r>
            <a:r>
              <a:rPr kumimoji="0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Statements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科学问题：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99"/>
                </a:solidFill>
                <a:latin typeface="+mn-ea"/>
              </a:rPr>
              <a:t>在大量、动态和不确定图数据中：</a:t>
            </a:r>
            <a:endParaRPr lang="en-US" altLang="zh-CN" sz="2800" dirty="0" smtClean="0">
              <a:solidFill>
                <a:srgbClr val="000099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更快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更准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如何</a:t>
            </a:r>
            <a:r>
              <a:rPr lang="zh-CN" altLang="en-US" dirty="0" smtClean="0">
                <a:latin typeface="+mn-ea"/>
              </a:rPr>
              <a:t>以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友好的方式</a:t>
            </a:r>
            <a:r>
              <a:rPr lang="zh-CN" altLang="en-US" dirty="0" smtClean="0">
                <a:latin typeface="+mn-ea"/>
              </a:rPr>
              <a:t>提供“图搜索”的查询界面？</a:t>
            </a:r>
            <a:endParaRPr lang="en-US" altLang="zh-CN" dirty="0" smtClean="0">
              <a:latin typeface="+mn-ea"/>
            </a:endParaRPr>
          </a:p>
          <a:p>
            <a:pPr lvl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12" name="图片 11" descr="blog-apr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072" y="4221088"/>
            <a:ext cx="2438400" cy="1475232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32048" y="3486681"/>
            <a:ext cx="5976664" cy="2606615"/>
            <a:chOff x="755576" y="3846721"/>
            <a:chExt cx="5976664" cy="2606615"/>
          </a:xfrm>
        </p:grpSpPr>
        <p:pic>
          <p:nvPicPr>
            <p:cNvPr id="1028" name="Picture 4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581128"/>
              <a:ext cx="2016224" cy="1512168"/>
            </a:xfrm>
            <a:prstGeom prst="rect">
              <a:avLst/>
            </a:prstGeom>
            <a:noFill/>
          </p:spPr>
        </p:pic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3846721"/>
              <a:ext cx="2880320" cy="2606615"/>
            </a:xfrm>
            <a:prstGeom prst="rect">
              <a:avLst/>
            </a:prstGeom>
            <a:noFill/>
          </p:spPr>
        </p:pic>
        <p:pic>
          <p:nvPicPr>
            <p:cNvPr id="17" name="图片 16" descr="download 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784" y="4322787"/>
              <a:ext cx="2390775" cy="19145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科学问题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如何搜索“信息”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更快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查询近似技术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+mn-ea"/>
                <a:ea typeface="+mn-ea"/>
              </a:rPr>
              <a:t>数据近似技术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科学问题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4941168"/>
            <a:ext cx="8501122" cy="144016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搜索北航的信息：</a:t>
            </a:r>
            <a:endParaRPr lang="en-US" altLang="zh-CN" sz="2400" dirty="0" smtClean="0">
              <a:solidFill>
                <a:srgbClr val="0066CC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0066CC"/>
                </a:solidFill>
              </a:rPr>
              <a:t>北航</a:t>
            </a:r>
            <a:r>
              <a:rPr lang="en-US" altLang="zh-CN" sz="2000" dirty="0" smtClean="0">
                <a:solidFill>
                  <a:srgbClr val="0066CC"/>
                </a:solidFill>
              </a:rPr>
              <a:t>/</a:t>
            </a:r>
            <a:r>
              <a:rPr lang="zh-CN" altLang="en-US" sz="2000" dirty="0" smtClean="0">
                <a:solidFill>
                  <a:srgbClr val="0066CC"/>
                </a:solidFill>
              </a:rPr>
              <a:t>北京航空航天大学</a:t>
            </a:r>
            <a:r>
              <a:rPr lang="en-US" altLang="zh-CN" sz="2000" dirty="0" smtClean="0">
                <a:solidFill>
                  <a:srgbClr val="0066CC"/>
                </a:solidFill>
              </a:rPr>
              <a:t>/</a:t>
            </a:r>
            <a:r>
              <a:rPr lang="zh-TW" altLang="en-US" sz="2000" dirty="0" smtClean="0">
                <a:solidFill>
                  <a:srgbClr val="0066CC"/>
                </a:solidFill>
              </a:rPr>
              <a:t>北京航空航天大學</a:t>
            </a:r>
            <a:endParaRPr lang="en-US" altLang="zh-CN" sz="2000" dirty="0" smtClean="0">
              <a:solidFill>
                <a:srgbClr val="0066CC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Beihang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Beihang</a:t>
            </a:r>
            <a:r>
              <a:rPr lang="en-US" altLang="zh-CN" sz="2000" dirty="0" smtClean="0">
                <a:solidFill>
                  <a:srgbClr val="FF0000"/>
                </a:solidFill>
              </a:rPr>
              <a:t> University/</a:t>
            </a:r>
            <a:r>
              <a:rPr lang="en-US" altLang="zh-CN" sz="2000" dirty="0" smtClean="0">
                <a:solidFill>
                  <a:srgbClr val="FF0000"/>
                </a:solidFill>
                <a:latin typeface="Arial"/>
              </a:rPr>
              <a:t>Beijing University of Aeronautics and Astronautics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如何搜索“信息”</a:t>
            </a:r>
            <a:r>
              <a:rPr lang="zh-CN" altLang="en-US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更准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用户意图理解（融合用户的行为特征）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融合知识图谱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- Knowledge Graph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基于知识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用户意图的查询转换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23528" y="2852936"/>
            <a:ext cx="8501122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搜索北航周围的饭店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人在美国</a:t>
            </a:r>
            <a:endParaRPr lang="en-US" altLang="zh-CN" sz="20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人在北航</a:t>
            </a:r>
            <a:endParaRPr lang="en-US" altLang="zh-CN" sz="20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人在北航（中午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点）</a:t>
            </a:r>
            <a:endParaRPr lang="en-US" altLang="zh-CN" sz="20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人在北航（半夜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点）</a:t>
            </a:r>
            <a:endParaRPr lang="en-US" altLang="zh-CN" sz="20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180502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为什么需要图搜索</a:t>
            </a:r>
            <a:r>
              <a:rPr lang="en-US" altLang="zh-CN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?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Search, Why Bother?)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科学问题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如何</a:t>
            </a:r>
            <a:r>
              <a:rPr lang="zh-CN" altLang="en-US" sz="2800" dirty="0" smtClean="0">
                <a:latin typeface="+mn-ea"/>
                <a:ea typeface="+mn-ea"/>
              </a:rPr>
              <a:t>以</a:t>
            </a:r>
            <a:r>
              <a:rPr lang="zh-CN" altLang="en-US" sz="2800" dirty="0" smtClean="0">
                <a:solidFill>
                  <a:srgbClr val="000099"/>
                </a:solidFill>
                <a:latin typeface="+mn-ea"/>
                <a:ea typeface="+mn-ea"/>
              </a:rPr>
              <a:t>友好的方式</a:t>
            </a:r>
            <a:r>
              <a:rPr lang="zh-CN" altLang="en-US" sz="2800" dirty="0" smtClean="0">
                <a:latin typeface="+mn-ea"/>
                <a:ea typeface="+mn-ea"/>
              </a:rPr>
              <a:t>提供“图搜索”的查询界面？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关键字的搜索模式非常友好</a:t>
            </a:r>
            <a:endParaRPr lang="en-US" altLang="zh-CN" sz="24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直接让用户输入模式图非常不友好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提供已经方便的方式表达查询图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1200150" lvl="2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Facebook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采用简单化的自然语言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大图搜索的查询技术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(Query Techniques for Big Graph Search)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93610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如，强模拟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TODS 2014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[13]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&amp; VLDB 2012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[14]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116632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573015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643336" y="308410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80481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36723" y="1300698"/>
            <a:ext cx="1487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300698"/>
            <a:ext cx="1231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300698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58632" y="1300698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2317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361656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Topology preservation,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bounded matches, and solvable in cubic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大图搜索的数据技术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10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如，异常检测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ICDM 2013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[15]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&amp;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TechReport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[16]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矩阵是图的一种常用表示方式，其存储代价较高</a:t>
            </a:r>
            <a:endParaRPr lang="en-US" altLang="zh-CN" sz="2400" dirty="0" smtClean="0"/>
          </a:p>
          <a:p>
            <a:pPr>
              <a:spcBef>
                <a:spcPts val="30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：将一部分</a:t>
            </a:r>
            <a:r>
              <a:rPr lang="zh-CN" altLang="en-US" sz="2400" dirty="0" smtClean="0">
                <a:solidFill>
                  <a:srgbClr val="FF0000"/>
                </a:solidFill>
              </a:rPr>
              <a:t>极小的数据项</a:t>
            </a:r>
            <a:r>
              <a:rPr lang="zh-CN" altLang="en-US" sz="2400" dirty="0" smtClean="0"/>
              <a:t>用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替换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对计算特征向量的影响有限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理论证明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30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：将</a:t>
            </a:r>
            <a:r>
              <a:rPr lang="en-US" altLang="zh-CN" sz="2400" dirty="0" smtClean="0">
                <a:solidFill>
                  <a:srgbClr val="FF0000"/>
                </a:solidFill>
              </a:rPr>
              <a:t>n*d 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r>
              <a:rPr lang="zh-CN" altLang="en-US" sz="2400" dirty="0" smtClean="0"/>
              <a:t>转换为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n</a:t>
            </a:r>
            <a:r>
              <a:rPr lang="zh-CN" altLang="en-US" sz="2000" dirty="0" smtClean="0"/>
              <a:t>为图顶点的数量，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为图中社群的数量，</a:t>
            </a:r>
            <a:r>
              <a:rPr lang="en-US" altLang="zh-CN" sz="2000" dirty="0" smtClean="0"/>
              <a:t>k&lt;&lt;d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一个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维向量的第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维的值实际上表示顶点属于该社群的权重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经实验分析，在准确性影响不大的情况下提高了检测效率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无处不在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日常接触很多超大规模图！</a:t>
            </a: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571" y="908806"/>
            <a:ext cx="3730909" cy="374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如，最短路径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TechReport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[17]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496" y="5982378"/>
            <a:ext cx="8999984" cy="470958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使用真实公路图实验，图的大小减少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1/3!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496" y="1844824"/>
            <a:ext cx="5184576" cy="1584176"/>
          </a:xfrm>
        </p:spPr>
        <p:txBody>
          <a:bodyPr/>
          <a:lstStyle/>
          <a:p>
            <a:r>
              <a:rPr lang="zh-CN" altLang="en-US" sz="2000" dirty="0" smtClean="0">
                <a:ea typeface="黑体" pitchFamily="49" charset="-122"/>
              </a:rPr>
              <a:t>针对无向有权图，提出了概念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proxy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代理代表的区域</a:t>
            </a:r>
            <a:r>
              <a:rPr lang="en-US" altLang="zh-CN" sz="2000" dirty="0" smtClean="0">
                <a:ea typeface="黑体" pitchFamily="49" charset="-122"/>
              </a:rPr>
              <a:t>(DRA)</a:t>
            </a:r>
            <a:r>
              <a:rPr lang="zh-CN" altLang="en-US" sz="2000" dirty="0" smtClean="0">
                <a:ea typeface="黑体" pitchFamily="49" charset="-122"/>
              </a:rPr>
              <a:t>互不重叠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将代理代表的区域去掉后，不影响查询结果准确性</a:t>
            </a:r>
          </a:p>
          <a:p>
            <a:endParaRPr lang="en-US" altLang="zh-CN" sz="2400" dirty="0" smtClean="0"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4573577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性质：</a:t>
            </a:r>
            <a:r>
              <a:rPr lang="zh-CN" altLang="en-US" sz="2000" dirty="0" smtClean="0">
                <a:ea typeface="黑体" pitchFamily="49" charset="-122"/>
              </a:rPr>
              <a:t>给定图</a:t>
            </a:r>
            <a:r>
              <a:rPr lang="en-US" altLang="zh-CN" sz="2000" dirty="0" smtClean="0">
                <a:ea typeface="黑体" pitchFamily="49" charset="-122"/>
              </a:rPr>
              <a:t>G</a:t>
            </a:r>
            <a:r>
              <a:rPr lang="zh-CN" altLang="en-US" sz="2000" dirty="0" smtClean="0">
                <a:ea typeface="黑体" pitchFamily="49" charset="-122"/>
              </a:rPr>
              <a:t>中两点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v</a:t>
            </a:r>
            <a:r>
              <a:rPr lang="zh-CN" altLang="en-US" sz="2000" dirty="0" smtClean="0">
                <a:ea typeface="黑体" pitchFamily="49" charset="-122"/>
              </a:rPr>
              <a:t>，代理分别为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，则有：</a:t>
            </a:r>
            <a:endParaRPr lang="en-US" altLang="zh-CN" sz="2000" dirty="0" smtClean="0"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</a:t>
            </a:r>
            <a:r>
              <a:rPr lang="zh-CN" altLang="en-US" sz="2000" dirty="0" smtClean="0">
                <a:ea typeface="黑体" pitchFamily="49" charset="-122"/>
              </a:rPr>
              <a:t>（</a:t>
            </a:r>
            <a:r>
              <a:rPr lang="en-US" altLang="zh-CN" sz="2000" dirty="0" smtClean="0">
                <a:ea typeface="黑体" pitchFamily="49" charset="-122"/>
              </a:rPr>
              <a:t>1</a:t>
            </a:r>
            <a:r>
              <a:rPr lang="zh-CN" altLang="en-US" sz="2000" dirty="0" smtClean="0">
                <a:ea typeface="黑体" pitchFamily="49" charset="-122"/>
              </a:rPr>
              <a:t>）</a:t>
            </a:r>
            <a:r>
              <a:rPr lang="en-US" altLang="zh-CN" sz="2000" dirty="0" smtClean="0">
                <a:ea typeface="黑体" pitchFamily="49" charset="-122"/>
              </a:rPr>
              <a:t> path(u, v) =    path(u,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+   path(u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path(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 </a:t>
            </a:r>
            <a:r>
              <a:rPr lang="zh-CN" altLang="en-US" sz="2000" dirty="0" smtClean="0">
                <a:ea typeface="黑体" pitchFamily="49" charset="-122"/>
              </a:rPr>
              <a:t>（</a:t>
            </a:r>
            <a:r>
              <a:rPr lang="en-US" altLang="zh-CN" sz="2000" dirty="0" smtClean="0">
                <a:ea typeface="黑体" pitchFamily="49" charset="-122"/>
              </a:rPr>
              <a:t>2</a:t>
            </a:r>
            <a:r>
              <a:rPr lang="zh-CN" altLang="en-US" sz="2000" dirty="0" smtClean="0">
                <a:ea typeface="黑体" pitchFamily="49" charset="-122"/>
              </a:rPr>
              <a:t>）</a:t>
            </a:r>
            <a:r>
              <a:rPr lang="en-US" altLang="zh-CN" sz="2000" dirty="0" smtClean="0">
                <a:ea typeface="黑体" pitchFamily="49" charset="-122"/>
              </a:rPr>
              <a:t>dist(u, v)   =   dist(u,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dist(u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 +   dist(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分布式数据处理技术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2764" y="1268760"/>
            <a:ext cx="4051404" cy="1901825"/>
            <a:chOff x="2555776" y="4653136"/>
            <a:chExt cx="4051404" cy="1901825"/>
          </a:xfrm>
        </p:grpSpPr>
        <p:cxnSp>
          <p:nvCxnSpPr>
            <p:cNvPr id="14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7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19350" y="3861048"/>
            <a:ext cx="8501122" cy="2088232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通常非常大，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使用单机来管理和查询图不现实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Yahoo! 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Web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图</a:t>
            </a:r>
            <a:r>
              <a:rPr lang="zh-CN" altLang="en-US" sz="1800" dirty="0" smtClean="0">
                <a:ea typeface="黑体" pitchFamily="49" charset="-122"/>
              </a:rPr>
              <a:t>有</a:t>
            </a:r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140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顶点</a:t>
            </a:r>
            <a:endParaRPr lang="de-DE" altLang="zh-CN" sz="18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超过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用户</a:t>
            </a:r>
            <a:endParaRPr lang="en-US" altLang="zh-CN" sz="48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现实活中的图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通常是分布式的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Google, Yahoo! and 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都有大规模的数据中心存储数据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ss</a:t>
            </a:r>
            <a:endParaRPr lang="en-US" altLang="zh-CN" sz="1800" dirty="0" smtClean="0">
              <a:latin typeface="Arial Unicode MS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067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如，分布式图模式匹配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TODS 2014&amp;WWW 2012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机群：具有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等同计算能力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的多台机器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发起查询的指定为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协调者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任何一台机器能够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直接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向其他机器发送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任意数量的消息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所有机器通过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本地计算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消息传送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协同完成任务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zh-CN" altLang="en-US" sz="2000" b="1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提出分布式计算模型</a:t>
            </a:r>
            <a:r>
              <a:rPr lang="en-US" altLang="zh-CN" sz="2000" dirty="0" smtClean="0">
                <a:solidFill>
                  <a:srgbClr val="33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80928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5091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分布式算法复杂性指标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085184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机器访问次数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访问一台机器的最大次数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交互复杂性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最大完工时间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所有机器中最长的完工时间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效率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通讯数据量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不同机器之间的通讯消息的量和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网络带宽的消耗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2987824" y="350100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99592" y="3212976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652120" y="3212976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987824" y="2564904"/>
            <a:ext cx="2016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Incremental computation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292080" y="4263479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已有计算结果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012160" y="3717032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358" y="2872316"/>
            <a:ext cx="8501122" cy="1420780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将索引系统改为增量的方法：</a:t>
            </a: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将文档的平均处理时间减少为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1%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当每天处理的文档数据一样是，将文档的平均老化时间减少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50%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641851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/>
              <a:t>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“零”开始</a:t>
            </a:r>
            <a:r>
              <a:rPr lang="zh-CN" altLang="en-US" sz="2000" b="1" dirty="0" smtClean="0"/>
              <a:t>是对计算资源的极大浪费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358" y="2276872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[18]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5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如，增量模式匹配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(VLDB  2010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[8]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)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91358" y="164818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提高效率，同时也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是应对数据动态性的一种有效方法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其他数据技术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77270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数据索引：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空间代价、</a:t>
            </a:r>
            <a:r>
              <a:rPr lang="zh-CN" altLang="en-US" dirty="0" smtClean="0">
                <a:solidFill>
                  <a:srgbClr val="0066CC"/>
                </a:solidFill>
                <a:ea typeface="黑体" pitchFamily="49" charset="-122"/>
              </a:rPr>
              <a:t>构建时间代价、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查询效率提高</a:t>
            </a:r>
            <a:endParaRPr lang="en-US" altLang="zh-CN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1358" y="206084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数据抽样：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3635896" y="2312876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555776" y="2051266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724128" y="2051266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923928" y="1844824"/>
            <a:ext cx="158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sampling</a:t>
            </a:r>
            <a:endParaRPr lang="zh-CN" altLang="en-US" dirty="0">
              <a:latin typeface="Rockwell" pitchFamily="18" charset="0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>
            <a:off x="3635896" y="3789040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627784" y="3527430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724128" y="3527430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707904" y="3212976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395536" y="350100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数据压缩：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95536" y="4744524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数据划分：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Straight Arrow Connector 5"/>
          <p:cNvCxnSpPr/>
          <p:nvPr/>
        </p:nvCxnSpPr>
        <p:spPr bwMode="auto">
          <a:xfrm>
            <a:off x="3635896" y="4986754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2555776" y="472514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724128" y="4725144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851920" y="4479503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Work in progress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Ring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系统：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凝聚理论、算法和技术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5613" y="1478061"/>
            <a:ext cx="6348412" cy="124301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  </a:t>
            </a:r>
            <a:r>
              <a:rPr kumimoji="0" lang="en-US" altLang="zh-CN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Ring</a:t>
            </a:r>
            <a:r>
              <a:rPr kumimoji="0" lang="zh-CN" altLang="en-US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典型应用</a:t>
            </a:r>
            <a:endParaRPr kumimoji="0" lang="en-US" altLang="zh-CN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6" name="图片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8988" y="1432024"/>
            <a:ext cx="1485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40"/>
          <p:cNvGrpSpPr>
            <a:grpSpLocks/>
          </p:cNvGrpSpPr>
          <p:nvPr/>
        </p:nvGrpSpPr>
        <p:grpSpPr bwMode="auto">
          <a:xfrm>
            <a:off x="7199313" y="1973361"/>
            <a:ext cx="1366837" cy="446088"/>
            <a:chOff x="4802540" y="6164184"/>
            <a:chExt cx="1425644" cy="518435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2540" y="6193322"/>
              <a:ext cx="577888" cy="489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72773" y="6164184"/>
              <a:ext cx="955411" cy="50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圆角矩形 60"/>
          <p:cNvSpPr>
            <a:spLocks noChangeArrowheads="1"/>
          </p:cNvSpPr>
          <p:nvPr/>
        </p:nvSpPr>
        <p:spPr bwMode="auto">
          <a:xfrm>
            <a:off x="611188" y="1898749"/>
            <a:ext cx="1970087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异常事件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分析与预警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61"/>
          <p:cNvSpPr>
            <a:spLocks noChangeArrowheads="1"/>
          </p:cNvSpPr>
          <p:nvPr/>
        </p:nvSpPr>
        <p:spPr bwMode="auto">
          <a:xfrm>
            <a:off x="2703513" y="1908274"/>
            <a:ext cx="1973262" cy="714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图片识别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62"/>
          <p:cNvSpPr>
            <a:spLocks noChangeArrowheads="1"/>
          </p:cNvSpPr>
          <p:nvPr/>
        </p:nvSpPr>
        <p:spPr bwMode="auto">
          <a:xfrm>
            <a:off x="4792663" y="1898749"/>
            <a:ext cx="1971675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心情搜索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82600" y="2540099"/>
            <a:ext cx="8389938" cy="2905125"/>
            <a:chOff x="481888" y="3628029"/>
            <a:chExt cx="8390249" cy="2904211"/>
          </a:xfrm>
        </p:grpSpPr>
        <p:grpSp>
          <p:nvGrpSpPr>
            <p:cNvPr id="14" name="组合 5"/>
            <p:cNvGrpSpPr>
              <a:grpSpLocks/>
            </p:cNvGrpSpPr>
            <p:nvPr/>
          </p:nvGrpSpPr>
          <p:grpSpPr bwMode="auto">
            <a:xfrm>
              <a:off x="6711897" y="3628029"/>
              <a:ext cx="2160240" cy="2579626"/>
              <a:chOff x="6711897" y="3628029"/>
              <a:chExt cx="2160240" cy="2579626"/>
            </a:xfrm>
          </p:grpSpPr>
          <p:grpSp>
            <p:nvGrpSpPr>
              <p:cNvPr id="19" name="组合 46"/>
              <p:cNvGrpSpPr>
                <a:grpSpLocks/>
              </p:cNvGrpSpPr>
              <p:nvPr/>
            </p:nvGrpSpPr>
            <p:grpSpPr bwMode="auto">
              <a:xfrm>
                <a:off x="6711897" y="4422620"/>
                <a:ext cx="2160240" cy="1785035"/>
                <a:chOff x="-396552" y="4074743"/>
                <a:chExt cx="2160240" cy="1785035"/>
              </a:xfrm>
            </p:grpSpPr>
            <p:grpSp>
              <p:nvGrpSpPr>
                <p:cNvPr id="21" name="组合 12"/>
                <p:cNvGrpSpPr>
                  <a:grpSpLocks/>
                </p:cNvGrpSpPr>
                <p:nvPr/>
              </p:nvGrpSpPr>
              <p:grpSpPr bwMode="auto">
                <a:xfrm>
                  <a:off x="251520" y="4074743"/>
                  <a:ext cx="1127951" cy="1261815"/>
                  <a:chOff x="4114799" y="3005385"/>
                  <a:chExt cx="1181100" cy="1261815"/>
                </a:xfrm>
              </p:grpSpPr>
              <p:pic>
                <p:nvPicPr>
                  <p:cNvPr id="23" name="图片 9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154258" y="3005385"/>
                    <a:ext cx="1141641" cy="12618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" name="图片 10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4114799" y="3543299"/>
                    <a:ext cx="647700" cy="6477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22" name="矩形 21"/>
                <p:cNvSpPr/>
                <p:nvPr/>
              </p:nvSpPr>
              <p:spPr>
                <a:xfrm>
                  <a:off x="-396980" y="5336905"/>
                  <a:ext cx="2160668" cy="52212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400" dirty="0">
                      <a:latin typeface="+mn-lt"/>
                      <a:ea typeface="黑体" panose="02010609060101010101" pitchFamily="49" charset="-122"/>
                    </a:rPr>
                    <a:t>360</a:t>
                  </a:r>
                  <a:r>
                    <a:rPr lang="zh-CN" altLang="en-US" sz="1400" dirty="0">
                      <a:latin typeface="+mn-lt"/>
                      <a:ea typeface="黑体" panose="02010609060101010101" pitchFamily="49" charset="-122"/>
                    </a:rPr>
                    <a:t>度全面事件预警</a:t>
                  </a:r>
                </a:p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黑体" panose="02010609060101010101" pitchFamily="49" charset="-122"/>
                    </a:rPr>
                    <a:t>one ring to rule them all</a:t>
                  </a:r>
                </a:p>
              </p:txBody>
            </p:sp>
          </p:grpSp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rot="272416">
                <a:off x="7294866" y="3628029"/>
                <a:ext cx="1146751" cy="521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组合 4"/>
            <p:cNvGrpSpPr>
              <a:grpSpLocks/>
            </p:cNvGrpSpPr>
            <p:nvPr/>
          </p:nvGrpSpPr>
          <p:grpSpPr bwMode="auto">
            <a:xfrm>
              <a:off x="481888" y="3933056"/>
              <a:ext cx="6394368" cy="2599184"/>
              <a:chOff x="456205" y="2544640"/>
              <a:chExt cx="6394368" cy="4124720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6205" y="2544128"/>
                <a:ext cx="6394687" cy="41201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pic>
          <p:pic>
            <p:nvPicPr>
              <p:cNvPr id="17" name="图片 101"/>
              <p:cNvPicPr>
                <a:picLocks noChangeAspect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11560" y="5579829"/>
                <a:ext cx="1748063" cy="102347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</p:pic>
          <p:pic>
            <p:nvPicPr>
              <p:cNvPr id="18" name="Picture 3"/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478216" y="5538179"/>
                <a:ext cx="1762041" cy="1131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图搜索是一种新型社会搜索模式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420888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图搜索的应用与挑战</a:t>
            </a:r>
            <a:endParaRPr lang="en-US" altLang="zh-CN" sz="2000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3284984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解决大图搜索的相关技术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小结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5785867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</a:rPr>
              <a:t>Just a start, there is a long way to go for big graph search!</a:t>
            </a:r>
            <a:endParaRPr lang="en-US" altLang="zh-CN" sz="20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08720"/>
            <a:ext cx="842493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Sourav</a:t>
            </a:r>
            <a:r>
              <a:rPr kumimoji="1" lang="en-US" altLang="zh-CN" sz="2000" dirty="0" smtClean="0"/>
              <a:t> S </a:t>
            </a:r>
            <a:r>
              <a:rPr kumimoji="1" lang="en-US" altLang="zh-CN" sz="2000" dirty="0" err="1" smtClean="0"/>
              <a:t>Bhowmick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Gao</a:t>
            </a:r>
            <a:r>
              <a:rPr kumimoji="1" lang="en-US" altLang="zh-CN" sz="2000" dirty="0" smtClean="0"/>
              <a:t> Cong,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smtClean="0"/>
              <a:t>Nan Tang,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Yinghui</a:t>
            </a:r>
            <a:r>
              <a:rPr kumimoji="1" lang="en-US" altLang="zh-CN" sz="2000" dirty="0" smtClean="0"/>
              <a:t> Wu, </a:t>
            </a:r>
            <a:r>
              <a:rPr kumimoji="1" lang="en-US" altLang="zh-CN" sz="2000" dirty="0" err="1" smtClean="0"/>
              <a:t>Weiren</a:t>
            </a:r>
            <a:r>
              <a:rPr kumimoji="1" lang="en-US" altLang="zh-CN" sz="2000" dirty="0" smtClean="0"/>
              <a:t> Yu,  …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Beihang</a:t>
            </a:r>
            <a:r>
              <a:rPr lang="en-US" altLang="zh-CN" sz="2000" dirty="0" smtClean="0"/>
              <a:t> University, China;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smtClean="0"/>
              <a:t>Google, USA;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smtClean="0"/>
              <a:t>IBM Watson Research Center, USA;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smtClean="0"/>
              <a:t>Microsoft Research, China;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Nanyang</a:t>
            </a:r>
            <a:r>
              <a:rPr lang="en-US" altLang="zh-CN" sz="2000" dirty="0" smtClean="0"/>
              <a:t> Technological University, Singapore;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Ohio State University</a:t>
            </a:r>
            <a:r>
              <a:rPr kumimoji="1" lang="en-US" altLang="zh-CN" sz="2000" dirty="0" smtClean="0"/>
              <a:t>, USA;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Qatar Computing Research Institute, Qatar;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University of California, Santa Barbara, USA;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University of Edinburgh, UK;  …</a:t>
            </a:r>
          </a:p>
          <a:p>
            <a:pPr>
              <a:spcBef>
                <a:spcPts val="600"/>
              </a:spcBef>
            </a:pPr>
            <a:endParaRPr kumimoji="1" lang="en-US" altLang="zh-CN" dirty="0" smtClean="0"/>
          </a:p>
          <a:p>
            <a:pPr>
              <a:spcBef>
                <a:spcPts val="600"/>
              </a:spcBef>
            </a:pPr>
            <a:endParaRPr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[1] Chao Liu, Chen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Chen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Jiawei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Han and Philip S. Yu, GPLAG: detection of software plagiarism by program dependence graph analysis. KDD 2006.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[2] J.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Ferrante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K. J.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Ottenstein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J. D. Warren. The program dependence graph and its use in optimization. ACM Trans. Program. Lang. Syst., 9(3):319–349, 1987.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[3] Rice, M. and </a:t>
            </a:r>
            <a:r>
              <a:rPr lang="en-US" altLang="zh-CN" sz="1600" dirty="0" err="1" smtClean="0">
                <a:ea typeface="黑体" pitchFamily="49" charset="-122"/>
              </a:rPr>
              <a:t>Tsotras</a:t>
            </a:r>
            <a:r>
              <a:rPr lang="en-US" altLang="zh-CN" sz="1600" dirty="0" smtClean="0">
                <a:ea typeface="黑体" pitchFamily="49" charset="-122"/>
              </a:rPr>
              <a:t>, V.J., Graph indexing of road networks for shortest path queries with label restrictions,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[4]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5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Social Networks and Graph Matching.</a:t>
            </a:r>
            <a:r>
              <a:rPr lang="zh-CN" altLang="en-US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Communications of CCF, 2012 (in Chinese). 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[6] C. C.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Aggarwal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[7]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 Adding Regular Expressions to Graph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Reachability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Pattern Queries. ICDE 2011.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[8]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9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Homomorphism Revisited for Graph Matching.  VLDB 2010.</a:t>
            </a: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文件系统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–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非常简单的搜索功能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数据库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中期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SQL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查询语言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互联网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：关键字搜索引擎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社会网络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- 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后期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  <a:r>
              <a:rPr lang="en-US" altLang="zh-CN" sz="2000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Unicode MS" pitchFamily="34" charset="-122"/>
                <a:ea typeface="黑体" pitchFamily="49" charset="-122"/>
              </a:rPr>
              <a:t> 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文件系统</a:t>
              </a:r>
              <a:endParaRPr lang="zh-CN" altLang="en-US" sz="16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j-lt"/>
                  <a:ea typeface="+mn-ea"/>
                </a:rPr>
                <a:t>数据库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n-lt"/>
                  <a:ea typeface="+mn-ea"/>
                </a:rPr>
                <a:t>互联络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</a:t>
            </a:r>
            <a:r>
              <a:rPr lang="zh-CN" altLang="en-US" sz="2400" b="1" dirty="0" smtClean="0">
                <a:ea typeface="黑体" pitchFamily="49" charset="-122"/>
                <a:sym typeface="Wingdings" pitchFamily="2" charset="2"/>
              </a:rPr>
              <a:t>是一种新型社会搜索模式！</a:t>
            </a:r>
            <a:endParaRPr lang="zh-CN" altLang="en-US" sz="24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600" b="1" dirty="0" smtClean="0">
                <a:latin typeface="+mn-lt"/>
                <a:ea typeface="+mn-ea"/>
              </a:rPr>
              <a:t>社会网络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509120"/>
            <a:ext cx="8784976" cy="504056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 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与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2013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年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月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16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日推出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”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157192"/>
            <a:ext cx="8784976" cy="43204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ea typeface="黑体" pitchFamily="49" charset="-122"/>
              </a:rPr>
              <a:t>影响到了</a:t>
            </a:r>
            <a:r>
              <a:rPr lang="en-US" altLang="zh-CN" sz="2000" dirty="0" smtClean="0">
                <a:ea typeface="黑体" pitchFamily="49" charset="-122"/>
              </a:rPr>
              <a:t>Google</a:t>
            </a:r>
            <a:r>
              <a:rPr lang="zh-CN" altLang="en-US" sz="2000" dirty="0" smtClean="0">
                <a:ea typeface="黑体" pitchFamily="49" charset="-122"/>
              </a:rPr>
              <a:t>、</a:t>
            </a:r>
            <a:r>
              <a:rPr lang="en-US" altLang="zh-CN" sz="2000" dirty="0" smtClean="0">
                <a:ea typeface="黑体" pitchFamily="49" charset="-122"/>
              </a:rPr>
              <a:t>Yelp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LinkedIn; Yelp</a:t>
            </a:r>
            <a:r>
              <a:rPr lang="zh-CN" altLang="en-US" sz="2000" dirty="0" smtClean="0">
                <a:ea typeface="黑体" pitchFamily="49" charset="-122"/>
              </a:rPr>
              <a:t>股价当天下降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[10] </a:t>
            </a:r>
            <a:r>
              <a:rPr lang="en-US" altLang="zh-CN" sz="1600" dirty="0" err="1" smtClean="0">
                <a:ea typeface="黑体" pitchFamily="49" charset="-122"/>
              </a:rPr>
              <a:t>Hossein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Maserrat</a:t>
            </a:r>
            <a:r>
              <a:rPr lang="en-US" altLang="zh-CN" sz="1600" dirty="0" smtClean="0">
                <a:ea typeface="黑体" pitchFamily="49" charset="-122"/>
              </a:rPr>
              <a:t> and </a:t>
            </a:r>
            <a:r>
              <a:rPr lang="en-US" altLang="zh-CN" sz="1600" dirty="0" err="1" smtClean="0">
                <a:ea typeface="黑体" pitchFamily="49" charset="-122"/>
              </a:rPr>
              <a:t>Jian</a:t>
            </a:r>
            <a:r>
              <a:rPr lang="en-US" altLang="zh-CN" sz="1600" dirty="0" smtClean="0">
                <a:ea typeface="黑体" pitchFamily="49" charset="-122"/>
              </a:rPr>
              <a:t> Pei, Neighbor query friendly compression of social networks. KDD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[11] Brian </a:t>
            </a:r>
            <a:r>
              <a:rPr lang="en-US" altLang="zh-CN" sz="1600" dirty="0" err="1" smtClean="0">
                <a:ea typeface="黑体" pitchFamily="49" charset="-122"/>
              </a:rPr>
              <a:t>Gallaghe</a:t>
            </a:r>
            <a:r>
              <a:rPr lang="en-US" altLang="zh-CN" sz="1600" dirty="0" smtClean="0">
                <a:ea typeface="黑体" pitchFamily="49" charset="-122"/>
              </a:rPr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[12] Marko A. Rodriguez, Peter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Neubauer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: The Graph Traversal Pattern. Graph Data Management 2011: 29-46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[13]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. Strong Simulation: Capturing Topology in Graph Pattern Matching. TODS 2014.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[14]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[15] </a:t>
            </a:r>
            <a:r>
              <a:rPr lang="en-US" altLang="zh-CN" sz="1600" dirty="0" err="1" smtClean="0">
                <a:ea typeface="黑体" pitchFamily="49" charset="-122"/>
              </a:rPr>
              <a:t>Weiren</a:t>
            </a:r>
            <a:r>
              <a:rPr lang="en-US" altLang="zh-CN" sz="1600" dirty="0" smtClean="0">
                <a:ea typeface="黑体" pitchFamily="49" charset="-122"/>
              </a:rPr>
              <a:t> Yu,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Wang: On Anomalous Hotspot Discovery in Graph Streams. ICDM 2013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[16]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: An Embedding Approach to Network Anomaly Detection. under review.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[17]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Kaiyu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Feng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Wang, </a:t>
            </a:r>
            <a:r>
              <a:rPr lang="en-US" altLang="zh-CN" sz="1600" dirty="0" err="1" smtClean="0">
                <a:ea typeface="黑体" pitchFamily="49" charset="-122"/>
              </a:rPr>
              <a:t>Gao</a:t>
            </a:r>
            <a:r>
              <a:rPr lang="en-US" altLang="zh-CN" sz="1600" dirty="0" smtClean="0">
                <a:ea typeface="黑体" pitchFamily="49" charset="-122"/>
              </a:rPr>
              <a:t> Cong,  </a:t>
            </a:r>
            <a:r>
              <a:rPr lang="en-US" altLang="zh-CN" sz="1600" dirty="0" err="1" smtClean="0">
                <a:ea typeface="黑体" pitchFamily="49" charset="-122"/>
              </a:rPr>
              <a:t>Jianxin</a:t>
            </a:r>
            <a:r>
              <a:rPr lang="en-US" altLang="zh-CN" sz="1600" dirty="0" smtClean="0">
                <a:ea typeface="黑体" pitchFamily="49" charset="-122"/>
              </a:rPr>
              <a:t> Li,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: Proxies for Speeding-up Shortest Path/Distance Queries. under review.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[18] Daniel </a:t>
            </a:r>
            <a:r>
              <a:rPr lang="en-US" altLang="zh-CN" sz="1600" dirty="0" err="1" smtClean="0">
                <a:ea typeface="黑体" pitchFamily="49" charset="-122"/>
              </a:rPr>
              <a:t>Peng</a:t>
            </a:r>
            <a:r>
              <a:rPr lang="en-US" altLang="zh-CN" sz="1600" dirty="0" smtClean="0">
                <a:ea typeface="黑体" pitchFamily="49" charset="-122"/>
              </a:rPr>
              <a:t>, Frank </a:t>
            </a:r>
            <a:r>
              <a:rPr lang="en-US" altLang="zh-CN" sz="1600" dirty="0" err="1" smtClean="0">
                <a:ea typeface="黑体" pitchFamily="49" charset="-122"/>
              </a:rPr>
              <a:t>Dabek</a:t>
            </a:r>
            <a:r>
              <a:rPr lang="en-US" altLang="zh-CN" sz="1600" dirty="0" smtClean="0">
                <a:ea typeface="黑体" pitchFamily="49" charset="-122"/>
              </a:rPr>
              <a:t>: Large-scale Incremental Processing Using Distributed Transactions and Notifications. OSDI 2010.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27875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  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[12]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friend. person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[12]</a:t>
            </a:r>
            <a:endParaRPr lang="zh-CN" altLang="en-US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+ x)]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796136" y="220486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搜索效率由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(k + 1)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提高到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 </a:t>
            </a:r>
            <a:endParaRPr lang="zh-CN" altLang="en-US" sz="2400" dirty="0"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Web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搜索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2420888"/>
            <a:ext cx="4464496" cy="2088232"/>
          </a:xfrm>
        </p:spPr>
        <p:txBody>
          <a:bodyPr/>
          <a:lstStyle/>
          <a:p>
            <a:r>
              <a:rPr lang="zh-CN" altLang="en-US" sz="2400" dirty="0" smtClean="0">
                <a:ea typeface="黑体" pitchFamily="49" charset="-122"/>
              </a:rPr>
              <a:t>关键字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短语、短句子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网页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 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实体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人，社群等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无生命特征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人的行为特征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历史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未来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51251"/>
            <a:ext cx="3995936" cy="59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180502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应用案例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(Application Scenarios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896544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传统的软件剽窃检测工具难以检测出一些“深层”剽窃问题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marL="342900" lvl="1" indent="-342900">
              <a:buChar char="•"/>
            </a:pP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基于“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图模式匹配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”的新工具</a:t>
            </a:r>
            <a:endParaRPr lang="en-US" altLang="zh-CN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程序源代码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表示为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程序依赖图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[2]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 </a:t>
            </a: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通过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图模式匹配检测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结构的相似性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来判断软件剽窃</a:t>
            </a: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软件剽窃检测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endParaRPr lang="en-US" altLang="zh-CN" sz="2400" baseline="30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6" y="3429000"/>
            <a:ext cx="8323562" cy="321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7882" y="3140968"/>
            <a:ext cx="300200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638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36732</TotalTime>
  <Words>2582</Words>
  <Application>Microsoft Office PowerPoint</Application>
  <PresentationFormat>全屏显示(4:3)</PresentationFormat>
  <Paragraphs>365</Paragraphs>
  <Slides>41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默认设计模板</vt:lpstr>
      <vt:lpstr>幻灯片 1</vt:lpstr>
      <vt:lpstr>幻灯片 2</vt:lpstr>
      <vt:lpstr>幻灯片 3</vt:lpstr>
      <vt:lpstr>The need for a Social Search Engine</vt:lpstr>
      <vt:lpstr>图搜索 vs. 关系数据库 [12]</vt:lpstr>
      <vt:lpstr>图搜索 vs. 关系数据库 [12]</vt:lpstr>
      <vt:lpstr>图搜索 vs. Web搜索</vt:lpstr>
      <vt:lpstr>幻灯片 8</vt:lpstr>
      <vt:lpstr>应用案例1</vt:lpstr>
      <vt:lpstr>应用案例2</vt:lpstr>
      <vt:lpstr>应用案例3</vt:lpstr>
      <vt:lpstr>提纲</vt:lpstr>
      <vt:lpstr>幻灯片 13</vt:lpstr>
      <vt:lpstr>图搜索</vt:lpstr>
      <vt:lpstr>图搜索</vt:lpstr>
      <vt:lpstr>幻灯片 16</vt:lpstr>
      <vt:lpstr>科学问题：</vt:lpstr>
      <vt:lpstr>科学问题</vt:lpstr>
      <vt:lpstr>科学问题</vt:lpstr>
      <vt:lpstr>科学问题</vt:lpstr>
      <vt:lpstr>幻灯片 21</vt:lpstr>
      <vt:lpstr>查询近似技术</vt:lpstr>
      <vt:lpstr>如，强模拟 (TODS 2014[13] &amp; VLDB 2012[14])</vt:lpstr>
      <vt:lpstr>子图同构</vt:lpstr>
      <vt:lpstr>Terrorist Collaboration Network</vt:lpstr>
      <vt:lpstr>强模拟</vt:lpstr>
      <vt:lpstr>幻灯片 27</vt:lpstr>
      <vt:lpstr>数据近似技术</vt:lpstr>
      <vt:lpstr>如，异常检测(ICDM 2013[15]&amp; TechReport[16])</vt:lpstr>
      <vt:lpstr>如，最短路径/距离(TechReport[17])</vt:lpstr>
      <vt:lpstr>分布式数据处理技术</vt:lpstr>
      <vt:lpstr>如，分布式图模式匹配(TODS 2014&amp;WWW 2012)</vt:lpstr>
      <vt:lpstr>增量计算技术</vt:lpstr>
      <vt:lpstr>增量计算技术</vt:lpstr>
      <vt:lpstr>其他数据技术</vt:lpstr>
      <vt:lpstr>Ring系统：凝聚理论、算法和技术</vt:lpstr>
      <vt:lpstr>小结</vt:lpstr>
      <vt:lpstr>Acknowledgements</vt:lpstr>
      <vt:lpstr>References</vt:lpstr>
      <vt:lpstr>References</vt:lpstr>
      <vt:lpstr>幻灯片 41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3826</cp:revision>
  <dcterms:created xsi:type="dcterms:W3CDTF">2010-07-14T15:56:11Z</dcterms:created>
  <dcterms:modified xsi:type="dcterms:W3CDTF">2014-09-29T00:17:29Z</dcterms:modified>
</cp:coreProperties>
</file>